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5143500" type="screen16x9"/>
  <p:notesSz cx="9144000" cy="5143500"/>
  <p:embeddedFontLst>
    <p:embeddedFont>
      <p:font typeface="UCWAMI+Catamaran-Regular,Bold" panose="020B0604020202020204"/>
      <p:regular r:id="rId28"/>
    </p:embeddedFont>
    <p:embeddedFont>
      <p:font typeface="RVGPMW+SegoeUISymbol" panose="020B0604020202020204"/>
      <p:regular r:id="rId29"/>
    </p:embeddedFont>
    <p:embeddedFont>
      <p:font typeface="CUQPPT+Wingdings-Regular" panose="020B0604020202020204"/>
      <p:regular r:id="rId30"/>
    </p:embeddedFont>
    <p:embeddedFont>
      <p:font typeface="EKUGSC+Catamaran-Bold" panose="020B0604020202020204"/>
      <p:regular r:id="rId31"/>
    </p:embeddedFont>
    <p:embeddedFont>
      <p:font typeface="JWTSHG+TimesNewRomanPSMT" panose="020B0604020202020204"/>
      <p:regular r:id="rId32"/>
    </p:embeddedFont>
    <p:embeddedFont>
      <p:font typeface="CLLGMO+ArialMT" panose="020B0604020202020204"/>
      <p:regular r:id="rId33"/>
    </p:embeddedFont>
    <p:embeddedFont>
      <p:font typeface="JEFOHF+Catamaran-Light" panose="020B0604020202020204"/>
      <p:regular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FIASJH+TimesNewRomanPS-BoldMT" panose="020B0604020202020204"/>
      <p:regular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366" y="84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1617" y="689844"/>
            <a:ext cx="2618841" cy="4575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02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595959"/>
                </a:solidFill>
                <a:latin typeface="UCWAMI+Catamaran-Regular,Bold"/>
                <a:cs typeface="UCWAMI+Catamaran-Regular,Bold"/>
              </a:rPr>
              <a:t>SUSTAINABLE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1617" y="1177524"/>
            <a:ext cx="3957522" cy="1432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02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595959"/>
                </a:solidFill>
                <a:latin typeface="UCWAMI+Catamaran-Regular,Bold"/>
                <a:cs typeface="UCWAMI+Catamaran-Regular,Bold"/>
              </a:rPr>
              <a:t>DEVELOPMENT</a:t>
            </a:r>
            <a:r>
              <a:rPr sz="3200" spc="-54" dirty="0">
                <a:solidFill>
                  <a:srgbClr val="595959"/>
                </a:solidFill>
                <a:latin typeface="UCWAMI+Catamaran-Regular,Bold"/>
                <a:cs typeface="UCWAMI+Catamaran-Regular,Bold"/>
              </a:rPr>
              <a:t> </a:t>
            </a:r>
            <a:r>
              <a:rPr sz="3200" dirty="0">
                <a:solidFill>
                  <a:srgbClr val="595959"/>
                </a:solidFill>
                <a:latin typeface="UCWAMI+Catamaran-Regular,Bold"/>
                <a:cs typeface="UCWAMI+Catamaran-Regular,Bold"/>
              </a:rPr>
              <a:t>GOAL</a:t>
            </a:r>
          </a:p>
          <a:p>
            <a:pPr marL="0" marR="0">
              <a:lnSpc>
                <a:spcPts val="3302"/>
              </a:lnSpc>
              <a:spcBef>
                <a:spcPts val="537"/>
              </a:spcBef>
              <a:spcAft>
                <a:spcPts val="0"/>
              </a:spcAft>
            </a:pPr>
            <a:r>
              <a:rPr sz="3200" dirty="0">
                <a:solidFill>
                  <a:srgbClr val="595959"/>
                </a:solidFill>
                <a:latin typeface="UCWAMI+Catamaran-Regular,Bold"/>
                <a:cs typeface="UCWAMI+Catamaran-Regular,Bold"/>
              </a:rPr>
              <a:t>(SGDs):</a:t>
            </a:r>
            <a:r>
              <a:rPr sz="3200" spc="-54" dirty="0">
                <a:solidFill>
                  <a:srgbClr val="595959"/>
                </a:solidFill>
                <a:latin typeface="UCWAMI+Catamaran-Regular,Bold"/>
                <a:cs typeface="UCWAMI+Catamaran-Regular,Bold"/>
              </a:rPr>
              <a:t> </a:t>
            </a:r>
            <a:r>
              <a:rPr sz="3200" dirty="0">
                <a:solidFill>
                  <a:srgbClr val="595959"/>
                </a:solidFill>
                <a:latin typeface="UCWAMI+Catamaran-Regular,Bold"/>
                <a:cs typeface="UCWAMI+Catamaran-Regular,Bold"/>
              </a:rPr>
              <a:t>IMPACT</a:t>
            </a:r>
            <a:r>
              <a:rPr sz="3200" spc="-23" dirty="0">
                <a:solidFill>
                  <a:srgbClr val="595959"/>
                </a:solidFill>
                <a:latin typeface="UCWAMI+Catamaran-Regular,Bold"/>
                <a:cs typeface="UCWAMI+Catamaran-Regular,Bold"/>
              </a:rPr>
              <a:t> </a:t>
            </a:r>
            <a:r>
              <a:rPr sz="3200" dirty="0">
                <a:solidFill>
                  <a:srgbClr val="595959"/>
                </a:solidFill>
                <a:latin typeface="UCWAMI+Catamaran-Regular,Bold"/>
                <a:cs typeface="UCWAMI+Catamaran-Regular,Bold"/>
              </a:rPr>
              <a:t>TO</a:t>
            </a:r>
          </a:p>
          <a:p>
            <a:pPr marL="0" marR="0">
              <a:lnSpc>
                <a:spcPts val="3302"/>
              </a:lnSpc>
              <a:spcBef>
                <a:spcPts val="587"/>
              </a:spcBef>
              <a:spcAft>
                <a:spcPts val="0"/>
              </a:spcAft>
            </a:pPr>
            <a:r>
              <a:rPr sz="3200" dirty="0">
                <a:solidFill>
                  <a:srgbClr val="595959"/>
                </a:solidFill>
                <a:latin typeface="UCWAMI+Catamaran-Regular,Bold"/>
                <a:cs typeface="UCWAMI+Catamaran-Regular,Bold"/>
              </a:rPr>
              <a:t>CHILDREN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1984" y="2955628"/>
            <a:ext cx="1825599" cy="1953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4F3F8"/>
                </a:solidFill>
                <a:latin typeface="UCWAMI+Catamaran-Regular,Bold"/>
                <a:cs typeface="UCWAMI+Catamaran-Regular,Bold"/>
              </a:rPr>
              <a:t>BY</a:t>
            </a:r>
            <a:r>
              <a:rPr sz="1200" spc="-20" dirty="0">
                <a:solidFill>
                  <a:srgbClr val="F4F3F8"/>
                </a:solidFill>
                <a:latin typeface="UCWAMI+Catamaran-Regular,Bold"/>
                <a:cs typeface="UCWAMI+Catamaran-Regular,Bold"/>
              </a:rPr>
              <a:t> </a:t>
            </a:r>
            <a:r>
              <a:rPr sz="1200" dirty="0">
                <a:solidFill>
                  <a:srgbClr val="F4F3F8"/>
                </a:solidFill>
                <a:latin typeface="UCWAMI+Catamaran-Regular,Bold"/>
                <a:cs typeface="UCWAMI+Catamaran-Regular,Bold"/>
              </a:rPr>
              <a:t>:</a:t>
            </a:r>
            <a:r>
              <a:rPr sz="1200" spc="-20" dirty="0">
                <a:solidFill>
                  <a:srgbClr val="F4F3F8"/>
                </a:solidFill>
                <a:latin typeface="UCWAMI+Catamaran-Regular,Bold"/>
                <a:cs typeface="UCWAMI+Catamaran-Regular,Bold"/>
              </a:rPr>
              <a:t> </a:t>
            </a:r>
            <a:r>
              <a:rPr sz="1200" dirty="0">
                <a:solidFill>
                  <a:srgbClr val="F4F3F8"/>
                </a:solidFill>
                <a:latin typeface="UCWAMI+Catamaran-Regular,Bold"/>
                <a:cs typeface="UCWAMI+Catamaran-Regular,Bold"/>
              </a:rPr>
              <a:t>AMANDA</a:t>
            </a:r>
            <a:r>
              <a:rPr sz="1200" spc="-20" dirty="0">
                <a:solidFill>
                  <a:srgbClr val="F4F3F8"/>
                </a:solidFill>
                <a:latin typeface="UCWAMI+Catamaran-Regular,Bold"/>
                <a:cs typeface="UCWAMI+Catamaran-Regular,Bold"/>
              </a:rPr>
              <a:t> </a:t>
            </a:r>
            <a:r>
              <a:rPr sz="1200" dirty="0">
                <a:solidFill>
                  <a:srgbClr val="F4F3F8"/>
                </a:solidFill>
                <a:latin typeface="UCWAMI+Catamaran-Regular,Bold"/>
                <a:cs typeface="UCWAMI+Catamaran-Regular,Bold"/>
              </a:rPr>
              <a:t>MBIKWANA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1984" y="4515188"/>
            <a:ext cx="3156204" cy="616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UCWAMI+Catamaran-Regular,Bold"/>
                <a:cs typeface="UCWAMI+Catamaran-Regular,Bold"/>
              </a:rPr>
              <a:t>“History</a:t>
            </a:r>
            <a:r>
              <a:rPr sz="1200" spc="-20" dirty="0">
                <a:solidFill>
                  <a:srgbClr val="FFFFFF"/>
                </a:solidFill>
                <a:latin typeface="UCWAMI+Catamaran-Regular,Bold"/>
                <a:cs typeface="UCWAMI+Catamaran-Regular,Bold"/>
              </a:rPr>
              <a:t> </a:t>
            </a:r>
            <a:r>
              <a:rPr sz="1200" dirty="0">
                <a:solidFill>
                  <a:srgbClr val="FFFFFF"/>
                </a:solidFill>
                <a:latin typeface="UCWAMI+Catamaran-Regular,Bold"/>
                <a:cs typeface="UCWAMI+Catamaran-Regular,Bold"/>
              </a:rPr>
              <a:t>will</a:t>
            </a:r>
            <a:r>
              <a:rPr sz="1200" spc="-20" dirty="0">
                <a:solidFill>
                  <a:srgbClr val="FFFFFF"/>
                </a:solidFill>
                <a:latin typeface="UCWAMI+Catamaran-Regular,Bold"/>
                <a:cs typeface="UCWAMI+Catamaran-Regular,Bold"/>
              </a:rPr>
              <a:t> </a:t>
            </a:r>
            <a:r>
              <a:rPr sz="1200" dirty="0">
                <a:solidFill>
                  <a:srgbClr val="FFFFFF"/>
                </a:solidFill>
                <a:latin typeface="UCWAMI+Catamaran-Regular,Bold"/>
                <a:cs typeface="UCWAMI+Catamaran-Regular,Bold"/>
              </a:rPr>
              <a:t>be</a:t>
            </a:r>
            <a:r>
              <a:rPr sz="1200" spc="-20" dirty="0">
                <a:solidFill>
                  <a:srgbClr val="FFFFFF"/>
                </a:solidFill>
                <a:latin typeface="UCWAMI+Catamaran-Regular,Bold"/>
                <a:cs typeface="UCWAMI+Catamaran-Regular,Bold"/>
              </a:rPr>
              <a:t> </a:t>
            </a:r>
            <a:r>
              <a:rPr sz="1200" dirty="0">
                <a:solidFill>
                  <a:srgbClr val="FFFFFF"/>
                </a:solidFill>
                <a:latin typeface="UCWAMI+Catamaran-Regular,Bold"/>
                <a:cs typeface="UCWAMI+Catamaran-Regular,Bold"/>
              </a:rPr>
              <a:t>judge</a:t>
            </a:r>
            <a:r>
              <a:rPr sz="1200" spc="-20" dirty="0">
                <a:solidFill>
                  <a:srgbClr val="FFFFFF"/>
                </a:solidFill>
                <a:latin typeface="UCWAMI+Catamaran-Regular,Bold"/>
                <a:cs typeface="UCWAMI+Catamaran-Regular,Bold"/>
              </a:rPr>
              <a:t> </a:t>
            </a:r>
            <a:r>
              <a:rPr sz="1200" dirty="0">
                <a:solidFill>
                  <a:srgbClr val="FFFFFF"/>
                </a:solidFill>
                <a:latin typeface="UCWAMI+Catamaran-Regular,Bold"/>
                <a:cs typeface="UCWAMI+Catamaran-Regular,Bold"/>
              </a:rPr>
              <a:t>by</a:t>
            </a:r>
            <a:r>
              <a:rPr sz="1200" spc="-20" dirty="0">
                <a:solidFill>
                  <a:srgbClr val="FFFFFF"/>
                </a:solidFill>
                <a:latin typeface="UCWAMI+Catamaran-Regular,Bold"/>
                <a:cs typeface="UCWAMI+Catamaran-Regular,Bold"/>
              </a:rPr>
              <a:t> </a:t>
            </a:r>
            <a:r>
              <a:rPr sz="1200" dirty="0">
                <a:solidFill>
                  <a:srgbClr val="FFFFFF"/>
                </a:solidFill>
                <a:latin typeface="UCWAMI+Catamaran-Regular,Bold"/>
                <a:cs typeface="UCWAMI+Catamaran-Regular,Bold"/>
              </a:rPr>
              <a:t>the</a:t>
            </a:r>
            <a:r>
              <a:rPr sz="1200" spc="-20" dirty="0">
                <a:solidFill>
                  <a:srgbClr val="FFFFFF"/>
                </a:solidFill>
                <a:latin typeface="UCWAMI+Catamaran-Regular,Bold"/>
                <a:cs typeface="UCWAMI+Catamaran-Regular,Bold"/>
              </a:rPr>
              <a:t> </a:t>
            </a:r>
            <a:r>
              <a:rPr sz="1200" dirty="0">
                <a:solidFill>
                  <a:srgbClr val="FFFFFF"/>
                </a:solidFill>
                <a:latin typeface="UCWAMI+Catamaran-Regular,Bold"/>
                <a:cs typeface="UCWAMI+Catamaran-Regular,Bold"/>
              </a:rPr>
              <a:t>difference</a:t>
            </a:r>
            <a:r>
              <a:rPr sz="1200" spc="-20" dirty="0">
                <a:solidFill>
                  <a:srgbClr val="FFFFFF"/>
                </a:solidFill>
                <a:latin typeface="UCWAMI+Catamaran-Regular,Bold"/>
                <a:cs typeface="UCWAMI+Catamaran-Regular,Bold"/>
              </a:rPr>
              <a:t> </a:t>
            </a:r>
            <a:r>
              <a:rPr sz="1200" dirty="0">
                <a:solidFill>
                  <a:srgbClr val="FFFFFF"/>
                </a:solidFill>
                <a:latin typeface="UCWAMI+Catamaran-Regular,Bold"/>
                <a:cs typeface="UCWAMI+Catamaran-Regular,Bold"/>
              </a:rPr>
              <a:t>we</a:t>
            </a:r>
            <a:r>
              <a:rPr sz="1200" spc="-20" dirty="0">
                <a:solidFill>
                  <a:srgbClr val="FFFFFF"/>
                </a:solidFill>
                <a:latin typeface="UCWAMI+Catamaran-Regular,Bold"/>
                <a:cs typeface="UCWAMI+Catamaran-Regular,Bold"/>
              </a:rPr>
              <a:t> </a:t>
            </a:r>
            <a:r>
              <a:rPr sz="1200" dirty="0">
                <a:solidFill>
                  <a:srgbClr val="FFFFFF"/>
                </a:solidFill>
                <a:latin typeface="UCWAMI+Catamaran-Regular,Bold"/>
                <a:cs typeface="UCWAMI+Catamaran-Regular,Bold"/>
              </a:rPr>
              <a:t>make</a:t>
            </a:r>
          </a:p>
          <a:p>
            <a:pPr marL="0" marR="0">
              <a:lnSpc>
                <a:spcPts val="1238"/>
              </a:lnSpc>
              <a:spcBef>
                <a:spcPts val="467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UCWAMI+Catamaran-Regular,Bold"/>
                <a:cs typeface="UCWAMI+Catamaran-Regular,Bold"/>
              </a:rPr>
              <a:t>in</a:t>
            </a:r>
            <a:r>
              <a:rPr sz="1200" spc="-20" dirty="0">
                <a:solidFill>
                  <a:srgbClr val="FFFFFF"/>
                </a:solidFill>
                <a:latin typeface="UCWAMI+Catamaran-Regular,Bold"/>
                <a:cs typeface="UCWAMI+Catamaran-Regular,Bold"/>
              </a:rPr>
              <a:t> </a:t>
            </a:r>
            <a:r>
              <a:rPr sz="1200" dirty="0">
                <a:solidFill>
                  <a:srgbClr val="FFFFFF"/>
                </a:solidFill>
                <a:latin typeface="UCWAMI+Catamaran-Regular,Bold"/>
                <a:cs typeface="UCWAMI+Catamaran-Regular,Bold"/>
              </a:rPr>
              <a:t>the</a:t>
            </a:r>
            <a:r>
              <a:rPr sz="1200" spc="-20" dirty="0">
                <a:solidFill>
                  <a:srgbClr val="FFFFFF"/>
                </a:solidFill>
                <a:latin typeface="UCWAMI+Catamaran-Regular,Bold"/>
                <a:cs typeface="UCWAMI+Catamaran-Regular,Bold"/>
              </a:rPr>
              <a:t> </a:t>
            </a:r>
            <a:r>
              <a:rPr sz="1200" dirty="0">
                <a:solidFill>
                  <a:srgbClr val="FFFFFF"/>
                </a:solidFill>
                <a:latin typeface="UCWAMI+Catamaran-Regular,Bold"/>
                <a:cs typeface="UCWAMI+Catamaran-Regular,Bold"/>
              </a:rPr>
              <a:t>everyday</a:t>
            </a:r>
            <a:r>
              <a:rPr sz="1200" spc="-20" dirty="0">
                <a:solidFill>
                  <a:srgbClr val="FFFFFF"/>
                </a:solidFill>
                <a:latin typeface="UCWAMI+Catamaran-Regular,Bold"/>
                <a:cs typeface="UCWAMI+Catamaran-Regular,Bold"/>
              </a:rPr>
              <a:t> </a:t>
            </a:r>
            <a:r>
              <a:rPr sz="1200" dirty="0">
                <a:solidFill>
                  <a:srgbClr val="FFFFFF"/>
                </a:solidFill>
                <a:latin typeface="UCWAMI+Catamaran-Regular,Bold"/>
                <a:cs typeface="UCWAMI+Catamaran-Regular,Bold"/>
              </a:rPr>
              <a:t>lives</a:t>
            </a:r>
            <a:r>
              <a:rPr sz="1200" spc="-20" dirty="0">
                <a:solidFill>
                  <a:srgbClr val="FFFFFF"/>
                </a:solidFill>
                <a:latin typeface="UCWAMI+Catamaran-Regular,Bold"/>
                <a:cs typeface="UCWAMI+Catamaran-Regular,Bold"/>
              </a:rPr>
              <a:t> </a:t>
            </a:r>
            <a:r>
              <a:rPr sz="1200" dirty="0">
                <a:solidFill>
                  <a:srgbClr val="FFFFFF"/>
                </a:solidFill>
                <a:latin typeface="UCWAMI+Catamaran-Regular,Bold"/>
                <a:cs typeface="UCWAMI+Catamaran-Regular,Bold"/>
              </a:rPr>
              <a:t>of</a:t>
            </a:r>
            <a:r>
              <a:rPr sz="1200" spc="-20" dirty="0">
                <a:solidFill>
                  <a:srgbClr val="FFFFFF"/>
                </a:solidFill>
                <a:latin typeface="UCWAMI+Catamaran-Regular,Bold"/>
                <a:cs typeface="UCWAMI+Catamaran-Regular,Bold"/>
              </a:rPr>
              <a:t> </a:t>
            </a:r>
            <a:r>
              <a:rPr sz="1200" dirty="0">
                <a:solidFill>
                  <a:srgbClr val="FFFFFF"/>
                </a:solidFill>
                <a:latin typeface="UCWAMI+Catamaran-Regular,Bold"/>
                <a:cs typeface="UCWAMI+Catamaran-Regular,Bold"/>
              </a:rPr>
              <a:t>children”</a:t>
            </a:r>
            <a:r>
              <a:rPr sz="1200" spc="-20" dirty="0">
                <a:solidFill>
                  <a:srgbClr val="FFFFFF"/>
                </a:solidFill>
                <a:latin typeface="UCWAMI+Catamaran-Regular,Bold"/>
                <a:cs typeface="UCWAMI+Catamaran-Regular,Bold"/>
              </a:rPr>
              <a:t> </a:t>
            </a:r>
            <a:r>
              <a:rPr sz="1200" dirty="0">
                <a:solidFill>
                  <a:srgbClr val="FFFFFF"/>
                </a:solidFill>
                <a:latin typeface="UCWAMI+Catamaran-Regular,Bold"/>
                <a:cs typeface="UCWAMI+Catamaran-Regular,Bold"/>
              </a:rPr>
              <a:t>-</a:t>
            </a:r>
            <a:r>
              <a:rPr sz="1200" spc="259" dirty="0">
                <a:solidFill>
                  <a:srgbClr val="FFFFFF"/>
                </a:solidFill>
                <a:latin typeface="UCWAMI+Catamaran-Regular,Bold"/>
                <a:cs typeface="UCWAMI+Catamaran-Regular,Bold"/>
              </a:rPr>
              <a:t> </a:t>
            </a:r>
            <a:r>
              <a:rPr sz="1200" dirty="0">
                <a:solidFill>
                  <a:srgbClr val="FFFFFF"/>
                </a:solidFill>
                <a:latin typeface="UCWAMI+Catamaran-Regular,Bold"/>
                <a:cs typeface="UCWAMI+Catamaran-Regular,Bold"/>
              </a:rPr>
              <a:t>Nelson</a:t>
            </a:r>
          </a:p>
          <a:p>
            <a:pPr marL="0" marR="0">
              <a:lnSpc>
                <a:spcPts val="1238"/>
              </a:lnSpc>
              <a:spcBef>
                <a:spcPts val="467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UCWAMI+Catamaran-Regular,Bold"/>
                <a:cs typeface="UCWAMI+Catamaran-Regular,Bold"/>
              </a:rPr>
              <a:t>Mandela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79099" y="812394"/>
            <a:ext cx="4161434" cy="4072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06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725DCF"/>
                </a:solidFill>
                <a:latin typeface="EKUGSC+Catamaran-Bold"/>
                <a:cs typeface="EKUGSC+Catamaran-Bold"/>
              </a:rPr>
              <a:t>CCEHSA ACHIEVEMENTS: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79099" y="812394"/>
            <a:ext cx="2804465" cy="4072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06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725DCF"/>
                </a:solidFill>
                <a:latin typeface="EKUGSC+Catamaran-Bold"/>
                <a:cs typeface="EKUGSC+Catamaran-Bold"/>
              </a:rPr>
              <a:t>ACHIEVEMENTS: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79099" y="812394"/>
            <a:ext cx="4855920" cy="4072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06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725DCF"/>
                </a:solidFill>
                <a:latin typeface="EKUGSC+Catamaran-Bold"/>
                <a:cs typeface="EKUGSC+Catamaran-Bold"/>
              </a:rPr>
              <a:t>SDGs: IMPACTS TO CHILDREN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59109" y="812394"/>
            <a:ext cx="5382209" cy="4072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06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725DCF"/>
                </a:solidFill>
                <a:latin typeface="EKUGSC+Catamaran-Bold"/>
                <a:cs typeface="EKUGSC+Catamaran-Bold"/>
              </a:rPr>
              <a:t>WHY THE FOCUS ON CHILDREN?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69190" y="1559740"/>
            <a:ext cx="6638597" cy="4412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9D91EE"/>
                </a:solidFill>
                <a:latin typeface="CUQPPT+Wingdings-Regular"/>
                <a:cs typeface="CUQPPT+Wingdings-Regular"/>
              </a:rPr>
              <a:t>v</a:t>
            </a:r>
            <a:r>
              <a:rPr sz="1400" spc="902" dirty="0">
                <a:solidFill>
                  <a:srgbClr val="9D91EE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The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environment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thus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represents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major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factor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in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children’s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health,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with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effects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seen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in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every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part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of</a:t>
            </a:r>
          </a:p>
          <a:p>
            <a:pPr marL="317500" marR="0">
              <a:lnSpc>
                <a:spcPts val="1328"/>
              </a:lnSpc>
              <a:spcBef>
                <a:spcPts val="291"/>
              </a:spcBef>
              <a:spcAft>
                <a:spcPts val="0"/>
              </a:spcAft>
            </a:pP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the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world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69190" y="1980364"/>
            <a:ext cx="6816904" cy="2123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9D91EE"/>
                </a:solidFill>
                <a:latin typeface="CUQPPT+Wingdings-Regular"/>
                <a:cs typeface="CUQPPT+Wingdings-Regular"/>
              </a:rPr>
              <a:t>v</a:t>
            </a:r>
            <a:r>
              <a:rPr sz="1400" spc="902" dirty="0">
                <a:solidFill>
                  <a:srgbClr val="9D91EE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The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key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to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peaceful,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prosperous,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and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sustainable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world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is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healthy,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safe,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and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empowered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children</a:t>
            </a:r>
          </a:p>
          <a:p>
            <a:pPr marL="0" marR="0">
              <a:lnSpc>
                <a:spcPts val="1553"/>
              </a:lnSpc>
              <a:spcBef>
                <a:spcPts val="52"/>
              </a:spcBef>
              <a:spcAft>
                <a:spcPts val="0"/>
              </a:spcAft>
            </a:pPr>
            <a:r>
              <a:rPr sz="1400" dirty="0">
                <a:solidFill>
                  <a:srgbClr val="9D91EE"/>
                </a:solidFill>
                <a:latin typeface="CUQPPT+Wingdings-Regular"/>
                <a:cs typeface="CUQPPT+Wingdings-Regular"/>
              </a:rPr>
              <a:t>v</a:t>
            </a:r>
            <a:r>
              <a:rPr sz="1400" spc="902" dirty="0">
                <a:solidFill>
                  <a:srgbClr val="9D91EE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Children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are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vulnerable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to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environmental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risks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,creating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safe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and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healthy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environment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is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one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of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the</a:t>
            </a:r>
          </a:p>
          <a:p>
            <a:pPr marL="317500" marR="0">
              <a:lnSpc>
                <a:spcPts val="1328"/>
              </a:lnSpc>
              <a:spcBef>
                <a:spcPts val="291"/>
              </a:spcBef>
              <a:spcAft>
                <a:spcPts val="0"/>
              </a:spcAft>
            </a:pP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essential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elements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for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improving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child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survival,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helping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children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to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thrive,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and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achieving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health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equity</a:t>
            </a:r>
          </a:p>
          <a:p>
            <a:pPr marL="0" marR="0">
              <a:lnSpc>
                <a:spcPts val="1553"/>
              </a:lnSpc>
              <a:spcBef>
                <a:spcPts val="137"/>
              </a:spcBef>
              <a:spcAft>
                <a:spcPts val="0"/>
              </a:spcAft>
            </a:pPr>
            <a:r>
              <a:rPr sz="1400" dirty="0">
                <a:solidFill>
                  <a:srgbClr val="9D91EE"/>
                </a:solidFill>
                <a:latin typeface="CUQPPT+Wingdings-Regular"/>
                <a:cs typeface="CUQPPT+Wingdings-Regular"/>
              </a:rPr>
              <a:t>v</a:t>
            </a:r>
            <a:r>
              <a:rPr sz="1400" spc="902" dirty="0">
                <a:solidFill>
                  <a:srgbClr val="9D91EE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Global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estimates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suggest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that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26%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of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all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childhood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deaths,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and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quarter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of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the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disease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burden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in</a:t>
            </a:r>
          </a:p>
          <a:p>
            <a:pPr marL="317500" marR="0">
              <a:lnSpc>
                <a:spcPts val="1328"/>
              </a:lnSpc>
              <a:spcBef>
                <a:spcPts val="291"/>
              </a:spcBef>
              <a:spcAft>
                <a:spcPts val="0"/>
              </a:spcAft>
            </a:pP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children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aged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under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five,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could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be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prevented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by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removing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modifiable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environmental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risks</a:t>
            </a:r>
          </a:p>
          <a:p>
            <a:pPr marL="0" marR="0">
              <a:lnSpc>
                <a:spcPts val="1553"/>
              </a:lnSpc>
              <a:spcBef>
                <a:spcPts val="137"/>
              </a:spcBef>
              <a:spcAft>
                <a:spcPts val="0"/>
              </a:spcAft>
            </a:pPr>
            <a:r>
              <a:rPr sz="1400" dirty="0">
                <a:solidFill>
                  <a:srgbClr val="9D91EE"/>
                </a:solidFill>
                <a:latin typeface="CUQPPT+Wingdings-Regular"/>
                <a:cs typeface="CUQPPT+Wingdings-Regular"/>
              </a:rPr>
              <a:t>v</a:t>
            </a:r>
            <a:r>
              <a:rPr sz="1400" spc="902" dirty="0">
                <a:solidFill>
                  <a:srgbClr val="9D91EE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The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disease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burden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linked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to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the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environment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also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tends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to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be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higher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in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low-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and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middle-income</a:t>
            </a:r>
          </a:p>
          <a:p>
            <a:pPr marL="317500" marR="0">
              <a:lnSpc>
                <a:spcPts val="1328"/>
              </a:lnSpc>
              <a:spcBef>
                <a:spcPts val="341"/>
              </a:spcBef>
              <a:spcAft>
                <a:spcPts val="0"/>
              </a:spcAft>
            </a:pP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countries</a:t>
            </a:r>
          </a:p>
          <a:p>
            <a:pPr marL="0" marR="0">
              <a:lnSpc>
                <a:spcPts val="1553"/>
              </a:lnSpc>
              <a:spcBef>
                <a:spcPts val="87"/>
              </a:spcBef>
              <a:spcAft>
                <a:spcPts val="0"/>
              </a:spcAft>
            </a:pPr>
            <a:r>
              <a:rPr sz="1400" dirty="0">
                <a:solidFill>
                  <a:srgbClr val="9D91EE"/>
                </a:solidFill>
                <a:latin typeface="CUQPPT+Wingdings-Regular"/>
                <a:cs typeface="CUQPPT+Wingdings-Regular"/>
              </a:rPr>
              <a:t>v</a:t>
            </a:r>
            <a:r>
              <a:rPr sz="1400" spc="902" dirty="0">
                <a:solidFill>
                  <a:srgbClr val="9D91EE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The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United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Nations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(UN)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Sustainable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Development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Goals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(SDGs)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encourages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an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intersectoral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approach</a:t>
            </a:r>
          </a:p>
          <a:p>
            <a:pPr marL="317500" marR="0">
              <a:lnSpc>
                <a:spcPts val="1328"/>
              </a:lnSpc>
              <a:spcBef>
                <a:spcPts val="341"/>
              </a:spcBef>
              <a:spcAft>
                <a:spcPts val="0"/>
              </a:spcAft>
            </a:pP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to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resolve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the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shortcomings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of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health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goals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in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the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Millennium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Development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Goals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and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the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emerging</a:t>
            </a:r>
          </a:p>
          <a:p>
            <a:pPr marL="317500" marR="0">
              <a:lnSpc>
                <a:spcPts val="1328"/>
              </a:lnSpc>
              <a:spcBef>
                <a:spcPts val="327"/>
              </a:spcBef>
              <a:spcAft>
                <a:spcPts val="0"/>
              </a:spcAft>
            </a:pP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environmental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health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challenges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69190" y="4083484"/>
            <a:ext cx="6717715" cy="235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9D91EE"/>
                </a:solidFill>
                <a:latin typeface="CUQPPT+Wingdings-Regular"/>
                <a:cs typeface="CUQPPT+Wingdings-Regular"/>
              </a:rPr>
              <a:t>v</a:t>
            </a:r>
            <a:r>
              <a:rPr sz="1400" spc="902" dirty="0">
                <a:solidFill>
                  <a:srgbClr val="9D91EE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SDGs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provide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strong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guidance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for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governments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around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the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world,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to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monitor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and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assess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their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progress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69190" y="4317819"/>
            <a:ext cx="6608574" cy="627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750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towards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creating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healthier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environments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for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children</a:t>
            </a:r>
          </a:p>
          <a:p>
            <a:pPr marL="0" marR="0">
              <a:lnSpc>
                <a:spcPts val="1553"/>
              </a:lnSpc>
              <a:spcBef>
                <a:spcPts val="137"/>
              </a:spcBef>
              <a:spcAft>
                <a:spcPts val="0"/>
              </a:spcAft>
            </a:pPr>
            <a:r>
              <a:rPr sz="1400" dirty="0">
                <a:solidFill>
                  <a:srgbClr val="9D91EE"/>
                </a:solidFill>
                <a:latin typeface="CUQPPT+Wingdings-Regular"/>
                <a:cs typeface="CUQPPT+Wingdings-Regular"/>
              </a:rPr>
              <a:t>v</a:t>
            </a:r>
            <a:r>
              <a:rPr sz="1400" spc="902" dirty="0">
                <a:solidFill>
                  <a:srgbClr val="9D91EE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The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goals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target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several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environmental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health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risk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factors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and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provide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the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indicators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to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measure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their</a:t>
            </a:r>
          </a:p>
          <a:p>
            <a:pPr marL="317500" marR="0">
              <a:lnSpc>
                <a:spcPts val="1328"/>
              </a:lnSpc>
              <a:spcBef>
                <a:spcPts val="291"/>
              </a:spcBef>
              <a:spcAft>
                <a:spcPts val="0"/>
              </a:spcAft>
            </a:pP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status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and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progress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towards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reducing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these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risks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79099" y="545923"/>
            <a:ext cx="6059271" cy="8397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06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725DCF"/>
                </a:solidFill>
                <a:latin typeface="EKUGSC+Catamaran-Bold"/>
                <a:cs typeface="EKUGSC+Catamaran-Bold"/>
              </a:rPr>
              <a:t>PROGRESS FOR EVERY CHILD IN THE</a:t>
            </a:r>
          </a:p>
          <a:p>
            <a:pPr marL="0" marR="0">
              <a:lnSpc>
                <a:spcPts val="3313"/>
              </a:lnSpc>
              <a:spcBef>
                <a:spcPts val="84"/>
              </a:spcBef>
              <a:spcAft>
                <a:spcPts val="0"/>
              </a:spcAft>
            </a:pPr>
            <a:r>
              <a:rPr sz="2800" b="1" dirty="0">
                <a:solidFill>
                  <a:srgbClr val="725DCF"/>
                </a:solidFill>
                <a:latin typeface="EKUGSC+Catamaran-Bold"/>
                <a:cs typeface="EKUGSC+Catamaran-Bold"/>
              </a:rPr>
              <a:t>SDG ERA. UNICEF</a:t>
            </a:r>
            <a:r>
              <a:rPr sz="2800" b="1" spc="-10" dirty="0">
                <a:solidFill>
                  <a:srgbClr val="725DCF"/>
                </a:solidFill>
                <a:latin typeface="EKUGSC+Catamaran-Bold"/>
                <a:cs typeface="EKUGSC+Catamaran-Bold"/>
              </a:rPr>
              <a:t> </a:t>
            </a:r>
            <a:r>
              <a:rPr sz="3200" b="1" dirty="0">
                <a:solidFill>
                  <a:srgbClr val="725DCF"/>
                </a:solidFill>
                <a:latin typeface="EKUGSC+Catamaran-Bold"/>
                <a:cs typeface="EKUGSC+Catamaran-Bold"/>
              </a:rPr>
              <a:t>: </a:t>
            </a:r>
            <a:r>
              <a:rPr sz="2800" b="1" dirty="0">
                <a:solidFill>
                  <a:srgbClr val="725DCF"/>
                </a:solidFill>
                <a:latin typeface="EKUGSC+Catamaran-Bold"/>
                <a:cs typeface="EKUGSC+Catamaran-Bold"/>
              </a:rPr>
              <a:t>2019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8774" y="1532094"/>
            <a:ext cx="6360619" cy="7271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9D91EE"/>
                </a:solidFill>
                <a:latin typeface="CUQPPT+Wingdings-Regular"/>
                <a:cs typeface="CUQPPT+Wingdings-Regular"/>
              </a:rPr>
              <a:t>v</a:t>
            </a:r>
            <a:r>
              <a:rPr sz="1400" spc="902" dirty="0">
                <a:solidFill>
                  <a:srgbClr val="9D91EE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The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SDGs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are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universal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in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scope,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their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call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to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leave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no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one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behind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puts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the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world’s</a:t>
            </a:r>
          </a:p>
          <a:p>
            <a:pPr marL="317500" marR="0">
              <a:lnSpc>
                <a:spcPts val="1550"/>
              </a:lnSpc>
              <a:spcBef>
                <a:spcPts val="331"/>
              </a:spcBef>
              <a:spcAft>
                <a:spcPts val="0"/>
              </a:spcAft>
            </a:pP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most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vulnerable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and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marginalized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people,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including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children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–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at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the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top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of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the</a:t>
            </a:r>
          </a:p>
          <a:p>
            <a:pPr marL="317500" marR="0">
              <a:lnSpc>
                <a:spcPts val="1550"/>
              </a:lnSpc>
              <a:spcBef>
                <a:spcPts val="331"/>
              </a:spcBef>
              <a:spcAft>
                <a:spcPts val="0"/>
              </a:spcAft>
            </a:pP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2030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Agenda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18774" y="2268186"/>
            <a:ext cx="6276642" cy="4817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9D91EE"/>
                </a:solidFill>
                <a:latin typeface="CUQPPT+Wingdings-Regular"/>
                <a:cs typeface="CUQPPT+Wingdings-Regular"/>
              </a:rPr>
              <a:t>v</a:t>
            </a:r>
            <a:r>
              <a:rPr sz="1400" spc="902" dirty="0">
                <a:solidFill>
                  <a:srgbClr val="9D91EE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But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four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years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since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world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leaders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committed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to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achieving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the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SDGs,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are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we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on</a:t>
            </a:r>
          </a:p>
          <a:p>
            <a:pPr marL="317500" marR="0">
              <a:lnSpc>
                <a:spcPts val="1550"/>
              </a:lnSpc>
              <a:spcBef>
                <a:spcPts val="331"/>
              </a:spcBef>
              <a:spcAft>
                <a:spcPts val="0"/>
              </a:spcAft>
            </a:pP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track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to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achieve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the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goals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for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children?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Do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we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have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enough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information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to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know?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79099" y="147330"/>
            <a:ext cx="4258157" cy="7912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06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92D050"/>
                </a:solidFill>
                <a:latin typeface="EKUGSC+Catamaran-Bold"/>
                <a:cs typeface="EKUGSC+Catamaran-Bold"/>
              </a:rPr>
              <a:t>44 CHILD RELATED</a:t>
            </a:r>
          </a:p>
          <a:p>
            <a:pPr marL="0" marR="0">
              <a:lnSpc>
                <a:spcPts val="2906"/>
              </a:lnSpc>
              <a:spcBef>
                <a:spcPts val="117"/>
              </a:spcBef>
              <a:spcAft>
                <a:spcPts val="0"/>
              </a:spcAft>
            </a:pPr>
            <a:r>
              <a:rPr sz="2800" b="1" dirty="0">
                <a:solidFill>
                  <a:srgbClr val="92D050"/>
                </a:solidFill>
                <a:latin typeface="EKUGSC+Catamaran-Bold"/>
                <a:cs typeface="EKUGSC+Catamaran-Bold"/>
              </a:rPr>
              <a:t>INDICATORS.UNICEF:2019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79099" y="428346"/>
            <a:ext cx="5314289" cy="11753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06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725DCF"/>
                </a:solidFill>
                <a:latin typeface="EKUGSC+Catamaran-Bold"/>
                <a:cs typeface="EKUGSC+Catamaran-Bold"/>
              </a:rPr>
              <a:t>INDICATORS ARRANGED INTO 5</a:t>
            </a:r>
          </a:p>
          <a:p>
            <a:pPr marL="0" marR="0">
              <a:lnSpc>
                <a:spcPts val="2906"/>
              </a:lnSpc>
              <a:spcBef>
                <a:spcPts val="117"/>
              </a:spcBef>
              <a:spcAft>
                <a:spcPts val="0"/>
              </a:spcAft>
            </a:pPr>
            <a:r>
              <a:rPr sz="2800" b="1" dirty="0">
                <a:solidFill>
                  <a:srgbClr val="725DCF"/>
                </a:solidFill>
                <a:latin typeface="EKUGSC+Catamaran-Bold"/>
                <a:cs typeface="EKUGSC+Catamaran-Bold"/>
              </a:rPr>
              <a:t>DIMENSIONS OF CHILD</a:t>
            </a:r>
          </a:p>
          <a:p>
            <a:pPr marL="0" marR="0">
              <a:lnSpc>
                <a:spcPts val="2906"/>
              </a:lnSpc>
              <a:spcBef>
                <a:spcPts val="167"/>
              </a:spcBef>
              <a:spcAft>
                <a:spcPts val="0"/>
              </a:spcAft>
            </a:pPr>
            <a:r>
              <a:rPr sz="2800" b="1" dirty="0">
                <a:solidFill>
                  <a:srgbClr val="725DCF"/>
                </a:solidFill>
                <a:latin typeface="EKUGSC+Catamaran-Bold"/>
                <a:cs typeface="EKUGSC+Catamaran-Bold"/>
              </a:rPr>
              <a:t>RIGHT.UNICEF, 2019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8774" y="1980984"/>
            <a:ext cx="2759281" cy="4817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9D91EE"/>
                </a:solidFill>
                <a:latin typeface="CUQPPT+Wingdings-Regular"/>
                <a:cs typeface="CUQPPT+Wingdings-Regular"/>
              </a:rPr>
              <a:t>v</a:t>
            </a:r>
            <a:r>
              <a:rPr sz="1400" spc="902" dirty="0">
                <a:solidFill>
                  <a:srgbClr val="9D91EE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Every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child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survives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and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thrives</a:t>
            </a:r>
          </a:p>
          <a:p>
            <a:pPr marL="0" marR="0">
              <a:lnSpc>
                <a:spcPts val="1553"/>
              </a:lnSpc>
              <a:spcBef>
                <a:spcPts val="320"/>
              </a:spcBef>
              <a:spcAft>
                <a:spcPts val="0"/>
              </a:spcAft>
            </a:pPr>
            <a:r>
              <a:rPr sz="1400" dirty="0">
                <a:solidFill>
                  <a:srgbClr val="9D91EE"/>
                </a:solidFill>
                <a:latin typeface="CUQPPT+Wingdings-Regular"/>
                <a:cs typeface="CUQPPT+Wingdings-Regular"/>
              </a:rPr>
              <a:t>v</a:t>
            </a:r>
            <a:r>
              <a:rPr sz="1400" spc="902" dirty="0">
                <a:solidFill>
                  <a:srgbClr val="9D91EE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Every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child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learns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18774" y="2471713"/>
            <a:ext cx="5042707" cy="4817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9D91EE"/>
                </a:solidFill>
                <a:latin typeface="CUQPPT+Wingdings-Regular"/>
                <a:cs typeface="CUQPPT+Wingdings-Regular"/>
              </a:rPr>
              <a:t>v</a:t>
            </a:r>
            <a:r>
              <a:rPr sz="1400" spc="902" dirty="0">
                <a:solidFill>
                  <a:srgbClr val="9D91EE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Every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child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is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protected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from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violence,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exploitation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and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harmful</a:t>
            </a:r>
          </a:p>
          <a:p>
            <a:pPr marL="317500" marR="0">
              <a:lnSpc>
                <a:spcPts val="1550"/>
              </a:lnSpc>
              <a:spcBef>
                <a:spcPts val="331"/>
              </a:spcBef>
              <a:spcAft>
                <a:spcPts val="0"/>
              </a:spcAft>
            </a:pP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practices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18774" y="2962441"/>
            <a:ext cx="4080276" cy="4817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9D91EE"/>
                </a:solidFill>
                <a:latin typeface="CUQPPT+Wingdings-Regular"/>
                <a:cs typeface="CUQPPT+Wingdings-Regular"/>
              </a:rPr>
              <a:t>v</a:t>
            </a:r>
            <a:r>
              <a:rPr sz="1400" spc="902" dirty="0">
                <a:solidFill>
                  <a:srgbClr val="9D91EE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Every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child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leaves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in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safe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and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clean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environment</a:t>
            </a:r>
          </a:p>
          <a:p>
            <a:pPr marL="0" marR="0">
              <a:lnSpc>
                <a:spcPts val="1553"/>
              </a:lnSpc>
              <a:spcBef>
                <a:spcPts val="320"/>
              </a:spcBef>
              <a:spcAft>
                <a:spcPts val="0"/>
              </a:spcAft>
            </a:pPr>
            <a:r>
              <a:rPr sz="1400" dirty="0">
                <a:solidFill>
                  <a:srgbClr val="9D91EE"/>
                </a:solidFill>
                <a:latin typeface="CUQPPT+Wingdings-Regular"/>
                <a:cs typeface="CUQPPT+Wingdings-Regular"/>
              </a:rPr>
              <a:t>v</a:t>
            </a:r>
            <a:r>
              <a:rPr sz="1400" spc="902" dirty="0">
                <a:solidFill>
                  <a:srgbClr val="9D91EE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Every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child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has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fair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chance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in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life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79099" y="812394"/>
            <a:ext cx="3868064" cy="4072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06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725DCF"/>
                </a:solidFill>
                <a:latin typeface="EKUGSC+Catamaran-Bold"/>
                <a:cs typeface="EKUGSC+Catamaran-Bold"/>
              </a:rPr>
              <a:t>GOAL 2: ZERO HUNGER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8773" y="1532094"/>
            <a:ext cx="5314950" cy="7271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9D91EE"/>
                </a:solidFill>
                <a:latin typeface="CUQPPT+Wingdings-Regular"/>
                <a:cs typeface="CUQPPT+Wingdings-Regular"/>
              </a:rPr>
              <a:t>v</a:t>
            </a:r>
            <a:r>
              <a:rPr sz="1400" spc="902" dirty="0">
                <a:solidFill>
                  <a:srgbClr val="9D91EE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The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triple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burden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of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malnutrition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–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undernutrition,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hidden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hunger</a:t>
            </a:r>
          </a:p>
          <a:p>
            <a:pPr marL="317500" marR="0">
              <a:lnSpc>
                <a:spcPts val="1550"/>
              </a:lnSpc>
              <a:spcBef>
                <a:spcPts val="331"/>
              </a:spcBef>
              <a:spcAft>
                <a:spcPts val="0"/>
              </a:spcAft>
            </a:pP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and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overweight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–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threatens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the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survival,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growth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and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development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of</a:t>
            </a:r>
          </a:p>
          <a:p>
            <a:pPr marL="317500" marR="0">
              <a:lnSpc>
                <a:spcPts val="1550"/>
              </a:lnSpc>
              <a:spcBef>
                <a:spcPts val="331"/>
              </a:spcBef>
              <a:spcAft>
                <a:spcPts val="0"/>
              </a:spcAft>
            </a:pP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children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18773" y="2268186"/>
            <a:ext cx="5240806" cy="7271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9D91EE"/>
                </a:solidFill>
                <a:latin typeface="CUQPPT+Wingdings-Regular"/>
                <a:cs typeface="CUQPPT+Wingdings-Regular"/>
              </a:rPr>
              <a:t>v</a:t>
            </a:r>
            <a:r>
              <a:rPr sz="1400" spc="902" dirty="0">
                <a:solidFill>
                  <a:srgbClr val="9D91EE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The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greatest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burden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of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all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forms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of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malnutrition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is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shouldered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by</a:t>
            </a:r>
          </a:p>
          <a:p>
            <a:pPr marL="317500" marR="0">
              <a:lnSpc>
                <a:spcPts val="1550"/>
              </a:lnSpc>
              <a:spcBef>
                <a:spcPts val="331"/>
              </a:spcBef>
              <a:spcAft>
                <a:spcPts val="0"/>
              </a:spcAft>
            </a:pP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children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and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young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people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from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the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poorest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and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most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marginalized</a:t>
            </a:r>
          </a:p>
          <a:p>
            <a:pPr marL="317500" marR="0">
              <a:lnSpc>
                <a:spcPts val="1550"/>
              </a:lnSpc>
              <a:spcBef>
                <a:spcPts val="331"/>
              </a:spcBef>
              <a:spcAft>
                <a:spcPts val="0"/>
              </a:spcAft>
            </a:pP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communities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79099" y="713425"/>
            <a:ext cx="5326024" cy="4072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06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725DCF"/>
                </a:solidFill>
                <a:latin typeface="EKUGSC+Catamaran-Bold"/>
                <a:cs typeface="EKUGSC+Catamaran-Bold"/>
              </a:rPr>
              <a:t>SDG 3:HEALTH AND WELLBEING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0200" y="1726822"/>
            <a:ext cx="4734000" cy="2363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3"/>
              </a:lnSpc>
              <a:spcBef>
                <a:spcPts val="0"/>
              </a:spcBef>
              <a:spcAft>
                <a:spcPts val="0"/>
              </a:spcAft>
            </a:pPr>
            <a:r>
              <a:rPr sz="1400" spc="101" dirty="0">
                <a:solidFill>
                  <a:srgbClr val="9D91EE"/>
                </a:solidFill>
                <a:latin typeface="CUQPPT+Wingdings-Regular"/>
                <a:cs typeface="CUQPPT+Wingdings-Regular"/>
              </a:rPr>
              <a:t>v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Reproductive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and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children’s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health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are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cornerstones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of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Goal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3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30200" y="2099186"/>
            <a:ext cx="5847711" cy="7271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3"/>
              </a:lnSpc>
              <a:spcBef>
                <a:spcPts val="0"/>
              </a:spcBef>
              <a:spcAft>
                <a:spcPts val="0"/>
              </a:spcAft>
            </a:pPr>
            <a:r>
              <a:rPr sz="1400" spc="101" dirty="0">
                <a:solidFill>
                  <a:srgbClr val="9D91EE"/>
                </a:solidFill>
                <a:latin typeface="CUQPPT+Wingdings-Regular"/>
                <a:cs typeface="CUQPPT+Wingdings-Regular"/>
              </a:rPr>
              <a:t>v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Maternal,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prenatal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and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early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childhood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periods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are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particularly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vulnerable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life</a:t>
            </a:r>
          </a:p>
          <a:p>
            <a:pPr marL="171450" marR="0">
              <a:lnSpc>
                <a:spcPts val="1550"/>
              </a:lnSpc>
              <a:spcBef>
                <a:spcPts val="331"/>
              </a:spcBef>
              <a:spcAft>
                <a:spcPts val="0"/>
              </a:spcAft>
            </a:pP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stages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where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environmental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hazards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can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result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in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premature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births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and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other</a:t>
            </a:r>
          </a:p>
          <a:p>
            <a:pPr marL="171450" marR="0">
              <a:lnSpc>
                <a:spcPts val="1550"/>
              </a:lnSpc>
              <a:spcBef>
                <a:spcPts val="331"/>
              </a:spcBef>
              <a:spcAft>
                <a:spcPts val="0"/>
              </a:spcAft>
            </a:pP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pregnancy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complications,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lifelong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diseases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30200" y="2962279"/>
            <a:ext cx="5840777" cy="7271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3"/>
              </a:lnSpc>
              <a:spcBef>
                <a:spcPts val="0"/>
              </a:spcBef>
              <a:spcAft>
                <a:spcPts val="0"/>
              </a:spcAft>
            </a:pPr>
            <a:r>
              <a:rPr sz="1400" spc="101" dirty="0">
                <a:solidFill>
                  <a:srgbClr val="9D91EE"/>
                </a:solidFill>
                <a:latin typeface="CUQPPT+Wingdings-Regular"/>
                <a:cs typeface="CUQPPT+Wingdings-Regular"/>
              </a:rPr>
              <a:t>v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In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2015,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reported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26%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of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the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deaths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of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5.9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million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children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who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died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before</a:t>
            </a:r>
          </a:p>
          <a:p>
            <a:pPr marL="171450" marR="0">
              <a:lnSpc>
                <a:spcPts val="1550"/>
              </a:lnSpc>
              <a:spcBef>
                <a:spcPts val="331"/>
              </a:spcBef>
              <a:spcAft>
                <a:spcPts val="0"/>
              </a:spcAft>
            </a:pP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the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age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of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five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could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have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been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prevented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by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addressing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environmental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risks</a:t>
            </a:r>
          </a:p>
          <a:p>
            <a:pPr marL="171450" marR="0">
              <a:lnSpc>
                <a:spcPts val="1550"/>
              </a:lnSpc>
              <a:spcBef>
                <a:spcPts val="331"/>
              </a:spcBef>
              <a:spcAft>
                <a:spcPts val="0"/>
              </a:spcAft>
            </a:pP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and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hazards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30200" y="3825370"/>
            <a:ext cx="5611976" cy="7271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9D91EE"/>
                </a:solidFill>
                <a:latin typeface="CUQPPT+Wingdings-Regular"/>
                <a:cs typeface="CUQPPT+Wingdings-Regular"/>
              </a:rPr>
              <a:t>v</a:t>
            </a:r>
            <a:r>
              <a:rPr sz="1400" spc="101" dirty="0">
                <a:solidFill>
                  <a:srgbClr val="9D91EE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Another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major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children’s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environmental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health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concern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is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malnutrition,</a:t>
            </a:r>
          </a:p>
          <a:p>
            <a:pPr marL="171450" marR="0">
              <a:lnSpc>
                <a:spcPts val="1550"/>
              </a:lnSpc>
              <a:spcBef>
                <a:spcPts val="331"/>
              </a:spcBef>
              <a:spcAft>
                <a:spcPts val="0"/>
              </a:spcAft>
            </a:pP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increases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the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frequency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and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severity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of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common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infections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in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children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and</a:t>
            </a:r>
          </a:p>
          <a:p>
            <a:pPr marL="171450" marR="0">
              <a:lnSpc>
                <a:spcPts val="1550"/>
              </a:lnSpc>
              <a:spcBef>
                <a:spcPts val="331"/>
              </a:spcBef>
              <a:spcAft>
                <a:spcPts val="0"/>
              </a:spcAft>
            </a:pP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delays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recovery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time,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leads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to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stunted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growth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79099" y="620370"/>
            <a:ext cx="5847333" cy="791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06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725DCF"/>
                </a:solidFill>
                <a:latin typeface="EKUGSC+Catamaran-Bold"/>
                <a:cs typeface="EKUGSC+Catamaran-Bold"/>
              </a:rPr>
              <a:t>SDG 6: CLEAN WATER, SANITATION</a:t>
            </a:r>
          </a:p>
          <a:p>
            <a:pPr marL="0" marR="0">
              <a:lnSpc>
                <a:spcPts val="2906"/>
              </a:lnSpc>
              <a:spcBef>
                <a:spcPts val="117"/>
              </a:spcBef>
              <a:spcAft>
                <a:spcPts val="0"/>
              </a:spcAft>
            </a:pPr>
            <a:r>
              <a:rPr sz="2800" b="1" dirty="0">
                <a:solidFill>
                  <a:srgbClr val="725DCF"/>
                </a:solidFill>
                <a:latin typeface="EKUGSC+Catamaran-Bold"/>
                <a:cs typeface="EKUGSC+Catamaran-Bold"/>
              </a:rPr>
              <a:t>AND HYGIENE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8799" y="1659261"/>
            <a:ext cx="5846598" cy="7271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9D91EE"/>
                </a:solidFill>
                <a:latin typeface="CUQPPT+Wingdings-Regular"/>
                <a:cs typeface="CUQPPT+Wingdings-Regular"/>
              </a:rPr>
              <a:t>v</a:t>
            </a:r>
            <a:r>
              <a:rPr sz="1400" spc="902" dirty="0">
                <a:solidFill>
                  <a:srgbClr val="9D91EE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Young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children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are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particularly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vulnerable,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and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water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and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sanitation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related</a:t>
            </a:r>
          </a:p>
          <a:p>
            <a:pPr marL="317500" marR="0">
              <a:lnSpc>
                <a:spcPts val="1550"/>
              </a:lnSpc>
              <a:spcBef>
                <a:spcPts val="331"/>
              </a:spcBef>
              <a:spcAft>
                <a:spcPts val="0"/>
              </a:spcAft>
            </a:pP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diseases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remain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among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the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leading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causes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of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death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in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children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under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five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as</a:t>
            </a:r>
          </a:p>
          <a:p>
            <a:pPr marL="317500" marR="0">
              <a:lnSpc>
                <a:spcPts val="1550"/>
              </a:lnSpc>
              <a:spcBef>
                <a:spcPts val="331"/>
              </a:spcBef>
              <a:spcAft>
                <a:spcPts val="0"/>
              </a:spcAft>
            </a:pP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well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as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contribute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malnutrition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and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stunting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18799" y="2395353"/>
            <a:ext cx="6000724" cy="4817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9D91EE"/>
                </a:solidFill>
                <a:latin typeface="CUQPPT+Wingdings-Regular"/>
                <a:cs typeface="CUQPPT+Wingdings-Regular"/>
              </a:rPr>
              <a:t>v</a:t>
            </a:r>
            <a:r>
              <a:rPr sz="1400" spc="902" dirty="0">
                <a:solidFill>
                  <a:srgbClr val="9D91EE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Without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safe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toilets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,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taps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and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soap</a:t>
            </a:r>
            <a:r>
              <a:rPr sz="1400" spc="35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for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hand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washing,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diseases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spread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rapidly</a:t>
            </a:r>
          </a:p>
          <a:p>
            <a:pPr marL="317500" marR="0">
              <a:lnSpc>
                <a:spcPts val="1550"/>
              </a:lnSpc>
              <a:spcBef>
                <a:spcPts val="331"/>
              </a:spcBef>
              <a:spcAft>
                <a:spcPts val="0"/>
              </a:spcAft>
            </a:pP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and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newborn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babies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risk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death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from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infection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18799" y="2886081"/>
            <a:ext cx="5581293" cy="4817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9D91EE"/>
                </a:solidFill>
                <a:latin typeface="CUQPPT+Wingdings-Regular"/>
                <a:cs typeface="CUQPPT+Wingdings-Regular"/>
              </a:rPr>
              <a:t>v</a:t>
            </a:r>
            <a:r>
              <a:rPr sz="1400" spc="902" dirty="0">
                <a:solidFill>
                  <a:srgbClr val="9D91EE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Every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year,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297,000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children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under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5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years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die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due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to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diarrhea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linked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to</a:t>
            </a:r>
          </a:p>
          <a:p>
            <a:pPr marL="317500" marR="0">
              <a:lnSpc>
                <a:spcPts val="1550"/>
              </a:lnSpc>
              <a:spcBef>
                <a:spcPts val="331"/>
              </a:spcBef>
              <a:spcAft>
                <a:spcPts val="0"/>
              </a:spcAft>
            </a:pP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inadequate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WASH.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18799" y="3376809"/>
            <a:ext cx="5807248" cy="4817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9D91EE"/>
                </a:solidFill>
                <a:latin typeface="CUQPPT+Wingdings-Regular"/>
                <a:cs typeface="CUQPPT+Wingdings-Regular"/>
              </a:rPr>
              <a:t>v</a:t>
            </a:r>
            <a:r>
              <a:rPr sz="1400" spc="902" dirty="0">
                <a:solidFill>
                  <a:srgbClr val="9D91EE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Improving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equitable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access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to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water,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therefore,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underpins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the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success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of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all</a:t>
            </a:r>
          </a:p>
          <a:p>
            <a:pPr marL="317500" marR="0">
              <a:lnSpc>
                <a:spcPts val="1550"/>
              </a:lnSpc>
              <a:spcBef>
                <a:spcPts val="331"/>
              </a:spcBef>
              <a:spcAft>
                <a:spcPts val="0"/>
              </a:spcAft>
            </a:pP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SDGs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79099" y="812394"/>
            <a:ext cx="1648053" cy="4072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06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88BC3E"/>
                </a:solidFill>
                <a:latin typeface="EKUGSC+Catamaran-Bold"/>
                <a:cs typeface="EKUGSC+Catamaran-Bold"/>
              </a:rPr>
              <a:t>OUTLINE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9074" y="1406473"/>
            <a:ext cx="886891" cy="2215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4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210635"/>
                </a:solidFill>
                <a:latin typeface="UCWAMI+Catamaran-Regular,Bold"/>
                <a:cs typeface="UCWAMI+Catamaran-Regular,Bold"/>
              </a:rPr>
              <a:t>1.</a:t>
            </a:r>
            <a:r>
              <a:rPr sz="1400" spc="-23" dirty="0">
                <a:solidFill>
                  <a:srgbClr val="210635"/>
                </a:solidFill>
                <a:latin typeface="UCWAMI+Catamaran-Regular,Bold"/>
                <a:cs typeface="UCWAMI+Catamaran-Regular,Bold"/>
              </a:rPr>
              <a:t> </a:t>
            </a:r>
            <a:r>
              <a:rPr sz="1400" dirty="0">
                <a:solidFill>
                  <a:srgbClr val="210635"/>
                </a:solidFill>
                <a:latin typeface="UCWAMI+Catamaran-Regular,Bold"/>
                <a:cs typeface="UCWAMI+Catamaran-Regular,Bold"/>
              </a:rPr>
              <a:t>CCEHSA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79074" y="1651837"/>
            <a:ext cx="1683105" cy="2215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44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210635"/>
                </a:solidFill>
                <a:latin typeface="CUQPPT+Wingdings-Regular"/>
                <a:cs typeface="CUQPPT+Wingdings-Regular"/>
              </a:rPr>
              <a:t>Ø</a:t>
            </a:r>
            <a:r>
              <a:rPr sz="1100" spc="1101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UCWAMI+Catamaran-Regular,Bold"/>
                <a:cs typeface="UCWAMI+Catamaran-Regular,Bold"/>
              </a:rPr>
              <a:t>INTRODUCTION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79074" y="1914217"/>
            <a:ext cx="263382" cy="683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210635"/>
                </a:solidFill>
                <a:latin typeface="CUQPPT+Wingdings-Regular"/>
                <a:cs typeface="CUQPPT+Wingdings-Regular"/>
              </a:rPr>
              <a:t>Ø</a:t>
            </a:r>
          </a:p>
          <a:p>
            <a:pPr marL="0" marR="0">
              <a:lnSpc>
                <a:spcPts val="1220"/>
              </a:lnSpc>
              <a:spcBef>
                <a:spcPts val="761"/>
              </a:spcBef>
              <a:spcAft>
                <a:spcPts val="0"/>
              </a:spcAft>
            </a:pPr>
            <a:r>
              <a:rPr sz="1100" dirty="0">
                <a:solidFill>
                  <a:srgbClr val="210635"/>
                </a:solidFill>
                <a:latin typeface="CUQPPT+Wingdings-Regular"/>
                <a:cs typeface="CUQPPT+Wingdings-Regular"/>
              </a:rPr>
              <a:t>Ø</a:t>
            </a:r>
          </a:p>
          <a:p>
            <a:pPr marL="0" marR="0">
              <a:lnSpc>
                <a:spcPts val="1220"/>
              </a:lnSpc>
              <a:spcBef>
                <a:spcPts val="711"/>
              </a:spcBef>
              <a:spcAft>
                <a:spcPts val="0"/>
              </a:spcAft>
            </a:pPr>
            <a:r>
              <a:rPr sz="1100" dirty="0">
                <a:solidFill>
                  <a:srgbClr val="210635"/>
                </a:solidFill>
                <a:latin typeface="CUQPPT+Wingdings-Regular"/>
                <a:cs typeface="CUQPPT+Wingdings-Regular"/>
              </a:rPr>
              <a:t>Ø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21974" y="1897202"/>
            <a:ext cx="2607817" cy="7123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4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210635"/>
                </a:solidFill>
                <a:latin typeface="UCWAMI+Catamaran-Regular,Bold"/>
                <a:cs typeface="UCWAMI+Catamaran-Regular,Bold"/>
              </a:rPr>
              <a:t>CCEHSA</a:t>
            </a:r>
            <a:r>
              <a:rPr sz="1400" spc="-23" dirty="0">
                <a:solidFill>
                  <a:srgbClr val="210635"/>
                </a:solidFill>
                <a:latin typeface="UCWAMI+Catamaran-Regular,Bold"/>
                <a:cs typeface="UCWAMI+Catamaran-Regular,Bold"/>
              </a:rPr>
              <a:t> </a:t>
            </a:r>
            <a:r>
              <a:rPr sz="1400" dirty="0">
                <a:solidFill>
                  <a:srgbClr val="210635"/>
                </a:solidFill>
                <a:latin typeface="UCWAMI+Catamaran-Regular,Bold"/>
                <a:cs typeface="UCWAMI+Catamaran-Regular,Bold"/>
              </a:rPr>
              <a:t>VISION</a:t>
            </a:r>
            <a:r>
              <a:rPr sz="1400" spc="-23" dirty="0">
                <a:solidFill>
                  <a:srgbClr val="210635"/>
                </a:solidFill>
                <a:latin typeface="UCWAMI+Catamaran-Regular,Bold"/>
                <a:cs typeface="UCWAMI+Catamaran-Regular,Bold"/>
              </a:rPr>
              <a:t> </a:t>
            </a:r>
            <a:r>
              <a:rPr sz="1400" dirty="0">
                <a:solidFill>
                  <a:srgbClr val="210635"/>
                </a:solidFill>
                <a:latin typeface="UCWAMI+Catamaran-Regular,Bold"/>
                <a:cs typeface="UCWAMI+Catamaran-Regular,Bold"/>
              </a:rPr>
              <a:t>AND</a:t>
            </a:r>
            <a:r>
              <a:rPr sz="1400" spc="-23" dirty="0">
                <a:solidFill>
                  <a:srgbClr val="210635"/>
                </a:solidFill>
                <a:latin typeface="UCWAMI+Catamaran-Regular,Bold"/>
                <a:cs typeface="UCWAMI+Catamaran-Regular,Bold"/>
              </a:rPr>
              <a:t> </a:t>
            </a:r>
            <a:r>
              <a:rPr sz="1400" dirty="0">
                <a:solidFill>
                  <a:srgbClr val="210635"/>
                </a:solidFill>
                <a:latin typeface="UCWAMI+Catamaran-Regular,Bold"/>
                <a:cs typeface="UCWAMI+Catamaran-Regular,Bold"/>
              </a:rPr>
              <a:t>MISSION</a:t>
            </a:r>
          </a:p>
          <a:p>
            <a:pPr marL="0" marR="0">
              <a:lnSpc>
                <a:spcPts val="1444"/>
              </a:lnSpc>
              <a:spcBef>
                <a:spcPts val="537"/>
              </a:spcBef>
              <a:spcAft>
                <a:spcPts val="0"/>
              </a:spcAft>
            </a:pPr>
            <a:r>
              <a:rPr sz="1400" dirty="0">
                <a:solidFill>
                  <a:srgbClr val="210635"/>
                </a:solidFill>
                <a:latin typeface="UCWAMI+Catamaran-Regular,Bold"/>
                <a:cs typeface="UCWAMI+Catamaran-Regular,Bold"/>
              </a:rPr>
              <a:t>CCEHSA</a:t>
            </a:r>
            <a:r>
              <a:rPr sz="1400" spc="-23" dirty="0">
                <a:solidFill>
                  <a:srgbClr val="210635"/>
                </a:solidFill>
                <a:latin typeface="UCWAMI+Catamaran-Regular,Bold"/>
                <a:cs typeface="UCWAMI+Catamaran-Regular,Bold"/>
              </a:rPr>
              <a:t> </a:t>
            </a:r>
            <a:r>
              <a:rPr sz="1400" dirty="0">
                <a:solidFill>
                  <a:srgbClr val="210635"/>
                </a:solidFill>
                <a:latin typeface="UCWAMI+Catamaran-Regular,Bold"/>
                <a:cs typeface="UCWAMI+Catamaran-Regular,Bold"/>
              </a:rPr>
              <a:t>STRATEGIC</a:t>
            </a:r>
            <a:r>
              <a:rPr sz="1400" spc="-23" dirty="0">
                <a:solidFill>
                  <a:srgbClr val="210635"/>
                </a:solidFill>
                <a:latin typeface="UCWAMI+Catamaran-Regular,Bold"/>
                <a:cs typeface="UCWAMI+Catamaran-Regular,Bold"/>
              </a:rPr>
              <a:t> </a:t>
            </a:r>
            <a:r>
              <a:rPr sz="1400" dirty="0">
                <a:solidFill>
                  <a:srgbClr val="210635"/>
                </a:solidFill>
                <a:latin typeface="UCWAMI+Catamaran-Regular,Bold"/>
                <a:cs typeface="UCWAMI+Catamaran-Regular,Bold"/>
              </a:rPr>
              <a:t>OBJECTIVES</a:t>
            </a:r>
          </a:p>
          <a:p>
            <a:pPr marL="0" marR="0">
              <a:lnSpc>
                <a:spcPts val="1444"/>
              </a:lnSpc>
              <a:spcBef>
                <a:spcPts val="487"/>
              </a:spcBef>
              <a:spcAft>
                <a:spcPts val="0"/>
              </a:spcAft>
            </a:pPr>
            <a:r>
              <a:rPr sz="1400" dirty="0">
                <a:solidFill>
                  <a:srgbClr val="210635"/>
                </a:solidFill>
                <a:latin typeface="UCWAMI+Catamaran-Regular,Bold"/>
                <a:cs typeface="UCWAMI+Catamaran-Regular,Bold"/>
              </a:rPr>
              <a:t>CCEHSA</a:t>
            </a:r>
            <a:r>
              <a:rPr sz="1400" spc="-23" dirty="0">
                <a:solidFill>
                  <a:srgbClr val="210635"/>
                </a:solidFill>
                <a:latin typeface="UCWAMI+Catamaran-Regular,Bold"/>
                <a:cs typeface="UCWAMI+Catamaran-Regular,Bold"/>
              </a:rPr>
              <a:t> </a:t>
            </a:r>
            <a:r>
              <a:rPr sz="1400" dirty="0">
                <a:solidFill>
                  <a:srgbClr val="210635"/>
                </a:solidFill>
                <a:latin typeface="UCWAMI+Catamaran-Regular,Bold"/>
                <a:cs typeface="UCWAMI+Catamaran-Regular,Bold"/>
              </a:rPr>
              <a:t>ACHIEVEMENTS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79074" y="2878658"/>
            <a:ext cx="2555900" cy="2215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4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210635"/>
                </a:solidFill>
                <a:latin typeface="UCWAMI+Catamaran-Regular,Bold"/>
                <a:cs typeface="UCWAMI+Catamaran-Regular,Bold"/>
              </a:rPr>
              <a:t>2.</a:t>
            </a:r>
            <a:r>
              <a:rPr sz="1400" spc="-23" dirty="0">
                <a:solidFill>
                  <a:srgbClr val="210635"/>
                </a:solidFill>
                <a:latin typeface="UCWAMI+Catamaran-Regular,Bold"/>
                <a:cs typeface="UCWAMI+Catamaran-Regular,Bold"/>
              </a:rPr>
              <a:t> </a:t>
            </a:r>
            <a:r>
              <a:rPr sz="1400" dirty="0">
                <a:solidFill>
                  <a:srgbClr val="210635"/>
                </a:solidFill>
                <a:latin typeface="UCWAMI+Catamaran-Regular,Bold"/>
                <a:cs typeface="UCWAMI+Catamaran-Regular,Bold"/>
              </a:rPr>
              <a:t>SDGs</a:t>
            </a:r>
            <a:r>
              <a:rPr sz="1400" spc="-23" dirty="0">
                <a:solidFill>
                  <a:srgbClr val="210635"/>
                </a:solidFill>
                <a:latin typeface="UCWAMI+Catamaran-Regular,Bold"/>
                <a:cs typeface="UCWAMI+Catamaran-Regular,Bold"/>
              </a:rPr>
              <a:t> </a:t>
            </a:r>
            <a:r>
              <a:rPr sz="1400" dirty="0">
                <a:solidFill>
                  <a:srgbClr val="210635"/>
                </a:solidFill>
                <a:latin typeface="UCWAMI+Catamaran-Regular,Bold"/>
                <a:cs typeface="UCWAMI+Catamaran-Regular,Bold"/>
              </a:rPr>
              <a:t>:</a:t>
            </a:r>
            <a:r>
              <a:rPr sz="1400" spc="302" dirty="0">
                <a:solidFill>
                  <a:srgbClr val="210635"/>
                </a:solidFill>
                <a:latin typeface="UCWAMI+Catamaran-Regular,Bold"/>
                <a:cs typeface="UCWAMI+Catamaran-Regular,Bold"/>
              </a:rPr>
              <a:t> </a:t>
            </a:r>
            <a:r>
              <a:rPr sz="1400" dirty="0">
                <a:solidFill>
                  <a:srgbClr val="210635"/>
                </a:solidFill>
                <a:latin typeface="UCWAMI+Catamaran-Regular,Bold"/>
                <a:cs typeface="UCWAMI+Catamaran-Regular,Bold"/>
              </a:rPr>
              <a:t>IMPACT</a:t>
            </a:r>
            <a:r>
              <a:rPr sz="1400" spc="-23" dirty="0">
                <a:solidFill>
                  <a:srgbClr val="210635"/>
                </a:solidFill>
                <a:latin typeface="UCWAMI+Catamaran-Regular,Bold"/>
                <a:cs typeface="UCWAMI+Catamaran-Regular,Bold"/>
              </a:rPr>
              <a:t> </a:t>
            </a:r>
            <a:r>
              <a:rPr sz="1400" dirty="0">
                <a:solidFill>
                  <a:srgbClr val="210635"/>
                </a:solidFill>
                <a:latin typeface="UCWAMI+Catamaran-Regular,Bold"/>
                <a:cs typeface="UCWAMI+Catamaran-Regular,Bold"/>
              </a:rPr>
              <a:t>TO</a:t>
            </a:r>
            <a:r>
              <a:rPr sz="1400" spc="-23" dirty="0">
                <a:solidFill>
                  <a:srgbClr val="210635"/>
                </a:solidFill>
                <a:latin typeface="UCWAMI+Catamaran-Regular,Bold"/>
                <a:cs typeface="UCWAMI+Catamaran-Regular,Bold"/>
              </a:rPr>
              <a:t> </a:t>
            </a:r>
            <a:r>
              <a:rPr sz="1400" dirty="0">
                <a:solidFill>
                  <a:srgbClr val="210635"/>
                </a:solidFill>
                <a:latin typeface="UCWAMI+Catamaran-Regular,Bold"/>
                <a:cs typeface="UCWAMI+Catamaran-Regular,Bold"/>
              </a:rPr>
              <a:t>CHILDREN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79074" y="3141037"/>
            <a:ext cx="263382" cy="14199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210635"/>
                </a:solidFill>
                <a:latin typeface="CUQPPT+Wingdings-Regular"/>
                <a:cs typeface="CUQPPT+Wingdings-Regular"/>
              </a:rPr>
              <a:t>Ø</a:t>
            </a:r>
          </a:p>
          <a:p>
            <a:pPr marL="0" marR="0">
              <a:lnSpc>
                <a:spcPts val="1220"/>
              </a:lnSpc>
              <a:spcBef>
                <a:spcPts val="761"/>
              </a:spcBef>
              <a:spcAft>
                <a:spcPts val="0"/>
              </a:spcAft>
            </a:pPr>
            <a:r>
              <a:rPr sz="1100" dirty="0">
                <a:solidFill>
                  <a:srgbClr val="210635"/>
                </a:solidFill>
                <a:latin typeface="CUQPPT+Wingdings-Regular"/>
                <a:cs typeface="CUQPPT+Wingdings-Regular"/>
              </a:rPr>
              <a:t>Ø</a:t>
            </a:r>
          </a:p>
          <a:p>
            <a:pPr marL="0" marR="0">
              <a:lnSpc>
                <a:spcPts val="1220"/>
              </a:lnSpc>
              <a:spcBef>
                <a:spcPts val="711"/>
              </a:spcBef>
              <a:spcAft>
                <a:spcPts val="0"/>
              </a:spcAft>
            </a:pPr>
            <a:r>
              <a:rPr sz="1100" dirty="0">
                <a:solidFill>
                  <a:srgbClr val="210635"/>
                </a:solidFill>
                <a:latin typeface="CUQPPT+Wingdings-Regular"/>
                <a:cs typeface="CUQPPT+Wingdings-Regular"/>
              </a:rPr>
              <a:t>Ø</a:t>
            </a:r>
          </a:p>
          <a:p>
            <a:pPr marL="0" marR="0">
              <a:lnSpc>
                <a:spcPts val="1220"/>
              </a:lnSpc>
              <a:spcBef>
                <a:spcPts val="711"/>
              </a:spcBef>
              <a:spcAft>
                <a:spcPts val="0"/>
              </a:spcAft>
            </a:pPr>
            <a:r>
              <a:rPr sz="1100" dirty="0">
                <a:solidFill>
                  <a:srgbClr val="210635"/>
                </a:solidFill>
                <a:latin typeface="CUQPPT+Wingdings-Regular"/>
                <a:cs typeface="CUQPPT+Wingdings-Regular"/>
              </a:rPr>
              <a:t>Ø</a:t>
            </a:r>
          </a:p>
          <a:p>
            <a:pPr marL="0" marR="0">
              <a:lnSpc>
                <a:spcPts val="1220"/>
              </a:lnSpc>
              <a:spcBef>
                <a:spcPts val="711"/>
              </a:spcBef>
              <a:spcAft>
                <a:spcPts val="0"/>
              </a:spcAft>
            </a:pPr>
            <a:r>
              <a:rPr sz="1100" dirty="0">
                <a:solidFill>
                  <a:srgbClr val="210635"/>
                </a:solidFill>
                <a:latin typeface="CUQPPT+Wingdings-Regular"/>
                <a:cs typeface="CUQPPT+Wingdings-Regular"/>
              </a:rPr>
              <a:t>Ø</a:t>
            </a:r>
          </a:p>
          <a:p>
            <a:pPr marL="0" marR="0">
              <a:lnSpc>
                <a:spcPts val="1220"/>
              </a:lnSpc>
              <a:spcBef>
                <a:spcPts val="761"/>
              </a:spcBef>
              <a:spcAft>
                <a:spcPts val="0"/>
              </a:spcAft>
            </a:pPr>
            <a:r>
              <a:rPr sz="1100" dirty="0">
                <a:solidFill>
                  <a:srgbClr val="210635"/>
                </a:solidFill>
                <a:latin typeface="CUQPPT+Wingdings-Regular"/>
                <a:cs typeface="CUQPPT+Wingdings-Regular"/>
              </a:rPr>
              <a:t>Ø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21974" y="3124022"/>
            <a:ext cx="2294534" cy="466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4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210635"/>
                </a:solidFill>
                <a:latin typeface="UCWAMI+Catamaran-Regular,Bold"/>
                <a:cs typeface="UCWAMI+Catamaran-Regular,Bold"/>
              </a:rPr>
              <a:t>WHY</a:t>
            </a:r>
            <a:r>
              <a:rPr sz="1400" spc="-23" dirty="0">
                <a:solidFill>
                  <a:srgbClr val="210635"/>
                </a:solidFill>
                <a:latin typeface="UCWAMI+Catamaran-Regular,Bold"/>
                <a:cs typeface="UCWAMI+Catamaran-Regular,Bold"/>
              </a:rPr>
              <a:t> </a:t>
            </a:r>
            <a:r>
              <a:rPr sz="1400" dirty="0">
                <a:solidFill>
                  <a:srgbClr val="210635"/>
                </a:solidFill>
                <a:latin typeface="UCWAMI+Catamaran-Regular,Bold"/>
                <a:cs typeface="UCWAMI+Catamaran-Regular,Bold"/>
              </a:rPr>
              <a:t>FOCUS</a:t>
            </a:r>
            <a:r>
              <a:rPr sz="1400" spc="-23" dirty="0">
                <a:solidFill>
                  <a:srgbClr val="210635"/>
                </a:solidFill>
                <a:latin typeface="UCWAMI+Catamaran-Regular,Bold"/>
                <a:cs typeface="UCWAMI+Catamaran-Regular,Bold"/>
              </a:rPr>
              <a:t> </a:t>
            </a:r>
            <a:r>
              <a:rPr sz="1400" dirty="0">
                <a:solidFill>
                  <a:srgbClr val="210635"/>
                </a:solidFill>
                <a:latin typeface="UCWAMI+Catamaran-Regular,Bold"/>
                <a:cs typeface="UCWAMI+Catamaran-Regular,Bold"/>
              </a:rPr>
              <a:t>ON</a:t>
            </a:r>
            <a:r>
              <a:rPr sz="1400" spc="-23" dirty="0">
                <a:solidFill>
                  <a:srgbClr val="210635"/>
                </a:solidFill>
                <a:latin typeface="UCWAMI+Catamaran-Regular,Bold"/>
                <a:cs typeface="UCWAMI+Catamaran-Regular,Bold"/>
              </a:rPr>
              <a:t> </a:t>
            </a:r>
            <a:r>
              <a:rPr sz="1400" dirty="0">
                <a:solidFill>
                  <a:srgbClr val="210635"/>
                </a:solidFill>
                <a:latin typeface="UCWAMI+Catamaran-Regular,Bold"/>
                <a:cs typeface="UCWAMI+Catamaran-Regular,Bold"/>
              </a:rPr>
              <a:t>CHILDREN?</a:t>
            </a:r>
          </a:p>
          <a:p>
            <a:pPr marL="0" marR="0">
              <a:lnSpc>
                <a:spcPts val="1444"/>
              </a:lnSpc>
              <a:spcBef>
                <a:spcPts val="537"/>
              </a:spcBef>
              <a:spcAft>
                <a:spcPts val="0"/>
              </a:spcAft>
            </a:pPr>
            <a:r>
              <a:rPr sz="1400" dirty="0">
                <a:solidFill>
                  <a:srgbClr val="210635"/>
                </a:solidFill>
                <a:latin typeface="UCWAMI+Catamaran-Regular,Bold"/>
                <a:cs typeface="UCWAMI+Catamaran-Regular,Bold"/>
              </a:rPr>
              <a:t>SDGs: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121974" y="3614750"/>
            <a:ext cx="1930044" cy="2215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4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210635"/>
                </a:solidFill>
                <a:latin typeface="UCWAMI+Catamaran-Regular,Bold"/>
                <a:cs typeface="UCWAMI+Catamaran-Regular,Bold"/>
              </a:rPr>
              <a:t>GOAL</a:t>
            </a:r>
            <a:r>
              <a:rPr sz="1400" spc="-23" dirty="0">
                <a:solidFill>
                  <a:srgbClr val="210635"/>
                </a:solidFill>
                <a:latin typeface="UCWAMI+Catamaran-Regular,Bold"/>
                <a:cs typeface="UCWAMI+Catamaran-Regular,Bold"/>
              </a:rPr>
              <a:t> </a:t>
            </a:r>
            <a:r>
              <a:rPr sz="1400" dirty="0">
                <a:solidFill>
                  <a:srgbClr val="210635"/>
                </a:solidFill>
                <a:latin typeface="UCWAMI+Catamaran-Regular,Bold"/>
                <a:cs typeface="UCWAMI+Catamaran-Regular,Bold"/>
              </a:rPr>
              <a:t>2:</a:t>
            </a:r>
            <a:r>
              <a:rPr sz="1400" spc="-23" dirty="0">
                <a:solidFill>
                  <a:srgbClr val="210635"/>
                </a:solidFill>
                <a:latin typeface="UCWAMI+Catamaran-Regular,Bold"/>
                <a:cs typeface="UCWAMI+Catamaran-Regular,Bold"/>
              </a:rPr>
              <a:t> </a:t>
            </a:r>
            <a:r>
              <a:rPr sz="1400" dirty="0">
                <a:solidFill>
                  <a:srgbClr val="210635"/>
                </a:solidFill>
                <a:latin typeface="UCWAMI+Catamaran-Regular,Bold"/>
                <a:cs typeface="UCWAMI+Catamaran-Regular,Bold"/>
              </a:rPr>
              <a:t>ZERO</a:t>
            </a:r>
            <a:r>
              <a:rPr sz="1400" spc="-23" dirty="0">
                <a:solidFill>
                  <a:srgbClr val="210635"/>
                </a:solidFill>
                <a:latin typeface="UCWAMI+Catamaran-Regular,Bold"/>
                <a:cs typeface="UCWAMI+Catamaran-Regular,Bold"/>
              </a:rPr>
              <a:t> </a:t>
            </a:r>
            <a:r>
              <a:rPr sz="1400" dirty="0">
                <a:solidFill>
                  <a:srgbClr val="210635"/>
                </a:solidFill>
                <a:latin typeface="UCWAMI+Catamaran-Regular,Bold"/>
                <a:cs typeface="UCWAMI+Catamaran-Regular,Bold"/>
              </a:rPr>
              <a:t>HUNGER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121974" y="3860114"/>
            <a:ext cx="4123030" cy="7123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4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210635"/>
                </a:solidFill>
                <a:latin typeface="UCWAMI+Catamaran-Regular,Bold"/>
                <a:cs typeface="UCWAMI+Catamaran-Regular,Bold"/>
              </a:rPr>
              <a:t>GOAL</a:t>
            </a:r>
            <a:r>
              <a:rPr sz="1400" spc="-23" dirty="0">
                <a:solidFill>
                  <a:srgbClr val="210635"/>
                </a:solidFill>
                <a:latin typeface="UCWAMI+Catamaran-Regular,Bold"/>
                <a:cs typeface="UCWAMI+Catamaran-Regular,Bold"/>
              </a:rPr>
              <a:t> </a:t>
            </a:r>
            <a:r>
              <a:rPr sz="1400" dirty="0">
                <a:solidFill>
                  <a:srgbClr val="210635"/>
                </a:solidFill>
                <a:latin typeface="UCWAMI+Catamaran-Regular,Bold"/>
                <a:cs typeface="UCWAMI+Catamaran-Regular,Bold"/>
              </a:rPr>
              <a:t>3:</a:t>
            </a:r>
            <a:r>
              <a:rPr sz="1400" spc="-23" dirty="0">
                <a:solidFill>
                  <a:srgbClr val="210635"/>
                </a:solidFill>
                <a:latin typeface="UCWAMI+Catamaran-Regular,Bold"/>
                <a:cs typeface="UCWAMI+Catamaran-Regular,Bold"/>
              </a:rPr>
              <a:t> </a:t>
            </a:r>
            <a:r>
              <a:rPr sz="1400" dirty="0">
                <a:solidFill>
                  <a:srgbClr val="210635"/>
                </a:solidFill>
                <a:latin typeface="UCWAMI+Catamaran-Regular,Bold"/>
                <a:cs typeface="UCWAMI+Catamaran-Regular,Bold"/>
              </a:rPr>
              <a:t>HEALTH</a:t>
            </a:r>
            <a:r>
              <a:rPr sz="1400" spc="-23" dirty="0">
                <a:solidFill>
                  <a:srgbClr val="210635"/>
                </a:solidFill>
                <a:latin typeface="UCWAMI+Catamaran-Regular,Bold"/>
                <a:cs typeface="UCWAMI+Catamaran-Regular,Bold"/>
              </a:rPr>
              <a:t> </a:t>
            </a:r>
            <a:r>
              <a:rPr sz="1400" dirty="0">
                <a:solidFill>
                  <a:srgbClr val="210635"/>
                </a:solidFill>
                <a:latin typeface="UCWAMI+Catamaran-Regular,Bold"/>
                <a:cs typeface="UCWAMI+Catamaran-Regular,Bold"/>
              </a:rPr>
              <a:t>&amp;</a:t>
            </a:r>
            <a:r>
              <a:rPr sz="1400" spc="-23" dirty="0">
                <a:solidFill>
                  <a:srgbClr val="210635"/>
                </a:solidFill>
                <a:latin typeface="UCWAMI+Catamaran-Regular,Bold"/>
                <a:cs typeface="UCWAMI+Catamaran-Regular,Bold"/>
              </a:rPr>
              <a:t> </a:t>
            </a:r>
            <a:r>
              <a:rPr sz="1400" dirty="0">
                <a:solidFill>
                  <a:srgbClr val="210635"/>
                </a:solidFill>
                <a:latin typeface="UCWAMI+Catamaran-Regular,Bold"/>
                <a:cs typeface="UCWAMI+Catamaran-Regular,Bold"/>
              </a:rPr>
              <a:t>WELL</a:t>
            </a:r>
            <a:r>
              <a:rPr sz="1400" spc="-23" dirty="0">
                <a:solidFill>
                  <a:srgbClr val="210635"/>
                </a:solidFill>
                <a:latin typeface="UCWAMI+Catamaran-Regular,Bold"/>
                <a:cs typeface="UCWAMI+Catamaran-Regular,Bold"/>
              </a:rPr>
              <a:t> </a:t>
            </a:r>
            <a:r>
              <a:rPr sz="1400" dirty="0">
                <a:solidFill>
                  <a:srgbClr val="210635"/>
                </a:solidFill>
                <a:latin typeface="UCWAMI+Catamaran-Regular,Bold"/>
                <a:cs typeface="UCWAMI+Catamaran-Regular,Bold"/>
              </a:rPr>
              <a:t>BEING</a:t>
            </a:r>
          </a:p>
          <a:p>
            <a:pPr marL="0" marR="0">
              <a:lnSpc>
                <a:spcPts val="1444"/>
              </a:lnSpc>
              <a:spcBef>
                <a:spcPts val="537"/>
              </a:spcBef>
              <a:spcAft>
                <a:spcPts val="0"/>
              </a:spcAft>
            </a:pPr>
            <a:r>
              <a:rPr sz="1400" dirty="0">
                <a:solidFill>
                  <a:srgbClr val="210635"/>
                </a:solidFill>
                <a:latin typeface="UCWAMI+Catamaran-Regular,Bold"/>
                <a:cs typeface="UCWAMI+Catamaran-Regular,Bold"/>
              </a:rPr>
              <a:t>GOAL</a:t>
            </a:r>
            <a:r>
              <a:rPr sz="1400" spc="-23" dirty="0">
                <a:solidFill>
                  <a:srgbClr val="210635"/>
                </a:solidFill>
                <a:latin typeface="UCWAMI+Catamaran-Regular,Bold"/>
                <a:cs typeface="UCWAMI+Catamaran-Regular,Bold"/>
              </a:rPr>
              <a:t> </a:t>
            </a:r>
            <a:r>
              <a:rPr sz="1400" dirty="0">
                <a:solidFill>
                  <a:srgbClr val="210635"/>
                </a:solidFill>
                <a:latin typeface="UCWAMI+Catamaran-Regular,Bold"/>
                <a:cs typeface="UCWAMI+Catamaran-Regular,Bold"/>
              </a:rPr>
              <a:t>6:</a:t>
            </a:r>
            <a:r>
              <a:rPr sz="1400" spc="-23" dirty="0">
                <a:solidFill>
                  <a:srgbClr val="210635"/>
                </a:solidFill>
                <a:latin typeface="UCWAMI+Catamaran-Regular,Bold"/>
                <a:cs typeface="UCWAMI+Catamaran-Regular,Bold"/>
              </a:rPr>
              <a:t> </a:t>
            </a:r>
            <a:r>
              <a:rPr sz="1400" dirty="0">
                <a:solidFill>
                  <a:srgbClr val="210635"/>
                </a:solidFill>
                <a:latin typeface="UCWAMI+Catamaran-Regular,Bold"/>
                <a:cs typeface="UCWAMI+Catamaran-Regular,Bold"/>
              </a:rPr>
              <a:t>CLEAN</a:t>
            </a:r>
            <a:r>
              <a:rPr sz="1400" spc="-23" dirty="0">
                <a:solidFill>
                  <a:srgbClr val="210635"/>
                </a:solidFill>
                <a:latin typeface="UCWAMI+Catamaran-Regular,Bold"/>
                <a:cs typeface="UCWAMI+Catamaran-Regular,Bold"/>
              </a:rPr>
              <a:t> </a:t>
            </a:r>
            <a:r>
              <a:rPr sz="1400" dirty="0">
                <a:solidFill>
                  <a:srgbClr val="210635"/>
                </a:solidFill>
                <a:latin typeface="UCWAMI+Catamaran-Regular,Bold"/>
                <a:cs typeface="UCWAMI+Catamaran-Regular,Bold"/>
              </a:rPr>
              <a:t>WATER</a:t>
            </a:r>
            <a:r>
              <a:rPr sz="1400" spc="-23" dirty="0">
                <a:solidFill>
                  <a:srgbClr val="210635"/>
                </a:solidFill>
                <a:latin typeface="UCWAMI+Catamaran-Regular,Bold"/>
                <a:cs typeface="UCWAMI+Catamaran-Regular,Bold"/>
              </a:rPr>
              <a:t> </a:t>
            </a:r>
            <a:r>
              <a:rPr sz="1400" dirty="0">
                <a:solidFill>
                  <a:srgbClr val="210635"/>
                </a:solidFill>
                <a:latin typeface="UCWAMI+Catamaran-Regular,Bold"/>
                <a:cs typeface="UCWAMI+Catamaran-Regular,Bold"/>
              </a:rPr>
              <a:t>,</a:t>
            </a:r>
            <a:r>
              <a:rPr sz="1400" spc="-23" dirty="0">
                <a:solidFill>
                  <a:srgbClr val="210635"/>
                </a:solidFill>
                <a:latin typeface="UCWAMI+Catamaran-Regular,Bold"/>
                <a:cs typeface="UCWAMI+Catamaran-Regular,Bold"/>
              </a:rPr>
              <a:t> </a:t>
            </a:r>
            <a:r>
              <a:rPr sz="1400" dirty="0">
                <a:solidFill>
                  <a:srgbClr val="210635"/>
                </a:solidFill>
                <a:latin typeface="UCWAMI+Catamaran-Regular,Bold"/>
                <a:cs typeface="UCWAMI+Catamaran-Regular,Bold"/>
              </a:rPr>
              <a:t>SANITATION</a:t>
            </a:r>
            <a:r>
              <a:rPr sz="1400" spc="-23" dirty="0">
                <a:solidFill>
                  <a:srgbClr val="210635"/>
                </a:solidFill>
                <a:latin typeface="UCWAMI+Catamaran-Regular,Bold"/>
                <a:cs typeface="UCWAMI+Catamaran-Regular,Bold"/>
              </a:rPr>
              <a:t> </a:t>
            </a:r>
            <a:r>
              <a:rPr sz="1400" dirty="0">
                <a:solidFill>
                  <a:srgbClr val="210635"/>
                </a:solidFill>
                <a:latin typeface="UCWAMI+Catamaran-Regular,Bold"/>
                <a:cs typeface="UCWAMI+Catamaran-Regular,Bold"/>
              </a:rPr>
              <a:t>AND</a:t>
            </a:r>
            <a:r>
              <a:rPr sz="1400" spc="-23" dirty="0">
                <a:solidFill>
                  <a:srgbClr val="210635"/>
                </a:solidFill>
                <a:latin typeface="UCWAMI+Catamaran-Regular,Bold"/>
                <a:cs typeface="UCWAMI+Catamaran-Regular,Bold"/>
              </a:rPr>
              <a:t> </a:t>
            </a:r>
            <a:r>
              <a:rPr sz="1400" dirty="0">
                <a:solidFill>
                  <a:srgbClr val="210635"/>
                </a:solidFill>
                <a:latin typeface="UCWAMI+Catamaran-Regular,Bold"/>
                <a:cs typeface="UCWAMI+Catamaran-Regular,Bold"/>
              </a:rPr>
              <a:t>HYGIENE</a:t>
            </a:r>
          </a:p>
          <a:p>
            <a:pPr marL="0" marR="0">
              <a:lnSpc>
                <a:spcPts val="1444"/>
              </a:lnSpc>
              <a:spcBef>
                <a:spcPts val="487"/>
              </a:spcBef>
              <a:spcAft>
                <a:spcPts val="0"/>
              </a:spcAft>
            </a:pPr>
            <a:r>
              <a:rPr sz="1400" dirty="0">
                <a:solidFill>
                  <a:srgbClr val="210635"/>
                </a:solidFill>
                <a:latin typeface="UCWAMI+Catamaran-Regular,Bold"/>
                <a:cs typeface="UCWAMI+Catamaran-Regular,Bold"/>
              </a:rPr>
              <a:t>GOAL</a:t>
            </a:r>
            <a:r>
              <a:rPr sz="1400" spc="-23" dirty="0">
                <a:solidFill>
                  <a:srgbClr val="210635"/>
                </a:solidFill>
                <a:latin typeface="UCWAMI+Catamaran-Regular,Bold"/>
                <a:cs typeface="UCWAMI+Catamaran-Regular,Bold"/>
              </a:rPr>
              <a:t> </a:t>
            </a:r>
            <a:r>
              <a:rPr sz="1400" dirty="0">
                <a:solidFill>
                  <a:srgbClr val="210635"/>
                </a:solidFill>
                <a:latin typeface="UCWAMI+Catamaran-Regular,Bold"/>
                <a:cs typeface="UCWAMI+Catamaran-Regular,Bold"/>
              </a:rPr>
              <a:t>7:</a:t>
            </a:r>
            <a:r>
              <a:rPr sz="1400" spc="-23" dirty="0">
                <a:solidFill>
                  <a:srgbClr val="210635"/>
                </a:solidFill>
                <a:latin typeface="UCWAMI+Catamaran-Regular,Bold"/>
                <a:cs typeface="UCWAMI+Catamaran-Regular,Bold"/>
              </a:rPr>
              <a:t> </a:t>
            </a:r>
            <a:r>
              <a:rPr sz="1400" dirty="0">
                <a:solidFill>
                  <a:srgbClr val="210635"/>
                </a:solidFill>
                <a:latin typeface="UCWAMI+Catamaran-Regular,Bold"/>
                <a:cs typeface="UCWAMI+Catamaran-Regular,Bold"/>
              </a:rPr>
              <a:t>AFFORDABLE</a:t>
            </a:r>
            <a:r>
              <a:rPr sz="1400" spc="-23" dirty="0">
                <a:solidFill>
                  <a:srgbClr val="210635"/>
                </a:solidFill>
                <a:latin typeface="UCWAMI+Catamaran-Regular,Bold"/>
                <a:cs typeface="UCWAMI+Catamaran-Regular,Bold"/>
              </a:rPr>
              <a:t> </a:t>
            </a:r>
            <a:r>
              <a:rPr sz="1400" dirty="0">
                <a:solidFill>
                  <a:srgbClr val="210635"/>
                </a:solidFill>
                <a:latin typeface="UCWAMI+Catamaran-Regular,Bold"/>
                <a:cs typeface="UCWAMI+Catamaran-Regular,Bold"/>
              </a:rPr>
              <a:t>AND</a:t>
            </a:r>
            <a:r>
              <a:rPr sz="1400" spc="-23" dirty="0">
                <a:solidFill>
                  <a:srgbClr val="210635"/>
                </a:solidFill>
                <a:latin typeface="UCWAMI+Catamaran-Regular,Bold"/>
                <a:cs typeface="UCWAMI+Catamaran-Regular,Bold"/>
              </a:rPr>
              <a:t> </a:t>
            </a:r>
            <a:r>
              <a:rPr sz="1400" dirty="0">
                <a:solidFill>
                  <a:srgbClr val="210635"/>
                </a:solidFill>
                <a:latin typeface="UCWAMI+Catamaran-Regular,Bold"/>
                <a:cs typeface="UCWAMI+Catamaran-Regular,Bold"/>
              </a:rPr>
              <a:t>CLEAN</a:t>
            </a:r>
            <a:r>
              <a:rPr sz="1400" spc="-23" dirty="0">
                <a:solidFill>
                  <a:srgbClr val="210635"/>
                </a:solidFill>
                <a:latin typeface="UCWAMI+Catamaran-Regular,Bold"/>
                <a:cs typeface="UCWAMI+Catamaran-Regular,Bold"/>
              </a:rPr>
              <a:t> </a:t>
            </a:r>
            <a:r>
              <a:rPr sz="1400" dirty="0">
                <a:solidFill>
                  <a:srgbClr val="210635"/>
                </a:solidFill>
                <a:latin typeface="UCWAMI+Catamaran-Regular,Bold"/>
                <a:cs typeface="UCWAMI+Catamaran-Regular,Bold"/>
              </a:rPr>
              <a:t>ENERGY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79099" y="452129"/>
            <a:ext cx="5401410" cy="791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06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725DCF"/>
                </a:solidFill>
                <a:latin typeface="EKUGSC+Catamaran-Bold"/>
                <a:cs typeface="EKUGSC+Catamaran-Bold"/>
              </a:rPr>
              <a:t>SDG 7: AFFORDABLE AND CLEAN</a:t>
            </a:r>
          </a:p>
          <a:p>
            <a:pPr marL="0" marR="0">
              <a:lnSpc>
                <a:spcPts val="2906"/>
              </a:lnSpc>
              <a:spcBef>
                <a:spcPts val="117"/>
              </a:spcBef>
              <a:spcAft>
                <a:spcPts val="0"/>
              </a:spcAft>
            </a:pPr>
            <a:r>
              <a:rPr sz="2800" b="1" dirty="0">
                <a:solidFill>
                  <a:srgbClr val="725DCF"/>
                </a:solidFill>
                <a:latin typeface="EKUGSC+Catamaran-Bold"/>
                <a:cs typeface="EKUGSC+Catamaran-Bold"/>
              </a:rPr>
              <a:t>ENERGY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8773" y="1532094"/>
            <a:ext cx="5505551" cy="7271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9D91EE"/>
                </a:solidFill>
                <a:latin typeface="CUQPPT+Wingdings-Regular"/>
                <a:cs typeface="CUQPPT+Wingdings-Regular"/>
              </a:rPr>
              <a:t>v</a:t>
            </a:r>
            <a:r>
              <a:rPr sz="1400" spc="902" dirty="0">
                <a:solidFill>
                  <a:srgbClr val="9D91EE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Sustainable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energy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is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critical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enabler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and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dramatically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improves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the</a:t>
            </a:r>
          </a:p>
          <a:p>
            <a:pPr marL="317500" marR="0">
              <a:lnSpc>
                <a:spcPts val="1550"/>
              </a:lnSpc>
              <a:spcBef>
                <a:spcPts val="331"/>
              </a:spcBef>
              <a:spcAft>
                <a:spcPts val="0"/>
              </a:spcAft>
            </a:pP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quality,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accessibility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and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reliability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of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services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that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children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rely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on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for</a:t>
            </a:r>
          </a:p>
          <a:p>
            <a:pPr marL="317500" marR="0">
              <a:lnSpc>
                <a:spcPts val="1550"/>
              </a:lnSpc>
              <a:spcBef>
                <a:spcPts val="331"/>
              </a:spcBef>
              <a:spcAft>
                <a:spcPts val="0"/>
              </a:spcAft>
            </a:pP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their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survival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and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well-being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18773" y="2268186"/>
            <a:ext cx="5457011" cy="7271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9D91EE"/>
                </a:solidFill>
                <a:latin typeface="CUQPPT+Wingdings-Regular"/>
                <a:cs typeface="CUQPPT+Wingdings-Regular"/>
              </a:rPr>
              <a:t>v</a:t>
            </a:r>
            <a:r>
              <a:rPr sz="1400" spc="902" dirty="0">
                <a:solidFill>
                  <a:srgbClr val="9D91EE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The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use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of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biomass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fuel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is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major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source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of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household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air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pollution,</a:t>
            </a:r>
          </a:p>
          <a:p>
            <a:pPr marL="317500" marR="0">
              <a:lnSpc>
                <a:spcPts val="1550"/>
              </a:lnSpc>
              <a:spcBef>
                <a:spcPts val="331"/>
              </a:spcBef>
              <a:spcAft>
                <a:spcPts val="0"/>
              </a:spcAft>
            </a:pP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but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access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to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clean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fuels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and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technologies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for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cooking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and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heating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can</a:t>
            </a:r>
          </a:p>
          <a:p>
            <a:pPr marL="317500" marR="0">
              <a:lnSpc>
                <a:spcPts val="1550"/>
              </a:lnSpc>
              <a:spcBef>
                <a:spcPts val="331"/>
              </a:spcBef>
              <a:spcAft>
                <a:spcPts val="0"/>
              </a:spcAft>
            </a:pP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reduce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the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mortality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rate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attributed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to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household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air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pollution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79099" y="282411"/>
            <a:ext cx="5789369" cy="791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06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725DCF"/>
                </a:solidFill>
                <a:latin typeface="EKUGSC+Catamaran-Bold"/>
                <a:cs typeface="EKUGSC+Catamaran-Bold"/>
              </a:rPr>
              <a:t>SDG 12: RESPONSIBLE</a:t>
            </a:r>
          </a:p>
          <a:p>
            <a:pPr marL="0" marR="0">
              <a:lnSpc>
                <a:spcPts val="2906"/>
              </a:lnSpc>
              <a:spcBef>
                <a:spcPts val="117"/>
              </a:spcBef>
              <a:spcAft>
                <a:spcPts val="0"/>
              </a:spcAft>
            </a:pPr>
            <a:r>
              <a:rPr sz="2800" b="1" dirty="0">
                <a:solidFill>
                  <a:srgbClr val="725DCF"/>
                </a:solidFill>
                <a:latin typeface="EKUGSC+Catamaran-Bold"/>
                <a:cs typeface="EKUGSC+Catamaran-Bold"/>
              </a:rPr>
              <a:t>CONSUMPTION AND PRODUCTION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8774" y="1532094"/>
            <a:ext cx="3853938" cy="2363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9D91EE"/>
                </a:solidFill>
                <a:latin typeface="CUQPPT+Wingdings-Regular"/>
                <a:cs typeface="CUQPPT+Wingdings-Regular"/>
              </a:rPr>
              <a:t>v</a:t>
            </a:r>
            <a:r>
              <a:rPr sz="1400" spc="902" dirty="0">
                <a:solidFill>
                  <a:srgbClr val="9D91EE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SDG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12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relates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to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children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in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two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critical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ways: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18774" y="2024211"/>
            <a:ext cx="5521374" cy="7257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9D91EE"/>
                </a:solidFill>
                <a:latin typeface="JWTSHG+TimesNewRomanPSMT"/>
                <a:cs typeface="JWTSHG+TimesNewRomanPSMT"/>
              </a:rPr>
              <a:t>1.</a:t>
            </a:r>
            <a:r>
              <a:rPr sz="1400" spc="400" dirty="0">
                <a:solidFill>
                  <a:srgbClr val="9D91EE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Unsustainable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and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unsafe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consumption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and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production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patterns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lead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to</a:t>
            </a:r>
          </a:p>
          <a:p>
            <a:pPr marL="228600" marR="0">
              <a:lnSpc>
                <a:spcPts val="1550"/>
              </a:lnSpc>
              <a:spcBef>
                <a:spcPts val="331"/>
              </a:spcBef>
              <a:spcAft>
                <a:spcPts val="0"/>
              </a:spcAft>
            </a:pP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toxic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waste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and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limited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resources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which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unduly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harms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children’s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health,</a:t>
            </a:r>
          </a:p>
          <a:p>
            <a:pPr marL="228600" marR="0">
              <a:lnSpc>
                <a:spcPts val="1550"/>
              </a:lnSpc>
              <a:spcBef>
                <a:spcPts val="331"/>
              </a:spcBef>
              <a:spcAft>
                <a:spcPts val="0"/>
              </a:spcAft>
            </a:pP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development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and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environments.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18774" y="2760303"/>
            <a:ext cx="5328787" cy="7257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9D91EE"/>
                </a:solidFill>
                <a:latin typeface="JWTSHG+TimesNewRomanPSMT"/>
                <a:cs typeface="JWTSHG+TimesNewRomanPSMT"/>
              </a:rPr>
              <a:t>2.</a:t>
            </a:r>
            <a:r>
              <a:rPr sz="1400" spc="1100" dirty="0">
                <a:solidFill>
                  <a:srgbClr val="9D91EE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Years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of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evidence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show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that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widespread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changes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in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positive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societal</a:t>
            </a:r>
          </a:p>
          <a:p>
            <a:pPr marL="317500" marR="0">
              <a:lnSpc>
                <a:spcPts val="1550"/>
              </a:lnSpc>
              <a:spcBef>
                <a:spcPts val="331"/>
              </a:spcBef>
              <a:spcAft>
                <a:spcPts val="0"/>
              </a:spcAft>
            </a:pP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behavior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often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begin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with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children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becoming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aware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of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the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problems</a:t>
            </a:r>
          </a:p>
          <a:p>
            <a:pPr marL="317500" marR="0">
              <a:lnSpc>
                <a:spcPts val="1550"/>
              </a:lnSpc>
              <a:spcBef>
                <a:spcPts val="331"/>
              </a:spcBef>
              <a:spcAft>
                <a:spcPts val="0"/>
              </a:spcAft>
            </a:pP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they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observe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in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their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own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communities.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79099" y="812394"/>
            <a:ext cx="4228287" cy="4072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06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725DCF"/>
                </a:solidFill>
                <a:latin typeface="EKUGSC+Catamaran-Bold"/>
                <a:cs typeface="EKUGSC+Catamaran-Bold"/>
              </a:rPr>
              <a:t>SDG 13: CLIMATE CHANGE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8774" y="1532094"/>
            <a:ext cx="5417568" cy="972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9D91EE"/>
                </a:solidFill>
                <a:latin typeface="CUQPPT+Wingdings-Regular"/>
                <a:cs typeface="CUQPPT+Wingdings-Regular"/>
              </a:rPr>
              <a:t>v</a:t>
            </a:r>
            <a:r>
              <a:rPr sz="1400" spc="902" dirty="0">
                <a:solidFill>
                  <a:srgbClr val="9D91EE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Climate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change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and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environmental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degradation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are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equity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issues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that</a:t>
            </a:r>
          </a:p>
          <a:p>
            <a:pPr marL="317500" marR="0">
              <a:lnSpc>
                <a:spcPts val="1550"/>
              </a:lnSpc>
              <a:spcBef>
                <a:spcPts val="331"/>
              </a:spcBef>
              <a:spcAft>
                <a:spcPts val="0"/>
              </a:spcAft>
            </a:pP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undermine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the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rights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of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every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child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especially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the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most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disadvantages</a:t>
            </a:r>
          </a:p>
          <a:p>
            <a:pPr marL="0" marR="0">
              <a:lnSpc>
                <a:spcPts val="1553"/>
              </a:lnSpc>
              <a:spcBef>
                <a:spcPts val="320"/>
              </a:spcBef>
              <a:spcAft>
                <a:spcPts val="0"/>
              </a:spcAft>
            </a:pPr>
            <a:r>
              <a:rPr sz="1400" dirty="0">
                <a:solidFill>
                  <a:srgbClr val="9D91EE"/>
                </a:solidFill>
                <a:latin typeface="CUQPPT+Wingdings-Regular"/>
                <a:cs typeface="CUQPPT+Wingdings-Regular"/>
              </a:rPr>
              <a:t>v</a:t>
            </a:r>
            <a:r>
              <a:rPr sz="1400" spc="902" dirty="0">
                <a:solidFill>
                  <a:srgbClr val="9D91EE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JWTSHG+TimesNewRomanPSMT"/>
                <a:cs typeface="JWTSHG+TimesNewRomanPSMT"/>
              </a:rPr>
              <a:t>Approximately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JWTSHG+TimesNewRomanPSMT"/>
                <a:cs typeface="JWTSHG+TimesNewRomanPSMT"/>
              </a:rPr>
              <a:t>1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JWTSHG+TimesNewRomanPSMT"/>
                <a:cs typeface="JWTSHG+TimesNewRomanPSMT"/>
              </a:rPr>
              <a:t>billion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JWTSHG+TimesNewRomanPSMT"/>
                <a:cs typeface="JWTSHG+TimesNewRomanPSMT"/>
              </a:rPr>
              <a:t>children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JWTSHG+TimesNewRomanPSMT"/>
                <a:cs typeface="JWTSHG+TimesNewRomanPSMT"/>
              </a:rPr>
              <a:t>are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JWTSHG+TimesNewRomanPSMT"/>
                <a:cs typeface="JWTSHG+TimesNewRomanPSMT"/>
              </a:rPr>
              <a:t>at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JWTSHG+TimesNewRomanPSMT"/>
                <a:cs typeface="JWTSHG+TimesNewRomanPSMT"/>
              </a:rPr>
              <a:t>an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JWTSHG+TimesNewRomanPSMT"/>
                <a:cs typeface="JWTSHG+TimesNewRomanPSMT"/>
              </a:rPr>
              <a:t>'extremely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JWTSHG+TimesNewRomanPSMT"/>
                <a:cs typeface="JWTSHG+TimesNewRomanPSMT"/>
              </a:rPr>
              <a:t>high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JWTSHG+TimesNewRomanPSMT"/>
                <a:cs typeface="JWTSHG+TimesNewRomanPSMT"/>
              </a:rPr>
              <a:t>risk'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JWTSHG+TimesNewRomanPSMT"/>
                <a:cs typeface="JWTSHG+TimesNewRomanPSMT"/>
              </a:rPr>
              <a:t>of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JWTSHG+TimesNewRomanPSMT"/>
                <a:cs typeface="JWTSHG+TimesNewRomanPSMT"/>
              </a:rPr>
              <a:t>the</a:t>
            </a:r>
          </a:p>
          <a:p>
            <a:pPr marL="317500" marR="0">
              <a:lnSpc>
                <a:spcPts val="1550"/>
              </a:lnSpc>
              <a:spcBef>
                <a:spcPts val="331"/>
              </a:spcBef>
              <a:spcAft>
                <a:spcPts val="0"/>
              </a:spcAft>
            </a:pPr>
            <a:r>
              <a:rPr sz="1400" dirty="0">
                <a:solidFill>
                  <a:srgbClr val="333333"/>
                </a:solidFill>
                <a:latin typeface="JWTSHG+TimesNewRomanPSMT"/>
                <a:cs typeface="JWTSHG+TimesNewRomanPSMT"/>
              </a:rPr>
              <a:t>impacts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JWTSHG+TimesNewRomanPSMT"/>
                <a:cs typeface="JWTSHG+TimesNewRomanPSMT"/>
              </a:rPr>
              <a:t>of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JWTSHG+TimesNewRomanPSMT"/>
                <a:cs typeface="JWTSHG+TimesNewRomanPSMT"/>
              </a:rPr>
              <a:t>the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JWTSHG+TimesNewRomanPSMT"/>
                <a:cs typeface="JWTSHG+TimesNewRomanPSMT"/>
              </a:rPr>
              <a:t>climate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JWTSHG+TimesNewRomanPSMT"/>
                <a:cs typeface="JWTSHG+TimesNewRomanPSMT"/>
              </a:rPr>
              <a:t>crisis.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18774" y="2513550"/>
            <a:ext cx="5540401" cy="12178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9D91EE"/>
                </a:solidFill>
                <a:latin typeface="CUQPPT+Wingdings-Regular"/>
                <a:cs typeface="CUQPPT+Wingdings-Regular"/>
              </a:rPr>
              <a:t>v</a:t>
            </a:r>
            <a:r>
              <a:rPr sz="1400" spc="902" dirty="0">
                <a:solidFill>
                  <a:srgbClr val="9D91EE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JWTSHG+TimesNewRomanPSMT"/>
                <a:cs typeface="JWTSHG+TimesNewRomanPSMT"/>
              </a:rPr>
              <a:t>These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JWTSHG+TimesNewRomanPSMT"/>
                <a:cs typeface="JWTSHG+TimesNewRomanPSMT"/>
              </a:rPr>
              <a:t>children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JWTSHG+TimesNewRomanPSMT"/>
                <a:cs typeface="JWTSHG+TimesNewRomanPSMT"/>
              </a:rPr>
              <a:t>experience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JWTSHG+TimesNewRomanPSMT"/>
                <a:cs typeface="JWTSHG+TimesNewRomanPSMT"/>
              </a:rPr>
              <a:t>multiple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JWTSHG+TimesNewRomanPSMT"/>
                <a:cs typeface="JWTSHG+TimesNewRomanPSMT"/>
              </a:rPr>
              <a:t>climate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JWTSHG+TimesNewRomanPSMT"/>
                <a:cs typeface="JWTSHG+TimesNewRomanPSMT"/>
              </a:rPr>
              <a:t>shocks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JWTSHG+TimesNewRomanPSMT"/>
                <a:cs typeface="JWTSHG+TimesNewRomanPSMT"/>
              </a:rPr>
              <a:t>combined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JWTSHG+TimesNewRomanPSMT"/>
                <a:cs typeface="JWTSHG+TimesNewRomanPSMT"/>
              </a:rPr>
              <a:t>with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JWTSHG+TimesNewRomanPSMT"/>
                <a:cs typeface="JWTSHG+TimesNewRomanPSMT"/>
              </a:rPr>
              <a:t>poor</a:t>
            </a:r>
          </a:p>
          <a:p>
            <a:pPr marL="317500" marR="0">
              <a:lnSpc>
                <a:spcPts val="1550"/>
              </a:lnSpc>
              <a:spcBef>
                <a:spcPts val="331"/>
              </a:spcBef>
              <a:spcAft>
                <a:spcPts val="0"/>
              </a:spcAft>
            </a:pPr>
            <a:r>
              <a:rPr sz="1400" dirty="0">
                <a:solidFill>
                  <a:srgbClr val="333333"/>
                </a:solidFill>
                <a:latin typeface="JWTSHG+TimesNewRomanPSMT"/>
                <a:cs typeface="JWTSHG+TimesNewRomanPSMT"/>
              </a:rPr>
              <a:t>essential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JWTSHG+TimesNewRomanPSMT"/>
                <a:cs typeface="JWTSHG+TimesNewRomanPSMT"/>
              </a:rPr>
              <a:t>services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JWTSHG+TimesNewRomanPSMT"/>
                <a:cs typeface="JWTSHG+TimesNewRomanPSMT"/>
              </a:rPr>
              <a:t>such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JWTSHG+TimesNewRomanPSMT"/>
                <a:cs typeface="JWTSHG+TimesNewRomanPSMT"/>
              </a:rPr>
              <a:t>as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JWTSHG+TimesNewRomanPSMT"/>
                <a:cs typeface="JWTSHG+TimesNewRomanPSMT"/>
              </a:rPr>
              <a:t>water,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JWTSHG+TimesNewRomanPSMT"/>
                <a:cs typeface="JWTSHG+TimesNewRomanPSMT"/>
              </a:rPr>
              <a:t>sanitation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JWTSHG+TimesNewRomanPSMT"/>
                <a:cs typeface="JWTSHG+TimesNewRomanPSMT"/>
              </a:rPr>
              <a:t>and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JWTSHG+TimesNewRomanPSMT"/>
                <a:cs typeface="JWTSHG+TimesNewRomanPSMT"/>
              </a:rPr>
              <a:t>healthcare.</a:t>
            </a:r>
          </a:p>
          <a:p>
            <a:pPr marL="0" marR="0">
              <a:lnSpc>
                <a:spcPts val="1553"/>
              </a:lnSpc>
              <a:spcBef>
                <a:spcPts val="320"/>
              </a:spcBef>
              <a:spcAft>
                <a:spcPts val="0"/>
              </a:spcAft>
            </a:pPr>
            <a:r>
              <a:rPr sz="1400" dirty="0">
                <a:solidFill>
                  <a:srgbClr val="9D91EE"/>
                </a:solidFill>
                <a:latin typeface="CUQPPT+Wingdings-Regular"/>
                <a:cs typeface="CUQPPT+Wingdings-Regular"/>
              </a:rPr>
              <a:t>v</a:t>
            </a:r>
            <a:r>
              <a:rPr sz="1400" spc="902" dirty="0">
                <a:solidFill>
                  <a:srgbClr val="9D91EE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JWTSHG+TimesNewRomanPSMT"/>
                <a:cs typeface="JWTSHG+TimesNewRomanPSMT"/>
              </a:rPr>
              <a:t>As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JWTSHG+TimesNewRomanPSMT"/>
                <a:cs typeface="JWTSHG+TimesNewRomanPSMT"/>
              </a:rPr>
              <a:t>climate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JWTSHG+TimesNewRomanPSMT"/>
                <a:cs typeface="JWTSHG+TimesNewRomanPSMT"/>
              </a:rPr>
              <a:t>change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JWTSHG+TimesNewRomanPSMT"/>
                <a:cs typeface="JWTSHG+TimesNewRomanPSMT"/>
              </a:rPr>
              <a:t>disrupts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JWTSHG+TimesNewRomanPSMT"/>
                <a:cs typeface="JWTSHG+TimesNewRomanPSMT"/>
              </a:rPr>
              <a:t>the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JWTSHG+TimesNewRomanPSMT"/>
                <a:cs typeface="JWTSHG+TimesNewRomanPSMT"/>
              </a:rPr>
              <a:t>environment,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JWTSHG+TimesNewRomanPSMT"/>
                <a:cs typeface="JWTSHG+TimesNewRomanPSMT"/>
              </a:rPr>
              <a:t>children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JWTSHG+TimesNewRomanPSMT"/>
                <a:cs typeface="JWTSHG+TimesNewRomanPSMT"/>
              </a:rPr>
              <a:t>are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JWTSHG+TimesNewRomanPSMT"/>
                <a:cs typeface="JWTSHG+TimesNewRomanPSMT"/>
              </a:rPr>
              <a:t>being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JWTSHG+TimesNewRomanPSMT"/>
                <a:cs typeface="JWTSHG+TimesNewRomanPSMT"/>
              </a:rPr>
              <a:t>forced</a:t>
            </a:r>
          </a:p>
          <a:p>
            <a:pPr marL="317500" marR="0">
              <a:lnSpc>
                <a:spcPts val="1550"/>
              </a:lnSpc>
              <a:spcBef>
                <a:spcPts val="331"/>
              </a:spcBef>
              <a:spcAft>
                <a:spcPts val="0"/>
              </a:spcAft>
            </a:pPr>
            <a:r>
              <a:rPr sz="1400" dirty="0">
                <a:solidFill>
                  <a:srgbClr val="333333"/>
                </a:solidFill>
                <a:latin typeface="JWTSHG+TimesNewRomanPSMT"/>
                <a:cs typeface="JWTSHG+TimesNewRomanPSMT"/>
              </a:rPr>
              <a:t>to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JWTSHG+TimesNewRomanPSMT"/>
                <a:cs typeface="JWTSHG+TimesNewRomanPSMT"/>
              </a:rPr>
              <a:t>grow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JWTSHG+TimesNewRomanPSMT"/>
                <a:cs typeface="JWTSHG+TimesNewRomanPSMT"/>
              </a:rPr>
              <a:t>up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JWTSHG+TimesNewRomanPSMT"/>
                <a:cs typeface="JWTSHG+TimesNewRomanPSMT"/>
              </a:rPr>
              <a:t>in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JWTSHG+TimesNewRomanPSMT"/>
                <a:cs typeface="JWTSHG+TimesNewRomanPSMT"/>
              </a:rPr>
              <a:t>a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JWTSHG+TimesNewRomanPSMT"/>
                <a:cs typeface="JWTSHG+TimesNewRomanPSMT"/>
              </a:rPr>
              <a:t>world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JWTSHG+TimesNewRomanPSMT"/>
                <a:cs typeface="JWTSHG+TimesNewRomanPSMT"/>
              </a:rPr>
              <a:t>that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JWTSHG+TimesNewRomanPSMT"/>
                <a:cs typeface="JWTSHG+TimesNewRomanPSMT"/>
              </a:rPr>
              <a:t>threatens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JWTSHG+TimesNewRomanPSMT"/>
                <a:cs typeface="JWTSHG+TimesNewRomanPSMT"/>
              </a:rPr>
              <a:t>their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JWTSHG+TimesNewRomanPSMT"/>
                <a:cs typeface="JWTSHG+TimesNewRomanPSMT"/>
              </a:rPr>
              <a:t>health,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JWTSHG+TimesNewRomanPSMT"/>
                <a:cs typeface="JWTSHG+TimesNewRomanPSMT"/>
              </a:rPr>
              <a:t>nutrition,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JWTSHG+TimesNewRomanPSMT"/>
                <a:cs typeface="JWTSHG+TimesNewRomanPSMT"/>
              </a:rPr>
              <a:t>education,</a:t>
            </a:r>
          </a:p>
          <a:p>
            <a:pPr marL="317500" marR="0">
              <a:lnSpc>
                <a:spcPts val="1550"/>
              </a:lnSpc>
              <a:spcBef>
                <a:spcPts val="381"/>
              </a:spcBef>
              <a:spcAft>
                <a:spcPts val="0"/>
              </a:spcAft>
            </a:pPr>
            <a:r>
              <a:rPr sz="1400" dirty="0">
                <a:solidFill>
                  <a:srgbClr val="333333"/>
                </a:solidFill>
                <a:latin typeface="JWTSHG+TimesNewRomanPSMT"/>
                <a:cs typeface="JWTSHG+TimesNewRomanPSMT"/>
              </a:rPr>
              <a:t>development,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JWTSHG+TimesNewRomanPSMT"/>
                <a:cs typeface="JWTSHG+TimesNewRomanPSMT"/>
              </a:rPr>
              <a:t>survival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JWTSHG+TimesNewRomanPSMT"/>
                <a:cs typeface="JWTSHG+TimesNewRomanPSMT"/>
              </a:rPr>
              <a:t>and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JWTSHG+TimesNewRomanPSMT"/>
                <a:cs typeface="JWTSHG+TimesNewRomanPSMT"/>
              </a:rPr>
              <a:t>future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79099" y="521401"/>
            <a:ext cx="5437682" cy="7912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06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725DCF"/>
                </a:solidFill>
                <a:latin typeface="EKUGSC+Catamaran-Bold"/>
                <a:cs typeface="EKUGSC+Catamaran-Bold"/>
              </a:rPr>
              <a:t>SGD 14&amp;15:LIFE BELOW WATER &amp;</a:t>
            </a:r>
          </a:p>
          <a:p>
            <a:pPr marL="0" marR="0">
              <a:lnSpc>
                <a:spcPts val="2906"/>
              </a:lnSpc>
              <a:spcBef>
                <a:spcPts val="117"/>
              </a:spcBef>
              <a:spcAft>
                <a:spcPts val="0"/>
              </a:spcAft>
            </a:pPr>
            <a:r>
              <a:rPr sz="2800" b="1" dirty="0">
                <a:solidFill>
                  <a:srgbClr val="725DCF"/>
                </a:solidFill>
                <a:latin typeface="EKUGSC+Catamaran-Bold"/>
                <a:cs typeface="EKUGSC+Catamaran-Bold"/>
              </a:rPr>
              <a:t>LIFE ON LAND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8774" y="1726822"/>
            <a:ext cx="5458255" cy="12178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9D91EE"/>
                </a:solidFill>
                <a:latin typeface="CUQPPT+Wingdings-Regular"/>
                <a:cs typeface="CUQPPT+Wingdings-Regular"/>
              </a:rPr>
              <a:t>v</a:t>
            </a:r>
            <a:r>
              <a:rPr sz="1400" spc="902" dirty="0">
                <a:solidFill>
                  <a:srgbClr val="9D91EE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Children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have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right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to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natural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world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,Protecting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life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below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water</a:t>
            </a:r>
          </a:p>
          <a:p>
            <a:pPr marL="317500" marR="0">
              <a:lnSpc>
                <a:spcPts val="1550"/>
              </a:lnSpc>
              <a:spcBef>
                <a:spcPts val="331"/>
              </a:spcBef>
              <a:spcAft>
                <a:spcPts val="0"/>
              </a:spcAft>
            </a:pP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(SDG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14)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and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life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on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land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(SDG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15)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matters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greatly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for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the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health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and</a:t>
            </a:r>
          </a:p>
          <a:p>
            <a:pPr marL="317500" marR="0">
              <a:lnSpc>
                <a:spcPts val="1550"/>
              </a:lnSpc>
              <a:spcBef>
                <a:spcPts val="331"/>
              </a:spcBef>
              <a:spcAft>
                <a:spcPts val="0"/>
              </a:spcAft>
            </a:pP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wellbeing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of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children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now,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as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well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as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future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generations.</a:t>
            </a:r>
          </a:p>
          <a:p>
            <a:pPr marL="0" marR="0">
              <a:lnSpc>
                <a:spcPts val="1553"/>
              </a:lnSpc>
              <a:spcBef>
                <a:spcPts val="320"/>
              </a:spcBef>
              <a:spcAft>
                <a:spcPts val="0"/>
              </a:spcAft>
            </a:pPr>
            <a:r>
              <a:rPr sz="1400" dirty="0">
                <a:solidFill>
                  <a:srgbClr val="9D91EE"/>
                </a:solidFill>
                <a:latin typeface="CUQPPT+Wingdings-Regular"/>
                <a:cs typeface="CUQPPT+Wingdings-Regular"/>
              </a:rPr>
              <a:t>v</a:t>
            </a:r>
            <a:r>
              <a:rPr sz="1400" spc="902" dirty="0">
                <a:solidFill>
                  <a:srgbClr val="9D91EE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Children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rely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on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land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and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marine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resources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for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access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to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safe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water,</a:t>
            </a:r>
          </a:p>
          <a:p>
            <a:pPr marL="317500" marR="0">
              <a:lnSpc>
                <a:spcPts val="1550"/>
              </a:lnSpc>
              <a:spcBef>
                <a:spcPts val="381"/>
              </a:spcBef>
              <a:spcAft>
                <a:spcPts val="0"/>
              </a:spcAft>
            </a:pP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food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and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air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79099" y="330525"/>
            <a:ext cx="5872580" cy="791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06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725DCF"/>
                </a:solidFill>
                <a:latin typeface="EKUGSC+Catamaran-Bold"/>
                <a:cs typeface="EKUGSC+Catamaran-Bold"/>
              </a:rPr>
              <a:t>HOW CCEHSA CAN PLAY A ROLE</a:t>
            </a:r>
            <a:r>
              <a:rPr sz="2800" b="1" spc="630" dirty="0">
                <a:solidFill>
                  <a:srgbClr val="725DCF"/>
                </a:solidFill>
                <a:latin typeface="EKUGSC+Catamaran-Bold"/>
                <a:cs typeface="EKUGSC+Catamaran-Bold"/>
              </a:rPr>
              <a:t> </a:t>
            </a:r>
            <a:r>
              <a:rPr sz="2800" b="1" dirty="0">
                <a:solidFill>
                  <a:srgbClr val="725DCF"/>
                </a:solidFill>
                <a:latin typeface="EKUGSC+Catamaran-Bold"/>
                <a:cs typeface="EKUGSC+Catamaran-Bold"/>
              </a:rPr>
              <a:t>IN</a:t>
            </a:r>
          </a:p>
          <a:p>
            <a:pPr marL="0" marR="0">
              <a:lnSpc>
                <a:spcPts val="2906"/>
              </a:lnSpc>
              <a:spcBef>
                <a:spcPts val="117"/>
              </a:spcBef>
              <a:spcAft>
                <a:spcPts val="0"/>
              </a:spcAft>
            </a:pPr>
            <a:r>
              <a:rPr sz="2800" b="1" dirty="0">
                <a:solidFill>
                  <a:srgbClr val="725DCF"/>
                </a:solidFill>
                <a:latin typeface="EKUGSC+Catamaran-Bold"/>
                <a:cs typeface="EKUGSC+Catamaran-Bold"/>
              </a:rPr>
              <a:t>THE IMPLEMENTATION OF SDGs?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07623" y="1524234"/>
            <a:ext cx="4575557" cy="31752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9D91EE"/>
                </a:solidFill>
                <a:latin typeface="CUQPPT+Wingdings-Regular"/>
                <a:cs typeface="CUQPPT+Wingdings-Regular"/>
              </a:rPr>
              <a:t>v</a:t>
            </a:r>
            <a:r>
              <a:rPr sz="1400" spc="902" dirty="0">
                <a:solidFill>
                  <a:srgbClr val="9D91EE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To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build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and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enhance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partnerships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with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diverse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stakeholders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to</a:t>
            </a:r>
          </a:p>
          <a:p>
            <a:pPr marL="317500" marR="0">
              <a:lnSpc>
                <a:spcPts val="1328"/>
              </a:lnSpc>
              <a:spcBef>
                <a:spcPts val="291"/>
              </a:spcBef>
              <a:spcAft>
                <a:spcPts val="0"/>
              </a:spcAft>
            </a:pP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strengthen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the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means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of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implementation</a:t>
            </a:r>
          </a:p>
          <a:p>
            <a:pPr marL="0" marR="0">
              <a:lnSpc>
                <a:spcPts val="1553"/>
              </a:lnSpc>
              <a:spcBef>
                <a:spcPts val="137"/>
              </a:spcBef>
              <a:spcAft>
                <a:spcPts val="0"/>
              </a:spcAft>
            </a:pPr>
            <a:r>
              <a:rPr sz="1400" dirty="0">
                <a:solidFill>
                  <a:srgbClr val="9D91EE"/>
                </a:solidFill>
                <a:latin typeface="CUQPPT+Wingdings-Regular"/>
                <a:cs typeface="CUQPPT+Wingdings-Regular"/>
              </a:rPr>
              <a:t>v</a:t>
            </a:r>
            <a:r>
              <a:rPr sz="1400" spc="902" dirty="0">
                <a:solidFill>
                  <a:srgbClr val="9D91EE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SDG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awareness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building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and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meaningful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participation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of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children,</a:t>
            </a:r>
          </a:p>
          <a:p>
            <a:pPr marL="317500" marR="0">
              <a:lnSpc>
                <a:spcPts val="1328"/>
              </a:lnSpc>
              <a:spcBef>
                <a:spcPts val="291"/>
              </a:spcBef>
              <a:spcAft>
                <a:spcPts val="0"/>
              </a:spcAft>
            </a:pP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adolescent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and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youth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to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spark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action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in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their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communities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and</a:t>
            </a:r>
          </a:p>
          <a:p>
            <a:pPr marL="317500" marR="0">
              <a:lnSpc>
                <a:spcPts val="1328"/>
              </a:lnSpc>
              <a:spcBef>
                <a:spcPts val="327"/>
              </a:spcBef>
              <a:spcAft>
                <a:spcPts val="0"/>
              </a:spcAft>
            </a:pP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holding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leaders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accountable</a:t>
            </a:r>
          </a:p>
          <a:p>
            <a:pPr marL="0" marR="0">
              <a:lnSpc>
                <a:spcPts val="1553"/>
              </a:lnSpc>
              <a:spcBef>
                <a:spcPts val="137"/>
              </a:spcBef>
              <a:spcAft>
                <a:spcPts val="0"/>
              </a:spcAft>
            </a:pPr>
            <a:r>
              <a:rPr sz="1400" dirty="0">
                <a:solidFill>
                  <a:srgbClr val="9D91EE"/>
                </a:solidFill>
                <a:latin typeface="CUQPPT+Wingdings-Regular"/>
                <a:cs typeface="CUQPPT+Wingdings-Regular"/>
              </a:rPr>
              <a:t>v</a:t>
            </a:r>
            <a:r>
              <a:rPr sz="1400" spc="902" dirty="0">
                <a:solidFill>
                  <a:srgbClr val="9D91EE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To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plan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and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implement</a:t>
            </a:r>
            <a:r>
              <a:rPr sz="1200" spc="3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programs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on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SDGs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that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are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directly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related</a:t>
            </a:r>
          </a:p>
          <a:p>
            <a:pPr marL="317500" marR="0">
              <a:lnSpc>
                <a:spcPts val="1328"/>
              </a:lnSpc>
              <a:spcBef>
                <a:spcPts val="341"/>
              </a:spcBef>
              <a:spcAft>
                <a:spcPts val="0"/>
              </a:spcAft>
            </a:pP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to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children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to</a:t>
            </a:r>
            <a:r>
              <a:rPr sz="1200" spc="34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illustrates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the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powerful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ways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in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how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reaching</a:t>
            </a:r>
          </a:p>
          <a:p>
            <a:pPr marL="317500" marR="0">
              <a:lnSpc>
                <a:spcPts val="1328"/>
              </a:lnSpc>
              <a:spcBef>
                <a:spcPts val="327"/>
              </a:spcBef>
              <a:spcAft>
                <a:spcPts val="0"/>
              </a:spcAft>
            </a:pP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children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with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education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in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schools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positively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impacts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household</a:t>
            </a:r>
          </a:p>
          <a:p>
            <a:pPr marL="317500" marR="0">
              <a:lnSpc>
                <a:spcPts val="1328"/>
              </a:lnSpc>
              <a:spcBef>
                <a:spcPts val="377"/>
              </a:spcBef>
              <a:spcAft>
                <a:spcPts val="0"/>
              </a:spcAft>
            </a:pP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and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community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practices</a:t>
            </a:r>
          </a:p>
          <a:p>
            <a:pPr marL="0" marR="0">
              <a:lnSpc>
                <a:spcPts val="1553"/>
              </a:lnSpc>
              <a:spcBef>
                <a:spcPts val="137"/>
              </a:spcBef>
              <a:spcAft>
                <a:spcPts val="0"/>
              </a:spcAft>
            </a:pPr>
            <a:r>
              <a:rPr sz="1400" dirty="0">
                <a:solidFill>
                  <a:srgbClr val="9D91EE"/>
                </a:solidFill>
                <a:latin typeface="CUQPPT+Wingdings-Regular"/>
                <a:cs typeface="CUQPPT+Wingdings-Regular"/>
              </a:rPr>
              <a:t>v</a:t>
            </a:r>
            <a:r>
              <a:rPr sz="1400" spc="902" dirty="0">
                <a:solidFill>
                  <a:srgbClr val="9D91EE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Encourages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governments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to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improve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climate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education,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awareness</a:t>
            </a:r>
          </a:p>
          <a:p>
            <a:pPr marL="317500" marR="0">
              <a:lnSpc>
                <a:spcPts val="1328"/>
              </a:lnSpc>
              <a:spcBef>
                <a:spcPts val="291"/>
              </a:spcBef>
              <a:spcAft>
                <a:spcPts val="0"/>
              </a:spcAft>
            </a:pP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and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participation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especially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among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children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and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adolescents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as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this</a:t>
            </a:r>
          </a:p>
          <a:p>
            <a:pPr marL="317500" marR="0">
              <a:lnSpc>
                <a:spcPts val="1328"/>
              </a:lnSpc>
              <a:spcBef>
                <a:spcPts val="327"/>
              </a:spcBef>
              <a:spcAft>
                <a:spcPts val="0"/>
              </a:spcAft>
            </a:pP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will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lead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to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sustainable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personal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behavior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changes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including</a:t>
            </a:r>
          </a:p>
          <a:p>
            <a:pPr marL="317500" marR="0">
              <a:lnSpc>
                <a:spcPts val="1328"/>
              </a:lnSpc>
              <a:spcBef>
                <a:spcPts val="377"/>
              </a:spcBef>
              <a:spcAft>
                <a:spcPts val="0"/>
              </a:spcAft>
            </a:pP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through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household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energy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use,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transportation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and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food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choices,</a:t>
            </a:r>
          </a:p>
          <a:p>
            <a:pPr marL="317500" marR="0">
              <a:lnSpc>
                <a:spcPts val="1328"/>
              </a:lnSpc>
              <a:spcBef>
                <a:spcPts val="327"/>
              </a:spcBef>
              <a:spcAft>
                <a:spcPts val="0"/>
              </a:spcAft>
            </a:pP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recycling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and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waste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reduction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behaviors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and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other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climate</a:t>
            </a:r>
            <a:r>
              <a:rPr sz="12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friendly</a:t>
            </a:r>
          </a:p>
          <a:p>
            <a:pPr marL="317500" marR="0">
              <a:lnSpc>
                <a:spcPts val="1328"/>
              </a:lnSpc>
              <a:spcBef>
                <a:spcPts val="377"/>
              </a:spcBef>
              <a:spcAft>
                <a:spcPts val="0"/>
              </a:spcAft>
            </a:pPr>
            <a:r>
              <a:rPr sz="12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decision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79099" y="812394"/>
            <a:ext cx="2346451" cy="4072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06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725DCF"/>
                </a:solidFill>
                <a:latin typeface="EKUGSC+Catamaran-Bold"/>
                <a:cs typeface="EKUGSC+Catamaran-Bold"/>
              </a:rPr>
              <a:t>CONCLUSION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77850" y="1532094"/>
            <a:ext cx="7071404" cy="7271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9D91EE"/>
                </a:solidFill>
                <a:latin typeface="CUQPPT+Wingdings-Regular"/>
                <a:cs typeface="CUQPPT+Wingdings-Regular"/>
              </a:rPr>
              <a:t>v</a:t>
            </a:r>
            <a:r>
              <a:rPr sz="1400" spc="902" dirty="0">
                <a:solidFill>
                  <a:srgbClr val="9D91EE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JWTSHG+TimesNewRomanPSMT"/>
                <a:cs typeface="JWTSHG+TimesNewRomanPSMT"/>
              </a:rPr>
              <a:t>The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JWTSHG+TimesNewRomanPSMT"/>
                <a:cs typeface="JWTSHG+TimesNewRomanPSMT"/>
              </a:rPr>
              <a:t>SDGs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JWTSHG+TimesNewRomanPSMT"/>
                <a:cs typeface="JWTSHG+TimesNewRomanPSMT"/>
              </a:rPr>
              <a:t>cannot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JWTSHG+TimesNewRomanPSMT"/>
                <a:cs typeface="JWTSHG+TimesNewRomanPSMT"/>
              </a:rPr>
              <a:t>be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JWTSHG+TimesNewRomanPSMT"/>
                <a:cs typeface="JWTSHG+TimesNewRomanPSMT"/>
              </a:rPr>
              <a:t>achieved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JWTSHG+TimesNewRomanPSMT"/>
                <a:cs typeface="JWTSHG+TimesNewRomanPSMT"/>
              </a:rPr>
              <a:t>without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JWTSHG+TimesNewRomanPSMT"/>
                <a:cs typeface="JWTSHG+TimesNewRomanPSMT"/>
              </a:rPr>
              <a:t>the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JWTSHG+TimesNewRomanPSMT"/>
                <a:cs typeface="JWTSHG+TimesNewRomanPSMT"/>
              </a:rPr>
              <a:t>realisation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JWTSHG+TimesNewRomanPSMT"/>
                <a:cs typeface="JWTSHG+TimesNewRomanPSMT"/>
              </a:rPr>
              <a:t>of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JWTSHG+TimesNewRomanPSMT"/>
                <a:cs typeface="JWTSHG+TimesNewRomanPSMT"/>
              </a:rPr>
              <a:t>child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JWTSHG+TimesNewRomanPSMT"/>
                <a:cs typeface="JWTSHG+TimesNewRomanPSMT"/>
              </a:rPr>
              <a:t>rights.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JWTSHG+TimesNewRomanPSMT"/>
                <a:cs typeface="JWTSHG+TimesNewRomanPSMT"/>
              </a:rPr>
              <a:t>As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JWTSHG+TimesNewRomanPSMT"/>
                <a:cs typeface="JWTSHG+TimesNewRomanPSMT"/>
              </a:rPr>
              <a:t>world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JWTSHG+TimesNewRomanPSMT"/>
                <a:cs typeface="JWTSHG+TimesNewRomanPSMT"/>
              </a:rPr>
              <a:t>leaders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JWTSHG+TimesNewRomanPSMT"/>
                <a:cs typeface="JWTSHG+TimesNewRomanPSMT"/>
              </a:rPr>
              <a:t>work</a:t>
            </a:r>
          </a:p>
          <a:p>
            <a:pPr marL="317500" marR="0">
              <a:lnSpc>
                <a:spcPts val="1550"/>
              </a:lnSpc>
              <a:spcBef>
                <a:spcPts val="331"/>
              </a:spcBef>
              <a:spcAft>
                <a:spcPts val="0"/>
              </a:spcAft>
            </a:pPr>
            <a:r>
              <a:rPr sz="1400" dirty="0">
                <a:solidFill>
                  <a:srgbClr val="333333"/>
                </a:solidFill>
                <a:latin typeface="JWTSHG+TimesNewRomanPSMT"/>
                <a:cs typeface="JWTSHG+TimesNewRomanPSMT"/>
              </a:rPr>
              <a:t>to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JWTSHG+TimesNewRomanPSMT"/>
                <a:cs typeface="JWTSHG+TimesNewRomanPSMT"/>
              </a:rPr>
              <a:t>deliver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JWTSHG+TimesNewRomanPSMT"/>
                <a:cs typeface="JWTSHG+TimesNewRomanPSMT"/>
              </a:rPr>
              <a:t>on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JWTSHG+TimesNewRomanPSMT"/>
                <a:cs typeface="JWTSHG+TimesNewRomanPSMT"/>
              </a:rPr>
              <a:t>the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JWTSHG+TimesNewRomanPSMT"/>
                <a:cs typeface="JWTSHG+TimesNewRomanPSMT"/>
              </a:rPr>
              <a:t>2030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JWTSHG+TimesNewRomanPSMT"/>
                <a:cs typeface="JWTSHG+TimesNewRomanPSMT"/>
              </a:rPr>
              <a:t>promise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JWTSHG+TimesNewRomanPSMT"/>
                <a:cs typeface="JWTSHG+TimesNewRomanPSMT"/>
              </a:rPr>
              <a:t>children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JWTSHG+TimesNewRomanPSMT"/>
                <a:cs typeface="JWTSHG+TimesNewRomanPSMT"/>
              </a:rPr>
              <a:t>around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JWTSHG+TimesNewRomanPSMT"/>
                <a:cs typeface="JWTSHG+TimesNewRomanPSMT"/>
              </a:rPr>
              <a:t>the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JWTSHG+TimesNewRomanPSMT"/>
                <a:cs typeface="JWTSHG+TimesNewRomanPSMT"/>
              </a:rPr>
              <a:t>globe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JWTSHG+TimesNewRomanPSMT"/>
                <a:cs typeface="JWTSHG+TimesNewRomanPSMT"/>
              </a:rPr>
              <a:t>are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JWTSHG+TimesNewRomanPSMT"/>
                <a:cs typeface="JWTSHG+TimesNewRomanPSMT"/>
              </a:rPr>
              <a:t>standing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JWTSHG+TimesNewRomanPSMT"/>
                <a:cs typeface="JWTSHG+TimesNewRomanPSMT"/>
              </a:rPr>
              <a:t>up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JWTSHG+TimesNewRomanPSMT"/>
                <a:cs typeface="JWTSHG+TimesNewRomanPSMT"/>
              </a:rPr>
              <a:t>to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JWTSHG+TimesNewRomanPSMT"/>
                <a:cs typeface="JWTSHG+TimesNewRomanPSMT"/>
              </a:rPr>
              <a:t>secure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JWTSHG+TimesNewRomanPSMT"/>
                <a:cs typeface="JWTSHG+TimesNewRomanPSMT"/>
              </a:rPr>
              <a:t>their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JWTSHG+TimesNewRomanPSMT"/>
                <a:cs typeface="JWTSHG+TimesNewRomanPSMT"/>
              </a:rPr>
              <a:t>right</a:t>
            </a:r>
          </a:p>
          <a:p>
            <a:pPr marL="317500" marR="0">
              <a:lnSpc>
                <a:spcPts val="1550"/>
              </a:lnSpc>
              <a:spcBef>
                <a:spcPts val="331"/>
              </a:spcBef>
              <a:spcAft>
                <a:spcPts val="0"/>
              </a:spcAft>
            </a:pPr>
            <a:r>
              <a:rPr sz="1400" dirty="0">
                <a:solidFill>
                  <a:srgbClr val="333333"/>
                </a:solidFill>
                <a:latin typeface="JWTSHG+TimesNewRomanPSMT"/>
                <a:cs typeface="JWTSHG+TimesNewRomanPSMT"/>
              </a:rPr>
              <a:t>to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JWTSHG+TimesNewRomanPSMT"/>
                <a:cs typeface="JWTSHG+TimesNewRomanPSMT"/>
              </a:rPr>
              <a:t>good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JWTSHG+TimesNewRomanPSMT"/>
                <a:cs typeface="JWTSHG+TimesNewRomanPSMT"/>
              </a:rPr>
              <a:t>health,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JWTSHG+TimesNewRomanPSMT"/>
                <a:cs typeface="JWTSHG+TimesNewRomanPSMT"/>
              </a:rPr>
              <a:t>quality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JWTSHG+TimesNewRomanPSMT"/>
                <a:cs typeface="JWTSHG+TimesNewRomanPSMT"/>
              </a:rPr>
              <a:t>education,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JWTSHG+TimesNewRomanPSMT"/>
                <a:cs typeface="JWTSHG+TimesNewRomanPSMT"/>
              </a:rPr>
              <a:t>a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JWTSHG+TimesNewRomanPSMT"/>
                <a:cs typeface="JWTSHG+TimesNewRomanPSMT"/>
              </a:rPr>
              <a:t>clean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JWTSHG+TimesNewRomanPSMT"/>
                <a:cs typeface="JWTSHG+TimesNewRomanPSMT"/>
              </a:rPr>
              <a:t>planet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JWTSHG+TimesNewRomanPSMT"/>
                <a:cs typeface="JWTSHG+TimesNewRomanPSMT"/>
              </a:rPr>
              <a:t>and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JWTSHG+TimesNewRomanPSMT"/>
                <a:cs typeface="JWTSHG+TimesNewRomanPSMT"/>
              </a:rPr>
              <a:t>more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77850" y="2268186"/>
            <a:ext cx="6893427" cy="4817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9D91EE"/>
                </a:solidFill>
                <a:latin typeface="CUQPPT+Wingdings-Regular"/>
                <a:cs typeface="CUQPPT+Wingdings-Regular"/>
              </a:rPr>
              <a:t>v</a:t>
            </a:r>
            <a:r>
              <a:rPr sz="1400" spc="902" dirty="0">
                <a:solidFill>
                  <a:srgbClr val="9D91EE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JWTSHG+TimesNewRomanPSMT"/>
                <a:cs typeface="JWTSHG+TimesNewRomanPSMT"/>
              </a:rPr>
              <a:t>The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JWTSHG+TimesNewRomanPSMT"/>
                <a:cs typeface="JWTSHG+TimesNewRomanPSMT"/>
              </a:rPr>
              <a:t>leaders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JWTSHG+TimesNewRomanPSMT"/>
                <a:cs typeface="JWTSHG+TimesNewRomanPSMT"/>
              </a:rPr>
              <a:t>of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JWTSHG+TimesNewRomanPSMT"/>
                <a:cs typeface="JWTSHG+TimesNewRomanPSMT"/>
              </a:rPr>
              <a:t>tomorrow,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JWTSHG+TimesNewRomanPSMT"/>
                <a:cs typeface="JWTSHG+TimesNewRomanPSMT"/>
              </a:rPr>
              <a:t>children’s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JWTSHG+TimesNewRomanPSMT"/>
                <a:cs typeface="JWTSHG+TimesNewRomanPSMT"/>
              </a:rPr>
              <a:t>ability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JWTSHG+TimesNewRomanPSMT"/>
                <a:cs typeface="JWTSHG+TimesNewRomanPSMT"/>
              </a:rPr>
              <a:t>to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JWTSHG+TimesNewRomanPSMT"/>
                <a:cs typeface="JWTSHG+TimesNewRomanPSMT"/>
              </a:rPr>
              <a:t>protect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JWTSHG+TimesNewRomanPSMT"/>
                <a:cs typeface="JWTSHG+TimesNewRomanPSMT"/>
              </a:rPr>
              <a:t>the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JWTSHG+TimesNewRomanPSMT"/>
                <a:cs typeface="JWTSHG+TimesNewRomanPSMT"/>
              </a:rPr>
              <a:t>future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JWTSHG+TimesNewRomanPSMT"/>
                <a:cs typeface="JWTSHG+TimesNewRomanPSMT"/>
              </a:rPr>
              <a:t>for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JWTSHG+TimesNewRomanPSMT"/>
                <a:cs typeface="JWTSHG+TimesNewRomanPSMT"/>
              </a:rPr>
              <a:t>us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JWTSHG+TimesNewRomanPSMT"/>
                <a:cs typeface="JWTSHG+TimesNewRomanPSMT"/>
              </a:rPr>
              <a:t>all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JWTSHG+TimesNewRomanPSMT"/>
                <a:cs typeface="JWTSHG+TimesNewRomanPSMT"/>
              </a:rPr>
              <a:t>depends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JWTSHG+TimesNewRomanPSMT"/>
                <a:cs typeface="JWTSHG+TimesNewRomanPSMT"/>
              </a:rPr>
              <a:t>on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JWTSHG+TimesNewRomanPSMT"/>
                <a:cs typeface="JWTSHG+TimesNewRomanPSMT"/>
              </a:rPr>
              <a:t>what</a:t>
            </a:r>
          </a:p>
          <a:p>
            <a:pPr marL="317500" marR="0">
              <a:lnSpc>
                <a:spcPts val="1550"/>
              </a:lnSpc>
              <a:spcBef>
                <a:spcPts val="331"/>
              </a:spcBef>
              <a:spcAft>
                <a:spcPts val="0"/>
              </a:spcAft>
            </a:pPr>
            <a:r>
              <a:rPr sz="1400" dirty="0">
                <a:solidFill>
                  <a:srgbClr val="333333"/>
                </a:solidFill>
                <a:latin typeface="JWTSHG+TimesNewRomanPSMT"/>
                <a:cs typeface="JWTSHG+TimesNewRomanPSMT"/>
              </a:rPr>
              <a:t>we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JWTSHG+TimesNewRomanPSMT"/>
                <a:cs typeface="JWTSHG+TimesNewRomanPSMT"/>
              </a:rPr>
              <a:t>do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JWTSHG+TimesNewRomanPSMT"/>
                <a:cs typeface="JWTSHG+TimesNewRomanPSMT"/>
              </a:rPr>
              <a:t>to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JWTSHG+TimesNewRomanPSMT"/>
                <a:cs typeface="JWTSHG+TimesNewRomanPSMT"/>
              </a:rPr>
              <a:t>secure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JWTSHG+TimesNewRomanPSMT"/>
                <a:cs typeface="JWTSHG+TimesNewRomanPSMT"/>
              </a:rPr>
              <a:t>their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JWTSHG+TimesNewRomanPSMT"/>
                <a:cs typeface="JWTSHG+TimesNewRomanPSMT"/>
              </a:rPr>
              <a:t>rights</a:t>
            </a:r>
            <a:r>
              <a:rPr sz="14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33"/>
                </a:solidFill>
                <a:latin typeface="JWTSHG+TimesNewRomanPSMT"/>
                <a:cs typeface="JWTSHG+TimesNewRomanPSMT"/>
              </a:rPr>
              <a:t>today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77850" y="2758914"/>
            <a:ext cx="6773974" cy="7271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9D91EE"/>
                </a:solidFill>
                <a:latin typeface="CUQPPT+Wingdings-Regular"/>
                <a:cs typeface="CUQPPT+Wingdings-Regular"/>
              </a:rPr>
              <a:t>v</a:t>
            </a:r>
            <a:r>
              <a:rPr sz="1400" spc="902" dirty="0">
                <a:solidFill>
                  <a:srgbClr val="9D91EE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The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capacity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of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nations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to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grow,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innovate,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and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strengthen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depends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on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healthy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and</a:t>
            </a:r>
          </a:p>
          <a:p>
            <a:pPr marL="317500" marR="0">
              <a:lnSpc>
                <a:spcPts val="1550"/>
              </a:lnSpc>
              <a:spcBef>
                <a:spcPts val="331"/>
              </a:spcBef>
              <a:spcAft>
                <a:spcPts val="0"/>
              </a:spcAft>
            </a:pP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productive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population.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Therefore,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the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large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number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of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children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starting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life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at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severe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risk</a:t>
            </a:r>
          </a:p>
          <a:p>
            <a:pPr marL="317500" marR="0">
              <a:lnSpc>
                <a:spcPts val="1550"/>
              </a:lnSpc>
              <a:spcBef>
                <a:spcPts val="331"/>
              </a:spcBef>
              <a:spcAft>
                <a:spcPts val="0"/>
              </a:spcAft>
            </a:pP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threatens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all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other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Sustainable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Development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Goals.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77850" y="3495006"/>
            <a:ext cx="6952101" cy="7271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9D91EE"/>
                </a:solidFill>
                <a:latin typeface="CUQPPT+Wingdings-Regular"/>
                <a:cs typeface="CUQPPT+Wingdings-Regular"/>
              </a:rPr>
              <a:t>v</a:t>
            </a:r>
            <a:r>
              <a:rPr sz="1400" spc="902" dirty="0">
                <a:solidFill>
                  <a:srgbClr val="9D91EE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Environmental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health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risks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to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children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and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the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SDGs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and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these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connections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require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explicit</a:t>
            </a:r>
          </a:p>
          <a:p>
            <a:pPr marL="317500" marR="0">
              <a:lnSpc>
                <a:spcPts val="1550"/>
              </a:lnSpc>
              <a:spcBef>
                <a:spcPts val="331"/>
              </a:spcBef>
              <a:spcAft>
                <a:spcPts val="0"/>
              </a:spcAft>
            </a:pP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attention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in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policies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and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planned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actions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to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Ensure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healthy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lives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and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promote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wellbeing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for</a:t>
            </a:r>
          </a:p>
          <a:p>
            <a:pPr marL="317500" marR="0">
              <a:lnSpc>
                <a:spcPts val="1550"/>
              </a:lnSpc>
              <a:spcBef>
                <a:spcPts val="331"/>
              </a:spcBef>
              <a:spcAft>
                <a:spcPts val="0"/>
              </a:spcAft>
            </a:pP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all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at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all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ages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moving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forward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865771" y="4848066"/>
            <a:ext cx="315849" cy="2084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1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FFFFFF"/>
                </a:solidFill>
                <a:latin typeface="UCWAMI+Catamaran-Regular,Bold"/>
                <a:cs typeface="UCWAMI+Catamaran-Regular,Bold"/>
              </a:rPr>
              <a:t>26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79104" y="812394"/>
            <a:ext cx="1648053" cy="4072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06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725DCF"/>
                </a:solidFill>
                <a:latin typeface="EKUGSC+Catamaran-Bold"/>
                <a:cs typeface="EKUGSC+Catamaran-Bold"/>
              </a:rPr>
              <a:t>OUTLINE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8774" y="1508294"/>
            <a:ext cx="4980152" cy="4841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9D91EE"/>
                </a:solidFill>
                <a:latin typeface="CUQPPT+Wingdings-Regular"/>
                <a:cs typeface="CUQPPT+Wingdings-Regular"/>
              </a:rPr>
              <a:t>Ø</a:t>
            </a:r>
            <a:r>
              <a:rPr sz="1400" spc="1038" dirty="0">
                <a:solidFill>
                  <a:srgbClr val="9D91EE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UCWAMI+Catamaran-Regular,Bold"/>
                <a:cs typeface="UCWAMI+Catamaran-Regular,Bold"/>
              </a:rPr>
              <a:t>GOAL</a:t>
            </a:r>
            <a:r>
              <a:rPr sz="1400" spc="-23" dirty="0">
                <a:solidFill>
                  <a:srgbClr val="210635"/>
                </a:solidFill>
                <a:latin typeface="UCWAMI+Catamaran-Regular,Bold"/>
                <a:cs typeface="UCWAMI+Catamaran-Regular,Bold"/>
              </a:rPr>
              <a:t> </a:t>
            </a:r>
            <a:r>
              <a:rPr sz="1400" dirty="0">
                <a:solidFill>
                  <a:srgbClr val="210635"/>
                </a:solidFill>
                <a:latin typeface="UCWAMI+Catamaran-Regular,Bold"/>
                <a:cs typeface="UCWAMI+Catamaran-Regular,Bold"/>
              </a:rPr>
              <a:t>12:</a:t>
            </a:r>
            <a:r>
              <a:rPr sz="1400" spc="-23" dirty="0">
                <a:solidFill>
                  <a:srgbClr val="210635"/>
                </a:solidFill>
                <a:latin typeface="UCWAMI+Catamaran-Regular,Bold"/>
                <a:cs typeface="UCWAMI+Catamaran-Regular,Bold"/>
              </a:rPr>
              <a:t> </a:t>
            </a:r>
            <a:r>
              <a:rPr sz="1400" dirty="0">
                <a:solidFill>
                  <a:srgbClr val="210635"/>
                </a:solidFill>
                <a:latin typeface="UCWAMI+Catamaran-Regular,Bold"/>
                <a:cs typeface="UCWAMI+Catamaran-Regular,Bold"/>
              </a:rPr>
              <a:t>RESPONSIBLE</a:t>
            </a:r>
            <a:r>
              <a:rPr sz="1400" spc="-23" dirty="0">
                <a:solidFill>
                  <a:srgbClr val="210635"/>
                </a:solidFill>
                <a:latin typeface="UCWAMI+Catamaran-Regular,Bold"/>
                <a:cs typeface="UCWAMI+Catamaran-Regular,Bold"/>
              </a:rPr>
              <a:t> </a:t>
            </a:r>
            <a:r>
              <a:rPr sz="1400" dirty="0">
                <a:solidFill>
                  <a:srgbClr val="210635"/>
                </a:solidFill>
                <a:latin typeface="UCWAMI+Catamaran-Regular,Bold"/>
                <a:cs typeface="UCWAMI+Catamaran-Regular,Bold"/>
              </a:rPr>
              <a:t>CONSUMPTION</a:t>
            </a:r>
            <a:r>
              <a:rPr sz="1400" spc="-23" dirty="0">
                <a:solidFill>
                  <a:srgbClr val="210635"/>
                </a:solidFill>
                <a:latin typeface="UCWAMI+Catamaran-Regular,Bold"/>
                <a:cs typeface="UCWAMI+Catamaran-Regular,Bold"/>
              </a:rPr>
              <a:t> </a:t>
            </a:r>
            <a:r>
              <a:rPr sz="1400" dirty="0">
                <a:solidFill>
                  <a:srgbClr val="210635"/>
                </a:solidFill>
                <a:latin typeface="UCWAMI+Catamaran-Regular,Bold"/>
                <a:cs typeface="UCWAMI+Catamaran-Regular,Bold"/>
              </a:rPr>
              <a:t>AND</a:t>
            </a:r>
            <a:r>
              <a:rPr sz="1400" spc="-23" dirty="0">
                <a:solidFill>
                  <a:srgbClr val="210635"/>
                </a:solidFill>
                <a:latin typeface="UCWAMI+Catamaran-Regular,Bold"/>
                <a:cs typeface="UCWAMI+Catamaran-Regular,Bold"/>
              </a:rPr>
              <a:t> </a:t>
            </a:r>
            <a:r>
              <a:rPr sz="1400" dirty="0">
                <a:solidFill>
                  <a:srgbClr val="210635"/>
                </a:solidFill>
                <a:latin typeface="UCWAMI+Catamaran-Regular,Bold"/>
                <a:cs typeface="UCWAMI+Catamaran-Regular,Bold"/>
              </a:rPr>
              <a:t>PRODUCTION</a:t>
            </a:r>
          </a:p>
          <a:p>
            <a:pPr marL="0" marR="0">
              <a:lnSpc>
                <a:spcPts val="1553"/>
              </a:lnSpc>
              <a:spcBef>
                <a:spcPts val="301"/>
              </a:spcBef>
              <a:spcAft>
                <a:spcPts val="0"/>
              </a:spcAft>
            </a:pPr>
            <a:r>
              <a:rPr sz="1400" dirty="0">
                <a:solidFill>
                  <a:srgbClr val="9D91EE"/>
                </a:solidFill>
                <a:latin typeface="CUQPPT+Wingdings-Regular"/>
                <a:cs typeface="CUQPPT+Wingdings-Regular"/>
              </a:rPr>
              <a:t>Ø</a:t>
            </a:r>
            <a:r>
              <a:rPr sz="1400" spc="1038" dirty="0">
                <a:solidFill>
                  <a:srgbClr val="9D91EE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UCWAMI+Catamaran-Regular,Bold"/>
                <a:cs typeface="UCWAMI+Catamaran-Regular,Bold"/>
              </a:rPr>
              <a:t>GOAL</a:t>
            </a:r>
            <a:r>
              <a:rPr sz="1400" spc="-23" dirty="0">
                <a:solidFill>
                  <a:srgbClr val="210635"/>
                </a:solidFill>
                <a:latin typeface="UCWAMI+Catamaran-Regular,Bold"/>
                <a:cs typeface="UCWAMI+Catamaran-Regular,Bold"/>
              </a:rPr>
              <a:t> </a:t>
            </a:r>
            <a:r>
              <a:rPr sz="1400" dirty="0">
                <a:solidFill>
                  <a:srgbClr val="210635"/>
                </a:solidFill>
                <a:latin typeface="UCWAMI+Catamaran-Regular,Bold"/>
                <a:cs typeface="UCWAMI+Catamaran-Regular,Bold"/>
              </a:rPr>
              <a:t>13:</a:t>
            </a:r>
            <a:r>
              <a:rPr sz="1400" spc="-23" dirty="0">
                <a:solidFill>
                  <a:srgbClr val="210635"/>
                </a:solidFill>
                <a:latin typeface="UCWAMI+Catamaran-Regular,Bold"/>
                <a:cs typeface="UCWAMI+Catamaran-Regular,Bold"/>
              </a:rPr>
              <a:t> </a:t>
            </a:r>
            <a:r>
              <a:rPr sz="1400" dirty="0">
                <a:solidFill>
                  <a:srgbClr val="210635"/>
                </a:solidFill>
                <a:latin typeface="UCWAMI+Catamaran-Regular,Bold"/>
                <a:cs typeface="UCWAMI+Catamaran-Regular,Bold"/>
              </a:rPr>
              <a:t>CLIMATE</a:t>
            </a:r>
            <a:r>
              <a:rPr sz="1400" spc="-23" dirty="0">
                <a:solidFill>
                  <a:srgbClr val="210635"/>
                </a:solidFill>
                <a:latin typeface="UCWAMI+Catamaran-Regular,Bold"/>
                <a:cs typeface="UCWAMI+Catamaran-Regular,Bold"/>
              </a:rPr>
              <a:t> </a:t>
            </a:r>
            <a:r>
              <a:rPr sz="1400" dirty="0">
                <a:solidFill>
                  <a:srgbClr val="210635"/>
                </a:solidFill>
                <a:latin typeface="UCWAMI+Catamaran-Regular,Bold"/>
                <a:cs typeface="UCWAMI+Catamaran-Regular,Bold"/>
              </a:rPr>
              <a:t>CHANGE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18774" y="1999022"/>
            <a:ext cx="4484370" cy="4841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9D91EE"/>
                </a:solidFill>
                <a:latin typeface="CUQPPT+Wingdings-Regular"/>
                <a:cs typeface="CUQPPT+Wingdings-Regular"/>
              </a:rPr>
              <a:t>Ø</a:t>
            </a:r>
            <a:r>
              <a:rPr sz="1400" spc="1038" dirty="0">
                <a:solidFill>
                  <a:srgbClr val="9D91EE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UCWAMI+Catamaran-Regular,Bold"/>
                <a:cs typeface="UCWAMI+Catamaran-Regular,Bold"/>
              </a:rPr>
              <a:t>GOAL</a:t>
            </a:r>
            <a:r>
              <a:rPr sz="1400" spc="-23" dirty="0">
                <a:solidFill>
                  <a:srgbClr val="210635"/>
                </a:solidFill>
                <a:latin typeface="UCWAMI+Catamaran-Regular,Bold"/>
                <a:cs typeface="UCWAMI+Catamaran-Regular,Bold"/>
              </a:rPr>
              <a:t> </a:t>
            </a:r>
            <a:r>
              <a:rPr sz="1400" dirty="0">
                <a:solidFill>
                  <a:srgbClr val="210635"/>
                </a:solidFill>
                <a:latin typeface="UCWAMI+Catamaran-Regular,Bold"/>
                <a:cs typeface="UCWAMI+Catamaran-Regular,Bold"/>
              </a:rPr>
              <a:t>14&amp;15:</a:t>
            </a:r>
            <a:r>
              <a:rPr sz="1400" spc="-23" dirty="0">
                <a:solidFill>
                  <a:srgbClr val="210635"/>
                </a:solidFill>
                <a:latin typeface="UCWAMI+Catamaran-Regular,Bold"/>
                <a:cs typeface="UCWAMI+Catamaran-Regular,Bold"/>
              </a:rPr>
              <a:t> </a:t>
            </a:r>
            <a:r>
              <a:rPr sz="1400" dirty="0">
                <a:solidFill>
                  <a:srgbClr val="210635"/>
                </a:solidFill>
                <a:latin typeface="UCWAMI+Catamaran-Regular,Bold"/>
                <a:cs typeface="UCWAMI+Catamaran-Regular,Bold"/>
              </a:rPr>
              <a:t>LIFE</a:t>
            </a:r>
            <a:r>
              <a:rPr sz="1400" spc="-23" dirty="0">
                <a:solidFill>
                  <a:srgbClr val="210635"/>
                </a:solidFill>
                <a:latin typeface="UCWAMI+Catamaran-Regular,Bold"/>
                <a:cs typeface="UCWAMI+Catamaran-Regular,Bold"/>
              </a:rPr>
              <a:t> </a:t>
            </a:r>
            <a:r>
              <a:rPr sz="1400" dirty="0">
                <a:solidFill>
                  <a:srgbClr val="210635"/>
                </a:solidFill>
                <a:latin typeface="UCWAMI+Catamaran-Regular,Bold"/>
                <a:cs typeface="UCWAMI+Catamaran-Regular,Bold"/>
              </a:rPr>
              <a:t>BELOW</a:t>
            </a:r>
            <a:r>
              <a:rPr sz="1400" spc="-23" dirty="0">
                <a:solidFill>
                  <a:srgbClr val="210635"/>
                </a:solidFill>
                <a:latin typeface="UCWAMI+Catamaran-Regular,Bold"/>
                <a:cs typeface="UCWAMI+Catamaran-Regular,Bold"/>
              </a:rPr>
              <a:t> </a:t>
            </a:r>
            <a:r>
              <a:rPr sz="1400" dirty="0">
                <a:solidFill>
                  <a:srgbClr val="210635"/>
                </a:solidFill>
                <a:latin typeface="UCWAMI+Catamaran-Regular,Bold"/>
                <a:cs typeface="UCWAMI+Catamaran-Regular,Bold"/>
              </a:rPr>
              <a:t>WATER</a:t>
            </a:r>
            <a:r>
              <a:rPr sz="1400" spc="-23" dirty="0">
                <a:solidFill>
                  <a:srgbClr val="210635"/>
                </a:solidFill>
                <a:latin typeface="UCWAMI+Catamaran-Regular,Bold"/>
                <a:cs typeface="UCWAMI+Catamaran-Regular,Bold"/>
              </a:rPr>
              <a:t> </a:t>
            </a:r>
            <a:r>
              <a:rPr sz="1400" dirty="0">
                <a:solidFill>
                  <a:srgbClr val="210635"/>
                </a:solidFill>
                <a:latin typeface="UCWAMI+Catamaran-Regular,Bold"/>
                <a:cs typeface="UCWAMI+Catamaran-Regular,Bold"/>
              </a:rPr>
              <a:t>AND</a:t>
            </a:r>
            <a:r>
              <a:rPr sz="1400" spc="-38" dirty="0">
                <a:solidFill>
                  <a:srgbClr val="210635"/>
                </a:solidFill>
                <a:latin typeface="UCWAMI+Catamaran-Regular,Bold"/>
                <a:cs typeface="UCWAMI+Catamaran-Regular,Bold"/>
              </a:rPr>
              <a:t> </a:t>
            </a:r>
            <a:r>
              <a:rPr sz="1400" dirty="0">
                <a:solidFill>
                  <a:srgbClr val="210635"/>
                </a:solidFill>
                <a:latin typeface="UCWAMI+Catamaran-Regular,Bold"/>
                <a:cs typeface="UCWAMI+Catamaran-Regular,Bold"/>
              </a:rPr>
              <a:t>LIFE</a:t>
            </a:r>
            <a:r>
              <a:rPr sz="1400" spc="-23" dirty="0">
                <a:solidFill>
                  <a:srgbClr val="210635"/>
                </a:solidFill>
                <a:latin typeface="UCWAMI+Catamaran-Regular,Bold"/>
                <a:cs typeface="UCWAMI+Catamaran-Regular,Bold"/>
              </a:rPr>
              <a:t> </a:t>
            </a:r>
            <a:r>
              <a:rPr sz="1400" dirty="0">
                <a:solidFill>
                  <a:srgbClr val="210635"/>
                </a:solidFill>
                <a:latin typeface="UCWAMI+Catamaran-Regular,Bold"/>
                <a:cs typeface="UCWAMI+Catamaran-Regular,Bold"/>
              </a:rPr>
              <a:t>ON</a:t>
            </a:r>
            <a:r>
              <a:rPr sz="1400" spc="-23" dirty="0">
                <a:solidFill>
                  <a:srgbClr val="210635"/>
                </a:solidFill>
                <a:latin typeface="UCWAMI+Catamaran-Regular,Bold"/>
                <a:cs typeface="UCWAMI+Catamaran-Regular,Bold"/>
              </a:rPr>
              <a:t> </a:t>
            </a:r>
            <a:r>
              <a:rPr sz="1400" dirty="0">
                <a:solidFill>
                  <a:srgbClr val="210635"/>
                </a:solidFill>
                <a:latin typeface="UCWAMI+Catamaran-Regular,Bold"/>
                <a:cs typeface="UCWAMI+Catamaran-Regular,Bold"/>
              </a:rPr>
              <a:t>LAND</a:t>
            </a:r>
          </a:p>
          <a:p>
            <a:pPr marL="0" marR="0">
              <a:lnSpc>
                <a:spcPts val="1553"/>
              </a:lnSpc>
              <a:spcBef>
                <a:spcPts val="301"/>
              </a:spcBef>
              <a:spcAft>
                <a:spcPts val="0"/>
              </a:spcAft>
            </a:pPr>
            <a:r>
              <a:rPr sz="1400" dirty="0">
                <a:solidFill>
                  <a:srgbClr val="9D91EE"/>
                </a:solidFill>
                <a:latin typeface="CUQPPT+Wingdings-Regular"/>
                <a:cs typeface="CUQPPT+Wingdings-Regular"/>
              </a:rPr>
              <a:t>Ø</a:t>
            </a:r>
            <a:r>
              <a:rPr sz="1400" spc="1038" dirty="0">
                <a:solidFill>
                  <a:srgbClr val="9D91EE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UCWAMI+Catamaran-Regular,Bold"/>
                <a:cs typeface="UCWAMI+Catamaran-Regular,Bold"/>
              </a:rPr>
              <a:t>CONCLUSION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79099" y="780714"/>
            <a:ext cx="1611782" cy="459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21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88BC3E"/>
                </a:solidFill>
                <a:latin typeface="EKUGSC+Catamaran-Bold"/>
                <a:cs typeface="EKUGSC+Catamaran-Bold"/>
              </a:rPr>
              <a:t>CCEHSA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2728" y="1340475"/>
            <a:ext cx="7100166" cy="2802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9"/>
              </a:lnSpc>
              <a:spcBef>
                <a:spcPts val="0"/>
              </a:spcBef>
              <a:spcAft>
                <a:spcPts val="0"/>
              </a:spcAft>
            </a:pPr>
            <a:r>
              <a:rPr sz="1450" dirty="0">
                <a:solidFill>
                  <a:srgbClr val="000000"/>
                </a:solidFill>
                <a:latin typeface="CUQPPT+Wingdings-Regular"/>
                <a:cs typeface="CUQPPT+Wingdings-Regular"/>
              </a:rPr>
              <a:t>v</a:t>
            </a:r>
            <a:r>
              <a:rPr sz="1450" spc="59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CCEHSA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–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a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Nonprofit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Organization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established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in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2020,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registration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number: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246-772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NPO</a:t>
            </a:r>
          </a:p>
          <a:p>
            <a:pPr marL="0" marR="0">
              <a:lnSpc>
                <a:spcPts val="1609"/>
              </a:lnSpc>
              <a:spcBef>
                <a:spcPts val="70"/>
              </a:spcBef>
              <a:spcAft>
                <a:spcPts val="0"/>
              </a:spcAft>
            </a:pPr>
            <a:r>
              <a:rPr sz="1450" dirty="0">
                <a:solidFill>
                  <a:srgbClr val="000000"/>
                </a:solidFill>
                <a:latin typeface="CUQPPT+Wingdings-Regular"/>
                <a:cs typeface="CUQPPT+Wingdings-Regular"/>
              </a:rPr>
              <a:t>v</a:t>
            </a:r>
            <a:r>
              <a:rPr sz="1450" spc="59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The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organisation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caters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for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ALL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children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of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Southern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Africa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especially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the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disadvantaged</a:t>
            </a:r>
          </a:p>
          <a:p>
            <a:pPr marL="285750" marR="0">
              <a:lnSpc>
                <a:spcPts val="1550"/>
              </a:lnSpc>
              <a:spcBef>
                <a:spcPts val="126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between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the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ages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of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0-18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in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order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to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bring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positive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change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in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their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lives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by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improving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their</a:t>
            </a:r>
          </a:p>
          <a:p>
            <a:pPr marL="285750" marR="0">
              <a:lnSpc>
                <a:spcPts val="1550"/>
              </a:lnSpc>
              <a:spcBef>
                <a:spcPts val="79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health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through</a:t>
            </a:r>
            <a:r>
              <a:rPr sz="1400" spc="3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providing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a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platform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for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engagements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and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strategy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development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on</a:t>
            </a:r>
          </a:p>
          <a:p>
            <a:pPr marL="285750" marR="0">
              <a:lnSpc>
                <a:spcPts val="1550"/>
              </a:lnSpc>
              <a:spcBef>
                <a:spcPts val="129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environmental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health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challenges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faced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by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children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in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the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society</a:t>
            </a:r>
          </a:p>
          <a:p>
            <a:pPr marL="0" marR="0">
              <a:lnSpc>
                <a:spcPts val="1609"/>
              </a:lnSpc>
              <a:spcBef>
                <a:spcPts val="73"/>
              </a:spcBef>
              <a:spcAft>
                <a:spcPts val="0"/>
              </a:spcAft>
            </a:pPr>
            <a:r>
              <a:rPr sz="1450" dirty="0">
                <a:solidFill>
                  <a:srgbClr val="000000"/>
                </a:solidFill>
                <a:latin typeface="CUQPPT+Wingdings-Regular"/>
                <a:cs typeface="CUQPPT+Wingdings-Regular"/>
              </a:rPr>
              <a:t>v</a:t>
            </a:r>
            <a:r>
              <a:rPr sz="1450" spc="59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CCEHSA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through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partnership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with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several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interested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parties,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seeks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to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change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the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current</a:t>
            </a:r>
          </a:p>
          <a:p>
            <a:pPr marL="285750" marR="0">
              <a:lnSpc>
                <a:spcPts val="1550"/>
              </a:lnSpc>
              <a:spcBef>
                <a:spcPts val="126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existing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children’s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environmental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health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governance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gap</a:t>
            </a:r>
          </a:p>
          <a:p>
            <a:pPr marL="0" marR="0">
              <a:lnSpc>
                <a:spcPts val="1609"/>
              </a:lnSpc>
              <a:spcBef>
                <a:spcPts val="73"/>
              </a:spcBef>
              <a:spcAft>
                <a:spcPts val="0"/>
              </a:spcAft>
            </a:pPr>
            <a:r>
              <a:rPr sz="1450" dirty="0">
                <a:solidFill>
                  <a:srgbClr val="000000"/>
                </a:solidFill>
                <a:latin typeface="CUQPPT+Wingdings-Regular"/>
                <a:cs typeface="CUQPPT+Wingdings-Regular"/>
              </a:rPr>
              <a:t>v</a:t>
            </a:r>
            <a:r>
              <a:rPr sz="1450" spc="59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CCEHSA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aims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to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accelerate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and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amplify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environmental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health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knowledge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and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practices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that</a:t>
            </a:r>
          </a:p>
          <a:p>
            <a:pPr marL="285750" marR="0">
              <a:lnSpc>
                <a:spcPts val="1550"/>
              </a:lnSpc>
              <a:spcBef>
                <a:spcPts val="76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affects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the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children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of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South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Africa</a:t>
            </a:r>
          </a:p>
          <a:p>
            <a:pPr marL="0" marR="0">
              <a:lnSpc>
                <a:spcPts val="1609"/>
              </a:lnSpc>
              <a:spcBef>
                <a:spcPts val="73"/>
              </a:spcBef>
              <a:spcAft>
                <a:spcPts val="0"/>
              </a:spcAft>
            </a:pPr>
            <a:r>
              <a:rPr sz="1450" dirty="0">
                <a:solidFill>
                  <a:srgbClr val="000000"/>
                </a:solidFill>
                <a:latin typeface="CUQPPT+Wingdings-Regular"/>
                <a:cs typeface="CUQPPT+Wingdings-Regular"/>
              </a:rPr>
              <a:t>v</a:t>
            </a:r>
            <a:r>
              <a:rPr sz="1450" spc="59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Investing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in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children's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health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through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promoting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awareness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on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healthy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environments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for</a:t>
            </a:r>
          </a:p>
          <a:p>
            <a:pPr marL="285750" marR="0">
              <a:lnSpc>
                <a:spcPts val="1550"/>
              </a:lnSpc>
              <a:spcBef>
                <a:spcPts val="126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children</a:t>
            </a:r>
          </a:p>
          <a:p>
            <a:pPr marL="0" marR="0">
              <a:lnSpc>
                <a:spcPts val="1609"/>
              </a:lnSpc>
              <a:spcBef>
                <a:spcPts val="73"/>
              </a:spcBef>
              <a:spcAft>
                <a:spcPts val="0"/>
              </a:spcAft>
            </a:pPr>
            <a:r>
              <a:rPr sz="1450" dirty="0">
                <a:solidFill>
                  <a:srgbClr val="000000"/>
                </a:solidFill>
                <a:latin typeface="CUQPPT+Wingdings-Regular"/>
                <a:cs typeface="CUQPPT+Wingdings-Regular"/>
              </a:rPr>
              <a:t>v</a:t>
            </a:r>
            <a:r>
              <a:rPr sz="1450" spc="59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CCEHSA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aims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to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reduce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ill-health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caused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by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Environmental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factors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amongst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children,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and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to</a:t>
            </a:r>
          </a:p>
          <a:p>
            <a:pPr marL="285750" marR="0">
              <a:lnSpc>
                <a:spcPts val="1550"/>
              </a:lnSpc>
              <a:spcBef>
                <a:spcPts val="126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promote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literature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about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children’s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environmental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health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930858" y="4851902"/>
            <a:ext cx="251283" cy="23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CLLGMO+ArialMT"/>
                <a:cs typeface="CLLGMO+ArialMT"/>
              </a:rPr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79099" y="812394"/>
            <a:ext cx="1429359" cy="4072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06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88BC3E"/>
                </a:solidFill>
                <a:latin typeface="EKUGSC+Catamaran-Bold"/>
                <a:cs typeface="EKUGSC+Catamaran-Bold"/>
              </a:rPr>
              <a:t>CCEHSA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98910" y="1468843"/>
            <a:ext cx="2879216" cy="2215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4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UCWAMI+Catamaran-Regular,Bold"/>
                <a:cs typeface="UCWAMI+Catamaran-Regular,Bold"/>
              </a:rPr>
              <a:t>Founding</a:t>
            </a:r>
            <a:r>
              <a:rPr sz="1400" spc="-23" dirty="0">
                <a:solidFill>
                  <a:srgbClr val="000000"/>
                </a:solidFill>
                <a:latin typeface="UCWAMI+Catamaran-Regular,Bold"/>
                <a:cs typeface="UCWAMI+Catamaran-Regular,Bold"/>
              </a:rPr>
              <a:t> </a:t>
            </a:r>
            <a:r>
              <a:rPr sz="1400" dirty="0">
                <a:solidFill>
                  <a:srgbClr val="000000"/>
                </a:solidFill>
                <a:latin typeface="UCWAMI+Catamaran-Regular,Bold"/>
                <a:cs typeface="UCWAMI+Catamaran-Regular,Bold"/>
              </a:rPr>
              <a:t>members/Board</a:t>
            </a:r>
            <a:r>
              <a:rPr sz="1400" spc="-23" dirty="0">
                <a:solidFill>
                  <a:srgbClr val="000000"/>
                </a:solidFill>
                <a:latin typeface="UCWAMI+Catamaran-Regular,Bold"/>
                <a:cs typeface="UCWAMI+Catamaran-Regular,Bold"/>
              </a:rPr>
              <a:t> </a:t>
            </a:r>
            <a:r>
              <a:rPr sz="1400" dirty="0">
                <a:solidFill>
                  <a:srgbClr val="000000"/>
                </a:solidFill>
                <a:latin typeface="UCWAMI+Catamaran-Regular,Bold"/>
                <a:cs typeface="UCWAMI+Catamaran-Regular,Bold"/>
              </a:rPr>
              <a:t>Members</a:t>
            </a:r>
            <a:r>
              <a:rPr sz="1400" spc="-35" dirty="0">
                <a:solidFill>
                  <a:srgbClr val="000000"/>
                </a:solidFill>
                <a:latin typeface="UCWAMI+Catamaran-Regular,Bold"/>
                <a:cs typeface="UCWAMI+Catamaran-Regular,Bold"/>
              </a:rPr>
              <a:t> </a:t>
            </a:r>
            <a:r>
              <a:rPr sz="1400" dirty="0">
                <a:solidFill>
                  <a:srgbClr val="000000"/>
                </a:solidFill>
                <a:latin typeface="JEFOHF+Catamaran-Light"/>
                <a:cs typeface="JEFOHF+Catamaran-Light"/>
              </a:rPr>
              <a:t>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98910" y="1905459"/>
            <a:ext cx="3873168" cy="10310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8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Mrs.</a:t>
            </a:r>
            <a:r>
              <a:rPr sz="1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Amanda</a:t>
            </a:r>
            <a:r>
              <a:rPr sz="1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Mbikwana-</a:t>
            </a:r>
            <a:r>
              <a:rPr sz="1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Chairperson</a:t>
            </a:r>
          </a:p>
          <a:p>
            <a:pPr marL="0" marR="0">
              <a:lnSpc>
                <a:spcPts val="1218"/>
              </a:lnSpc>
              <a:spcBef>
                <a:spcPts val="101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Mr</a:t>
            </a:r>
            <a:r>
              <a:rPr sz="1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Sifiso</a:t>
            </a:r>
            <a:r>
              <a:rPr sz="1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Mbele-</a:t>
            </a:r>
            <a:r>
              <a:rPr sz="1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Deputy</a:t>
            </a:r>
            <a:r>
              <a:rPr sz="1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Chair</a:t>
            </a:r>
          </a:p>
          <a:p>
            <a:pPr marL="0" marR="0">
              <a:lnSpc>
                <a:spcPts val="1218"/>
              </a:lnSpc>
              <a:spcBef>
                <a:spcPts val="151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Ms.</a:t>
            </a:r>
            <a:r>
              <a:rPr sz="1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Junior</a:t>
            </a:r>
            <a:r>
              <a:rPr sz="1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Tsela-</a:t>
            </a:r>
            <a:r>
              <a:rPr sz="1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Treasurer</a:t>
            </a:r>
          </a:p>
          <a:p>
            <a:pPr marL="0" marR="0">
              <a:lnSpc>
                <a:spcPts val="1218"/>
              </a:lnSpc>
              <a:spcBef>
                <a:spcPts val="101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Ms.</a:t>
            </a:r>
            <a:r>
              <a:rPr sz="1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Thero</a:t>
            </a:r>
            <a:r>
              <a:rPr sz="1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Marule-</a:t>
            </a:r>
            <a:r>
              <a:rPr sz="1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Board</a:t>
            </a:r>
            <a:r>
              <a:rPr sz="1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Secretary</a:t>
            </a:r>
          </a:p>
          <a:p>
            <a:pPr marL="0" marR="0">
              <a:lnSpc>
                <a:spcPts val="1218"/>
              </a:lnSpc>
              <a:spcBef>
                <a:spcPts val="101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Mr</a:t>
            </a:r>
            <a:r>
              <a:rPr sz="1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Joe</a:t>
            </a:r>
            <a:r>
              <a:rPr sz="1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Shikwambane-</a:t>
            </a:r>
            <a:r>
              <a:rPr sz="1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Strategy</a:t>
            </a:r>
            <a:r>
              <a:rPr sz="1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and</a:t>
            </a:r>
            <a:r>
              <a:rPr sz="1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Policy</a:t>
            </a:r>
          </a:p>
          <a:p>
            <a:pPr marL="0" marR="0">
              <a:lnSpc>
                <a:spcPts val="1218"/>
              </a:lnSpc>
              <a:spcBef>
                <a:spcPts val="101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Ms.</a:t>
            </a:r>
            <a:r>
              <a:rPr sz="1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Nomsa</a:t>
            </a:r>
            <a:r>
              <a:rPr sz="1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Thabethe-</a:t>
            </a:r>
            <a:r>
              <a:rPr sz="1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Advisory</a:t>
            </a:r>
            <a:r>
              <a:rPr sz="1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committee-</a:t>
            </a:r>
            <a:r>
              <a:rPr sz="1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Science</a:t>
            </a:r>
            <a:r>
              <a:rPr sz="1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and</a:t>
            </a:r>
            <a:r>
              <a:rPr sz="1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Research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98910" y="3078939"/>
            <a:ext cx="2888959" cy="3604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8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FIASJH+TimesNewRomanPS-BoldMT"/>
                <a:cs typeface="FIASJH+TimesNewRomanPS-BoldMT"/>
              </a:rPr>
              <a:t>Advisory Council Member:</a:t>
            </a:r>
          </a:p>
          <a:p>
            <a:pPr marL="0" marR="0">
              <a:lnSpc>
                <a:spcPts val="1218"/>
              </a:lnSpc>
              <a:spcBef>
                <a:spcPts val="101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Dr.</a:t>
            </a:r>
            <a:r>
              <a:rPr sz="1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Samantha</a:t>
            </a:r>
            <a:r>
              <a:rPr sz="1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Lange-</a:t>
            </a:r>
            <a:r>
              <a:rPr sz="1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Training</a:t>
            </a:r>
            <a:r>
              <a:rPr sz="1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and</a:t>
            </a:r>
            <a:r>
              <a:rPr sz="1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Development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98910" y="3581858"/>
            <a:ext cx="2758923" cy="3604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8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FIASJH+TimesNewRomanPS-BoldMT"/>
                <a:cs typeface="FIASJH+TimesNewRomanPS-BoldMT"/>
              </a:rPr>
              <a:t>CEH Zimbabwe and Namibia Coordinator:</a:t>
            </a:r>
          </a:p>
          <a:p>
            <a:pPr marL="0" marR="0">
              <a:lnSpc>
                <a:spcPts val="1218"/>
              </a:lnSpc>
              <a:spcBef>
                <a:spcPts val="101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Mr.</a:t>
            </a:r>
            <a:r>
              <a:rPr sz="1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Stephen</a:t>
            </a:r>
            <a:r>
              <a:rPr sz="1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Musarapasi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98910" y="4084778"/>
            <a:ext cx="1559620" cy="3604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8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FIASJH+TimesNewRomanPS-BoldMT"/>
                <a:cs typeface="FIASJH+TimesNewRomanPS-BoldMT"/>
              </a:rPr>
              <a:t>Provincial coordinators</a:t>
            </a:r>
          </a:p>
          <a:p>
            <a:pPr marL="0" marR="0">
              <a:lnSpc>
                <a:spcPts val="1218"/>
              </a:lnSpc>
              <a:spcBef>
                <a:spcPts val="101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Mr</a:t>
            </a:r>
            <a:r>
              <a:rPr sz="1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Danie</a:t>
            </a:r>
            <a:r>
              <a:rPr sz="1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Stander-NC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98910" y="4420058"/>
            <a:ext cx="1726842" cy="5280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8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Ms</a:t>
            </a:r>
            <a:r>
              <a:rPr sz="1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Esther</a:t>
            </a:r>
            <a:r>
              <a:rPr sz="1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Mahlalela-MP</a:t>
            </a:r>
          </a:p>
          <a:p>
            <a:pPr marL="0" marR="0">
              <a:lnSpc>
                <a:spcPts val="1218"/>
              </a:lnSpc>
              <a:spcBef>
                <a:spcPts val="101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Ms</a:t>
            </a:r>
            <a:r>
              <a:rPr sz="1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Lindiwe</a:t>
            </a:r>
            <a:r>
              <a:rPr sz="1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Dhlodhlo-KZN</a:t>
            </a:r>
          </a:p>
          <a:p>
            <a:pPr marL="0" marR="0">
              <a:lnSpc>
                <a:spcPts val="1218"/>
              </a:lnSpc>
              <a:spcBef>
                <a:spcPts val="151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Ms.</a:t>
            </a:r>
            <a:r>
              <a:rPr sz="1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Andiswa</a:t>
            </a:r>
            <a:r>
              <a:rPr sz="1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JWTSHG+TimesNewRomanPSMT"/>
                <a:cs typeface="JWTSHG+TimesNewRomanPSMT"/>
              </a:rPr>
              <a:t>Nqezo-EC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930858" y="4851902"/>
            <a:ext cx="251283" cy="23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CLLGMO+ArialMT"/>
                <a:cs typeface="CLLGMO+ArialMT"/>
              </a:rPr>
              <a:t>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79099" y="812394"/>
            <a:ext cx="4856632" cy="4072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06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725DCF"/>
                </a:solidFill>
                <a:latin typeface="EKUGSC+Catamaran-Bold"/>
                <a:cs typeface="EKUGSC+Catamaran-Bold"/>
              </a:rPr>
              <a:t>CCEHSA VISON AND MISSION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2936" y="1523280"/>
            <a:ext cx="1211021" cy="2825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62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9D91EE"/>
                </a:solidFill>
                <a:latin typeface="RVGPMW+SegoeUISymbol"/>
                <a:cs typeface="RVGPMW+SegoeUISymbol"/>
              </a:rPr>
              <a:t>⬢</a:t>
            </a:r>
            <a:r>
              <a:rPr sz="1400" spc="1040" dirty="0">
                <a:solidFill>
                  <a:srgbClr val="9D91EE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0635"/>
                </a:solidFill>
                <a:latin typeface="UCWAMI+Catamaran-Regular,Bold"/>
                <a:cs typeface="UCWAMI+Catamaran-Regular,Bold"/>
              </a:rPr>
              <a:t>VISION: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406900" y="1523280"/>
            <a:ext cx="1363269" cy="2825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62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9D91EE"/>
                </a:solidFill>
                <a:latin typeface="RVGPMW+SegoeUISymbol"/>
                <a:cs typeface="RVGPMW+SegoeUISymbol"/>
              </a:rPr>
              <a:t>⬢</a:t>
            </a:r>
            <a:r>
              <a:rPr sz="1400" spc="1040" dirty="0">
                <a:solidFill>
                  <a:srgbClr val="9D91EE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0635"/>
                </a:solidFill>
                <a:latin typeface="UCWAMI+Catamaran-Regular,Bold"/>
                <a:cs typeface="UCWAMI+Catamaran-Regular,Bold"/>
              </a:rPr>
              <a:t>MISSION: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02936" y="1782283"/>
            <a:ext cx="293216" cy="2745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62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9D91EE"/>
                </a:solidFill>
                <a:latin typeface="RVGPMW+SegoeUISymbol"/>
                <a:cs typeface="RVGPMW+SegoeUISymbol"/>
              </a:rPr>
              <a:t>⬢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20436" y="1849659"/>
            <a:ext cx="3606598" cy="7711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8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To</a:t>
            </a:r>
            <a:r>
              <a:rPr sz="11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be</a:t>
            </a:r>
            <a:r>
              <a:rPr sz="11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</a:t>
            </a:r>
            <a:r>
              <a:rPr sz="11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leading</a:t>
            </a:r>
            <a:r>
              <a:rPr sz="11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Centre</a:t>
            </a:r>
            <a:r>
              <a:rPr sz="11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of</a:t>
            </a:r>
            <a:r>
              <a:rPr sz="11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excellence</a:t>
            </a:r>
            <a:r>
              <a:rPr sz="11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in</a:t>
            </a:r>
            <a:r>
              <a:rPr sz="11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the</a:t>
            </a:r>
            <a:r>
              <a:rPr sz="11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Southern</a:t>
            </a:r>
            <a:r>
              <a:rPr sz="11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African</a:t>
            </a:r>
          </a:p>
          <a:p>
            <a:pPr marL="0" marR="0">
              <a:lnSpc>
                <a:spcPts val="1218"/>
              </a:lnSpc>
              <a:spcBef>
                <a:spcPts val="299"/>
              </a:spcBef>
              <a:spcAft>
                <a:spcPts val="0"/>
              </a:spcAft>
            </a:pPr>
            <a:r>
              <a:rPr sz="11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Development</a:t>
            </a:r>
            <a:r>
              <a:rPr sz="11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Community</a:t>
            </a:r>
            <a:r>
              <a:rPr sz="11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(SADC)</a:t>
            </a:r>
            <a:r>
              <a:rPr sz="11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region</a:t>
            </a:r>
            <a:r>
              <a:rPr sz="11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where</a:t>
            </a:r>
            <a:r>
              <a:rPr sz="11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fundamental</a:t>
            </a:r>
          </a:p>
          <a:p>
            <a:pPr marL="0" marR="0">
              <a:lnSpc>
                <a:spcPts val="1218"/>
              </a:lnSpc>
              <a:spcBef>
                <a:spcPts val="349"/>
              </a:spcBef>
              <a:spcAft>
                <a:spcPts val="0"/>
              </a:spcAft>
            </a:pPr>
            <a:r>
              <a:rPr sz="11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children’s</a:t>
            </a:r>
            <a:r>
              <a:rPr sz="11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environmental</a:t>
            </a:r>
            <a:r>
              <a:rPr sz="11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health</a:t>
            </a:r>
            <a:r>
              <a:rPr sz="11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rights</a:t>
            </a:r>
            <a:r>
              <a:rPr sz="11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are</a:t>
            </a:r>
            <a:r>
              <a:rPr sz="11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prioritized,</a:t>
            </a:r>
            <a:r>
              <a:rPr sz="11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realised</a:t>
            </a:r>
          </a:p>
          <a:p>
            <a:pPr marL="0" marR="0">
              <a:lnSpc>
                <a:spcPts val="1218"/>
              </a:lnSpc>
              <a:spcBef>
                <a:spcPts val="299"/>
              </a:spcBef>
              <a:spcAft>
                <a:spcPts val="0"/>
              </a:spcAft>
            </a:pPr>
            <a:r>
              <a:rPr sz="11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and</a:t>
            </a:r>
            <a:r>
              <a:rPr sz="11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achieved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406900" y="1782283"/>
            <a:ext cx="293216" cy="2745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62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9D91EE"/>
                </a:solidFill>
                <a:latin typeface="RVGPMW+SegoeUISymbol"/>
                <a:cs typeface="RVGPMW+SegoeUISymbol"/>
              </a:rPr>
              <a:t>⬢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724400" y="1849659"/>
            <a:ext cx="2842300" cy="192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8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To</a:t>
            </a:r>
            <a:r>
              <a:rPr sz="11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provide</a:t>
            </a:r>
            <a:r>
              <a:rPr sz="11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</a:t>
            </a:r>
            <a:r>
              <a:rPr sz="11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platform</a:t>
            </a:r>
            <a:r>
              <a:rPr sz="11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for</a:t>
            </a:r>
            <a:r>
              <a:rPr sz="11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strategic</a:t>
            </a:r>
            <a:r>
              <a:rPr sz="11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development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724400" y="2042445"/>
            <a:ext cx="2761157" cy="385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8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of</a:t>
            </a:r>
            <a:r>
              <a:rPr sz="11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children’s</a:t>
            </a:r>
            <a:r>
              <a:rPr sz="11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environmental</a:t>
            </a:r>
            <a:r>
              <a:rPr sz="11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health</a:t>
            </a:r>
            <a:r>
              <a:rPr sz="11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in</a:t>
            </a:r>
            <a:r>
              <a:rPr sz="11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Southern</a:t>
            </a:r>
          </a:p>
          <a:p>
            <a:pPr marL="0" marR="0">
              <a:lnSpc>
                <a:spcPts val="1218"/>
              </a:lnSpc>
              <a:spcBef>
                <a:spcPts val="299"/>
              </a:spcBef>
              <a:spcAft>
                <a:spcPts val="0"/>
              </a:spcAft>
            </a:pPr>
            <a:r>
              <a:rPr sz="11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Africa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79099" y="812394"/>
            <a:ext cx="3311905" cy="4072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06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725DCF"/>
                </a:solidFill>
                <a:latin typeface="EKUGSC+Catamaran-Bold"/>
                <a:cs typeface="EKUGSC+Catamaran-Bold"/>
              </a:rPr>
              <a:t>CCEHSA STRATEGIC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67869" y="1532094"/>
            <a:ext cx="2576120" cy="4817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9D91EE"/>
                </a:solidFill>
                <a:latin typeface="CUQPPT+Wingdings-Regular"/>
                <a:cs typeface="CUQPPT+Wingdings-Regular"/>
              </a:rPr>
              <a:t>v</a:t>
            </a:r>
            <a:r>
              <a:rPr sz="1400" spc="902" dirty="0">
                <a:solidFill>
                  <a:srgbClr val="9D91EE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Promote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research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in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children’</a:t>
            </a:r>
          </a:p>
          <a:p>
            <a:pPr marL="317500" marR="0">
              <a:lnSpc>
                <a:spcPts val="1550"/>
              </a:lnSpc>
              <a:spcBef>
                <a:spcPts val="331"/>
              </a:spcBef>
              <a:spcAft>
                <a:spcPts val="0"/>
              </a:spcAft>
            </a:pP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Environmental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Health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121002" y="1532094"/>
            <a:ext cx="3354637" cy="12178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9D91EE"/>
                </a:solidFill>
                <a:latin typeface="CUQPPT+Wingdings-Regular"/>
                <a:cs typeface="CUQPPT+Wingdings-Regular"/>
              </a:rPr>
              <a:t>v</a:t>
            </a:r>
            <a:r>
              <a:rPr sz="1400" spc="902" dirty="0">
                <a:solidFill>
                  <a:srgbClr val="9D91EE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Fundraising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to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enable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advocacy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and</a:t>
            </a:r>
          </a:p>
          <a:p>
            <a:pPr marL="400050" marR="0">
              <a:lnSpc>
                <a:spcPts val="1550"/>
              </a:lnSpc>
              <a:spcBef>
                <a:spcPts val="331"/>
              </a:spcBef>
              <a:spcAft>
                <a:spcPts val="0"/>
              </a:spcAft>
            </a:pP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promotion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of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our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strategic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objectives</a:t>
            </a:r>
          </a:p>
          <a:p>
            <a:pPr marL="0" marR="0">
              <a:lnSpc>
                <a:spcPts val="1553"/>
              </a:lnSpc>
              <a:spcBef>
                <a:spcPts val="320"/>
              </a:spcBef>
              <a:spcAft>
                <a:spcPts val="0"/>
              </a:spcAft>
            </a:pPr>
            <a:r>
              <a:rPr sz="1400" dirty="0">
                <a:solidFill>
                  <a:srgbClr val="9D91EE"/>
                </a:solidFill>
                <a:latin typeface="CUQPPT+Wingdings-Regular"/>
                <a:cs typeface="CUQPPT+Wingdings-Regular"/>
              </a:rPr>
              <a:t>v</a:t>
            </a:r>
            <a:r>
              <a:rPr sz="1400" spc="1252" dirty="0">
                <a:solidFill>
                  <a:srgbClr val="9D91EE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Establish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an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effective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communication</a:t>
            </a:r>
          </a:p>
          <a:p>
            <a:pPr marL="444500" marR="0">
              <a:lnSpc>
                <a:spcPts val="1550"/>
              </a:lnSpc>
              <a:spcBef>
                <a:spcPts val="331"/>
              </a:spcBef>
              <a:spcAft>
                <a:spcPts val="0"/>
              </a:spcAft>
            </a:pP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platform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to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promote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CCEHSA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with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all</a:t>
            </a:r>
          </a:p>
          <a:p>
            <a:pPr marL="444500" marR="0">
              <a:lnSpc>
                <a:spcPts val="1550"/>
              </a:lnSpc>
              <a:spcBef>
                <a:spcPts val="381"/>
              </a:spcBef>
              <a:spcAft>
                <a:spcPts val="0"/>
              </a:spcAft>
            </a:pP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identified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stakeholders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67869" y="2022822"/>
            <a:ext cx="3247670" cy="7271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9D91EE"/>
                </a:solidFill>
                <a:latin typeface="CUQPPT+Wingdings-Regular"/>
                <a:cs typeface="CUQPPT+Wingdings-Regular"/>
              </a:rPr>
              <a:t>v</a:t>
            </a:r>
            <a:r>
              <a:rPr sz="1400" spc="902" dirty="0">
                <a:solidFill>
                  <a:srgbClr val="9D91EE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Promote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the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concept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and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knowledge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of</a:t>
            </a:r>
          </a:p>
          <a:p>
            <a:pPr marL="317500" marR="0">
              <a:lnSpc>
                <a:spcPts val="1550"/>
              </a:lnSpc>
              <a:spcBef>
                <a:spcPts val="331"/>
              </a:spcBef>
              <a:spcAft>
                <a:spcPts val="0"/>
              </a:spcAft>
            </a:pP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children’s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environmental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health</a:t>
            </a:r>
          </a:p>
          <a:p>
            <a:pPr marL="400050" marR="0">
              <a:lnSpc>
                <a:spcPts val="1550"/>
              </a:lnSpc>
              <a:spcBef>
                <a:spcPts val="331"/>
              </a:spcBef>
              <a:spcAft>
                <a:spcPts val="0"/>
              </a:spcAft>
            </a:pP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matters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amongst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EHP’s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67869" y="2758914"/>
            <a:ext cx="3342081" cy="17085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9D91EE"/>
                </a:solidFill>
                <a:latin typeface="CUQPPT+Wingdings-Regular"/>
                <a:cs typeface="CUQPPT+Wingdings-Regular"/>
              </a:rPr>
              <a:t>v</a:t>
            </a:r>
            <a:r>
              <a:rPr sz="1400" spc="902" dirty="0">
                <a:solidFill>
                  <a:srgbClr val="9D91EE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Advocate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for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Children’s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Environmental</a:t>
            </a:r>
          </a:p>
          <a:p>
            <a:pPr marL="400050" marR="0">
              <a:lnSpc>
                <a:spcPts val="1550"/>
              </a:lnSpc>
              <a:spcBef>
                <a:spcPts val="331"/>
              </a:spcBef>
              <a:spcAft>
                <a:spcPts val="0"/>
              </a:spcAft>
            </a:pP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health</a:t>
            </a:r>
            <a:r>
              <a:rPr sz="1400" spc="1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to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be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included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in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curricula</a:t>
            </a:r>
          </a:p>
          <a:p>
            <a:pPr marL="0" marR="0">
              <a:lnSpc>
                <a:spcPts val="1553"/>
              </a:lnSpc>
              <a:spcBef>
                <a:spcPts val="320"/>
              </a:spcBef>
              <a:spcAft>
                <a:spcPts val="0"/>
              </a:spcAft>
            </a:pPr>
            <a:r>
              <a:rPr sz="1400" dirty="0">
                <a:solidFill>
                  <a:srgbClr val="9D91EE"/>
                </a:solidFill>
                <a:latin typeface="CUQPPT+Wingdings-Regular"/>
                <a:cs typeface="CUQPPT+Wingdings-Regular"/>
              </a:rPr>
              <a:t>v</a:t>
            </a:r>
            <a:r>
              <a:rPr sz="1400" spc="902" dirty="0">
                <a:solidFill>
                  <a:srgbClr val="9D91EE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Promote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knowledge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by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Early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Childhood</a:t>
            </a:r>
          </a:p>
          <a:p>
            <a:pPr marL="317500" marR="0">
              <a:lnSpc>
                <a:spcPts val="1550"/>
              </a:lnSpc>
              <a:spcBef>
                <a:spcPts val="331"/>
              </a:spcBef>
              <a:spcAft>
                <a:spcPts val="0"/>
              </a:spcAft>
            </a:pP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Developmental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Centers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and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Schools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on</a:t>
            </a:r>
          </a:p>
          <a:p>
            <a:pPr marL="317500" marR="0">
              <a:lnSpc>
                <a:spcPts val="1550"/>
              </a:lnSpc>
              <a:spcBef>
                <a:spcPts val="381"/>
              </a:spcBef>
              <a:spcAft>
                <a:spcPts val="0"/>
              </a:spcAft>
            </a:pP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children’s</a:t>
            </a:r>
            <a:r>
              <a:rPr sz="1400" spc="-69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environmental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health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matters</a:t>
            </a:r>
          </a:p>
          <a:p>
            <a:pPr marL="0" marR="0">
              <a:lnSpc>
                <a:spcPts val="1553"/>
              </a:lnSpc>
              <a:spcBef>
                <a:spcPts val="320"/>
              </a:spcBef>
              <a:spcAft>
                <a:spcPts val="0"/>
              </a:spcAft>
            </a:pPr>
            <a:r>
              <a:rPr sz="1400" dirty="0">
                <a:solidFill>
                  <a:srgbClr val="9D91EE"/>
                </a:solidFill>
                <a:latin typeface="CUQPPT+Wingdings-Regular"/>
                <a:cs typeface="CUQPPT+Wingdings-Regular"/>
              </a:rPr>
              <a:t>v</a:t>
            </a:r>
            <a:r>
              <a:rPr sz="1400" spc="902" dirty="0">
                <a:solidFill>
                  <a:srgbClr val="9D91EE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Establish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partnerships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with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relevant</a:t>
            </a:r>
          </a:p>
          <a:p>
            <a:pPr marL="317500" marR="0">
              <a:lnSpc>
                <a:spcPts val="1550"/>
              </a:lnSpc>
              <a:spcBef>
                <a:spcPts val="331"/>
              </a:spcBef>
              <a:spcAft>
                <a:spcPts val="0"/>
              </a:spcAft>
            </a:pP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stakeholders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121002" y="2758914"/>
            <a:ext cx="4460799" cy="4817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9D91EE"/>
                </a:solidFill>
                <a:latin typeface="CUQPPT+Wingdings-Regular"/>
                <a:cs typeface="CUQPPT+Wingdings-Regular"/>
              </a:rPr>
              <a:t>v</a:t>
            </a:r>
            <a:r>
              <a:rPr sz="1400" spc="902" dirty="0">
                <a:solidFill>
                  <a:srgbClr val="9D91EE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Identify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Provincial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coordinators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to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facilitate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our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work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in</a:t>
            </a:r>
          </a:p>
          <a:p>
            <a:pPr marL="317500" marR="0">
              <a:lnSpc>
                <a:spcPts val="1550"/>
              </a:lnSpc>
              <a:spcBef>
                <a:spcPts val="331"/>
              </a:spcBef>
              <a:spcAft>
                <a:spcPts val="0"/>
              </a:spcAft>
            </a:pP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all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provinces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121002" y="3249642"/>
            <a:ext cx="4526050" cy="4817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9D91EE"/>
                </a:solidFill>
                <a:latin typeface="CUQPPT+Wingdings-Regular"/>
                <a:cs typeface="CUQPPT+Wingdings-Regular"/>
              </a:rPr>
              <a:t>v</a:t>
            </a:r>
            <a:r>
              <a:rPr sz="1400" spc="902" dirty="0">
                <a:solidFill>
                  <a:srgbClr val="9D91EE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Identify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coordinators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in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neighbouring</a:t>
            </a:r>
            <a:r>
              <a:rPr sz="1400" dirty="0">
                <a:solidFill>
                  <a:srgbClr val="21063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countries/Southern</a:t>
            </a:r>
          </a:p>
          <a:p>
            <a:pPr marL="317500" marR="0">
              <a:lnSpc>
                <a:spcPts val="1550"/>
              </a:lnSpc>
              <a:spcBef>
                <a:spcPts val="331"/>
              </a:spcBef>
              <a:spcAft>
                <a:spcPts val="0"/>
              </a:spcAft>
            </a:pPr>
            <a:r>
              <a:rPr sz="1400" dirty="0">
                <a:solidFill>
                  <a:srgbClr val="210635"/>
                </a:solidFill>
                <a:latin typeface="JWTSHG+TimesNewRomanPSMT"/>
                <a:cs typeface="JWTSHG+TimesNewRomanPSMT"/>
              </a:rPr>
              <a:t>Africa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79099" y="793266"/>
            <a:ext cx="4161434" cy="4072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06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88BC3E"/>
                </a:solidFill>
                <a:latin typeface="EKUGSC+Catamaran-Bold"/>
                <a:cs typeface="EKUGSC+Catamaran-Bold"/>
              </a:rPr>
              <a:t>CCEHSA ACHIEVEMENTS: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930858" y="4851902"/>
            <a:ext cx="251283" cy="23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CLLGMO+ArialMT"/>
                <a:cs typeface="CLLGMO+ArialMT"/>
              </a:rPr>
              <a:t>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47362" y="300759"/>
            <a:ext cx="3954830" cy="4072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06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92D050"/>
                </a:solidFill>
                <a:latin typeface="EKUGSC+Catamaran-Bold"/>
                <a:cs typeface="EKUGSC+Catamaran-Bold"/>
              </a:rPr>
              <a:t>CCEHSA ACHIVEMENTS: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1688</Words>
  <Application>Microsoft Office PowerPoint</Application>
  <PresentationFormat>On-screen Show (16:9)</PresentationFormat>
  <Paragraphs>236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UCWAMI+Catamaran-Regular,Bold</vt:lpstr>
      <vt:lpstr>RVGPMW+SegoeUISymbol</vt:lpstr>
      <vt:lpstr>Times New Roman</vt:lpstr>
      <vt:lpstr>CUQPPT+Wingdings-Regular</vt:lpstr>
      <vt:lpstr>EKUGSC+Catamaran-Bold</vt:lpstr>
      <vt:lpstr>JWTSHG+TimesNewRomanPSMT</vt:lpstr>
      <vt:lpstr>CLLGMO+ArialMT</vt:lpstr>
      <vt:lpstr>JEFOHF+Catamaran-Light</vt:lpstr>
      <vt:lpstr>Calibri</vt:lpstr>
      <vt:lpstr>FIASJH+TimesNewRomanPS-BoldMT</vt:lpstr>
      <vt:lpstr>Theme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Howard Kgoa</dc:creator>
  <cp:lastModifiedBy>Howard Kgoa</cp:lastModifiedBy>
  <cp:revision>2</cp:revision>
  <dcterms:modified xsi:type="dcterms:W3CDTF">2022-09-30T08:46:53Z</dcterms:modified>
</cp:coreProperties>
</file>