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9"/>
  </p:notesMasterIdLst>
  <p:handoutMasterIdLst>
    <p:handoutMasterId r:id="rId40"/>
  </p:handoutMasterIdLst>
  <p:sldIdLst>
    <p:sldId id="256" r:id="rId3"/>
    <p:sldId id="257" r:id="rId4"/>
    <p:sldId id="258" r:id="rId5"/>
    <p:sldId id="320" r:id="rId6"/>
    <p:sldId id="262" r:id="rId7"/>
    <p:sldId id="263" r:id="rId8"/>
    <p:sldId id="264" r:id="rId9"/>
    <p:sldId id="265" r:id="rId10"/>
    <p:sldId id="268" r:id="rId11"/>
    <p:sldId id="310" r:id="rId12"/>
    <p:sldId id="291" r:id="rId13"/>
    <p:sldId id="260" r:id="rId14"/>
    <p:sldId id="269" r:id="rId15"/>
    <p:sldId id="317" r:id="rId16"/>
    <p:sldId id="313" r:id="rId17"/>
    <p:sldId id="270" r:id="rId18"/>
    <p:sldId id="319" r:id="rId19"/>
    <p:sldId id="292" r:id="rId20"/>
    <p:sldId id="271" r:id="rId21"/>
    <p:sldId id="293" r:id="rId22"/>
    <p:sldId id="261" r:id="rId23"/>
    <p:sldId id="314" r:id="rId24"/>
    <p:sldId id="315" r:id="rId25"/>
    <p:sldId id="296" r:id="rId26"/>
    <p:sldId id="297" r:id="rId27"/>
    <p:sldId id="298" r:id="rId28"/>
    <p:sldId id="287" r:id="rId29"/>
    <p:sldId id="288" r:id="rId30"/>
    <p:sldId id="299" r:id="rId31"/>
    <p:sldId id="289" r:id="rId32"/>
    <p:sldId id="300" r:id="rId33"/>
    <p:sldId id="290" r:id="rId34"/>
    <p:sldId id="283" r:id="rId35"/>
    <p:sldId id="301" r:id="rId36"/>
    <p:sldId id="302" r:id="rId37"/>
    <p:sldId id="282"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422" autoAdjust="0"/>
  </p:normalViewPr>
  <p:slideViewPr>
    <p:cSldViewPr>
      <p:cViewPr varScale="1">
        <p:scale>
          <a:sx n="62" d="100"/>
          <a:sy n="62" d="100"/>
        </p:scale>
        <p:origin x="13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7/1/2021</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7/1/2021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7/1/2021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7/1/2021</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7/1/2021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7/1/2021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36</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southafrica.info/services/government/hotline-anticorruption.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err="1">
                <a:solidFill>
                  <a:schemeClr val="bg1">
                    <a:lumMod val="50000"/>
                  </a:schemeClr>
                </a:solidFill>
                <a:latin typeface="Arial" pitchFamily="34" charset="0"/>
                <a:cs typeface="Arial" pitchFamily="34" charset="0"/>
              </a:rPr>
              <a:t>Ms</a:t>
            </a:r>
            <a:r>
              <a:rPr lang="en-US" sz="2000" dirty="0">
                <a:solidFill>
                  <a:schemeClr val="bg1">
                    <a:lumMod val="50000"/>
                  </a:schemeClr>
                </a:solidFill>
                <a:latin typeface="Arial" pitchFamily="34" charset="0"/>
                <a:cs typeface="Arial" pitchFamily="34" charset="0"/>
              </a:rPr>
              <a:t> K </a:t>
            </a:r>
            <a:r>
              <a:rPr lang="en-US" sz="2000" dirty="0" err="1">
                <a:solidFill>
                  <a:schemeClr val="bg1">
                    <a:lumMod val="50000"/>
                  </a:schemeClr>
                </a:solidFill>
                <a:latin typeface="Arial" pitchFamily="34" charset="0"/>
                <a:cs typeface="Arial" pitchFamily="34" charset="0"/>
              </a:rPr>
              <a:t>Jamaloodien</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02 July 2021</a:t>
            </a:r>
          </a:p>
        </p:txBody>
      </p:sp>
      <p:sp>
        <p:nvSpPr>
          <p:cNvPr id="2" name="Rectangle 1"/>
          <p:cNvSpPr/>
          <p:nvPr/>
        </p:nvSpPr>
        <p:spPr>
          <a:xfrm>
            <a:off x="0" y="0"/>
            <a:ext cx="925251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323528" y="1092762"/>
            <a:ext cx="8496944" cy="5078313"/>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The bidder must be indicated </a:t>
            </a:r>
            <a:r>
              <a:rPr lang="en-ZA" sz="2000" b="1" dirty="0">
                <a:latin typeface="Arial" panose="020B0604020202020204" pitchFamily="34" charset="0"/>
                <a:cs typeface="Arial" panose="020B0604020202020204" pitchFamily="34" charset="0"/>
              </a:rPr>
              <a:t>as the applicant on the Medicine Registration Certificate</a:t>
            </a: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A Certified copy of the Medicine Registration Certificate, issued in terms of section 15(3)(a) of the Medicines and Related Substances Act, (Act 101 of 1965), including all annexures (Conditions of Registration), must be included with the bid for all items offered.</a:t>
            </a: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323528" y="1092762"/>
            <a:ext cx="8496944" cy="2769989"/>
          </a:xfrm>
          <a:prstGeom prst="rect">
            <a:avLst/>
          </a:prstGeom>
          <a:noFill/>
        </p:spPr>
        <p:txBody>
          <a:bodyPr wrap="square" rtlCol="0">
            <a:spAutoFit/>
          </a:bodyPr>
          <a:lstStyle/>
          <a:p>
            <a:pPr marL="465138" indent="-352425" algn="just">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Where an item offered is not registered in terms of section 15 of the Medicines and Related Substances Act, 1965 (Act 101 of 1965), a package insert of the item must be provided. Where there is no PI available, a legible copy of the label must be provided, (if applicable).</a:t>
            </a:r>
          </a:p>
          <a:p>
            <a:pPr marL="465138" indent="-352425" algn="just">
              <a:lnSpc>
                <a:spcPct val="150000"/>
              </a:lnSpc>
              <a:buFont typeface="Arial" panose="020B0604020202020204" pitchFamily="34" charset="0"/>
              <a:buChar char="•"/>
            </a:pPr>
            <a:endParaRPr lang="en-ZA" sz="2000" dirty="0">
              <a:solidFill>
                <a:srgbClr val="92D050"/>
              </a:solidFill>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92472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555093"/>
          </a:xfrm>
          <a:prstGeom prst="rect">
            <a:avLst/>
          </a:prstGeom>
          <a:noFill/>
        </p:spPr>
        <p:txBody>
          <a:bodyPr wrap="square" rtlCol="0">
            <a:spAutoFit/>
          </a:bodyPr>
          <a:lstStyle/>
          <a:p>
            <a:endParaRPr lang="en-US" sz="2000" b="1" dirty="0">
              <a:latin typeface="Arial" pitchFamily="34" charset="0"/>
              <a:cs typeface="Arial" pitchFamily="34" charset="0"/>
            </a:endParaRPr>
          </a:p>
          <a:p>
            <a:pPr>
              <a:lnSpc>
                <a:spcPct val="150000"/>
              </a:lnSpc>
            </a:pPr>
            <a:r>
              <a:rPr lang="en-ZA" sz="200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a:lnSpc>
                <a:spcPct val="150000"/>
              </a:lnSpc>
            </a:pPr>
            <a:endParaRPr lang="en-ZA"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Compliance of the product with the requirements of the Medicines and Related Substances Act, (Act 101 of 1965)</a:t>
            </a:r>
          </a:p>
          <a:p>
            <a:pPr>
              <a:lnSpc>
                <a:spcPct val="150000"/>
              </a:lnSpc>
            </a:pPr>
            <a:endParaRPr lang="en-ZA" sz="2000" dirty="0">
              <a:solidFill>
                <a:schemeClr val="bg1">
                  <a:lumMod val="50000"/>
                </a:schemeClr>
              </a:solidFill>
              <a:latin typeface="Arial" panose="020B0604020202020204" pitchFamily="34"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169168" y="1097094"/>
            <a:ext cx="8363272" cy="4632037"/>
          </a:xfrm>
          <a:prstGeom prst="rect">
            <a:avLst/>
          </a:prstGeom>
          <a:noFill/>
        </p:spPr>
        <p:txBody>
          <a:bodyPr wrap="square" rtlCol="0">
            <a:spAutoFit/>
          </a:bodyPr>
          <a:lstStyle/>
          <a:p>
            <a:pPr marL="342900" lvl="0" indent="-342900" algn="just">
              <a:lnSpc>
                <a:spcPct val="150000"/>
              </a:lnSpc>
              <a:spcBef>
                <a:spcPts val="600"/>
              </a:spcBef>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342900" lvl="0" indent="-342900" algn="just">
              <a:lnSpc>
                <a:spcPct val="150000"/>
              </a:lnSpc>
              <a:spcBef>
                <a:spcPts val="600"/>
              </a:spcBef>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p>
          <a:p>
            <a:pPr marL="342900" lvl="0" indent="-342900" algn="just">
              <a:lnSpc>
                <a:spcPct val="150000"/>
              </a:lnSpc>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Samples must be marked with the bid number, the item number as well as the bidder’s name and address.</a:t>
            </a:r>
          </a:p>
          <a:p>
            <a:pPr marL="342900" lvl="0" indent="-342900" algn="just">
              <a:lnSpc>
                <a:spcPct val="150000"/>
              </a:lnSpc>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Bidders must submit at least one original pack of each offer for evaluation.</a:t>
            </a:r>
          </a:p>
          <a:p>
            <a:pPr marL="342900" lvl="0" indent="-342900" algn="just">
              <a:lnSpc>
                <a:spcPct val="150000"/>
              </a:lnSpc>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It is the responsibility of the bidder to ensure that samples have been received at the addresses provided above.  Proof of sample submission must be submitted with the bid documents at the closing date and time of the bid</a:t>
            </a:r>
          </a:p>
          <a:p>
            <a:pPr marL="342900" lvl="0" indent="-342900" algn="just">
              <a:lnSpc>
                <a:spcPct val="150000"/>
              </a:lnSpc>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All samples for awarded items will be retained for the period of the contract.</a:t>
            </a:r>
          </a:p>
          <a:p>
            <a:pPr marL="406400" lvl="3" indent="-342900">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Sample submission and product technical compliance</a:t>
            </a:r>
          </a:p>
        </p:txBody>
      </p:sp>
    </p:spTree>
    <p:extLst>
      <p:ext uri="{BB962C8B-B14F-4D97-AF65-F5344CB8AC3E}">
        <p14:creationId xmlns:p14="http://schemas.microsoft.com/office/powerpoint/2010/main" val="301075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169168" y="1097094"/>
            <a:ext cx="8363272" cy="4708981"/>
          </a:xfrm>
          <a:prstGeom prst="rect">
            <a:avLst/>
          </a:prstGeom>
          <a:noFill/>
        </p:spPr>
        <p:txBody>
          <a:bodyPr wrap="square" rtlCol="0">
            <a:spAutoFit/>
          </a:bodyPr>
          <a:lstStyle/>
          <a:p>
            <a:pPr marL="342900" indent="-342900">
              <a:lnSpc>
                <a:spcPct val="150000"/>
              </a:lnSpc>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All samples must be a true representation of the product which will be supplied.</a:t>
            </a:r>
          </a:p>
          <a:p>
            <a:pPr marL="342900" indent="-342900">
              <a:lnSpc>
                <a:spcPct val="150000"/>
              </a:lnSpc>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A mock sample (for example, an empty blister / pack and / artwork) may be submitted for Schedule 6 items (if applicable).  </a:t>
            </a:r>
          </a:p>
          <a:p>
            <a:pPr marL="342900" lvl="0" indent="-342900">
              <a:lnSpc>
                <a:spcPct val="150000"/>
              </a:lnSpc>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A mock sample may or may not be accepted for any other item excluding Schedule 6 at the discretion of the National Department of Health.</a:t>
            </a:r>
          </a:p>
          <a:p>
            <a:pPr marL="342900" lvl="0" indent="-342900" algn="just">
              <a:lnSpc>
                <a:spcPct val="150000"/>
              </a:lnSpc>
              <a:spcBef>
                <a:spcPts val="600"/>
              </a:spcBef>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All samples submitted must include an eligible package insert or document detailing professional information approved by the MCC or SAHPRA.</a:t>
            </a:r>
          </a:p>
          <a:p>
            <a:pPr marL="342900" lvl="0" indent="-342900" algn="just">
              <a:lnSpc>
                <a:spcPct val="150000"/>
              </a:lnSpc>
              <a:spcAft>
                <a:spcPts val="600"/>
              </a:spcAft>
              <a:buFont typeface="Symbol" panose="05050102010706020507" pitchFamily="18" charset="2"/>
              <a:buChar char=""/>
            </a:pPr>
            <a:r>
              <a:rPr lang="en-ZA" sz="1800" dirty="0">
                <a:effectLst/>
                <a:latin typeface="Arial" panose="020B0604020202020204" pitchFamily="34" charset="0"/>
                <a:ea typeface="Times New Roman" panose="02020603050405020304" pitchFamily="18" charset="0"/>
                <a:cs typeface="Arial" panose="020B0604020202020204" pitchFamily="34" charset="0"/>
              </a:rPr>
              <a:t>Both Health establishments will evaluate the samples and agree on compliance to the specification.</a:t>
            </a:r>
          </a:p>
          <a:p>
            <a:pPr marL="406400" lvl="3" indent="-342900">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Sample submission and product technical compliance</a:t>
            </a:r>
          </a:p>
        </p:txBody>
      </p:sp>
    </p:spTree>
    <p:extLst>
      <p:ext uri="{BB962C8B-B14F-4D97-AF65-F5344CB8AC3E}">
        <p14:creationId xmlns:p14="http://schemas.microsoft.com/office/powerpoint/2010/main" val="131254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39349715"/>
              </p:ext>
            </p:extLst>
          </p:nvPr>
        </p:nvGraphicFramePr>
        <p:xfrm>
          <a:off x="493412" y="1674701"/>
          <a:ext cx="6575404" cy="2717800"/>
        </p:xfrm>
        <a:graphic>
          <a:graphicData uri="http://schemas.openxmlformats.org/drawingml/2006/table">
            <a:tbl>
              <a:tblPr firstRow="1" bandRow="1">
                <a:tableStyleId>{F5AB1C69-6EDB-4FF4-983F-18BD219EF322}</a:tableStyleId>
              </a:tblPr>
              <a:tblGrid>
                <a:gridCol w="1643851">
                  <a:extLst>
                    <a:ext uri="{9D8B030D-6E8A-4147-A177-3AD203B41FA5}">
                      <a16:colId xmlns:a16="http://schemas.microsoft.com/office/drawing/2014/main" val="1143099251"/>
                    </a:ext>
                  </a:extLst>
                </a:gridCol>
                <a:gridCol w="1643851">
                  <a:extLst>
                    <a:ext uri="{9D8B030D-6E8A-4147-A177-3AD203B41FA5}">
                      <a16:colId xmlns:a16="http://schemas.microsoft.com/office/drawing/2014/main" val="285351125"/>
                    </a:ext>
                  </a:extLst>
                </a:gridCol>
                <a:gridCol w="1643851">
                  <a:extLst>
                    <a:ext uri="{9D8B030D-6E8A-4147-A177-3AD203B41FA5}">
                      <a16:colId xmlns:a16="http://schemas.microsoft.com/office/drawing/2014/main" val="1759117132"/>
                    </a:ext>
                  </a:extLst>
                </a:gridCol>
                <a:gridCol w="1643851">
                  <a:extLst>
                    <a:ext uri="{9D8B030D-6E8A-4147-A177-3AD203B41FA5}">
                      <a16:colId xmlns:a16="http://schemas.microsoft.com/office/drawing/2014/main" val="2079406967"/>
                    </a:ext>
                  </a:extLst>
                </a:gridCol>
              </a:tblGrid>
              <a:tr h="370840">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dirty="0">
                          <a:latin typeface="Arial" panose="020B0604020202020204" pitchFamily="34" charset="0"/>
                          <a:cs typeface="Arial" panose="020B0604020202020204" pitchFamily="34" charset="0"/>
                        </a:rPr>
                        <a:t>Phase IV</a:t>
                      </a:r>
                    </a:p>
                  </a:txBody>
                  <a:tcPr/>
                </a:tc>
                <a:extLst>
                  <a:ext uri="{0D108BD9-81ED-4DB2-BD59-A6C34878D82A}">
                    <a16:rowId xmlns:a16="http://schemas.microsoft.com/office/drawing/2014/main" val="408721080"/>
                  </a:ext>
                </a:extLst>
              </a:tr>
              <a:tr h="370840">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Mandatory and other bid requirements</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Product technical compliance</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Price and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B-BBEE</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Recommendation and Award</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20342472"/>
                  </a:ext>
                </a:extLst>
              </a:tr>
              <a:tr h="370840">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Compliance with mandatory and other bid requirements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Compliance with specifications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Test Reports received from sample evaluation sites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Bids evaluated in terms of the 90/10 preference system</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Recommendation and award</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674105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 award contracts to more than one contractor for the same item.</a:t>
            </a:r>
          </a:p>
          <a:p>
            <a:pPr marL="112713" lvl="1"/>
            <a:endParaRPr lang="en-US" sz="2000" b="1" i="1" dirty="0">
              <a:latin typeface="Arial" panose="020B0604020202020204" pitchFamily="34" charset="0"/>
              <a:cs typeface="Arial" panose="020B0604020202020204" pitchFamily="34" charset="0"/>
            </a:endParaRPr>
          </a:p>
          <a:p>
            <a:pPr marL="112713" lvl="1"/>
            <a:r>
              <a:rPr lang="en-GB" sz="2000" dirty="0">
                <a:latin typeface="Arial" panose="020B0604020202020204" pitchFamily="34" charset="0"/>
                <a:cs typeface="Arial" panose="020B0604020202020204" pitchFamily="34" charset="0"/>
              </a:rPr>
              <a:t>The National Department of Health reserves the right to negotiate prices.</a:t>
            </a:r>
          </a:p>
          <a:p>
            <a:pPr marL="112713" lvl="1"/>
            <a:endParaRPr lang="en-US" sz="2000" b="1" i="1" dirty="0">
              <a:latin typeface="Arial" panose="020B0604020202020204" pitchFamily="34" charset="0"/>
              <a:cs typeface="Arial" panose="020B0604020202020204" pitchFamily="34" charset="0"/>
            </a:endParaRPr>
          </a:p>
          <a:p>
            <a:pPr marL="112713" lvl="1"/>
            <a:r>
              <a:rPr lang="en-GB" sz="2000" dirty="0">
                <a:latin typeface="Arial" panose="020B0604020202020204" pitchFamily="34" charset="0"/>
                <a:cs typeface="Arial" panose="020B0604020202020204" pitchFamily="34" charset="0"/>
              </a:rPr>
              <a:t>The National Department of Health reserves the right to award the same item as a multiple award to various contractors (two or more) to address high volume requirements, security of supply and product availability. </a:t>
            </a:r>
          </a:p>
          <a:p>
            <a:pPr marL="112713" lvl="1"/>
            <a:r>
              <a:rPr lang="en-GB" sz="2000" dirty="0">
                <a:effectLst/>
                <a:latin typeface="Arial" panose="020B0604020202020204" pitchFamily="34" charset="0"/>
                <a:ea typeface="Times New Roman" panose="02020603050405020304" pitchFamily="18" charset="0"/>
                <a:cs typeface="Arial" panose="020B0604020202020204" pitchFamily="34" charset="0"/>
              </a:rPr>
              <a:t>The National Department of Health reserves the right to award to an item with a specification deviation.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467544" y="1404871"/>
            <a:ext cx="7924800" cy="3754874"/>
          </a:xfrm>
          <a:prstGeom prst="rect">
            <a:avLst/>
          </a:prstGeom>
          <a:noFill/>
        </p:spPr>
        <p:txBody>
          <a:bodyPr wrap="square" rtlCol="0">
            <a:spAutoFit/>
          </a:bodyPr>
          <a:lstStyle/>
          <a:p>
            <a:pPr marL="112713" lvl="1"/>
            <a:r>
              <a:rPr lang="en-GB" sz="1800" b="1" u="sng" dirty="0">
                <a:effectLst/>
                <a:latin typeface="Arial Narrow" panose="020B0606020202030204" pitchFamily="34" charset="0"/>
                <a:ea typeface="Times New Roman" panose="02020603050405020304" pitchFamily="18" charset="0"/>
                <a:cs typeface="Times New Roman" panose="02020603050405020304" pitchFamily="18" charset="0"/>
              </a:rPr>
              <a:t>POINTS AWARDED FOR B-BBEE STATUS LEVEL</a:t>
            </a:r>
            <a:endParaRPr lang="en-US" sz="2000" b="1" i="1" u="sng"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Points will be awarded based on 90/10 PPPFA points system.</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Bidders to ensure level claimed and points are indicated on the SBD6.1 form.</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Status level claimed, must correspond with the SANAS/DTI/CIPC Certificates/Affidavit submitted.</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Certified copy of the current valid B-BBEE Certificate/Affidavit to be submitted.</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QSE and EME - Use Template provided in the Bid pack for Sworn Affidavit’s. (Also refer to the How to Complete Guide)</a:t>
            </a: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B-BBEE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78705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323528" y="1291106"/>
            <a:ext cx="7924800" cy="4770537"/>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taken into account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marL="112713" lvl="1"/>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762000" y="1357298"/>
            <a:ext cx="7924800" cy="3908762"/>
          </a:xfrm>
          <a:prstGeom prst="rect">
            <a:avLst/>
          </a:prstGeom>
          <a:noFill/>
        </p:spPr>
        <p:txBody>
          <a:bodyPr wrap="square" rtlCol="0">
            <a:spAutoFit/>
          </a:bodyPr>
          <a:lstStyle/>
          <a:p>
            <a:r>
              <a:rPr lang="en-US" sz="2400" b="1" dirty="0">
                <a:latin typeface="Arial" pitchFamily="34" charset="0"/>
                <a:cs typeface="Arial" pitchFamily="34" charset="0"/>
              </a:rPr>
              <a:t>Price breakdown</a:t>
            </a:r>
          </a:p>
          <a:p>
            <a:endParaRPr lang="en-US" sz="2400" b="1" dirty="0">
              <a:latin typeface="Arial" pitchFamily="34" charset="0"/>
              <a:cs typeface="Arial" pitchFamily="34" charset="0"/>
            </a:endParaRP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endParaRPr lang="en-ZA" sz="2000" dirty="0">
              <a:latin typeface="Arial" pitchFamily="34" charset="0"/>
              <a:cs typeface="Arial" pitchFamily="34" charset="0"/>
            </a:endParaRPr>
          </a:p>
          <a:p>
            <a:pPr marL="0" lvl="2"/>
            <a:r>
              <a:rPr lang="en-ZA" sz="2000" dirty="0">
                <a:latin typeface="Arial" pitchFamily="34" charset="0"/>
                <a:cs typeface="Arial" pitchFamily="34" charset="0"/>
              </a:rPr>
              <a:t>The sum of these categories must be equal to 100% of the delivered price for the line item</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4524315"/>
          </a:xfrm>
          <a:prstGeom prst="rect">
            <a:avLst/>
          </a:prstGeom>
          <a:noFill/>
        </p:spPr>
        <p:txBody>
          <a:bodyPr wrap="square" rtlCol="0">
            <a:spAutoFit/>
          </a:bodyPr>
          <a:lstStyle/>
          <a:p>
            <a:r>
              <a:rPr lang="en-US" sz="2400" b="1" dirty="0">
                <a:latin typeface="Arial" pitchFamily="34" charset="0"/>
                <a:cs typeface="Arial" pitchFamily="34" charset="0"/>
              </a:rPr>
              <a:t>Closing date: 26 July 2021</a:t>
            </a:r>
          </a:p>
          <a:p>
            <a:endParaRPr lang="en-US" sz="2400" i="1" dirty="0">
              <a:latin typeface="Arial" pitchFamily="34" charset="0"/>
              <a:cs typeface="Arial" pitchFamily="34" charset="0"/>
            </a:endParaRPr>
          </a:p>
          <a:p>
            <a:pPr algn="ctr"/>
            <a:r>
              <a:rPr lang="en-US" sz="2400" b="1" u="sng" dirty="0">
                <a:latin typeface="Arial" pitchFamily="34" charset="0"/>
                <a:cs typeface="Arial" pitchFamily="34" charset="0"/>
              </a:rPr>
              <a:t>Contract Period:</a:t>
            </a:r>
          </a:p>
          <a:p>
            <a:pPr algn="just"/>
            <a:endParaRPr lang="en-US" sz="2400" b="1" dirty="0">
              <a:latin typeface="Arial" pitchFamily="34" charset="0"/>
              <a:cs typeface="Arial" pitchFamily="34" charset="0"/>
            </a:endParaRPr>
          </a:p>
          <a:p>
            <a:r>
              <a:rPr lang="en-US" sz="2400" b="1" dirty="0">
                <a:latin typeface="Arial" pitchFamily="34" charset="0"/>
                <a:cs typeface="Arial" pitchFamily="34" charset="0"/>
              </a:rPr>
              <a:t>HP05 – 2021DI/01</a:t>
            </a:r>
          </a:p>
          <a:p>
            <a:r>
              <a:rPr lang="en-US" sz="2400" b="1" dirty="0">
                <a:latin typeface="Arial" pitchFamily="34" charset="0"/>
                <a:cs typeface="Arial" pitchFamily="34" charset="0"/>
              </a:rPr>
              <a:t>From date of award to 30 June 2024</a:t>
            </a:r>
          </a:p>
          <a:p>
            <a:endParaRPr lang="en-US" sz="2400" b="1" dirty="0">
              <a:latin typeface="Arial" pitchFamily="34" charset="0"/>
              <a:cs typeface="Arial" pitchFamily="34" charset="0"/>
            </a:endParaRPr>
          </a:p>
          <a:p>
            <a:r>
              <a:rPr lang="en-US" sz="2400" b="1" dirty="0">
                <a:latin typeface="Arial" pitchFamily="34" charset="0"/>
                <a:cs typeface="Arial" pitchFamily="34" charset="0"/>
              </a:rPr>
              <a:t>HP06 – 2021SVP/01</a:t>
            </a:r>
            <a:endParaRPr lang="en-GB" sz="2400" b="1" dirty="0">
              <a:latin typeface="Arial" panose="020B0604020202020204" pitchFamily="34" charset="0"/>
              <a:cs typeface="Arial" panose="020B0604020202020204" pitchFamily="34" charset="0"/>
            </a:endParaRPr>
          </a:p>
          <a:p>
            <a:r>
              <a:rPr lang="en-US" sz="2400" b="1" dirty="0">
                <a:latin typeface="Arial" pitchFamily="34" charset="0"/>
                <a:cs typeface="Arial" pitchFamily="34" charset="0"/>
              </a:rPr>
              <a:t>From date of award to 30 April 2024</a:t>
            </a:r>
          </a:p>
          <a:p>
            <a:endParaRPr lang="en-GB"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HP09 – 2021SD/01</a:t>
            </a:r>
          </a:p>
          <a:p>
            <a:r>
              <a:rPr lang="en-US" sz="2400" b="1" dirty="0">
                <a:latin typeface="Arial" panose="020B0604020202020204" pitchFamily="34" charset="0"/>
                <a:cs typeface="Arial" panose="020B0604020202020204" pitchFamily="34" charset="0"/>
              </a:rPr>
              <a:t>From date of award to 30 April 2023</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3" name="TextBox 2"/>
          <p:cNvSpPr txBox="1"/>
          <p:nvPr/>
        </p:nvSpPr>
        <p:spPr>
          <a:xfrm>
            <a:off x="762000" y="1357298"/>
            <a:ext cx="7924800" cy="3908762"/>
          </a:xfrm>
          <a:prstGeom prst="rect">
            <a:avLst/>
          </a:prstGeom>
          <a:noFill/>
        </p:spPr>
        <p:txBody>
          <a:bodyPr wrap="square" rtlCol="0">
            <a:spAutoFit/>
          </a:bodyPr>
          <a:lstStyle/>
          <a:p>
            <a:r>
              <a:rPr lang="en-US" sz="2400" b="1" dirty="0">
                <a:latin typeface="Arial" pitchFamily="34" charset="0"/>
                <a:cs typeface="Arial" pitchFamily="34" charset="0"/>
              </a:rPr>
              <a:t>Price breakdown</a:t>
            </a:r>
          </a:p>
          <a:p>
            <a:endParaRPr lang="en-US" sz="2400" b="1" dirty="0">
              <a:latin typeface="Arial" pitchFamily="34" charset="0"/>
              <a:cs typeface="Arial" pitchFamily="34" charset="0"/>
            </a:endParaRPr>
          </a:p>
          <a:p>
            <a:pPr marL="358775" lvl="2" indent="-358775">
              <a:buFont typeface="Arial" pitchFamily="34" charset="0"/>
              <a:buChar char="•"/>
            </a:pPr>
            <a:r>
              <a:rPr lang="en-ZA" sz="2000" dirty="0">
                <a:latin typeface="Arial" pitchFamily="34" charset="0"/>
                <a:cs typeface="Arial" pitchFamily="34" charset="0"/>
              </a:rPr>
              <a:t>The local + imported portions of the first three components must add up to 100% within each component (e.g. Portion of Formulation attributable to local + Portion of Formulation attributable to import = 100% of API component).</a:t>
            </a:r>
          </a:p>
          <a:p>
            <a:pPr marL="358775" lvl="2" indent="-358775">
              <a:buFont typeface="Arial" pitchFamily="34" charset="0"/>
              <a:buChar char="•"/>
            </a:pPr>
            <a:r>
              <a:rPr lang="en-ZA" sz="2000" dirty="0">
                <a:latin typeface="Arial" pitchFamily="34" charset="0"/>
                <a:cs typeface="Arial" pitchFamily="34" charset="0"/>
              </a:rPr>
              <a:t>VAT must be apportioned equally across all components and not regarded as a separate component. </a:t>
            </a:r>
          </a:p>
          <a:p>
            <a:pPr marL="360363" lvl="2" indent="-360363">
              <a:buFont typeface="Arial" pitchFamily="34" charset="0"/>
              <a:buChar char="•"/>
            </a:pPr>
            <a:r>
              <a:rPr lang="en-ZA" sz="2000" dirty="0">
                <a:latin typeface="Arial" pitchFamily="34" charset="0"/>
                <a:cs typeface="Arial" pitchFamily="34" charset="0"/>
              </a:rPr>
              <a:t>Labour must be apportioned appropriately across the relevant components. </a:t>
            </a:r>
          </a:p>
          <a:p>
            <a:pPr marL="360363" indent="-360363">
              <a:buFont typeface="Arial" pitchFamily="34" charset="0"/>
              <a:buChar char="•"/>
            </a:pPr>
            <a:r>
              <a:rPr lang="en-ZA" sz="2000" dirty="0">
                <a:latin typeface="Arial" pitchFamily="34" charset="0"/>
                <a:cs typeface="Arial" pitchFamily="34" charset="0"/>
              </a:rPr>
              <a:t>Breakdown must be in percentage format to the closest whole percentage (e.g. 20%).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Offering a bid price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8910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3" name="TextBox 2"/>
          <p:cNvSpPr txBox="1"/>
          <p:nvPr/>
        </p:nvSpPr>
        <p:spPr>
          <a:xfrm>
            <a:off x="762000" y="1357298"/>
            <a:ext cx="7924800" cy="830997"/>
          </a:xfrm>
          <a:prstGeom prst="rect">
            <a:avLst/>
          </a:prstGeom>
          <a:noFill/>
        </p:spPr>
        <p:txBody>
          <a:bodyPr wrap="square" rtlCol="0">
            <a:spAutoFit/>
          </a:bodyPr>
          <a:lstStyle/>
          <a:p>
            <a:r>
              <a:rPr lang="en-US" sz="2400" b="1" dirty="0">
                <a:latin typeface="Arial" pitchFamily="34" charset="0"/>
                <a:cs typeface="Arial" pitchFamily="34" charset="0"/>
              </a:rPr>
              <a:t>Price breakdown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spid="_x0000_s1027" name="Worksheet" r:id="rId3" imgW="4648045" imgH="2743422" progId="Excel.Sheet.12">
                  <p:embed/>
                </p:oleObj>
              </mc:Choice>
              <mc:Fallback>
                <p:oleObj name="Worksheet" r:id="rId3" imgW="4648045" imgH="2743422" progId="Excel.Sheet.12">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3" name="TextBox 2"/>
          <p:cNvSpPr txBox="1"/>
          <p:nvPr/>
        </p:nvSpPr>
        <p:spPr>
          <a:xfrm>
            <a:off x="762000" y="1357298"/>
            <a:ext cx="7924800" cy="4401205"/>
          </a:xfrm>
          <a:prstGeom prst="rect">
            <a:avLst/>
          </a:prstGeom>
          <a:noFill/>
        </p:spPr>
        <p:txBody>
          <a:bodyPr wrap="square" rtlCol="0">
            <a:spAutoFit/>
          </a:bodyPr>
          <a:lstStyle/>
          <a:p>
            <a:pPr marL="360363" lvl="2" indent="-360363">
              <a:buFont typeface="Arial" pitchFamily="34" charset="0"/>
              <a:buChar char="•"/>
            </a:pPr>
            <a:r>
              <a:rPr lang="en-ZA" sz="2000" b="1" dirty="0">
                <a:latin typeface="Arial" pitchFamily="34" charset="0"/>
                <a:cs typeface="Arial" pitchFamily="34" charset="0"/>
              </a:rPr>
              <a:t>Only </a:t>
            </a:r>
            <a:r>
              <a:rPr lang="en-ZA" sz="2000"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endParaRPr lang="en-ZA" sz="2000" dirty="0">
              <a:latin typeface="Arial" pitchFamily="34" charset="0"/>
              <a:cs typeface="Arial" pitchFamily="34" charset="0"/>
            </a:endParaRPr>
          </a:p>
          <a:p>
            <a:pPr marL="360363" lvl="2" indent="-360363">
              <a:buFont typeface="Arial" pitchFamily="34" charset="0"/>
              <a:buChar char="•"/>
            </a:pPr>
            <a:r>
              <a:rPr lang="en-ZA" sz="2000" dirty="0">
                <a:latin typeface="Arial" pitchFamily="34" charset="0"/>
                <a:cs typeface="Arial" pitchFamily="34" charset="0"/>
              </a:rPr>
              <a:t>Adjustments are always calculated using the original awarded contracted price as the base. </a:t>
            </a:r>
          </a:p>
          <a:p>
            <a:pPr marL="360363" lvl="2" indent="-360363">
              <a:buFont typeface="Arial" pitchFamily="34" charset="0"/>
              <a:buChar char="•"/>
            </a:pPr>
            <a:endParaRPr lang="en-ZA" sz="2000" dirty="0">
              <a:latin typeface="Arial" pitchFamily="34" charset="0"/>
              <a:cs typeface="Arial" pitchFamily="34" charset="0"/>
            </a:endParaRPr>
          </a:p>
          <a:p>
            <a:pPr marL="817563" lvl="3" indent="-360363">
              <a:buFont typeface="Arial" pitchFamily="34" charset="0"/>
              <a:buChar char="•"/>
            </a:pPr>
            <a:r>
              <a:rPr lang="en-ZA" sz="2000" dirty="0">
                <a:latin typeface="Arial" pitchFamily="34" charset="0"/>
                <a:cs typeface="Arial" pitchFamily="34" charset="0"/>
              </a:rPr>
              <a:t>the percentage change between a base average rate of exchange (</a:t>
            </a:r>
            <a:r>
              <a:rPr lang="en-ZA" sz="2000" dirty="0" err="1">
                <a:latin typeface="Arial" pitchFamily="34" charset="0"/>
                <a:cs typeface="Arial" pitchFamily="34" charset="0"/>
              </a:rPr>
              <a:t>RoE</a:t>
            </a:r>
            <a:r>
              <a:rPr lang="en-ZA" sz="2000" dirty="0">
                <a:latin typeface="Arial" pitchFamily="34" charset="0"/>
                <a:cs typeface="Arial" pitchFamily="34" charset="0"/>
              </a:rPr>
              <a:t>) and an adjustment average </a:t>
            </a:r>
            <a:r>
              <a:rPr lang="en-ZA" sz="2000" dirty="0" err="1">
                <a:latin typeface="Arial" pitchFamily="34" charset="0"/>
                <a:cs typeface="Arial" pitchFamily="34" charset="0"/>
              </a:rPr>
              <a:t>RoE</a:t>
            </a:r>
            <a:r>
              <a:rPr lang="en-ZA" sz="2000" dirty="0">
                <a:latin typeface="Arial" pitchFamily="34" charset="0"/>
                <a:cs typeface="Arial" pitchFamily="34" charset="0"/>
              </a:rPr>
              <a:t>. </a:t>
            </a:r>
          </a:p>
          <a:p>
            <a:pPr marL="360363" lvl="2" indent="-360363">
              <a:buFont typeface="Arial" pitchFamily="34" charset="0"/>
              <a:buChar char="•"/>
            </a:pPr>
            <a:endParaRPr lang="en-ZA" sz="2000" dirty="0">
              <a:latin typeface="Arial" pitchFamily="34" charset="0"/>
              <a:cs typeface="Arial" pitchFamily="34" charset="0"/>
            </a:endParaRPr>
          </a:p>
          <a:p>
            <a:pPr marL="360363" lvl="2" indent="-360363">
              <a:buFont typeface="Arial" pitchFamily="34" charset="0"/>
              <a:buChar char="•"/>
            </a:pPr>
            <a:r>
              <a:rPr lang="en-ZA" sz="2000" dirty="0">
                <a:latin typeface="Arial" pitchFamily="34" charset="0"/>
                <a:cs typeface="Arial" pitchFamily="34" charset="0"/>
              </a:rPr>
              <a:t>Rates are sourced from the Reserve Bank (</a:t>
            </a:r>
            <a:r>
              <a:rPr lang="en-ZA" sz="2000" dirty="0">
                <a:latin typeface="Arial" pitchFamily="34" charset="0"/>
                <a:cs typeface="Arial" pitchFamily="34" charset="0"/>
                <a:hlinkClick r:id="rId2"/>
              </a:rPr>
              <a:t>www.resbank.co.za</a:t>
            </a:r>
            <a:r>
              <a:rPr lang="en-ZA" sz="2000" dirty="0">
                <a:latin typeface="Arial" pitchFamily="34" charset="0"/>
                <a:cs typeface="Arial" pitchFamily="34" charset="0"/>
              </a:rPr>
              <a:t>).</a:t>
            </a:r>
          </a:p>
          <a:p>
            <a:pPr marL="360363" lvl="2" indent="-360363">
              <a:buFont typeface="Arial" pitchFamily="34" charset="0"/>
              <a:buChar char="•"/>
            </a:pPr>
            <a:endParaRPr lang="en-ZA" sz="2000" dirty="0">
              <a:latin typeface="Arial" pitchFamily="34" charset="0"/>
              <a:cs typeface="Arial" pitchFamily="34" charset="0"/>
            </a:endParaRPr>
          </a:p>
          <a:p>
            <a:pPr marL="360363" lvl="2" indent="-360363">
              <a:buFont typeface="Arial" pitchFamily="34" charset="0"/>
              <a:buChar char="•"/>
            </a:pPr>
            <a:r>
              <a:rPr lang="en-ZA" sz="2000" dirty="0">
                <a:latin typeface="Arial" pitchFamily="34" charset="0"/>
                <a:cs typeface="Arial" pitchFamily="34" charset="0"/>
              </a:rPr>
              <a:t>Eligibility for favourable Contractual Price Adjustments may be withdrawn in light of evidence of </a:t>
            </a:r>
            <a:r>
              <a:rPr lang="en-ZA" sz="2000" u="sng" dirty="0">
                <a:latin typeface="Arial" pitchFamily="34" charset="0"/>
                <a:cs typeface="Arial" pitchFamily="34" charset="0"/>
              </a:rPr>
              <a:t>poor compliance </a:t>
            </a:r>
            <a:r>
              <a:rPr lang="en-ZA" sz="2000" dirty="0">
                <a:latin typeface="Arial" pitchFamily="34" charset="0"/>
                <a:cs typeface="Arial" pitchFamily="34" charset="0"/>
              </a:rPr>
              <a:t>with contractual obligations.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607640" y="1340768"/>
            <a:ext cx="7924800" cy="3477875"/>
          </a:xfrm>
          <a:prstGeom prst="rect">
            <a:avLst/>
          </a:prstGeom>
          <a:noFill/>
        </p:spPr>
        <p:txBody>
          <a:bodyPr wrap="square" rtlCol="0">
            <a:spAutoFit/>
          </a:bodyPr>
          <a:lstStyle/>
          <a:p>
            <a:endParaRPr lang="en-US" sz="2000" b="1" dirty="0">
              <a:latin typeface="Arial" pitchFamily="34" charset="0"/>
              <a:cs typeface="Arial" pitchFamily="34" charset="0"/>
            </a:endParaRPr>
          </a:p>
          <a:p>
            <a:r>
              <a:rPr lang="en-ZA" sz="2000" dirty="0">
                <a:latin typeface="Arial" pitchFamily="34" charset="0"/>
                <a:cs typeface="Arial" pitchFamily="34" charset="0"/>
              </a:rPr>
              <a:t>Scanned copies of signed applications for price adjustments must be received by the National Department of Health prior to the submission dates detailed in the SRCC. </a:t>
            </a:r>
          </a:p>
          <a:p>
            <a:endParaRPr lang="en-ZA" sz="2000" dirty="0">
              <a:latin typeface="Arial" pitchFamily="34" charset="0"/>
              <a:cs typeface="Arial" pitchFamily="34" charset="0"/>
            </a:endParaRPr>
          </a:p>
          <a:p>
            <a:r>
              <a:rPr lang="en-ZA" sz="20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endParaRPr lang="en-ZA" sz="2000" dirty="0">
              <a:latin typeface="Arial" pitchFamily="34" charset="0"/>
              <a:cs typeface="Arial" pitchFamily="34" charset="0"/>
            </a:endParaRPr>
          </a:p>
          <a:p>
            <a:r>
              <a:rPr lang="en-ZA" sz="2000" dirty="0">
                <a:latin typeface="Arial" pitchFamily="34" charset="0"/>
                <a:cs typeface="Arial" pitchFamily="34" charset="0"/>
              </a:rPr>
              <a:t>Foreign exchange adjustments </a:t>
            </a:r>
            <a:r>
              <a:rPr lang="en-ZA" sz="2000" b="1" dirty="0">
                <a:latin typeface="Arial" pitchFamily="34" charset="0"/>
                <a:cs typeface="Arial" pitchFamily="34" charset="0"/>
              </a:rPr>
              <a:t>may never</a:t>
            </a:r>
            <a:r>
              <a:rPr lang="en-ZA" sz="2000" dirty="0">
                <a:latin typeface="Arial" pitchFamily="34" charset="0"/>
                <a:cs typeface="Arial" pitchFamily="34" charset="0"/>
              </a:rPr>
              <a:t> result in a price exceeding the current Single Exit Price, ex Logistics.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lvl="1"/>
            <a:r>
              <a:rPr lang="en-ZA" sz="2400" b="1" dirty="0">
                <a:solidFill>
                  <a:schemeClr val="bg1"/>
                </a:solidFill>
                <a:latin typeface="Arial" pitchFamily="34" charset="0"/>
                <a:cs typeface="Arial" pitchFamily="34" charset="0"/>
              </a:rPr>
              <a:t>Application for Contractual Price Adjustments</a:t>
            </a:r>
          </a:p>
        </p:txBody>
      </p:sp>
    </p:spTree>
    <p:extLst>
      <p:ext uri="{BB962C8B-B14F-4D97-AF65-F5344CB8AC3E}">
        <p14:creationId xmlns:p14="http://schemas.microsoft.com/office/powerpoint/2010/main" val="102923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6858048" cy="830997"/>
          </a:xfrm>
          <a:prstGeom prst="rect">
            <a:avLst/>
          </a:prstGeom>
          <a:noFill/>
        </p:spPr>
        <p:txBody>
          <a:bodyPr wrap="square" rtlCol="0">
            <a:spAutoFit/>
          </a:bodyPr>
          <a:lstStyle/>
          <a:p>
            <a:pPr lvl="1"/>
            <a:r>
              <a:rPr lang="en-ZA" sz="2400" b="1" dirty="0">
                <a:solidFill>
                  <a:schemeClr val="bg1"/>
                </a:solidFill>
                <a:latin typeface="Arial" pitchFamily="34" charset="0"/>
                <a:cs typeface="Arial" pitchFamily="34" charset="0"/>
              </a:rPr>
              <a:t>PRICE ADJUSTMENTS RELATING TO FOREIGN EXCHANGE RISK</a:t>
            </a:r>
            <a:endParaRPr lang="en-ZA" sz="2800" b="1" dirty="0">
              <a:solidFill>
                <a:schemeClr val="bg1"/>
              </a:solidFill>
              <a:latin typeface="Arial" pitchFamily="34" charset="0"/>
              <a:cs typeface="Arial" pitchFamily="34" charset="0"/>
            </a:endParaRPr>
          </a:p>
        </p:txBody>
      </p:sp>
      <p:sp>
        <p:nvSpPr>
          <p:cNvPr id="3" name="TextBox 2"/>
          <p:cNvSpPr txBox="1"/>
          <p:nvPr/>
        </p:nvSpPr>
        <p:spPr>
          <a:xfrm>
            <a:off x="285720" y="1142984"/>
            <a:ext cx="8643998" cy="584775"/>
          </a:xfrm>
          <a:prstGeom prst="rect">
            <a:avLst/>
          </a:prstGeom>
          <a:noFill/>
        </p:spPr>
        <p:txBody>
          <a:bodyPr wrap="square" rtlCol="0">
            <a:spAutoFit/>
          </a:bodyPr>
          <a:lstStyle/>
          <a:p>
            <a:pPr marL="360363" indent="-360363">
              <a:buFont typeface="Arial" pitchFamily="34" charset="0"/>
              <a:buChar char="•"/>
            </a:pPr>
            <a:endParaRPr lang="en-ZA" sz="3200" i="1" dirty="0">
              <a:latin typeface="Arial" pitchFamily="34" charset="0"/>
              <a:cs typeface="Arial" pitchFamily="34" charset="0"/>
            </a:endParaRPr>
          </a:p>
        </p:txBody>
      </p:sp>
      <p:sp>
        <p:nvSpPr>
          <p:cNvPr id="6" name="TextBox 5"/>
          <p:cNvSpPr txBox="1"/>
          <p:nvPr/>
        </p:nvSpPr>
        <p:spPr>
          <a:xfrm>
            <a:off x="734020" y="1412197"/>
            <a:ext cx="7643866" cy="1077218"/>
          </a:xfrm>
          <a:prstGeom prst="rect">
            <a:avLst/>
          </a:prstGeom>
          <a:noFill/>
        </p:spPr>
        <p:txBody>
          <a:bodyPr wrap="square" rtlCol="0">
            <a:spAutoFit/>
          </a:bodyPr>
          <a:lstStyle/>
          <a:p>
            <a:r>
              <a:rPr lang="en-ZA" dirty="0">
                <a:latin typeface="Arial" pitchFamily="34" charset="0"/>
                <a:cs typeface="Arial" pitchFamily="34" charset="0"/>
              </a:rPr>
              <a:t>Base average </a:t>
            </a:r>
            <a:r>
              <a:rPr lang="en-ZA" dirty="0" err="1">
                <a:latin typeface="Arial" pitchFamily="34" charset="0"/>
                <a:cs typeface="Arial" pitchFamily="34" charset="0"/>
              </a:rPr>
              <a:t>RoE</a:t>
            </a:r>
            <a:r>
              <a:rPr lang="en-ZA" dirty="0">
                <a:latin typeface="Arial" pitchFamily="34" charset="0"/>
                <a:cs typeface="Arial" pitchFamily="34" charset="0"/>
              </a:rPr>
              <a:t> for this tender will be as follows, per currency:</a:t>
            </a:r>
          </a:p>
          <a:p>
            <a:pPr marL="360363" lvl="2" indent="-360363">
              <a:buFont typeface="Arial" pitchFamily="34" charset="0"/>
              <a:buChar char="•"/>
            </a:pPr>
            <a:endParaRPr lang="en-ZA" sz="2800" dirty="0">
              <a:latin typeface="Arial" pitchFamily="34" charset="0"/>
              <a:cs typeface="Arial" pitchFamily="34" charset="0"/>
            </a:endParaRPr>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579069522"/>
              </p:ext>
            </p:extLst>
          </p:nvPr>
        </p:nvGraphicFramePr>
        <p:xfrm>
          <a:off x="734020" y="1762380"/>
          <a:ext cx="7643866" cy="3993536"/>
        </p:xfrm>
        <a:graphic>
          <a:graphicData uri="http://schemas.openxmlformats.org/drawingml/2006/table">
            <a:tbl>
              <a:tblPr firstRow="1" bandRow="1">
                <a:tableStyleId>{F5AB1C69-6EDB-4FF4-983F-18BD219EF322}</a:tableStyleId>
              </a:tblPr>
              <a:tblGrid>
                <a:gridCol w="3821933">
                  <a:extLst>
                    <a:ext uri="{9D8B030D-6E8A-4147-A177-3AD203B41FA5}">
                      <a16:colId xmlns:a16="http://schemas.microsoft.com/office/drawing/2014/main" val="20000"/>
                    </a:ext>
                  </a:extLst>
                </a:gridCol>
                <a:gridCol w="3821933">
                  <a:extLst>
                    <a:ext uri="{9D8B030D-6E8A-4147-A177-3AD203B41FA5}">
                      <a16:colId xmlns:a16="http://schemas.microsoft.com/office/drawing/2014/main" val="20001"/>
                    </a:ext>
                  </a:extLst>
                </a:gridCol>
              </a:tblGrid>
              <a:tr h="1266031">
                <a:tc>
                  <a:txBody>
                    <a:bodyPr/>
                    <a:lstStyle/>
                    <a:p>
                      <a:pPr algn="ctr">
                        <a:lnSpc>
                          <a:spcPct val="150000"/>
                        </a:lnSpc>
                        <a:spcAft>
                          <a:spcPts val="0"/>
                        </a:spcAft>
                      </a:pPr>
                      <a:r>
                        <a:rPr lang="en-ZA" sz="1600" dirty="0">
                          <a:latin typeface="Arial" panose="020B0604020202020204" pitchFamily="34" charset="0"/>
                          <a:cs typeface="Arial" panose="020B0604020202020204" pitchFamily="34" charset="0"/>
                        </a:rPr>
                        <a:t>Currency</a:t>
                      </a:r>
                      <a:endParaRPr lang="en-ZA" sz="1600" dirty="0">
                        <a:latin typeface="Arial" pitchFamily="34" charset="0"/>
                        <a:ea typeface="Calibri"/>
                        <a:cs typeface="Arial" pitchFamily="34" charset="0"/>
                      </a:endParaRPr>
                    </a:p>
                  </a:txBody>
                  <a:tcPr marL="68580" marR="68580" marT="0" marB="0"/>
                </a:tc>
                <a:tc>
                  <a:txBody>
                    <a:bodyPr/>
                    <a:lstStyle/>
                    <a:p>
                      <a:pPr marL="0" marR="0" algn="ctr">
                        <a:spcBef>
                          <a:spcPts val="0"/>
                        </a:spcBef>
                        <a:spcAft>
                          <a:spcPts val="0"/>
                        </a:spcAft>
                      </a:pPr>
                      <a:r>
                        <a:rPr lang="en-GB" sz="1600" b="1" kern="1200" dirty="0">
                          <a:solidFill>
                            <a:schemeClr val="lt1"/>
                          </a:solidFill>
                          <a:latin typeface="Arial" panose="020B0604020202020204" pitchFamily="34" charset="0"/>
                          <a:ea typeface="+mn-ea"/>
                          <a:cs typeface="Arial" panose="020B0604020202020204" pitchFamily="34" charset="0"/>
                        </a:rPr>
                        <a:t>Base Average Rates of Exchange</a:t>
                      </a:r>
                      <a:endParaRPr lang="en-US" sz="1600" b="1" kern="1200" dirty="0">
                        <a:solidFill>
                          <a:schemeClr val="lt1"/>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GB" sz="1600" b="1" kern="1200" dirty="0">
                          <a:solidFill>
                            <a:schemeClr val="lt1"/>
                          </a:solidFill>
                          <a:latin typeface="Arial" panose="020B0604020202020204" pitchFamily="34" charset="0"/>
                          <a:ea typeface="+mn-ea"/>
                          <a:cs typeface="Arial" panose="020B0604020202020204" pitchFamily="34" charset="0"/>
                        </a:rPr>
                        <a:t>Average for the period 1 December 2020 to 31 May 2021</a:t>
                      </a:r>
                      <a:endParaRPr lang="en-US" sz="1600" b="1" kern="1200" dirty="0">
                        <a:solidFill>
                          <a:schemeClr val="lt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61174">
                <a:tc>
                  <a:txBody>
                    <a:bodyPr/>
                    <a:lstStyle/>
                    <a:p>
                      <a:pPr algn="ctr">
                        <a:lnSpc>
                          <a:spcPct val="150000"/>
                        </a:lnSpc>
                        <a:spcAft>
                          <a:spcPts val="0"/>
                        </a:spcAft>
                      </a:pPr>
                      <a:r>
                        <a:rPr lang="en-ZA" sz="1600" dirty="0">
                          <a:latin typeface="Arial" panose="020B0604020202020204" pitchFamily="34" charset="0"/>
                          <a:cs typeface="Arial" panose="020B0604020202020204" pitchFamily="34" charset="0"/>
                        </a:rPr>
                        <a:t>Rand per US Dollar</a:t>
                      </a:r>
                      <a:endParaRPr lang="en-ZA" sz="1600" dirty="0">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GB" sz="1600" kern="1200" dirty="0">
                          <a:solidFill>
                            <a:schemeClr val="dk1"/>
                          </a:solidFill>
                          <a:latin typeface="Arial" panose="020B0604020202020204" pitchFamily="34" charset="0"/>
                          <a:ea typeface="+mn-ea"/>
                          <a:cs typeface="Arial" panose="020B0604020202020204" pitchFamily="34" charset="0"/>
                        </a:rPr>
                        <a:t>14.71</a:t>
                      </a:r>
                      <a:endParaRPr lang="en-US" sz="16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21635">
                <a:tc>
                  <a:txBody>
                    <a:bodyPr/>
                    <a:lstStyle/>
                    <a:p>
                      <a:pPr algn="ctr">
                        <a:lnSpc>
                          <a:spcPct val="150000"/>
                        </a:lnSpc>
                        <a:spcAft>
                          <a:spcPts val="0"/>
                        </a:spcAft>
                      </a:pPr>
                      <a:r>
                        <a:rPr lang="en-ZA" sz="1600" dirty="0">
                          <a:latin typeface="Arial" panose="020B0604020202020204" pitchFamily="34" charset="0"/>
                          <a:cs typeface="Arial" panose="020B0604020202020204" pitchFamily="34" charset="0"/>
                        </a:rPr>
                        <a:t>Rand per Br Pound</a:t>
                      </a:r>
                      <a:endParaRPr lang="en-ZA" sz="1600" dirty="0">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GB" sz="1600" kern="1200" dirty="0">
                          <a:solidFill>
                            <a:schemeClr val="dk1"/>
                          </a:solidFill>
                          <a:latin typeface="Arial" panose="020B0604020202020204" pitchFamily="34" charset="0"/>
                          <a:ea typeface="+mn-ea"/>
                          <a:cs typeface="Arial" panose="020B0604020202020204" pitchFamily="34" charset="0"/>
                        </a:rPr>
                        <a:t>20.28</a:t>
                      </a:r>
                      <a:endParaRPr lang="en-US" sz="16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61174">
                <a:tc>
                  <a:txBody>
                    <a:bodyPr/>
                    <a:lstStyle/>
                    <a:p>
                      <a:pPr algn="ctr">
                        <a:lnSpc>
                          <a:spcPct val="150000"/>
                        </a:lnSpc>
                        <a:spcAft>
                          <a:spcPts val="0"/>
                        </a:spcAft>
                      </a:pPr>
                      <a:r>
                        <a:rPr lang="en-ZA" sz="1600" dirty="0">
                          <a:latin typeface="Arial" panose="020B0604020202020204" pitchFamily="34" charset="0"/>
                          <a:cs typeface="Arial" panose="020B0604020202020204" pitchFamily="34" charset="0"/>
                        </a:rPr>
                        <a:t>Rand per Euro</a:t>
                      </a:r>
                      <a:endParaRPr lang="en-ZA" sz="1600" dirty="0">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GB" sz="1600" kern="1200" dirty="0">
                          <a:solidFill>
                            <a:schemeClr val="dk1"/>
                          </a:solidFill>
                          <a:latin typeface="Arial" panose="020B0604020202020204" pitchFamily="34" charset="0"/>
                          <a:ea typeface="+mn-ea"/>
                          <a:cs typeface="Arial" panose="020B0604020202020204" pitchFamily="34" charset="0"/>
                        </a:rPr>
                        <a:t>17.77</a:t>
                      </a:r>
                      <a:endParaRPr lang="en-US" sz="16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461174">
                <a:tc>
                  <a:txBody>
                    <a:bodyPr/>
                    <a:lstStyle/>
                    <a:p>
                      <a:pPr algn="ctr">
                        <a:lnSpc>
                          <a:spcPct val="150000"/>
                        </a:lnSpc>
                        <a:spcAft>
                          <a:spcPts val="0"/>
                        </a:spcAft>
                      </a:pPr>
                      <a:r>
                        <a:rPr lang="en-US" sz="1600" dirty="0">
                          <a:latin typeface="Arial" pitchFamily="34" charset="0"/>
                          <a:ea typeface="Calibri"/>
                          <a:cs typeface="Arial" pitchFamily="34" charset="0"/>
                        </a:rPr>
                        <a:t>Rand per Danish Krone</a:t>
                      </a:r>
                      <a:endParaRPr lang="en-ZA" sz="1600" dirty="0">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600" kern="1200" dirty="0">
                          <a:solidFill>
                            <a:schemeClr val="dk1"/>
                          </a:solidFill>
                          <a:latin typeface="Arial" panose="020B0604020202020204" pitchFamily="34" charset="0"/>
                          <a:ea typeface="+mn-ea"/>
                          <a:cs typeface="Arial" panose="020B0604020202020204" pitchFamily="34" charset="0"/>
                        </a:rPr>
                        <a:t>2.39</a:t>
                      </a:r>
                    </a:p>
                  </a:txBody>
                  <a:tcPr marL="68580" marR="68580" marT="0" marB="0" anchor="ctr"/>
                </a:tc>
                <a:extLst>
                  <a:ext uri="{0D108BD9-81ED-4DB2-BD59-A6C34878D82A}">
                    <a16:rowId xmlns:a16="http://schemas.microsoft.com/office/drawing/2014/main" val="3932814560"/>
                  </a:ext>
                </a:extLst>
              </a:tr>
              <a:tr h="46117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600" kern="1200" dirty="0">
                          <a:solidFill>
                            <a:schemeClr val="dk1"/>
                          </a:solidFill>
                          <a:latin typeface="Arial" panose="020B0604020202020204" pitchFamily="34" charset="0"/>
                          <a:ea typeface="+mn-ea"/>
                          <a:cs typeface="Arial" panose="020B0604020202020204" pitchFamily="34" charset="0"/>
                        </a:rPr>
                        <a:t>Yuan </a:t>
                      </a:r>
                      <a:r>
                        <a:rPr lang="en-ZA" sz="1600" kern="1200" dirty="0" err="1">
                          <a:solidFill>
                            <a:schemeClr val="dk1"/>
                          </a:solidFill>
                          <a:latin typeface="Arial" panose="020B0604020202020204" pitchFamily="34" charset="0"/>
                          <a:ea typeface="+mn-ea"/>
                          <a:cs typeface="Arial" panose="020B0604020202020204" pitchFamily="34" charset="0"/>
                        </a:rPr>
                        <a:t>Renminbi</a:t>
                      </a:r>
                      <a:r>
                        <a:rPr lang="en-ZA" sz="1600" kern="1200" dirty="0">
                          <a:solidFill>
                            <a:schemeClr val="dk1"/>
                          </a:solidFill>
                          <a:latin typeface="Arial" panose="020B0604020202020204" pitchFamily="34" charset="0"/>
                          <a:ea typeface="+mn-ea"/>
                          <a:cs typeface="Arial" panose="020B0604020202020204" pitchFamily="34" charset="0"/>
                        </a:rPr>
                        <a:t> per Rand </a:t>
                      </a:r>
                    </a:p>
                  </a:txBody>
                  <a:tcPr marL="68580" marR="68580" marT="0" marB="0"/>
                </a:tc>
                <a:tc>
                  <a:txBody>
                    <a:bodyPr/>
                    <a:lstStyle/>
                    <a:p>
                      <a:pPr marL="0" marR="0" algn="ctr">
                        <a:lnSpc>
                          <a:spcPct val="150000"/>
                        </a:lnSpc>
                        <a:spcBef>
                          <a:spcPts val="0"/>
                        </a:spcBef>
                        <a:spcAft>
                          <a:spcPts val="0"/>
                        </a:spcAft>
                      </a:pPr>
                      <a:r>
                        <a:rPr lang="en-GB" sz="1600" kern="1200" dirty="0">
                          <a:solidFill>
                            <a:schemeClr val="dk1"/>
                          </a:solidFill>
                          <a:latin typeface="Arial" panose="020B0604020202020204" pitchFamily="34" charset="0"/>
                          <a:ea typeface="+mn-ea"/>
                          <a:cs typeface="Arial" panose="020B0604020202020204" pitchFamily="34" charset="0"/>
                        </a:rPr>
                        <a:t>2.09</a:t>
                      </a:r>
                      <a:endParaRPr lang="en-US" sz="16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884820706"/>
                  </a:ext>
                </a:extLst>
              </a:tr>
              <a:tr h="46117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Indian Rupee per Rand </a:t>
                      </a:r>
                      <a:endParaRPr lang="en-ZA" sz="1600" dirty="0">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GB" sz="1600" kern="1200" dirty="0">
                          <a:solidFill>
                            <a:schemeClr val="dk1"/>
                          </a:solidFill>
                          <a:latin typeface="Arial" panose="020B0604020202020204" pitchFamily="34" charset="0"/>
                          <a:ea typeface="+mn-ea"/>
                          <a:cs typeface="Arial" panose="020B0604020202020204" pitchFamily="34" charset="0"/>
                        </a:rPr>
                        <a:t>0.21</a:t>
                      </a:r>
                      <a:endParaRPr lang="en-US" sz="16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2437162216"/>
                  </a:ext>
                </a:extLst>
              </a:tr>
            </a:tbl>
          </a:graphicData>
        </a:graphic>
      </p:graphicFrame>
    </p:spTree>
    <p:extLst>
      <p:ext uri="{BB962C8B-B14F-4D97-AF65-F5344CB8AC3E}">
        <p14:creationId xmlns:p14="http://schemas.microsoft.com/office/powerpoint/2010/main" val="13363403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762000" y="1357298"/>
            <a:ext cx="7924800" cy="3847207"/>
          </a:xfrm>
          <a:prstGeom prst="rect">
            <a:avLst/>
          </a:prstGeom>
          <a:noFill/>
        </p:spPr>
        <p:txBody>
          <a:bodyPr wrap="square" rtlCol="0">
            <a:spAutoFit/>
          </a:bodyPr>
          <a:lstStyle/>
          <a:p>
            <a:pPr marL="450850" lvl="2" indent="-450850"/>
            <a:r>
              <a:rPr lang="en-ZA" sz="2000" b="1" dirty="0">
                <a:latin typeface="Arial" pitchFamily="34" charset="0"/>
                <a:cs typeface="Arial" pitchFamily="34" charset="0"/>
              </a:rPr>
              <a:t>Initial lead time</a:t>
            </a:r>
          </a:p>
          <a:p>
            <a:pPr marL="0" lvl="2"/>
            <a:r>
              <a:rPr lang="en-ZA" sz="2000" dirty="0">
                <a:latin typeface="Arial" pitchFamily="34" charset="0"/>
                <a:cs typeface="Arial" pitchFamily="34" charset="0"/>
              </a:rPr>
              <a:t>Calculated from date of award of the contract and NOT the date of placement of the first order. </a:t>
            </a:r>
          </a:p>
          <a:p>
            <a:pPr marL="450850" lvl="2" indent="-450850"/>
            <a:r>
              <a:rPr lang="en-ZA" sz="2000" dirty="0">
                <a:latin typeface="Arial" pitchFamily="34" charset="0"/>
                <a:cs typeface="Arial" pitchFamily="34" charset="0"/>
              </a:rPr>
              <a:t>This period may not exceed </a:t>
            </a:r>
            <a:r>
              <a:rPr lang="en-ZA" sz="2000" b="1" dirty="0">
                <a:latin typeface="Arial" pitchFamily="34" charset="0"/>
                <a:cs typeface="Arial" pitchFamily="34" charset="0"/>
              </a:rPr>
              <a:t>75 </a:t>
            </a:r>
            <a:r>
              <a:rPr lang="en-ZA" sz="2000" dirty="0">
                <a:latin typeface="Arial" pitchFamily="34" charset="0"/>
                <a:cs typeface="Arial" pitchFamily="34" charset="0"/>
              </a:rPr>
              <a:t>calendar days from the date of award.</a:t>
            </a:r>
          </a:p>
          <a:p>
            <a:pPr marL="450850" lvl="2" indent="-450850"/>
            <a:endParaRPr lang="en-ZA" sz="2000" dirty="0">
              <a:latin typeface="Arial" pitchFamily="34" charset="0"/>
              <a:cs typeface="Arial" pitchFamily="34" charset="0"/>
            </a:endParaRPr>
          </a:p>
          <a:p>
            <a:pPr marL="450850" lvl="2" indent="-450850"/>
            <a:r>
              <a:rPr lang="en-ZA" sz="2000" b="1" dirty="0">
                <a:latin typeface="Arial" pitchFamily="34" charset="0"/>
                <a:cs typeface="Arial" pitchFamily="34" charset="0"/>
              </a:rPr>
              <a:t>Lead time (</a:t>
            </a:r>
            <a:r>
              <a:rPr lang="en-ZA" sz="2000" dirty="0">
                <a:latin typeface="Arial" pitchFamily="34" charset="0"/>
                <a:cs typeface="Arial" pitchFamily="34" charset="0"/>
              </a:rPr>
              <a:t>within the contract period)</a:t>
            </a:r>
            <a:endParaRPr lang="en-ZA" sz="2000" b="1" dirty="0">
              <a:latin typeface="Arial" pitchFamily="34" charset="0"/>
              <a:cs typeface="Arial" pitchFamily="34" charset="0"/>
            </a:endParaRPr>
          </a:p>
          <a:p>
            <a:pPr marL="450850" lvl="2" indent="-450850"/>
            <a:r>
              <a:rPr lang="en-ZA" sz="2000" dirty="0" err="1">
                <a:latin typeface="Arial" pitchFamily="34" charset="0"/>
                <a:cs typeface="Arial" pitchFamily="34" charset="0"/>
              </a:rPr>
              <a:t>Dfn</a:t>
            </a:r>
            <a:r>
              <a:rPr lang="en-ZA" sz="2000" dirty="0">
                <a:latin typeface="Arial" pitchFamily="34" charset="0"/>
                <a:cs typeface="Arial" pitchFamily="34" charset="0"/>
              </a:rPr>
              <a:t>: the time from submission of order to supplier to time of receipt by the department as confirmed by the Proof of Delivery document. </a:t>
            </a:r>
          </a:p>
          <a:p>
            <a:pPr marL="908050" lvl="3" indent="-450850"/>
            <a:r>
              <a:rPr lang="en-ZA" sz="2000" dirty="0">
                <a:latin typeface="Arial" pitchFamily="34" charset="0"/>
                <a:cs typeface="Arial" pitchFamily="34" charset="0"/>
              </a:rPr>
              <a:t>This lead-time </a:t>
            </a:r>
            <a:r>
              <a:rPr lang="en-ZA" sz="2000" u="sng" dirty="0">
                <a:latin typeface="Arial" pitchFamily="34" charset="0"/>
                <a:cs typeface="Arial" pitchFamily="34" charset="0"/>
              </a:rPr>
              <a:t>may not </a:t>
            </a:r>
            <a:r>
              <a:rPr lang="en-ZA" sz="2000" dirty="0">
                <a:latin typeface="Arial" pitchFamily="34" charset="0"/>
                <a:cs typeface="Arial" pitchFamily="34" charset="0"/>
              </a:rPr>
              <a:t>exceed </a:t>
            </a:r>
            <a:r>
              <a:rPr lang="en-ZA" sz="2000" b="1" dirty="0">
                <a:latin typeface="Arial" pitchFamily="34" charset="0"/>
                <a:cs typeface="Arial" pitchFamily="34" charset="0"/>
              </a:rPr>
              <a:t>14</a:t>
            </a:r>
            <a:r>
              <a:rPr lang="en-ZA" sz="2000" dirty="0">
                <a:latin typeface="Arial" pitchFamily="34" charset="0"/>
                <a:cs typeface="Arial" pitchFamily="34" charset="0"/>
              </a:rPr>
              <a:t> calendar days</a:t>
            </a:r>
            <a:endParaRPr lang="en-US"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46857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395536" y="1357298"/>
            <a:ext cx="8291264" cy="4092211"/>
          </a:xfrm>
          <a:prstGeom prst="rect">
            <a:avLst/>
          </a:prstGeom>
          <a:noFill/>
        </p:spPr>
        <p:txBody>
          <a:bodyPr wrap="square" rtlCol="0">
            <a:spAutoFit/>
          </a:bodyPr>
          <a:lstStyle/>
          <a:p>
            <a:pPr marL="355600" lvl="2" indent="-355600">
              <a:lnSpc>
                <a:spcPct val="150000"/>
              </a:lnSpc>
              <a:buFont typeface="Arial" pitchFamily="34" charset="0"/>
              <a:buChar char="•"/>
            </a:pPr>
            <a:r>
              <a:rPr lang="en-ZA" sz="2200" dirty="0">
                <a:latin typeface="Arial" pitchFamily="34" charset="0"/>
                <a:cs typeface="Arial" pitchFamily="34" charset="0"/>
              </a:rPr>
              <a:t>Quantities advertised = estimated volumes, </a:t>
            </a:r>
            <a:r>
              <a:rPr lang="en-ZA" sz="2200" b="1" u="sng" dirty="0">
                <a:latin typeface="Arial" pitchFamily="34" charset="0"/>
                <a:cs typeface="Arial" pitchFamily="34" charset="0"/>
              </a:rPr>
              <a:t>not guaranteed.</a:t>
            </a:r>
          </a:p>
          <a:p>
            <a:pPr marL="355600" lvl="2" indent="-355600">
              <a:lnSpc>
                <a:spcPct val="150000"/>
              </a:lnSpc>
              <a:buFont typeface="Arial" pitchFamily="34" charset="0"/>
              <a:buChar char="•"/>
            </a:pPr>
            <a:endParaRPr lang="en-ZA" sz="2200" dirty="0">
              <a:latin typeface="Arial" pitchFamily="34" charset="0"/>
              <a:cs typeface="Arial" pitchFamily="34" charset="0"/>
            </a:endParaRPr>
          </a:p>
          <a:p>
            <a:pPr marL="355600" lvl="2" indent="-355600">
              <a:lnSpc>
                <a:spcPct val="150000"/>
              </a:lnSpc>
              <a:buFont typeface="Arial" pitchFamily="34" charset="0"/>
              <a:buChar char="•"/>
            </a:pPr>
            <a:r>
              <a:rPr lang="en-ZA" sz="22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endParaRPr lang="en-ZA" sz="2200" dirty="0">
              <a:latin typeface="Arial" pitchFamily="34" charset="0"/>
              <a:cs typeface="Arial" pitchFamily="34" charset="0"/>
            </a:endParaRPr>
          </a:p>
          <a:p>
            <a:pPr marL="355600" lvl="2" indent="-355600">
              <a:lnSpc>
                <a:spcPct val="150000"/>
              </a:lnSpc>
              <a:buFont typeface="Arial" pitchFamily="34" charset="0"/>
              <a:buChar char="•"/>
            </a:pPr>
            <a:r>
              <a:rPr lang="en-ZA" sz="2200" dirty="0">
                <a:latin typeface="Arial" pitchFamily="34" charset="0"/>
                <a:cs typeface="Arial" pitchFamily="34" charset="0"/>
              </a:rPr>
              <a:t>Proposed minimum order quantities should facilitate delivery directly to facilities. The Department reserves the right to negotiate minimum order quantities where they are deemed unfavourable</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980489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762000" y="1357298"/>
            <a:ext cx="7924800" cy="2677656"/>
          </a:xfrm>
          <a:prstGeom prst="rect">
            <a:avLst/>
          </a:prstGeom>
          <a:noFill/>
        </p:spPr>
        <p:txBody>
          <a:bodyPr wrap="square" rtlCol="0">
            <a:spAutoFit/>
          </a:bodyPr>
          <a:lstStyle/>
          <a:p>
            <a:pPr marL="0" lvl="1">
              <a:defRPr/>
            </a:pPr>
            <a:r>
              <a:rPr lang="en-ZA" sz="2400" dirty="0">
                <a:latin typeface="Arial" pitchFamily="34" charset="0"/>
                <a:cs typeface="Arial" pitchFamily="34" charset="0"/>
              </a:rPr>
              <a:t>  Available on </a:t>
            </a:r>
            <a:r>
              <a:rPr lang="en-ZA" sz="2400" dirty="0" err="1">
                <a:latin typeface="Arial" pitchFamily="34" charset="0"/>
                <a:cs typeface="Arial" pitchFamily="34" charset="0"/>
              </a:rPr>
              <a:t>NDoH</a:t>
            </a:r>
            <a:r>
              <a:rPr lang="en-ZA" sz="2400" dirty="0">
                <a:latin typeface="Arial" pitchFamily="34" charset="0"/>
                <a:cs typeface="Arial" pitchFamily="34" charset="0"/>
              </a:rPr>
              <a:t> website </a:t>
            </a:r>
          </a:p>
          <a:p>
            <a:pPr marL="0" lvl="1">
              <a:defRPr/>
            </a:pPr>
            <a:r>
              <a:rPr lang="en-ZA" sz="2400" dirty="0">
                <a:latin typeface="Arial" pitchFamily="34" charset="0"/>
                <a:cs typeface="Arial" pitchFamily="34" charset="0"/>
              </a:rPr>
              <a:t>     www.health.gov.za </a:t>
            </a:r>
          </a:p>
          <a:p>
            <a:pPr lvl="1" indent="-457200">
              <a:buFont typeface="Arial" panose="020B0604020202020204" pitchFamily="34" charset="0"/>
              <a:buChar char="•"/>
              <a:defRPr/>
            </a:pPr>
            <a:r>
              <a:rPr lang="en-ZA" sz="2400" dirty="0">
                <a:latin typeface="Arial" pitchFamily="34" charset="0"/>
                <a:cs typeface="Arial" pitchFamily="34" charset="0"/>
              </a:rPr>
              <a:t>|Tenders| </a:t>
            </a:r>
            <a:r>
              <a:rPr lang="en-ZA" sz="2400" i="1" dirty="0">
                <a:latin typeface="Arial" pitchFamily="34" charset="0"/>
                <a:cs typeface="Arial" pitchFamily="34" charset="0"/>
              </a:rPr>
              <a:t>View Pharmaceutical Tenders</a:t>
            </a:r>
          </a:p>
          <a:p>
            <a:pPr marL="0" lvl="1">
              <a:defRPr/>
            </a:pPr>
            <a:r>
              <a:rPr lang="en-ZA" sz="2400" dirty="0">
                <a:solidFill>
                  <a:srgbClr val="FF0000"/>
                </a:solidFill>
                <a:latin typeface="Arial" pitchFamily="34" charset="0"/>
                <a:cs typeface="Arial" pitchFamily="34" charset="0"/>
              </a:rPr>
              <a:t>      </a:t>
            </a:r>
            <a:endParaRPr lang="en-ZA" sz="2400" dirty="0">
              <a:latin typeface="Arial" pitchFamily="34" charset="0"/>
              <a:cs typeface="Arial" pitchFamily="34" charset="0"/>
            </a:endParaRPr>
          </a:p>
          <a:p>
            <a:pPr marL="0" lvl="1">
              <a:defRPr/>
            </a:pPr>
            <a:r>
              <a:rPr lang="en-ZA" sz="2400" dirty="0">
                <a:latin typeface="Arial" pitchFamily="34" charset="0"/>
                <a:cs typeface="Arial" pitchFamily="34" charset="0"/>
              </a:rPr>
              <a:t>Temporary Treasury Website, e-portal</a:t>
            </a:r>
          </a:p>
          <a:p>
            <a:pPr lvl="1" indent="-457200">
              <a:buFont typeface="Arial" panose="020B0604020202020204" pitchFamily="34" charset="0"/>
              <a:buChar char="•"/>
              <a:defRPr/>
            </a:pPr>
            <a:r>
              <a:rPr lang="en-ZA" sz="2400" dirty="0">
                <a:latin typeface="Arial" pitchFamily="34" charset="0"/>
                <a:cs typeface="Arial" pitchFamily="34" charset="0"/>
              </a:rPr>
              <a:t>102.37.123.153/</a:t>
            </a:r>
            <a:r>
              <a:rPr lang="en-ZA" sz="2400" dirty="0" err="1">
                <a:latin typeface="Arial" pitchFamily="34" charset="0"/>
                <a:cs typeface="Arial" pitchFamily="34" charset="0"/>
              </a:rPr>
              <a:t>SitePages</a:t>
            </a:r>
            <a:r>
              <a:rPr lang="en-ZA" sz="2400" dirty="0">
                <a:latin typeface="Arial" pitchFamily="34" charset="0"/>
                <a:cs typeface="Arial" pitchFamily="34" charset="0"/>
              </a:rPr>
              <a:t>/Home.aspx</a:t>
            </a: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least tow-months 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budder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31</a:t>
            </a:fld>
            <a:r>
              <a:rPr lang="en-ZA" sz="1200" dirty="0">
                <a:latin typeface="Arial" pitchFamily="34" charset="0"/>
                <a:cs typeface="Arial" pitchFamily="34" charset="0"/>
              </a:rPr>
              <a:t> </a:t>
            </a:r>
          </a:p>
        </p:txBody>
      </p:sp>
      <p:sp>
        <p:nvSpPr>
          <p:cNvPr id="3" name="TextBox 2"/>
          <p:cNvSpPr txBox="1"/>
          <p:nvPr/>
        </p:nvSpPr>
        <p:spPr>
          <a:xfrm>
            <a:off x="467544" y="1357298"/>
            <a:ext cx="8219256" cy="4247317"/>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Contracted Suppliers must direct official communication relating to payment challenges to medacc@health.gov.za,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32</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33</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the fillable PDF document, try first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filling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same field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fillable fields, print and save, confirm correct, then complete any remaining empty fields, then sign.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34</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&gt;1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
        <p:nvSpPr>
          <p:cNvPr id="3" name="TextBox 2"/>
          <p:cNvSpPr txBox="1"/>
          <p:nvPr/>
        </p:nvSpPr>
        <p:spPr>
          <a:xfrm>
            <a:off x="395536" y="1357298"/>
            <a:ext cx="8291264" cy="4462760"/>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p>
          <a:p>
            <a:pPr algn="ct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Sign every page of hard copy</a:t>
            </a:r>
          </a:p>
          <a:p>
            <a:endParaRPr lang="en-ZA" sz="2000" dirty="0">
              <a:latin typeface="Arial" pitchFamily="34" charset="0"/>
              <a:cs typeface="Arial" pitchFamily="34" charset="0"/>
            </a:endParaRPr>
          </a:p>
          <a:p>
            <a:r>
              <a:rPr lang="en-ZA" sz="2000" b="1" dirty="0">
                <a:latin typeface="Arial" pitchFamily="34" charset="0"/>
                <a:cs typeface="Arial" pitchFamily="34" charset="0"/>
              </a:rPr>
              <a:t>Save and submit </a:t>
            </a:r>
            <a:r>
              <a:rPr lang="en-ZA" sz="2000" dirty="0">
                <a:latin typeface="Arial" pitchFamily="34" charset="0"/>
                <a:cs typeface="Arial" pitchFamily="34" charset="0"/>
              </a:rPr>
              <a:t>completed BRD in Excel and fillable PDF – on CD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762000" y="1357298"/>
            <a:ext cx="7924800" cy="3416320"/>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1) Bid pack (as a fillable PDF form)</a:t>
            </a:r>
          </a:p>
          <a:p>
            <a:pPr lvl="2" indent="-457200">
              <a:defRPr/>
            </a:pPr>
            <a:r>
              <a:rPr lang="en-ZA" sz="2400" dirty="0">
                <a:latin typeface="Arial" pitchFamily="34" charset="0"/>
                <a:cs typeface="Arial" pitchFamily="34" charset="0"/>
              </a:rPr>
              <a:t>2) Bid Response Document (in Excel)</a:t>
            </a:r>
          </a:p>
          <a:p>
            <a:pPr lvl="2" indent="-457200">
              <a:defRPr/>
            </a:pPr>
            <a:r>
              <a:rPr lang="en-ZA" sz="2400" dirty="0">
                <a:latin typeface="Arial" pitchFamily="34" charset="0"/>
                <a:cs typeface="Arial" pitchFamily="34" charset="0"/>
              </a:rPr>
              <a:t>3) Annexure A - Checklist</a:t>
            </a:r>
          </a:p>
          <a:p>
            <a:pPr lvl="2" indent="-457200">
              <a:defRPr/>
            </a:pPr>
            <a:r>
              <a:rPr lang="en-ZA" sz="2400" dirty="0">
                <a:latin typeface="Arial" pitchFamily="34" charset="0"/>
                <a:cs typeface="Arial" pitchFamily="34" charset="0"/>
              </a:rPr>
              <a:t>4) PBD9 Directors Categorisation (in Excel and must be completed)</a:t>
            </a: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23528" y="1357298"/>
            <a:ext cx="8363272" cy="4524315"/>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legally binding bid document)</a:t>
            </a:r>
          </a:p>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BLACK INK</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(Please bind only with punch &amp; binders, not ring-binder, strong staples or plastic sleeves. Index tabs are useful)</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762000" y="1357298"/>
            <a:ext cx="7924800" cy="4370427"/>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endParaRPr lang="en-US" sz="2400" b="1" dirty="0">
              <a:latin typeface="Arial" pitchFamily="34" charset="0"/>
              <a:cs typeface="Arial" pitchFamily="34" charset="0"/>
            </a:endParaRPr>
          </a:p>
          <a:p>
            <a:pPr marL="850900" lvl="2" indent="-850900"/>
            <a:r>
              <a:rPr lang="en-ZA" sz="2000" b="1" dirty="0">
                <a:latin typeface="Arial" pitchFamily="34" charset="0"/>
                <a:cs typeface="Arial" pitchFamily="34" charset="0"/>
              </a:rPr>
              <a:t>Set 2: Scanned image of set 1 (i.e. all completed and signed docs and certificates)</a:t>
            </a:r>
          </a:p>
          <a:p>
            <a:pPr marL="850900" lvl="2" indent="-850900"/>
            <a:endParaRPr lang="en-ZA" sz="2000" b="1" dirty="0">
              <a:latin typeface="Arial" pitchFamily="34" charset="0"/>
              <a:cs typeface="Arial" pitchFamily="34" charset="0"/>
            </a:endParaRP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sz="2000" dirty="0">
                <a:latin typeface="Arial" pitchFamily="34" charset="0"/>
                <a:cs typeface="Arial" pitchFamily="34" charset="0"/>
              </a:rPr>
              <a:t>Completed fillable PDF bid document PLUS (with reference to PBD4.1 and SBD5) </a:t>
            </a:r>
          </a:p>
          <a:p>
            <a:pPr marL="730250" lvl="3" indent="-273050">
              <a:buFont typeface="Wingdings" pitchFamily="2" charset="2"/>
              <a:buChar char="Ø"/>
            </a:pPr>
            <a:r>
              <a:rPr lang="en-ZA" sz="2000" dirty="0">
                <a:latin typeface="Arial" pitchFamily="34" charset="0"/>
                <a:cs typeface="Arial" pitchFamily="34" charset="0"/>
              </a:rPr>
              <a:t>Completed Bid Response Document in Excel (not PDF)</a:t>
            </a:r>
          </a:p>
          <a:p>
            <a:pPr lvl="1"/>
            <a:endParaRPr lang="en-ZA" dirty="0">
              <a:latin typeface="Arial" pitchFamily="34" charset="0"/>
              <a:cs typeface="Arial" pitchFamily="34" charset="0"/>
            </a:endParaRPr>
          </a:p>
          <a:p>
            <a:pPr lvl="1"/>
            <a:r>
              <a:rPr lang="en-ZA" dirty="0">
                <a:latin typeface="Arial" pitchFamily="34" charset="0"/>
                <a:cs typeface="Arial" pitchFamily="34" charset="0"/>
              </a:rPr>
              <a:t>Set 2 and Set 3 must be included on a CD and submitted in</a:t>
            </a:r>
            <a:r>
              <a:rPr lang="en-ZA" b="1" dirty="0">
                <a:latin typeface="Arial" pitchFamily="34" charset="0"/>
                <a:cs typeface="Arial" pitchFamily="34" charset="0"/>
              </a:rPr>
              <a:t> a sealed</a:t>
            </a:r>
            <a:r>
              <a:rPr lang="en-ZA" dirty="0">
                <a:latin typeface="Arial" pitchFamily="34" charset="0"/>
                <a:cs typeface="Arial" pitchFamily="34" charset="0"/>
              </a:rPr>
              <a:t> package with Set 1. 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lang="en-GB" sz="2800" b="1" dirty="0">
              <a:solidFill>
                <a:schemeClr val="bg1"/>
              </a:solidFill>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5D36C237-881F-4F67-B59B-4D50BFB6E887}"/>
              </a:ext>
            </a:extLst>
          </p:cNvPr>
          <p:cNvGraphicFramePr>
            <a:graphicFrameLocks noGrp="1"/>
          </p:cNvGraphicFramePr>
          <p:nvPr>
            <p:extLst>
              <p:ext uri="{D42A27DB-BD31-4B8C-83A1-F6EECF244321}">
                <p14:modId xmlns:p14="http://schemas.microsoft.com/office/powerpoint/2010/main" val="281775855"/>
              </p:ext>
            </p:extLst>
          </p:nvPr>
        </p:nvGraphicFramePr>
        <p:xfrm>
          <a:off x="642910" y="3284984"/>
          <a:ext cx="7012016" cy="2497896"/>
        </p:xfrm>
        <a:graphic>
          <a:graphicData uri="http://schemas.openxmlformats.org/drawingml/2006/table">
            <a:tbl>
              <a:tblPr firstRow="1" firstCol="1" bandRow="1">
                <a:tableStyleId>{5C22544A-7EE6-4342-B048-85BDC9FD1C3A}</a:tableStyleId>
              </a:tblPr>
              <a:tblGrid>
                <a:gridCol w="909901">
                  <a:extLst>
                    <a:ext uri="{9D8B030D-6E8A-4147-A177-3AD203B41FA5}">
                      <a16:colId xmlns:a16="http://schemas.microsoft.com/office/drawing/2014/main" val="1980586343"/>
                    </a:ext>
                  </a:extLst>
                </a:gridCol>
                <a:gridCol w="704812">
                  <a:extLst>
                    <a:ext uri="{9D8B030D-6E8A-4147-A177-3AD203B41FA5}">
                      <a16:colId xmlns:a16="http://schemas.microsoft.com/office/drawing/2014/main" val="2686303713"/>
                    </a:ext>
                  </a:extLst>
                </a:gridCol>
                <a:gridCol w="2883520">
                  <a:extLst>
                    <a:ext uri="{9D8B030D-6E8A-4147-A177-3AD203B41FA5}">
                      <a16:colId xmlns:a16="http://schemas.microsoft.com/office/drawing/2014/main" val="2951982985"/>
                    </a:ext>
                  </a:extLst>
                </a:gridCol>
                <a:gridCol w="380570">
                  <a:extLst>
                    <a:ext uri="{9D8B030D-6E8A-4147-A177-3AD203B41FA5}">
                      <a16:colId xmlns:a16="http://schemas.microsoft.com/office/drawing/2014/main" val="2319159658"/>
                    </a:ext>
                  </a:extLst>
                </a:gridCol>
                <a:gridCol w="387791">
                  <a:extLst>
                    <a:ext uri="{9D8B030D-6E8A-4147-A177-3AD203B41FA5}">
                      <a16:colId xmlns:a16="http://schemas.microsoft.com/office/drawing/2014/main" val="1548414214"/>
                    </a:ext>
                  </a:extLst>
                </a:gridCol>
                <a:gridCol w="384181">
                  <a:extLst>
                    <a:ext uri="{9D8B030D-6E8A-4147-A177-3AD203B41FA5}">
                      <a16:colId xmlns:a16="http://schemas.microsoft.com/office/drawing/2014/main" val="3872097"/>
                    </a:ext>
                  </a:extLst>
                </a:gridCol>
                <a:gridCol w="1361241">
                  <a:extLst>
                    <a:ext uri="{9D8B030D-6E8A-4147-A177-3AD203B41FA5}">
                      <a16:colId xmlns:a16="http://schemas.microsoft.com/office/drawing/2014/main" val="685790446"/>
                    </a:ext>
                  </a:extLst>
                </a:gridCol>
              </a:tblGrid>
              <a:tr h="323844">
                <a:tc>
                  <a:txBody>
                    <a:bodyPr/>
                    <a:lstStyle/>
                    <a:p>
                      <a:pPr algn="ctr"/>
                      <a:r>
                        <a:rPr lang="en-US" sz="1100">
                          <a:effectLst/>
                        </a:rPr>
                        <a:t>Compilation Sequence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Admin Code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Document Name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N/A</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Yes</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No</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Remark</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2837350"/>
                  </a:ext>
                </a:extLst>
              </a:tr>
              <a:tr h="276616">
                <a:tc>
                  <a:txBody>
                    <a:bodyPr/>
                    <a:lstStyle/>
                    <a:p>
                      <a:pPr algn="ctr"/>
                      <a:r>
                        <a:rPr lang="en-US" sz="1100">
                          <a:effectLst/>
                        </a:rPr>
                        <a:t>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CL</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dirty="0">
                          <a:effectLst/>
                        </a:rPr>
                        <a:t>Covering Letter</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041358"/>
                  </a:ext>
                </a:extLst>
              </a:tr>
              <a:tr h="276616">
                <a:tc>
                  <a:txBody>
                    <a:bodyPr/>
                    <a:lstStyle/>
                    <a:p>
                      <a:pPr algn="ctr"/>
                      <a:r>
                        <a:rPr lang="en-US" sz="1100">
                          <a:effectLst/>
                        </a:rPr>
                        <a:t>2</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BSRA</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Bid Signature. Resolution/Authority to sign bid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6429053"/>
                  </a:ext>
                </a:extLst>
              </a:tr>
              <a:tr h="276616">
                <a:tc>
                  <a:txBody>
                    <a:bodyPr/>
                    <a:lstStyle/>
                    <a:p>
                      <a:pPr algn="ctr"/>
                      <a:r>
                        <a:rPr lang="en-US" sz="1100" dirty="0">
                          <a:effectLst/>
                        </a:rPr>
                        <a:t>3</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BFI</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Bid/File Index</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9960644"/>
                  </a:ext>
                </a:extLst>
              </a:tr>
              <a:tr h="276616">
                <a:tc>
                  <a:txBody>
                    <a:bodyPr/>
                    <a:lstStyle/>
                    <a:p>
                      <a:pPr algn="ctr"/>
                      <a:r>
                        <a:rPr lang="en-US" sz="1100">
                          <a:effectLst/>
                        </a:rPr>
                        <a:t>4</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PBD4.1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PBD 4.1: Contact Details of Bidder</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1367755"/>
                  </a:ext>
                </a:extLst>
              </a:tr>
              <a:tr h="276616">
                <a:tc>
                  <a:txBody>
                    <a:bodyPr/>
                    <a:lstStyle/>
                    <a:p>
                      <a:pPr algn="ctr"/>
                      <a:r>
                        <a:rPr lang="en-US" sz="1100">
                          <a:effectLst/>
                        </a:rPr>
                        <a:t>5</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SBD5.1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SBD 1: Invitation to bid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4450521"/>
                  </a:ext>
                </a:extLst>
              </a:tr>
              <a:tr h="276616">
                <a:tc>
                  <a:txBody>
                    <a:bodyPr/>
                    <a:lstStyle/>
                    <a:p>
                      <a:pPr algn="ctr"/>
                      <a:r>
                        <a:rPr lang="en-US" sz="1100">
                          <a:effectLst/>
                        </a:rPr>
                        <a:t>6</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TCP</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Tax Clearance Pin Issued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6169682"/>
                  </a:ext>
                </a:extLst>
              </a:tr>
              <a:tr h="452032">
                <a:tc>
                  <a:txBody>
                    <a:bodyPr/>
                    <a:lstStyle/>
                    <a:p>
                      <a:pPr algn="ctr"/>
                      <a:r>
                        <a:rPr lang="en-US" sz="1100">
                          <a:effectLst/>
                        </a:rPr>
                        <a:t>7</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CSD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CSD Registration report - A certified copy of latest and complete report.  Note:  CSD summary report will not be accepted.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dirty="0">
                          <a:effectLst/>
                        </a:rPr>
                        <a:t> </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71326853"/>
                  </a:ext>
                </a:extLst>
              </a:tr>
            </a:tbl>
          </a:graphicData>
        </a:graphic>
      </p:graphicFrame>
      <p:sp>
        <p:nvSpPr>
          <p:cNvPr id="6" name="Rectangle 5">
            <a:extLst>
              <a:ext uri="{FF2B5EF4-FFF2-40B4-BE49-F238E27FC236}">
                <a16:creationId xmlns:a16="http://schemas.microsoft.com/office/drawing/2014/main"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sorted, filed and submitted in the </a:t>
            </a:r>
            <a:r>
              <a:rPr lang="en-GB" b="1" dirty="0">
                <a:latin typeface="Arial" panose="020B0604020202020204" pitchFamily="34" charset="0"/>
                <a:cs typeface="Arial" panose="020B0604020202020204" pitchFamily="34" charset="0"/>
              </a:rPr>
              <a:t>exact order as indicated in the bid documents checklist</a:t>
            </a: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 Where information requested is not relevant this should be indicated with N/A. </a:t>
            </a:r>
            <a:endParaRPr lang="en-ZA" dirty="0"/>
          </a:p>
        </p:txBody>
      </p:sp>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539552" y="1244059"/>
            <a:ext cx="7924800" cy="4154984"/>
          </a:xfrm>
          <a:prstGeom prst="rect">
            <a:avLst/>
          </a:prstGeom>
          <a:noFill/>
        </p:spPr>
        <p:txBody>
          <a:bodyPr wrap="square" rtlCol="0">
            <a:spAutoFit/>
          </a:bodyPr>
          <a:lstStyle/>
          <a:p>
            <a:r>
              <a:rPr lang="en-US" sz="2400" b="1" dirty="0">
                <a:latin typeface="Arial" pitchFamily="34" charset="0"/>
                <a:cs typeface="Arial" pitchFamily="34" charset="0"/>
              </a:rPr>
              <a:t>Central Supplier Database (CSD)</a:t>
            </a:r>
          </a:p>
          <a:p>
            <a:endParaRPr lang="en-US" sz="2400" b="1" dirty="0">
              <a:latin typeface="Arial" pitchFamily="34" charset="0"/>
              <a:cs typeface="Arial" pitchFamily="34" charset="0"/>
            </a:endParaRPr>
          </a:p>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endParaRPr lang="en-US" sz="2400" dirty="0">
              <a:latin typeface="Arial" pitchFamily="34" charset="0"/>
              <a:cs typeface="Arial" pitchFamily="34" charset="0"/>
            </a:endParaRPr>
          </a:p>
          <a:p>
            <a:pPr marL="63500" lvl="3" algn="just"/>
            <a:r>
              <a:rPr lang="en-GB" sz="2400" dirty="0">
                <a:latin typeface="Arial" pitchFamily="34" charset="0"/>
                <a:cs typeface="Arial" pitchFamily="34" charset="0"/>
              </a:rPr>
              <a:t>Bidders are required to submit a Tax Clearance pin, issued by the South African Revenue Services (SARS). Bidders should be Tax compliant at time of the evaluation. </a:t>
            </a:r>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Tax compliance status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323528" y="1092762"/>
            <a:ext cx="8496944" cy="553997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The bidder offering a product must be the holder of a licence to manufacture medicines and/or medical devices issued in terms of section 22C (1)(b) of the Medicines and Related Substances Act, 1965 (Act 101 of 1965), as amended. </a:t>
            </a: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certified copy </a:t>
            </a:r>
            <a:r>
              <a:rPr lang="en-US" sz="2000" dirty="0">
                <a:latin typeface="Arial" panose="020B0604020202020204" pitchFamily="34" charset="0"/>
                <a:cs typeface="Arial" panose="020B0604020202020204" pitchFamily="34" charset="0"/>
              </a:rPr>
              <a:t>of the original </a:t>
            </a:r>
            <a:r>
              <a:rPr lang="en-US" sz="2000" dirty="0" err="1">
                <a:latin typeface="Arial" panose="020B0604020202020204" pitchFamily="34" charset="0"/>
                <a:cs typeface="Arial" panose="020B0604020202020204" pitchFamily="34" charset="0"/>
              </a:rPr>
              <a:t>licence</a:t>
            </a:r>
            <a:r>
              <a:rPr lang="en-US" sz="2000" dirty="0">
                <a:latin typeface="Arial" panose="020B0604020202020204" pitchFamily="34" charset="0"/>
                <a:cs typeface="Arial" panose="020B0604020202020204" pitchFamily="34" charset="0"/>
              </a:rPr>
              <a:t> must be submitted by the bidder offering the product.</a:t>
            </a: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Items offered must be registered in terms of section 15 of the Medicines and Related Substances Act, (Act 101 of 1965), and must comply with the conditions of registration for the duration of the contract.</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3099</Words>
  <Application>Microsoft Office PowerPoint</Application>
  <PresentationFormat>On-screen Show (4:3)</PresentationFormat>
  <Paragraphs>403</Paragraphs>
  <Slides>36</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Arial</vt:lpstr>
      <vt:lpstr>Arial Narrow</vt:lpstr>
      <vt:lpstr>Calibri</vt:lpstr>
      <vt:lpstr>Symbol</vt:lpstr>
      <vt:lpstr>Times New Roman</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19 </vt:lpstr>
      <vt:lpstr>20 </vt:lpstr>
      <vt:lpstr>21 </vt:lpstr>
      <vt:lpstr>22 </vt:lpstr>
      <vt:lpstr>23 </vt:lpstr>
      <vt:lpstr>PowerPoint Presentation</vt:lpstr>
      <vt:lpstr>25 </vt:lpstr>
      <vt:lpstr>26 </vt:lpstr>
      <vt:lpstr>27 </vt:lpstr>
      <vt:lpstr>28 </vt:lpstr>
      <vt:lpstr>29 </vt:lpstr>
      <vt:lpstr>30 </vt:lpstr>
      <vt:lpstr>31 </vt:lpstr>
      <vt:lpstr>32 </vt:lpstr>
      <vt:lpstr>33 </vt:lpstr>
      <vt:lpstr>34 </vt:lpstr>
      <vt:lpstr>35 </vt:lpstr>
      <vt:lpstr>36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Ephodia Nyathi</cp:lastModifiedBy>
  <cp:revision>84</cp:revision>
  <dcterms:created xsi:type="dcterms:W3CDTF">2013-10-17T06:13:57Z</dcterms:created>
  <dcterms:modified xsi:type="dcterms:W3CDTF">2021-07-01T14:57:16Z</dcterms:modified>
</cp:coreProperties>
</file>