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17"/>
  </p:notesMasterIdLst>
  <p:sldIdLst>
    <p:sldId id="277" r:id="rId6"/>
    <p:sldId id="419" r:id="rId7"/>
    <p:sldId id="402" r:id="rId8"/>
    <p:sldId id="418" r:id="rId9"/>
    <p:sldId id="405" r:id="rId10"/>
    <p:sldId id="424" r:id="rId11"/>
    <p:sldId id="420" r:id="rId12"/>
    <p:sldId id="421" r:id="rId13"/>
    <p:sldId id="422" r:id="rId14"/>
    <p:sldId id="425" r:id="rId15"/>
    <p:sldId id="423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ho Mbodi" initials="MM" lastIdx="2" clrIdx="0">
    <p:extLst>
      <p:ext uri="{19B8F6BF-5375-455C-9EA6-DF929625EA0E}">
        <p15:presenceInfo xmlns:p15="http://schemas.microsoft.com/office/powerpoint/2012/main" userId="S::MphoMb@hpcsa.co.za::4fac03c2-5dac-46dd-90d7-0b0856a82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171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05" autoAdjust="0"/>
  </p:normalViewPr>
  <p:slideViewPr>
    <p:cSldViewPr snapToGrid="0" snapToObjects="1">
      <p:cViewPr varScale="1">
        <p:scale>
          <a:sx n="85" d="100"/>
          <a:sy n="85" d="100"/>
        </p:scale>
        <p:origin x="66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D041B-887D-4F57-8D39-F99503FB4F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3A9DFD-C694-4E6B-ADE0-F670B11F9A87}">
      <dgm:prSet phldrT="[Text]"/>
      <dgm:spPr/>
      <dgm:t>
        <a:bodyPr/>
        <a:lstStyle/>
        <a:p>
          <a:r>
            <a:rPr lang="en-US" dirty="0"/>
            <a:t>Sections 17 &amp; 34: Registration a prerequisite for practicing</a:t>
          </a:r>
        </a:p>
      </dgm:t>
    </dgm:pt>
    <dgm:pt modelId="{07CBBE18-BD76-4812-965D-860EAE3801EE}" type="parTrans" cxnId="{6327C2BA-8380-49DC-A3EE-6128A7CC3C9C}">
      <dgm:prSet/>
      <dgm:spPr/>
      <dgm:t>
        <a:bodyPr/>
        <a:lstStyle/>
        <a:p>
          <a:endParaRPr lang="en-US"/>
        </a:p>
      </dgm:t>
    </dgm:pt>
    <dgm:pt modelId="{B52A5137-8A9D-4689-9EAF-D37E15AE1780}" type="sibTrans" cxnId="{6327C2BA-8380-49DC-A3EE-6128A7CC3C9C}">
      <dgm:prSet/>
      <dgm:spPr/>
      <dgm:t>
        <a:bodyPr/>
        <a:lstStyle/>
        <a:p>
          <a:endParaRPr lang="en-US"/>
        </a:p>
      </dgm:t>
    </dgm:pt>
    <dgm:pt modelId="{3CEE1D7A-1C74-4573-ACE2-3C85859E1A2B}">
      <dgm:prSet phldrT="[Text]"/>
      <dgm:spPr/>
      <dgm:t>
        <a:bodyPr/>
        <a:lstStyle/>
        <a:p>
          <a:r>
            <a:rPr lang="en-US" dirty="0"/>
            <a:t>Section 19: Removal of name from, &amp; restoration to register</a:t>
          </a:r>
        </a:p>
      </dgm:t>
    </dgm:pt>
    <dgm:pt modelId="{32B9354B-A518-4F04-9621-94A7ECF0623A}" type="parTrans" cxnId="{4928C78D-6168-4165-B5FC-958432663EFA}">
      <dgm:prSet/>
      <dgm:spPr/>
      <dgm:t>
        <a:bodyPr/>
        <a:lstStyle/>
        <a:p>
          <a:endParaRPr lang="en-US"/>
        </a:p>
      </dgm:t>
    </dgm:pt>
    <dgm:pt modelId="{E80D906D-9A4C-4520-BB59-DE639DEB9AC2}" type="sibTrans" cxnId="{4928C78D-6168-4165-B5FC-958432663EFA}">
      <dgm:prSet/>
      <dgm:spPr/>
      <dgm:t>
        <a:bodyPr/>
        <a:lstStyle/>
        <a:p>
          <a:endParaRPr lang="en-US"/>
        </a:p>
      </dgm:t>
    </dgm:pt>
    <dgm:pt modelId="{289F88A4-AF17-4551-9F45-9123227FCCE0}">
      <dgm:prSet phldrT="[Text]"/>
      <dgm:spPr/>
      <dgm:t>
        <a:bodyPr/>
        <a:lstStyle/>
        <a:p>
          <a:r>
            <a:rPr lang="en-US" dirty="0"/>
            <a:t>Section 19A:</a:t>
          </a:r>
        </a:p>
        <a:p>
          <a:r>
            <a:rPr lang="en-US" dirty="0"/>
            <a:t>Suspension of health professionals &amp;</a:t>
          </a:r>
        </a:p>
        <a:p>
          <a:r>
            <a:rPr lang="en-US" dirty="0"/>
            <a:t>revocation of such suspension</a:t>
          </a:r>
        </a:p>
      </dgm:t>
    </dgm:pt>
    <dgm:pt modelId="{27BBBA2D-C60A-485C-A692-733CFCC78E28}" type="parTrans" cxnId="{BD90D37E-83BF-4F49-A950-49DF8C45250E}">
      <dgm:prSet/>
      <dgm:spPr/>
      <dgm:t>
        <a:bodyPr/>
        <a:lstStyle/>
        <a:p>
          <a:endParaRPr lang="en-US"/>
        </a:p>
      </dgm:t>
    </dgm:pt>
    <dgm:pt modelId="{52AED8C7-055D-490F-9C1F-9C5DC48B17BE}" type="sibTrans" cxnId="{BD90D37E-83BF-4F49-A950-49DF8C45250E}">
      <dgm:prSet/>
      <dgm:spPr/>
      <dgm:t>
        <a:bodyPr/>
        <a:lstStyle/>
        <a:p>
          <a:endParaRPr lang="en-US"/>
        </a:p>
      </dgm:t>
    </dgm:pt>
    <dgm:pt modelId="{731E6444-E3B9-43A2-BA87-003A456DD68F}">
      <dgm:prSet phldrT="[Text]"/>
      <dgm:spPr/>
      <dgm:t>
        <a:bodyPr/>
        <a:lstStyle/>
        <a:p>
          <a:r>
            <a:rPr lang="en-US" dirty="0"/>
            <a:t>Section 26: Compliance with certain conditions relating to</a:t>
          </a:r>
        </a:p>
        <a:p>
          <a:r>
            <a:rPr lang="en-US" dirty="0"/>
            <a:t>Continuing Professional Development</a:t>
          </a:r>
        </a:p>
      </dgm:t>
    </dgm:pt>
    <dgm:pt modelId="{1659E7C9-60C8-40C5-8086-C1F0E0606253}" type="parTrans" cxnId="{5B2D92ED-CB8A-4A5D-B920-E2121595A528}">
      <dgm:prSet/>
      <dgm:spPr/>
      <dgm:t>
        <a:bodyPr/>
        <a:lstStyle/>
        <a:p>
          <a:endParaRPr lang="en-US"/>
        </a:p>
      </dgm:t>
    </dgm:pt>
    <dgm:pt modelId="{FA284E08-0D4F-4E71-BCB6-ADAD9A5FE867}" type="sibTrans" cxnId="{5B2D92ED-CB8A-4A5D-B920-E2121595A528}">
      <dgm:prSet/>
      <dgm:spPr/>
      <dgm:t>
        <a:bodyPr/>
        <a:lstStyle/>
        <a:p>
          <a:endParaRPr lang="en-US"/>
        </a:p>
      </dgm:t>
    </dgm:pt>
    <dgm:pt modelId="{DF3D49DA-5635-48FA-A056-5B815AC73CE3}">
      <dgm:prSet/>
      <dgm:spPr/>
      <dgm:t>
        <a:bodyPr/>
        <a:lstStyle/>
        <a:p>
          <a:r>
            <a:rPr lang="en-US" dirty="0"/>
            <a:t>Section 16: Control over training (education)</a:t>
          </a:r>
        </a:p>
      </dgm:t>
    </dgm:pt>
    <dgm:pt modelId="{F90CF94A-28BA-4549-8773-95C8FFDB5A40}" type="parTrans" cxnId="{6F0A5D91-4CC4-4D56-9EC4-D798C139AC34}">
      <dgm:prSet/>
      <dgm:spPr/>
      <dgm:t>
        <a:bodyPr/>
        <a:lstStyle/>
        <a:p>
          <a:endParaRPr lang="en-US"/>
        </a:p>
      </dgm:t>
    </dgm:pt>
    <dgm:pt modelId="{21A14C65-D9F2-4948-897E-776C91B27A7C}" type="sibTrans" cxnId="{6F0A5D91-4CC4-4D56-9EC4-D798C139AC34}">
      <dgm:prSet/>
      <dgm:spPr/>
      <dgm:t>
        <a:bodyPr/>
        <a:lstStyle/>
        <a:p>
          <a:endParaRPr lang="en-US"/>
        </a:p>
      </dgm:t>
    </dgm:pt>
    <dgm:pt modelId="{833A4C63-A179-4155-8C78-8351F2108A07}">
      <dgm:prSet/>
      <dgm:spPr/>
      <dgm:t>
        <a:bodyPr/>
        <a:lstStyle/>
        <a:p>
          <a:r>
            <a:rPr lang="en-US" dirty="0"/>
            <a:t>Section 33: Definition of scope of health professions</a:t>
          </a:r>
        </a:p>
      </dgm:t>
    </dgm:pt>
    <dgm:pt modelId="{797C9A0B-2D2C-42C4-BBBB-B70D55BF157A}" type="parTrans" cxnId="{5B8DFC71-2AD1-45B3-BBCE-7833C95C9832}">
      <dgm:prSet/>
      <dgm:spPr/>
      <dgm:t>
        <a:bodyPr/>
        <a:lstStyle/>
        <a:p>
          <a:endParaRPr lang="en-US"/>
        </a:p>
      </dgm:t>
    </dgm:pt>
    <dgm:pt modelId="{1AB3FEBA-B331-4C11-B0A9-677EBBAE45B2}" type="sibTrans" cxnId="{5B8DFC71-2AD1-45B3-BBCE-7833C95C9832}">
      <dgm:prSet/>
      <dgm:spPr/>
      <dgm:t>
        <a:bodyPr/>
        <a:lstStyle/>
        <a:p>
          <a:endParaRPr lang="en-US"/>
        </a:p>
      </dgm:t>
    </dgm:pt>
    <dgm:pt modelId="{D9C97F70-F5F2-4370-962A-61F81523D55D}">
      <dgm:prSet/>
      <dgm:spPr/>
      <dgm:t>
        <a:bodyPr/>
        <a:lstStyle/>
        <a:p>
          <a:r>
            <a:rPr lang="en-US" dirty="0"/>
            <a:t>Section 51: Regulation relating to investigations in respect of impaired persons</a:t>
          </a:r>
        </a:p>
      </dgm:t>
    </dgm:pt>
    <dgm:pt modelId="{E957E918-5ECB-4D20-8A18-5038F3613605}" type="parTrans" cxnId="{5219798D-44DD-4803-BF15-951F0D0B1A20}">
      <dgm:prSet/>
      <dgm:spPr/>
      <dgm:t>
        <a:bodyPr/>
        <a:lstStyle/>
        <a:p>
          <a:endParaRPr lang="en-US"/>
        </a:p>
      </dgm:t>
    </dgm:pt>
    <dgm:pt modelId="{01F063E9-F9D4-4CC0-AE5F-BAEABD25995F}" type="sibTrans" cxnId="{5219798D-44DD-4803-BF15-951F0D0B1A20}">
      <dgm:prSet/>
      <dgm:spPr/>
      <dgm:t>
        <a:bodyPr/>
        <a:lstStyle/>
        <a:p>
          <a:endParaRPr lang="en-US"/>
        </a:p>
      </dgm:t>
    </dgm:pt>
    <dgm:pt modelId="{BDED3DE0-D944-4370-B366-0A8AE7AC66D8}" type="pres">
      <dgm:prSet presAssocID="{9C4D041B-887D-4F57-8D39-F99503FB4F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143AB-5A7C-43AA-A744-86E83ED37EAE}" type="pres">
      <dgm:prSet presAssocID="{DF3D49DA-5635-48FA-A056-5B815AC73CE3}" presName="node" presStyleLbl="node1" presStyleIdx="0" presStyleCnt="7" custLinFactNeighborX="-39237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AA0C4-6CED-47A1-A0D0-93FC4105419F}" type="pres">
      <dgm:prSet presAssocID="{21A14C65-D9F2-4948-897E-776C91B27A7C}" presName="sibTrans" presStyleCnt="0"/>
      <dgm:spPr/>
    </dgm:pt>
    <dgm:pt modelId="{C721E729-A6D4-453E-92E5-C8112F83D1E2}" type="pres">
      <dgm:prSet presAssocID="{623A9DFD-C694-4E6B-ADE0-F670B11F9A8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E037E-8E2A-4EB7-9AC7-EDA725E59D42}" type="pres">
      <dgm:prSet presAssocID="{B52A5137-8A9D-4689-9EAF-D37E15AE1780}" presName="sibTrans" presStyleCnt="0"/>
      <dgm:spPr/>
    </dgm:pt>
    <dgm:pt modelId="{A5947675-3829-43C0-8775-F60D25952459}" type="pres">
      <dgm:prSet presAssocID="{3CEE1D7A-1C74-4573-ACE2-3C85859E1A2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C9A68-B2A6-4C2A-B53C-FE2A24E774E1}" type="pres">
      <dgm:prSet presAssocID="{E80D906D-9A4C-4520-BB59-DE639DEB9AC2}" presName="sibTrans" presStyleCnt="0"/>
      <dgm:spPr/>
    </dgm:pt>
    <dgm:pt modelId="{0C7C490C-29A0-434A-ADF3-189C1653544B}" type="pres">
      <dgm:prSet presAssocID="{289F88A4-AF17-4551-9F45-9123227FCC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D2CB2-5362-4220-A8FB-E89296A8FA66}" type="pres">
      <dgm:prSet presAssocID="{52AED8C7-055D-490F-9C1F-9C5DC48B17BE}" presName="sibTrans" presStyleCnt="0"/>
      <dgm:spPr/>
    </dgm:pt>
    <dgm:pt modelId="{4EAC5459-DA5F-48C7-81C2-6CF35D8F44EF}" type="pres">
      <dgm:prSet presAssocID="{731E6444-E3B9-43A2-BA87-003A456DD68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43888-53A5-4E29-AB1D-7B6BBE83D0A6}" type="pres">
      <dgm:prSet presAssocID="{FA284E08-0D4F-4E71-BCB6-ADAD9A5FE867}" presName="sibTrans" presStyleCnt="0"/>
      <dgm:spPr/>
    </dgm:pt>
    <dgm:pt modelId="{334A0806-01B5-42DF-BE88-EEA80042F134}" type="pres">
      <dgm:prSet presAssocID="{D9C97F70-F5F2-4370-962A-61F81523D55D}" presName="node" presStyleLbl="node1" presStyleIdx="5" presStyleCnt="7" custLinFactX="-9209" custLinFactY="2049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1544-FE31-4FFD-950C-A8B1D4610BE7}" type="pres">
      <dgm:prSet presAssocID="{01F063E9-F9D4-4CC0-AE5F-BAEABD25995F}" presName="sibTrans" presStyleCnt="0"/>
      <dgm:spPr/>
    </dgm:pt>
    <dgm:pt modelId="{D5678BBC-B6C7-4A7F-BAC9-85FB46E6D16C}" type="pres">
      <dgm:prSet presAssocID="{833A4C63-A179-4155-8C78-8351F2108A07}" presName="node" presStyleLbl="node1" presStyleIdx="6" presStyleCnt="7" custLinFactX="10000" custLinFactY="-1983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DFC71-2AD1-45B3-BBCE-7833C95C9832}" srcId="{9C4D041B-887D-4F57-8D39-F99503FB4F60}" destId="{833A4C63-A179-4155-8C78-8351F2108A07}" srcOrd="6" destOrd="0" parTransId="{797C9A0B-2D2C-42C4-BBBB-B70D55BF157A}" sibTransId="{1AB3FEBA-B331-4C11-B0A9-677EBBAE45B2}"/>
    <dgm:cxn modelId="{D6D12FCA-7CFE-45FA-9302-FB74F9E9A295}" type="presOf" srcId="{3CEE1D7A-1C74-4573-ACE2-3C85859E1A2B}" destId="{A5947675-3829-43C0-8775-F60D25952459}" srcOrd="0" destOrd="0" presId="urn:microsoft.com/office/officeart/2005/8/layout/default"/>
    <dgm:cxn modelId="{4928C78D-6168-4165-B5FC-958432663EFA}" srcId="{9C4D041B-887D-4F57-8D39-F99503FB4F60}" destId="{3CEE1D7A-1C74-4573-ACE2-3C85859E1A2B}" srcOrd="2" destOrd="0" parTransId="{32B9354B-A518-4F04-9621-94A7ECF0623A}" sibTransId="{E80D906D-9A4C-4520-BB59-DE639DEB9AC2}"/>
    <dgm:cxn modelId="{E73362DA-990B-4C9E-8FA2-DDCBF6733C7D}" type="presOf" srcId="{731E6444-E3B9-43A2-BA87-003A456DD68F}" destId="{4EAC5459-DA5F-48C7-81C2-6CF35D8F44EF}" srcOrd="0" destOrd="0" presId="urn:microsoft.com/office/officeart/2005/8/layout/default"/>
    <dgm:cxn modelId="{6F0A5D91-4CC4-4D56-9EC4-D798C139AC34}" srcId="{9C4D041B-887D-4F57-8D39-F99503FB4F60}" destId="{DF3D49DA-5635-48FA-A056-5B815AC73CE3}" srcOrd="0" destOrd="0" parTransId="{F90CF94A-28BA-4549-8773-95C8FFDB5A40}" sibTransId="{21A14C65-D9F2-4948-897E-776C91B27A7C}"/>
    <dgm:cxn modelId="{BD90D37E-83BF-4F49-A950-49DF8C45250E}" srcId="{9C4D041B-887D-4F57-8D39-F99503FB4F60}" destId="{289F88A4-AF17-4551-9F45-9123227FCCE0}" srcOrd="3" destOrd="0" parTransId="{27BBBA2D-C60A-485C-A692-733CFCC78E28}" sibTransId="{52AED8C7-055D-490F-9C1F-9C5DC48B17BE}"/>
    <dgm:cxn modelId="{6F71DC78-66AD-4BA2-A378-07C9788B0918}" type="presOf" srcId="{DF3D49DA-5635-48FA-A056-5B815AC73CE3}" destId="{DCF143AB-5A7C-43AA-A744-86E83ED37EAE}" srcOrd="0" destOrd="0" presId="urn:microsoft.com/office/officeart/2005/8/layout/default"/>
    <dgm:cxn modelId="{F74E92A9-F78A-435A-B8BA-AC7979A2E88B}" type="presOf" srcId="{9C4D041B-887D-4F57-8D39-F99503FB4F60}" destId="{BDED3DE0-D944-4370-B366-0A8AE7AC66D8}" srcOrd="0" destOrd="0" presId="urn:microsoft.com/office/officeart/2005/8/layout/default"/>
    <dgm:cxn modelId="{6EB64DF0-624C-4C03-BDF6-C24D2C9083F1}" type="presOf" srcId="{D9C97F70-F5F2-4370-962A-61F81523D55D}" destId="{334A0806-01B5-42DF-BE88-EEA80042F134}" srcOrd="0" destOrd="0" presId="urn:microsoft.com/office/officeart/2005/8/layout/default"/>
    <dgm:cxn modelId="{6327C2BA-8380-49DC-A3EE-6128A7CC3C9C}" srcId="{9C4D041B-887D-4F57-8D39-F99503FB4F60}" destId="{623A9DFD-C694-4E6B-ADE0-F670B11F9A87}" srcOrd="1" destOrd="0" parTransId="{07CBBE18-BD76-4812-965D-860EAE3801EE}" sibTransId="{B52A5137-8A9D-4689-9EAF-D37E15AE1780}"/>
    <dgm:cxn modelId="{D20CF123-37B2-48B2-8D80-FE5288E7FB1E}" type="presOf" srcId="{833A4C63-A179-4155-8C78-8351F2108A07}" destId="{D5678BBC-B6C7-4A7F-BAC9-85FB46E6D16C}" srcOrd="0" destOrd="0" presId="urn:microsoft.com/office/officeart/2005/8/layout/default"/>
    <dgm:cxn modelId="{FBC64303-1527-475E-9A36-1AE390C45944}" type="presOf" srcId="{289F88A4-AF17-4551-9F45-9123227FCCE0}" destId="{0C7C490C-29A0-434A-ADF3-189C1653544B}" srcOrd="0" destOrd="0" presId="urn:microsoft.com/office/officeart/2005/8/layout/default"/>
    <dgm:cxn modelId="{5219798D-44DD-4803-BF15-951F0D0B1A20}" srcId="{9C4D041B-887D-4F57-8D39-F99503FB4F60}" destId="{D9C97F70-F5F2-4370-962A-61F81523D55D}" srcOrd="5" destOrd="0" parTransId="{E957E918-5ECB-4D20-8A18-5038F3613605}" sibTransId="{01F063E9-F9D4-4CC0-AE5F-BAEABD25995F}"/>
    <dgm:cxn modelId="{45D99976-AB1F-457D-B568-049FB4398FCB}" type="presOf" srcId="{623A9DFD-C694-4E6B-ADE0-F670B11F9A87}" destId="{C721E729-A6D4-453E-92E5-C8112F83D1E2}" srcOrd="0" destOrd="0" presId="urn:microsoft.com/office/officeart/2005/8/layout/default"/>
    <dgm:cxn modelId="{5B2D92ED-CB8A-4A5D-B920-E2121595A528}" srcId="{9C4D041B-887D-4F57-8D39-F99503FB4F60}" destId="{731E6444-E3B9-43A2-BA87-003A456DD68F}" srcOrd="4" destOrd="0" parTransId="{1659E7C9-60C8-40C5-8086-C1F0E0606253}" sibTransId="{FA284E08-0D4F-4E71-BCB6-ADAD9A5FE867}"/>
    <dgm:cxn modelId="{45466752-C749-49B5-A1E3-53136F5B695C}" type="presParOf" srcId="{BDED3DE0-D944-4370-B366-0A8AE7AC66D8}" destId="{DCF143AB-5A7C-43AA-A744-86E83ED37EAE}" srcOrd="0" destOrd="0" presId="urn:microsoft.com/office/officeart/2005/8/layout/default"/>
    <dgm:cxn modelId="{BE4C2022-060C-4BDD-8C36-0FD9797A34AE}" type="presParOf" srcId="{BDED3DE0-D944-4370-B366-0A8AE7AC66D8}" destId="{AF7AA0C4-6CED-47A1-A0D0-93FC4105419F}" srcOrd="1" destOrd="0" presId="urn:microsoft.com/office/officeart/2005/8/layout/default"/>
    <dgm:cxn modelId="{DC3C6661-A596-4BFF-87C1-C2877FB5B2B8}" type="presParOf" srcId="{BDED3DE0-D944-4370-B366-0A8AE7AC66D8}" destId="{C721E729-A6D4-453E-92E5-C8112F83D1E2}" srcOrd="2" destOrd="0" presId="urn:microsoft.com/office/officeart/2005/8/layout/default"/>
    <dgm:cxn modelId="{E73107BB-ADD4-47ED-AEC4-2A90C5CD3495}" type="presParOf" srcId="{BDED3DE0-D944-4370-B366-0A8AE7AC66D8}" destId="{57FE037E-8E2A-4EB7-9AC7-EDA725E59D42}" srcOrd="3" destOrd="0" presId="urn:microsoft.com/office/officeart/2005/8/layout/default"/>
    <dgm:cxn modelId="{7806C40A-C5CE-4153-A0DB-590E69291FE7}" type="presParOf" srcId="{BDED3DE0-D944-4370-B366-0A8AE7AC66D8}" destId="{A5947675-3829-43C0-8775-F60D25952459}" srcOrd="4" destOrd="0" presId="urn:microsoft.com/office/officeart/2005/8/layout/default"/>
    <dgm:cxn modelId="{4E1C331F-9BC7-44F1-B55B-E5A8E711114C}" type="presParOf" srcId="{BDED3DE0-D944-4370-B366-0A8AE7AC66D8}" destId="{9F2C9A68-B2A6-4C2A-B53C-FE2A24E774E1}" srcOrd="5" destOrd="0" presId="urn:microsoft.com/office/officeart/2005/8/layout/default"/>
    <dgm:cxn modelId="{2D74C4C1-B6F6-4F65-A34D-9FA3DCD7AAAF}" type="presParOf" srcId="{BDED3DE0-D944-4370-B366-0A8AE7AC66D8}" destId="{0C7C490C-29A0-434A-ADF3-189C1653544B}" srcOrd="6" destOrd="0" presId="urn:microsoft.com/office/officeart/2005/8/layout/default"/>
    <dgm:cxn modelId="{88870986-95C6-441D-A35F-5726E7D15405}" type="presParOf" srcId="{BDED3DE0-D944-4370-B366-0A8AE7AC66D8}" destId="{485D2CB2-5362-4220-A8FB-E89296A8FA66}" srcOrd="7" destOrd="0" presId="urn:microsoft.com/office/officeart/2005/8/layout/default"/>
    <dgm:cxn modelId="{8DF70292-0560-422C-A860-DBFD452AFA11}" type="presParOf" srcId="{BDED3DE0-D944-4370-B366-0A8AE7AC66D8}" destId="{4EAC5459-DA5F-48C7-81C2-6CF35D8F44EF}" srcOrd="8" destOrd="0" presId="urn:microsoft.com/office/officeart/2005/8/layout/default"/>
    <dgm:cxn modelId="{9E139598-946D-4D05-9E17-6934A4C7B1AC}" type="presParOf" srcId="{BDED3DE0-D944-4370-B366-0A8AE7AC66D8}" destId="{55043888-53A5-4E29-AB1D-7B6BBE83D0A6}" srcOrd="9" destOrd="0" presId="urn:microsoft.com/office/officeart/2005/8/layout/default"/>
    <dgm:cxn modelId="{E5C1B4BC-5C0D-44B5-9489-1E8B9331072E}" type="presParOf" srcId="{BDED3DE0-D944-4370-B366-0A8AE7AC66D8}" destId="{334A0806-01B5-42DF-BE88-EEA80042F134}" srcOrd="10" destOrd="0" presId="urn:microsoft.com/office/officeart/2005/8/layout/default"/>
    <dgm:cxn modelId="{D76C8958-A6CB-4234-9947-D6D49FC80566}" type="presParOf" srcId="{BDED3DE0-D944-4370-B366-0A8AE7AC66D8}" destId="{B9631544-FE31-4FFD-950C-A8B1D4610BE7}" srcOrd="11" destOrd="0" presId="urn:microsoft.com/office/officeart/2005/8/layout/default"/>
    <dgm:cxn modelId="{8D84B1EB-EF90-4066-9F23-92E5FAB28707}" type="presParOf" srcId="{BDED3DE0-D944-4370-B366-0A8AE7AC66D8}" destId="{D5678BBC-B6C7-4A7F-BAC9-85FB46E6D16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42D2A-FFA2-40B2-BCBF-D3DED230759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DE3EB72-F88B-49EE-BC58-57301C98AB04}">
      <dgm:prSet phldrT="[Text]"/>
      <dgm:spPr/>
      <dgm:t>
        <a:bodyPr/>
        <a:lstStyle/>
        <a:p>
          <a:r>
            <a:rPr lang="en-US" dirty="0"/>
            <a:t>Accepting complaints regarding practitioners</a:t>
          </a:r>
        </a:p>
      </dgm:t>
    </dgm:pt>
    <dgm:pt modelId="{4A688F00-80E0-41EF-90BF-B4B48748323D}" type="parTrans" cxnId="{416FE1C6-CA55-46B6-9E6A-95DCE6BFB1B1}">
      <dgm:prSet/>
      <dgm:spPr/>
      <dgm:t>
        <a:bodyPr/>
        <a:lstStyle/>
        <a:p>
          <a:endParaRPr lang="en-US"/>
        </a:p>
      </dgm:t>
    </dgm:pt>
    <dgm:pt modelId="{DCC97A3C-43CA-4339-BD3B-E5281E170545}" type="sibTrans" cxnId="{416FE1C6-CA55-46B6-9E6A-95DCE6BFB1B1}">
      <dgm:prSet/>
      <dgm:spPr/>
      <dgm:t>
        <a:bodyPr/>
        <a:lstStyle/>
        <a:p>
          <a:endParaRPr lang="en-US"/>
        </a:p>
      </dgm:t>
    </dgm:pt>
    <dgm:pt modelId="{4F02E8B8-5C12-4F84-9EDF-1A92810067A5}">
      <dgm:prSet phldrT="[Text]"/>
      <dgm:spPr/>
      <dgm:t>
        <a:bodyPr/>
        <a:lstStyle/>
        <a:p>
          <a:r>
            <a:rPr lang="en-US" dirty="0"/>
            <a:t>Investigating complaints guided by HPCSA Ethical Rules</a:t>
          </a:r>
        </a:p>
      </dgm:t>
    </dgm:pt>
    <dgm:pt modelId="{37BB2239-6CB1-4824-B2BB-01398DD701DF}" type="parTrans" cxnId="{885B803F-FBBD-4645-89E6-DA90B12A8AB6}">
      <dgm:prSet/>
      <dgm:spPr/>
      <dgm:t>
        <a:bodyPr/>
        <a:lstStyle/>
        <a:p>
          <a:endParaRPr lang="en-US"/>
        </a:p>
      </dgm:t>
    </dgm:pt>
    <dgm:pt modelId="{5D6146D9-3700-4B50-8AF4-9B5F2FC6F06E}" type="sibTrans" cxnId="{885B803F-FBBD-4645-89E6-DA90B12A8AB6}">
      <dgm:prSet/>
      <dgm:spPr/>
      <dgm:t>
        <a:bodyPr/>
        <a:lstStyle/>
        <a:p>
          <a:endParaRPr lang="en-US"/>
        </a:p>
      </dgm:t>
    </dgm:pt>
    <dgm:pt modelId="{E1C40A7C-AD44-447B-9469-3E54CBF94A17}">
      <dgm:prSet/>
      <dgm:spPr/>
      <dgm:t>
        <a:bodyPr/>
        <a:lstStyle/>
        <a:p>
          <a:r>
            <a:rPr lang="en-US" dirty="0"/>
            <a:t>Impose a penalty Regulation 4(9) where necessary</a:t>
          </a:r>
        </a:p>
      </dgm:t>
    </dgm:pt>
    <dgm:pt modelId="{D78708CF-6870-4703-89C1-02B2EA9C940E}" type="parTrans" cxnId="{72C15549-607F-486F-A74F-BCA8D7908825}">
      <dgm:prSet/>
      <dgm:spPr/>
      <dgm:t>
        <a:bodyPr/>
        <a:lstStyle/>
        <a:p>
          <a:endParaRPr lang="en-US"/>
        </a:p>
      </dgm:t>
    </dgm:pt>
    <dgm:pt modelId="{EB41918F-FD42-4E11-959F-8299A940A013}" type="sibTrans" cxnId="{72C15549-607F-486F-A74F-BCA8D7908825}">
      <dgm:prSet/>
      <dgm:spPr/>
      <dgm:t>
        <a:bodyPr/>
        <a:lstStyle/>
        <a:p>
          <a:endParaRPr lang="en-US"/>
        </a:p>
      </dgm:t>
    </dgm:pt>
    <dgm:pt modelId="{6DF166B3-2640-456C-B329-4CF4DCB49804}" type="pres">
      <dgm:prSet presAssocID="{BAB42D2A-FFA2-40B2-BCBF-D3DED230759E}" presName="CompostProcess" presStyleCnt="0">
        <dgm:presLayoutVars>
          <dgm:dir/>
          <dgm:resizeHandles val="exact"/>
        </dgm:presLayoutVars>
      </dgm:prSet>
      <dgm:spPr/>
    </dgm:pt>
    <dgm:pt modelId="{4E9646C2-3CE7-4A36-84AC-15F7E8636907}" type="pres">
      <dgm:prSet presAssocID="{BAB42D2A-FFA2-40B2-BCBF-D3DED230759E}" presName="arrow" presStyleLbl="bgShp" presStyleIdx="0" presStyleCnt="1"/>
      <dgm:spPr/>
    </dgm:pt>
    <dgm:pt modelId="{05AD435F-5FD7-4176-941C-08ED22BB44CC}" type="pres">
      <dgm:prSet presAssocID="{BAB42D2A-FFA2-40B2-BCBF-D3DED230759E}" presName="linearProcess" presStyleCnt="0"/>
      <dgm:spPr/>
    </dgm:pt>
    <dgm:pt modelId="{48F831AB-13E2-4A4E-8746-685F0AE05494}" type="pres">
      <dgm:prSet presAssocID="{0DE3EB72-F88B-49EE-BC58-57301C98AB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CDEE0-F778-4FC7-A347-6BFE8EA7B9C0}" type="pres">
      <dgm:prSet presAssocID="{DCC97A3C-43CA-4339-BD3B-E5281E170545}" presName="sibTrans" presStyleCnt="0"/>
      <dgm:spPr/>
    </dgm:pt>
    <dgm:pt modelId="{172754BB-64A2-4D8D-BB19-248A1980984F}" type="pres">
      <dgm:prSet presAssocID="{4F02E8B8-5C12-4F84-9EDF-1A92810067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EE07B-8CCB-4944-84AB-5A9AC752D2D7}" type="pres">
      <dgm:prSet presAssocID="{5D6146D9-3700-4B50-8AF4-9B5F2FC6F06E}" presName="sibTrans" presStyleCnt="0"/>
      <dgm:spPr/>
    </dgm:pt>
    <dgm:pt modelId="{0EA5896D-8601-4C1D-84C7-40D1D4DB9E8E}" type="pres">
      <dgm:prSet presAssocID="{E1C40A7C-AD44-447B-9469-3E54CBF94A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A1FF1-E8AB-4F9B-8F38-6FFC939A4127}" type="presOf" srcId="{BAB42D2A-FFA2-40B2-BCBF-D3DED230759E}" destId="{6DF166B3-2640-456C-B329-4CF4DCB49804}" srcOrd="0" destOrd="0" presId="urn:microsoft.com/office/officeart/2005/8/layout/hProcess9"/>
    <dgm:cxn modelId="{DC47795B-A9AF-4510-8988-157CEC35E60F}" type="presOf" srcId="{E1C40A7C-AD44-447B-9469-3E54CBF94A17}" destId="{0EA5896D-8601-4C1D-84C7-40D1D4DB9E8E}" srcOrd="0" destOrd="0" presId="urn:microsoft.com/office/officeart/2005/8/layout/hProcess9"/>
    <dgm:cxn modelId="{885B803F-FBBD-4645-89E6-DA90B12A8AB6}" srcId="{BAB42D2A-FFA2-40B2-BCBF-D3DED230759E}" destId="{4F02E8B8-5C12-4F84-9EDF-1A92810067A5}" srcOrd="1" destOrd="0" parTransId="{37BB2239-6CB1-4824-B2BB-01398DD701DF}" sibTransId="{5D6146D9-3700-4B50-8AF4-9B5F2FC6F06E}"/>
    <dgm:cxn modelId="{21599586-5FDB-4645-9FC1-279DD59C0006}" type="presOf" srcId="{4F02E8B8-5C12-4F84-9EDF-1A92810067A5}" destId="{172754BB-64A2-4D8D-BB19-248A1980984F}" srcOrd="0" destOrd="0" presId="urn:microsoft.com/office/officeart/2005/8/layout/hProcess9"/>
    <dgm:cxn modelId="{416FE1C6-CA55-46B6-9E6A-95DCE6BFB1B1}" srcId="{BAB42D2A-FFA2-40B2-BCBF-D3DED230759E}" destId="{0DE3EB72-F88B-49EE-BC58-57301C98AB04}" srcOrd="0" destOrd="0" parTransId="{4A688F00-80E0-41EF-90BF-B4B48748323D}" sibTransId="{DCC97A3C-43CA-4339-BD3B-E5281E170545}"/>
    <dgm:cxn modelId="{49401F46-A745-47B8-9268-9ED4500C6FFE}" type="presOf" srcId="{0DE3EB72-F88B-49EE-BC58-57301C98AB04}" destId="{48F831AB-13E2-4A4E-8746-685F0AE05494}" srcOrd="0" destOrd="0" presId="urn:microsoft.com/office/officeart/2005/8/layout/hProcess9"/>
    <dgm:cxn modelId="{72C15549-607F-486F-A74F-BCA8D7908825}" srcId="{BAB42D2A-FFA2-40B2-BCBF-D3DED230759E}" destId="{E1C40A7C-AD44-447B-9469-3E54CBF94A17}" srcOrd="2" destOrd="0" parTransId="{D78708CF-6870-4703-89C1-02B2EA9C940E}" sibTransId="{EB41918F-FD42-4E11-959F-8299A940A013}"/>
    <dgm:cxn modelId="{677B69DE-CF92-4B7B-8484-228014961D76}" type="presParOf" srcId="{6DF166B3-2640-456C-B329-4CF4DCB49804}" destId="{4E9646C2-3CE7-4A36-84AC-15F7E8636907}" srcOrd="0" destOrd="0" presId="urn:microsoft.com/office/officeart/2005/8/layout/hProcess9"/>
    <dgm:cxn modelId="{E3F9754D-EE5A-4C5A-9611-77B09C401A00}" type="presParOf" srcId="{6DF166B3-2640-456C-B329-4CF4DCB49804}" destId="{05AD435F-5FD7-4176-941C-08ED22BB44CC}" srcOrd="1" destOrd="0" presId="urn:microsoft.com/office/officeart/2005/8/layout/hProcess9"/>
    <dgm:cxn modelId="{91CF4F5B-D865-434E-AD8A-C53483812198}" type="presParOf" srcId="{05AD435F-5FD7-4176-941C-08ED22BB44CC}" destId="{48F831AB-13E2-4A4E-8746-685F0AE05494}" srcOrd="0" destOrd="0" presId="urn:microsoft.com/office/officeart/2005/8/layout/hProcess9"/>
    <dgm:cxn modelId="{27DA57A8-6DCD-44F2-B4E1-DB0E5966C7DA}" type="presParOf" srcId="{05AD435F-5FD7-4176-941C-08ED22BB44CC}" destId="{8C9CDEE0-F778-4FC7-A347-6BFE8EA7B9C0}" srcOrd="1" destOrd="0" presId="urn:microsoft.com/office/officeart/2005/8/layout/hProcess9"/>
    <dgm:cxn modelId="{C6B27C45-9912-4C83-9DA9-E09837B1791D}" type="presParOf" srcId="{05AD435F-5FD7-4176-941C-08ED22BB44CC}" destId="{172754BB-64A2-4D8D-BB19-248A1980984F}" srcOrd="2" destOrd="0" presId="urn:microsoft.com/office/officeart/2005/8/layout/hProcess9"/>
    <dgm:cxn modelId="{B9310EBA-5F3E-407D-8C4E-6003A618C7D6}" type="presParOf" srcId="{05AD435F-5FD7-4176-941C-08ED22BB44CC}" destId="{490EE07B-8CCB-4944-84AB-5A9AC752D2D7}" srcOrd="3" destOrd="0" presId="urn:microsoft.com/office/officeart/2005/8/layout/hProcess9"/>
    <dgm:cxn modelId="{4787493C-7568-4929-A2E5-BC0B5372A558}" type="presParOf" srcId="{05AD435F-5FD7-4176-941C-08ED22BB44CC}" destId="{0EA5896D-8601-4C1D-84C7-40D1D4DB9E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143AB-5A7C-43AA-A744-86E83ED37EAE}">
      <dsp:nvSpPr>
        <dsp:cNvPr id="0" name=""/>
        <dsp:cNvSpPr/>
      </dsp:nvSpPr>
      <dsp:spPr>
        <a:xfrm>
          <a:off x="0" y="135565"/>
          <a:ext cx="2063750" cy="1238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16: Control over training (education)</a:t>
          </a:r>
        </a:p>
      </dsp:txBody>
      <dsp:txXfrm>
        <a:off x="0" y="135565"/>
        <a:ext cx="2063750" cy="1238250"/>
      </dsp:txXfrm>
    </dsp:sp>
    <dsp:sp modelId="{C721E729-A6D4-453E-92E5-C8112F83D1E2}">
      <dsp:nvSpPr>
        <dsp:cNvPr id="0" name=""/>
        <dsp:cNvSpPr/>
      </dsp:nvSpPr>
      <dsp:spPr>
        <a:xfrm>
          <a:off x="2270125" y="137583"/>
          <a:ext cx="2063750" cy="1238250"/>
        </a:xfrm>
        <a:prstGeom prst="rect">
          <a:avLst/>
        </a:prstGeom>
        <a:solidFill>
          <a:schemeClr val="accent3">
            <a:hueOff val="-1145389"/>
            <a:satOff val="-9728"/>
            <a:lumOff val="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Sections 17 &amp; 34: Registration a prerequisite for practicing</a:t>
          </a:r>
        </a:p>
      </dsp:txBody>
      <dsp:txXfrm>
        <a:off x="2270125" y="137583"/>
        <a:ext cx="2063750" cy="1238250"/>
      </dsp:txXfrm>
    </dsp:sp>
    <dsp:sp modelId="{A5947675-3829-43C0-8775-F60D25952459}">
      <dsp:nvSpPr>
        <dsp:cNvPr id="0" name=""/>
        <dsp:cNvSpPr/>
      </dsp:nvSpPr>
      <dsp:spPr>
        <a:xfrm>
          <a:off x="4540250" y="137583"/>
          <a:ext cx="2063750" cy="1238250"/>
        </a:xfrm>
        <a:prstGeom prst="rect">
          <a:avLst/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19: Removal of name from, &amp; restoration to register</a:t>
          </a:r>
        </a:p>
      </dsp:txBody>
      <dsp:txXfrm>
        <a:off x="4540250" y="137583"/>
        <a:ext cx="2063750" cy="1238250"/>
      </dsp:txXfrm>
    </dsp:sp>
    <dsp:sp modelId="{0C7C490C-29A0-434A-ADF3-189C1653544B}">
      <dsp:nvSpPr>
        <dsp:cNvPr id="0" name=""/>
        <dsp:cNvSpPr/>
      </dsp:nvSpPr>
      <dsp:spPr>
        <a:xfrm>
          <a:off x="0" y="1582208"/>
          <a:ext cx="2063750" cy="1238250"/>
        </a:xfrm>
        <a:prstGeom prst="rect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19A: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Suspension of health professionals &amp;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revocation of such suspension</a:t>
          </a:r>
        </a:p>
      </dsp:txBody>
      <dsp:txXfrm>
        <a:off x="0" y="1582208"/>
        <a:ext cx="2063750" cy="1238250"/>
      </dsp:txXfrm>
    </dsp:sp>
    <dsp:sp modelId="{4EAC5459-DA5F-48C7-81C2-6CF35D8F44EF}">
      <dsp:nvSpPr>
        <dsp:cNvPr id="0" name=""/>
        <dsp:cNvSpPr/>
      </dsp:nvSpPr>
      <dsp:spPr>
        <a:xfrm>
          <a:off x="2270125" y="1582208"/>
          <a:ext cx="2063750" cy="1238250"/>
        </a:xfrm>
        <a:prstGeom prst="rect">
          <a:avLst/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26: Compliance with certain conditions relating 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Continuing Professional Development</a:t>
          </a:r>
        </a:p>
      </dsp:txBody>
      <dsp:txXfrm>
        <a:off x="2270125" y="1582208"/>
        <a:ext cx="2063750" cy="1238250"/>
      </dsp:txXfrm>
    </dsp:sp>
    <dsp:sp modelId="{334A0806-01B5-42DF-BE88-EEA80042F134}">
      <dsp:nvSpPr>
        <dsp:cNvPr id="0" name=""/>
        <dsp:cNvSpPr/>
      </dsp:nvSpPr>
      <dsp:spPr>
        <a:xfrm>
          <a:off x="2286449" y="3074262"/>
          <a:ext cx="2063750" cy="1238250"/>
        </a:xfrm>
        <a:prstGeom prst="rect">
          <a:avLst/>
        </a:prstGeom>
        <a:solidFill>
          <a:schemeClr val="accent3">
            <a:hueOff val="-5726946"/>
            <a:satOff val="-48642"/>
            <a:lumOff val="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51: Regulation relating to investigations in respect of impaired persons</a:t>
          </a:r>
        </a:p>
      </dsp:txBody>
      <dsp:txXfrm>
        <a:off x="2286449" y="3074262"/>
        <a:ext cx="2063750" cy="1238250"/>
      </dsp:txXfrm>
    </dsp:sp>
    <dsp:sp modelId="{D5678BBC-B6C7-4A7F-BAC9-85FB46E6D16C}">
      <dsp:nvSpPr>
        <dsp:cNvPr id="0" name=""/>
        <dsp:cNvSpPr/>
      </dsp:nvSpPr>
      <dsp:spPr>
        <a:xfrm>
          <a:off x="4540250" y="1543026"/>
          <a:ext cx="2063750" cy="1238250"/>
        </a:xfrm>
        <a:prstGeom prst="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Section 33: Definition of scope of health professions</a:t>
          </a:r>
        </a:p>
      </dsp:txBody>
      <dsp:txXfrm>
        <a:off x="4540250" y="1543026"/>
        <a:ext cx="2063750" cy="123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46C2-3CE7-4A36-84AC-15F7E8636907}">
      <dsp:nvSpPr>
        <dsp:cNvPr id="0" name=""/>
        <dsp:cNvSpPr/>
      </dsp:nvSpPr>
      <dsp:spPr>
        <a:xfrm>
          <a:off x="611028" y="0"/>
          <a:ext cx="6924992" cy="35798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831AB-13E2-4A4E-8746-685F0AE05494}">
      <dsp:nvSpPr>
        <dsp:cNvPr id="0" name=""/>
        <dsp:cNvSpPr/>
      </dsp:nvSpPr>
      <dsp:spPr>
        <a:xfrm>
          <a:off x="276076" y="1073943"/>
          <a:ext cx="2444115" cy="1431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Accepting complaints regarding practitioners</a:t>
          </a:r>
        </a:p>
      </dsp:txBody>
      <dsp:txXfrm>
        <a:off x="345977" y="1143844"/>
        <a:ext cx="2304313" cy="1292122"/>
      </dsp:txXfrm>
    </dsp:sp>
    <dsp:sp modelId="{172754BB-64A2-4D8D-BB19-248A1980984F}">
      <dsp:nvSpPr>
        <dsp:cNvPr id="0" name=""/>
        <dsp:cNvSpPr/>
      </dsp:nvSpPr>
      <dsp:spPr>
        <a:xfrm>
          <a:off x="2851467" y="1073943"/>
          <a:ext cx="2444115" cy="1431924"/>
        </a:xfrm>
        <a:prstGeom prst="roundRect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Investigating complaints guided by HPCSA Ethical Rules</a:t>
          </a:r>
        </a:p>
      </dsp:txBody>
      <dsp:txXfrm>
        <a:off x="2921368" y="1143844"/>
        <a:ext cx="2304313" cy="1292122"/>
      </dsp:txXfrm>
    </dsp:sp>
    <dsp:sp modelId="{0EA5896D-8601-4C1D-84C7-40D1D4DB9E8E}">
      <dsp:nvSpPr>
        <dsp:cNvPr id="0" name=""/>
        <dsp:cNvSpPr/>
      </dsp:nvSpPr>
      <dsp:spPr>
        <a:xfrm>
          <a:off x="5426858" y="1073943"/>
          <a:ext cx="2444115" cy="1431924"/>
        </a:xfrm>
        <a:prstGeom prst="round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Impose a penalty Regulation 4(9) where necessary</a:t>
          </a:r>
        </a:p>
      </dsp:txBody>
      <dsp:txXfrm>
        <a:off x="5496759" y="1143844"/>
        <a:ext cx="2304313" cy="129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52F5B4-9E87-4C94-987F-3B76119F5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BC6D9-D362-4AC7-8FA0-41002D2CD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ECCE-1D16-480B-9BFD-B5C3CF7C1383}" type="datetimeFigureOut">
              <a:rPr lang="en-ZA" smtClean="0"/>
              <a:t>2022/09/26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8F9869-8044-457B-9805-11E27124C4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3BEFBE-411A-4874-9531-5D2419900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C3905-C606-4CF6-9231-BC31FB6D6F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790EE-44DA-42D9-A465-50332B942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16F03-DEC5-4D61-8F3C-CFFC14C0748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8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6" y="-165279"/>
            <a:ext cx="9927706" cy="7023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7145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  <a:prstGeom prst="rect">
            <a:avLst/>
          </a:prstGeo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fld id="{A3E1CB91-580A-304F-8304-31F1912567D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6" y="-104387"/>
            <a:ext cx="9927706" cy="7023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04814" y="2001454"/>
            <a:ext cx="5691246" cy="120430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60904" y="1386645"/>
            <a:ext cx="6933218" cy="1216962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US" sz="32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Specialization in Environmental Health in relation to Sustainable Development Goals</a:t>
            </a:r>
          </a:p>
          <a:p>
            <a:pPr marL="0" indent="0" algn="ctr"/>
            <a:endParaRPr lang="en-US" sz="2800" i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3E24A-0635-4026-A77C-73FCFB7C7E63}"/>
              </a:ext>
            </a:extLst>
          </p:cNvPr>
          <p:cNvSpPr txBox="1"/>
          <p:nvPr/>
        </p:nvSpPr>
        <p:spPr>
          <a:xfrm>
            <a:off x="-197255" y="3579376"/>
            <a:ext cx="420413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800"/>
              </a:spcBef>
            </a:pPr>
            <a:r>
              <a:rPr lang="en-GB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 Samantha Lange</a:t>
            </a:r>
          </a:p>
          <a:p>
            <a:pPr algn="ctr" defTabSz="914400">
              <a:spcBef>
                <a:spcPts val="800"/>
              </a:spcBef>
            </a:pPr>
            <a:r>
              <a:rPr lang="en-GB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Board for Environmental Health Practitioners</a:t>
            </a:r>
            <a:endParaRPr lang="en-ZA" sz="20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4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0" y="126212"/>
            <a:ext cx="6472278" cy="548640"/>
          </a:xfrm>
        </p:spPr>
        <p:txBody>
          <a:bodyPr/>
          <a:lstStyle/>
          <a:p>
            <a:r>
              <a:rPr lang="en-US" dirty="0"/>
              <a:t>What is the PBEHP position on specialization?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The Board recognizes that although there is always a critical place for a general practitioner in the form of an EHP there are certain spaces/scenarios which could call for specialist practitioners in order to affect the change need especially in regard to achieving SDG’s.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Inputs have been made by the Board regarding the regulation of specialization within the proposed new Environmental Health 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The Board and HPCSA will always prioritize the protection of the public and the maintenance of professional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238387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76" y="1576657"/>
            <a:ext cx="3579812" cy="3579812"/>
          </a:xfrm>
        </p:spPr>
      </p:pic>
    </p:spTree>
    <p:extLst>
      <p:ext uri="{BB962C8B-B14F-4D97-AF65-F5344CB8AC3E}">
        <p14:creationId xmlns:p14="http://schemas.microsoft.com/office/powerpoint/2010/main" val="23746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6916-48A4-4073-B68A-6AA04BA8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the purpose of HPCSA?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1507-09AF-4C81-A029-68191B8B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100629"/>
            <a:ext cx="9725024" cy="1204689"/>
          </a:xfrm>
        </p:spPr>
        <p:txBody>
          <a:bodyPr/>
          <a:lstStyle/>
          <a:p>
            <a:pPr algn="ctr"/>
            <a:endParaRPr lang="en-US" b="0" dirty="0"/>
          </a:p>
          <a:p>
            <a:pPr algn="ctr"/>
            <a:r>
              <a:rPr lang="en-US" sz="2000" dirty="0"/>
              <a:t>Guiding the profession and protecting the public</a:t>
            </a:r>
          </a:p>
          <a:p>
            <a:pPr algn="ctr"/>
            <a:endParaRPr lang="en-US" sz="2000" b="0" dirty="0"/>
          </a:p>
          <a:p>
            <a:pPr algn="ctr"/>
            <a:endParaRPr lang="en-US" b="0" dirty="0"/>
          </a:p>
          <a:p>
            <a:pPr algn="ctr"/>
            <a:endParaRPr lang="en-ZA" sz="2000" b="0" dirty="0"/>
          </a:p>
          <a:p>
            <a:pPr algn="ctr"/>
            <a:endParaRPr lang="en-ZA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3593206" y="2624297"/>
            <a:ext cx="2073498" cy="1539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HPCSA Council, Professional Boards and Secretariat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962918" y="3103808"/>
            <a:ext cx="927279" cy="69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125014" y="3103808"/>
            <a:ext cx="914400" cy="6954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8324" y="2394361"/>
            <a:ext cx="2071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Accessible and equitable healthcare services including primary Health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Healthy lifestyle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Improved life expectancy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Protection from misconduct and misrepresentation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Access to qualified personnel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282491"/>
            <a:ext cx="2126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Training and development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Ethical guidance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Guidance with respect to scope of professions and practice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Continuous professional development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1251294"/>
            <a:ext cx="1828800" cy="9688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Profession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1251294"/>
            <a:ext cx="1828800" cy="9688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6034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BCBF-8176-4092-A035-06D5829A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141668"/>
            <a:ext cx="8147685" cy="772732"/>
          </a:xfrm>
        </p:spPr>
        <p:txBody>
          <a:bodyPr/>
          <a:lstStyle/>
          <a:p>
            <a:r>
              <a:rPr lang="en-ZA" dirty="0"/>
              <a:t>How is this done?</a:t>
            </a:r>
            <a:br>
              <a:rPr lang="en-ZA" dirty="0"/>
            </a:br>
            <a:r>
              <a:rPr lang="en-US" sz="1400" dirty="0"/>
              <a:t>HEALTH PROFESSIONS ACT 56 OF 1974</a:t>
            </a:r>
            <a:endParaRPr lang="en-ZA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BD492-BB30-4CC7-8C9B-5E8D6EA1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48329"/>
            <a:ext cx="9572625" cy="3579849"/>
          </a:xfrm>
        </p:spPr>
        <p:txBody>
          <a:bodyPr/>
          <a:lstStyle/>
          <a:p>
            <a:r>
              <a:rPr lang="en-GB" dirty="0"/>
              <a:t> 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3516171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-386366" y="2163651"/>
            <a:ext cx="1947214" cy="126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Practitioners</a:t>
            </a:r>
          </a:p>
        </p:txBody>
      </p:sp>
    </p:spTree>
    <p:extLst>
      <p:ext uri="{BB962C8B-B14F-4D97-AF65-F5344CB8AC3E}">
        <p14:creationId xmlns:p14="http://schemas.microsoft.com/office/powerpoint/2010/main" val="2771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1493-9F75-4254-81A2-DFF74376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Protecting the public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49494"/>
              </p:ext>
            </p:extLst>
          </p:nvPr>
        </p:nvGraphicFramePr>
        <p:xfrm>
          <a:off x="869315" y="1409231"/>
          <a:ext cx="814705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76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FAB5-0C75-4BDC-9C38-8F36EC88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What is specialisation?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0" dirty="0"/>
              <a:t>DEFINED BY THE CAMBRIDGE DICTIONARY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 particular area of knowledge or the process of becoming an expert in a particular area: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Specialization (= limiting study or work to one particular area) usually doesn't occur until PhD level.</a:t>
            </a:r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5" y="3428999"/>
            <a:ext cx="4006363" cy="240381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807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10" y="91440"/>
            <a:ext cx="7389576" cy="548640"/>
          </a:xfrm>
        </p:spPr>
        <p:txBody>
          <a:bodyPr/>
          <a:lstStyle/>
          <a:p>
            <a:r>
              <a:rPr lang="en-US" dirty="0"/>
              <a:t>HOW DOES SPECIALISATION WORK IN THE HEALTH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A health professional acquires a basic professional qualification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The professional applies to a learning institution/university to complete a post graduate course in their field of specialization (between 3-5 years)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Whilst studying the health professional normally practices within the field of </a:t>
            </a:r>
            <a:r>
              <a:rPr lang="en-US" sz="2000" b="0" dirty="0" err="1"/>
              <a:t>specialistion</a:t>
            </a:r>
            <a:r>
              <a:rPr lang="en-US" sz="2000" b="0" dirty="0"/>
              <a:t> in a health care institution linked to the learning institution (</a:t>
            </a:r>
            <a:r>
              <a:rPr lang="en-US" sz="2000" b="0" dirty="0" err="1"/>
              <a:t>eg</a:t>
            </a:r>
            <a:r>
              <a:rPr lang="en-US" sz="2000" b="0" dirty="0"/>
              <a:t>, a doctor working at a hospital while completing the course with a university)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/>
              <a:t>A specific curriculum is followed and monitored by the learning institution and the healthcare institution</a:t>
            </a:r>
          </a:p>
        </p:txBody>
      </p:sp>
      <p:sp>
        <p:nvSpPr>
          <p:cNvPr id="4" name="Oval 3"/>
          <p:cNvSpPr/>
          <p:nvPr/>
        </p:nvSpPr>
        <p:spPr>
          <a:xfrm rot="20920023">
            <a:off x="5964286" y="4663192"/>
            <a:ext cx="3826042" cy="1811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Question:</a:t>
            </a:r>
          </a:p>
          <a:p>
            <a:pPr algn="ctr"/>
            <a:r>
              <a:rPr lang="en-US" dirty="0"/>
              <a:t>What is the current scenario for Environmental Health?</a:t>
            </a:r>
          </a:p>
        </p:txBody>
      </p:sp>
    </p:spTree>
    <p:extLst>
      <p:ext uri="{BB962C8B-B14F-4D97-AF65-F5344CB8AC3E}">
        <p14:creationId xmlns:p14="http://schemas.microsoft.com/office/powerpoint/2010/main" val="176930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 2030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3754"/>
            <a:ext cx="8962616" cy="446182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9083748">
            <a:off x="381734" y="4301308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18535">
            <a:off x="2860794" y="1488260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904105">
            <a:off x="6878138" y="4803220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083748">
            <a:off x="668654" y="5704821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204655">
            <a:off x="8007486" y="2073943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083748">
            <a:off x="2002138" y="5777814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388726">
            <a:off x="4404561" y="5647741"/>
            <a:ext cx="1799269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91440"/>
            <a:ext cx="8147685" cy="548640"/>
          </a:xfrm>
        </p:spPr>
        <p:txBody>
          <a:bodyPr/>
          <a:lstStyle/>
          <a:p>
            <a:r>
              <a:rPr lang="en-US" dirty="0"/>
              <a:t>How can specialization </a:t>
            </a:r>
            <a:br>
              <a:rPr lang="en-US" dirty="0"/>
            </a:br>
            <a:r>
              <a:rPr lang="en-US" dirty="0"/>
              <a:t>help to achieve </a:t>
            </a:r>
            <a:r>
              <a:rPr lang="en-US" dirty="0" err="1"/>
              <a:t>sdg’s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577147"/>
            <a:ext cx="8147685" cy="35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3:</a:t>
            </a:r>
            <a:r>
              <a:rPr lang="en-US" b="0" dirty="0"/>
              <a:t> Ensure healthy lives and promote well-being for all at all ages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Specialisation</a:t>
            </a:r>
            <a:r>
              <a:rPr lang="en-US" dirty="0"/>
              <a:t> in epidemiology)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6:</a:t>
            </a:r>
            <a:r>
              <a:rPr lang="en-US" b="0" dirty="0"/>
              <a:t> Ensure availability and sustainable management of water and sanitation for all </a:t>
            </a:r>
            <a:r>
              <a:rPr lang="en-US" dirty="0"/>
              <a:t>( </a:t>
            </a:r>
            <a:r>
              <a:rPr lang="en-US" dirty="0" err="1"/>
              <a:t>eg</a:t>
            </a:r>
            <a:r>
              <a:rPr lang="en-US" dirty="0"/>
              <a:t>. Specialization in water technologies)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7:</a:t>
            </a:r>
            <a:r>
              <a:rPr lang="en-US" b="0" dirty="0"/>
              <a:t> Affordable and clean energy </a:t>
            </a:r>
            <a:r>
              <a:rPr lang="en-US" dirty="0"/>
              <a:t>(</a:t>
            </a:r>
            <a:r>
              <a:rPr lang="en-US" dirty="0" err="1"/>
              <a:t>eg.Specialisation</a:t>
            </a:r>
            <a:r>
              <a:rPr lang="en-US" dirty="0"/>
              <a:t> in Air Pollution)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11: </a:t>
            </a:r>
            <a:r>
              <a:rPr lang="en-US" b="0" dirty="0"/>
              <a:t>Make cities and human settlements inclusive, safe, resilient and sustainable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13: </a:t>
            </a:r>
            <a:r>
              <a:rPr lang="en-US" b="0" dirty="0"/>
              <a:t>Take urgent action to combat climate change and its impacts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14: </a:t>
            </a:r>
            <a:r>
              <a:rPr lang="en-US" b="0" dirty="0"/>
              <a:t>Conserve and sustainably use the oceans, seas and marine resources for sustainable development </a:t>
            </a:r>
            <a:r>
              <a:rPr lang="en-US" dirty="0"/>
              <a:t>(</a:t>
            </a:r>
            <a:r>
              <a:rPr lang="en-US" dirty="0" err="1"/>
              <a:t>eg.Specialisation</a:t>
            </a:r>
            <a:r>
              <a:rPr lang="en-US" dirty="0"/>
              <a:t> in ecology)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SDG 15: </a:t>
            </a:r>
            <a:r>
              <a:rPr lang="en-US" b="0" dirty="0"/>
              <a:t>Protect, restore and promote sustainable use of terrestrial ecosystems, sustainably manage forests, combat desertification, and halt and reverse land degradation and halt biodiversity loss</a:t>
            </a:r>
          </a:p>
        </p:txBody>
      </p:sp>
    </p:spTree>
    <p:extLst>
      <p:ext uri="{BB962C8B-B14F-4D97-AF65-F5344CB8AC3E}">
        <p14:creationId xmlns:p14="http://schemas.microsoft.com/office/powerpoint/2010/main" val="140212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 cost and needs analysis should be conducted to determine which critical areas which could become </a:t>
            </a:r>
            <a:r>
              <a:rPr lang="en-US" sz="2000" b="0" dirty="0" err="1"/>
              <a:t>specilizations</a:t>
            </a:r>
            <a:r>
              <a:rPr lang="en-US" sz="2000" b="0" dirty="0"/>
              <a:t> (National Health)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Learning institutions need to be consulted to develop an appropriate curriculum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Industry needs to be consulted to invest in and provide access for specialization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Legislation should be reviewed to provide for </a:t>
            </a:r>
            <a:r>
              <a:rPr lang="en-US" sz="2000" b="0" dirty="0" err="1"/>
              <a:t>specializaton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811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5A9EE0A01124D9CE7CF99A6D1A9AE" ma:contentTypeVersion="0" ma:contentTypeDescription="Create a new document." ma:contentTypeScope="" ma:versionID="4bcc7fc525817a05ff06c28fa6ff02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0188d9c-1754-4dfc-9f8c-b2663e9f0c5f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CAA578-A207-4FFB-BD48-5BE05555EDB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6ED8B8-F9DE-4113-8A5C-8FFEB1C6B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21EC40-711D-4FE2-81D1-38B7EC58240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D8E49C1-E9AA-4C26-A148-1C389228D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3694</TotalTime>
  <Words>645</Words>
  <Application>Microsoft Office PowerPoint</Application>
  <PresentationFormat>A4 Paper (210x297 mm)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 </vt:lpstr>
      <vt:lpstr>What is the purpose of HPCSA?</vt:lpstr>
      <vt:lpstr>How is this done? HEALTH PROFESSIONS ACT 56 OF 1974</vt:lpstr>
      <vt:lpstr>Protecting the public</vt:lpstr>
      <vt:lpstr>What is specialisation?</vt:lpstr>
      <vt:lpstr>HOW DOES SPECIALISATION WORK IN THE HEALTH FIELD?</vt:lpstr>
      <vt:lpstr>Sustainable development goals 2030</vt:lpstr>
      <vt:lpstr>How can specialization  help to achieve sdg’s?</vt:lpstr>
      <vt:lpstr>What needs to happen?</vt:lpstr>
      <vt:lpstr>What is the PBEHP position on specialization?</vt:lpstr>
      <vt:lpstr>PowerPoint Presentation</vt:lpstr>
    </vt:vector>
  </TitlesOfParts>
  <Company>Q99 Design and Branding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Vuyani Maxambele</dc:creator>
  <cp:lastModifiedBy>Howard Kgoa</cp:lastModifiedBy>
  <cp:revision>166</cp:revision>
  <dcterms:created xsi:type="dcterms:W3CDTF">2015-03-02T13:52:51Z</dcterms:created>
  <dcterms:modified xsi:type="dcterms:W3CDTF">2022-09-26T14:08:38Z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0x0101004F25A9EE0A01124D9CE7CF99A6D1A9AE</vt:lpwstr>
  </property>
</Properties>
</file>