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22"/>
  </p:notesMasterIdLst>
  <p:handoutMasterIdLst>
    <p:handoutMasterId r:id="rId23"/>
  </p:handoutMasterIdLst>
  <p:sldIdLst>
    <p:sldId id="353" r:id="rId3"/>
    <p:sldId id="360" r:id="rId4"/>
    <p:sldId id="440" r:id="rId5"/>
    <p:sldId id="435" r:id="rId6"/>
    <p:sldId id="453" r:id="rId7"/>
    <p:sldId id="445" r:id="rId8"/>
    <p:sldId id="452" r:id="rId9"/>
    <p:sldId id="437" r:id="rId10"/>
    <p:sldId id="449" r:id="rId11"/>
    <p:sldId id="441" r:id="rId12"/>
    <p:sldId id="436" r:id="rId13"/>
    <p:sldId id="439" r:id="rId14"/>
    <p:sldId id="443" r:id="rId15"/>
    <p:sldId id="446" r:id="rId16"/>
    <p:sldId id="448" r:id="rId17"/>
    <p:sldId id="450" r:id="rId18"/>
    <p:sldId id="451" r:id="rId19"/>
    <p:sldId id="442" r:id="rId20"/>
    <p:sldId id="434"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a:srgbClr val="0B6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2" autoAdjust="0"/>
    <p:restoredTop sz="85830" autoAdjust="0"/>
  </p:normalViewPr>
  <p:slideViewPr>
    <p:cSldViewPr>
      <p:cViewPr varScale="1">
        <p:scale>
          <a:sx n="85" d="100"/>
          <a:sy n="85" d="100"/>
        </p:scale>
        <p:origin x="1272" y="9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C67F940-B399-41A6-824D-0A20827F969C}" type="datetimeFigureOut">
              <a:rPr lang="en-US"/>
              <a:t>9/28/2022</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EC21D6-F4AB-4F4B-8C4A-08BE2BC19420}" type="slidenum">
              <a:rPr lang="en-ZA"/>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8AA7FE-CBFE-44BF-82B7-213F44008B04}" type="datetimeFigureOut">
              <a:rPr lang="en-US"/>
              <a:t>9/28/2022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6E7BC5-9AAC-4B7E-A7F4-648F2EBC6DD6}" type="slidenum">
              <a:rPr lang="en-ZA"/>
              <a:t>‹#›</a:t>
            </a:fld>
            <a:endParaRPr lang="en-ZA"/>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defRPr/>
            </a:pPr>
            <a:fld id="{D06BAB15-4B2E-417D-B449-5DDBE8D66A53}" type="slidenum">
              <a:rPr kumimoji="0" lang="en-Z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fld>
            <a:endParaRPr kumimoji="0" lang="en-Z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FD3B7A9-F406-44D8-B9C7-1B18672E8146}" type="datetime1">
              <a:rPr lang="en-US" smtClean="0"/>
              <a:t>9/28/2022</a:t>
            </a:fld>
            <a:endParaRPr lang="en-ZA"/>
          </a:p>
        </p:txBody>
      </p:sp>
      <p:sp>
        <p:nvSpPr>
          <p:cNvPr id="5" name="Footer Placeholder 4"/>
          <p:cNvSpPr>
            <a:spLocks noGrp="1"/>
          </p:cNvSpPr>
          <p:nvPr>
            <p:ph type="ftr" sz="quarter" idx="4"/>
          </p:nvPr>
        </p:nvSpPr>
        <p:spPr/>
        <p:txBody>
          <a:bodyPr/>
          <a:lstStyle/>
          <a:p>
            <a:pPr>
              <a:defRPr/>
            </a:pPr>
            <a:endParaRPr lang="en-ZA"/>
          </a:p>
        </p:txBody>
      </p:sp>
      <p:sp>
        <p:nvSpPr>
          <p:cNvPr id="6" name="Slide Number Placeholder 5"/>
          <p:cNvSpPr>
            <a:spLocks noGrp="1"/>
          </p:cNvSpPr>
          <p:nvPr>
            <p:ph type="sldNum" sz="quarter" idx="5"/>
          </p:nvPr>
        </p:nvSpPr>
        <p:spPr/>
        <p:txBody>
          <a:bodyPr/>
          <a:lstStyle/>
          <a:p>
            <a:pPr>
              <a:defRPr/>
            </a:pPr>
            <a:fld id="{C66E7BC5-9AAC-4B7E-A7F4-648F2EBC6DD6}" type="slidenum">
              <a:rPr lang="en-ZA" smtClean="0"/>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FD3B7A9-F406-44D8-B9C7-1B18672E8146}" type="datetime1">
              <a:rPr lang="en-US" smtClean="0"/>
              <a:t>9/28/2022</a:t>
            </a:fld>
            <a:endParaRPr lang="en-ZA"/>
          </a:p>
        </p:txBody>
      </p:sp>
      <p:sp>
        <p:nvSpPr>
          <p:cNvPr id="5" name="Footer Placeholder 4"/>
          <p:cNvSpPr>
            <a:spLocks noGrp="1"/>
          </p:cNvSpPr>
          <p:nvPr>
            <p:ph type="ftr" sz="quarter" idx="4"/>
          </p:nvPr>
        </p:nvSpPr>
        <p:spPr/>
        <p:txBody>
          <a:bodyPr/>
          <a:lstStyle/>
          <a:p>
            <a:pPr>
              <a:defRPr/>
            </a:pPr>
            <a:endParaRPr lang="en-ZA"/>
          </a:p>
        </p:txBody>
      </p:sp>
      <p:sp>
        <p:nvSpPr>
          <p:cNvPr id="6" name="Slide Number Placeholder 5"/>
          <p:cNvSpPr>
            <a:spLocks noGrp="1"/>
          </p:cNvSpPr>
          <p:nvPr>
            <p:ph type="sldNum" sz="quarter" idx="5"/>
          </p:nvPr>
        </p:nvSpPr>
        <p:spPr/>
        <p:txBody>
          <a:bodyPr/>
          <a:lstStyle/>
          <a:p>
            <a:pPr>
              <a:defRPr/>
            </a:pPr>
            <a:fld id="{C66E7BC5-9AAC-4B7E-A7F4-648F2EBC6DD6}" type="slidenum">
              <a:rPr lang="en-ZA" smtClean="0"/>
              <a:t>3</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Edit Master text styles</a:t>
            </a: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r>
              <a:rPr lang="en-ZA"/>
              <a:t>Click to edit Master title style</a:t>
            </a:r>
            <a:endParaRPr lang="en-ZA" dirty="0"/>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anose="020B0604020202020204" pitchFamily="34" charset="0"/>
                <a:ea typeface="+mn-ea"/>
                <a:cs typeface="Arial" panose="020B0604020202020204"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anose="020B0604020202020204" pitchFamily="34" charset="0"/>
                <a:ea typeface="+mn-ea"/>
                <a:cs typeface="Arial" panose="020B0604020202020204" pitchFamily="34" charset="0"/>
              </a:defRPr>
            </a:lvl1pPr>
          </a:lstStyle>
          <a:p>
            <a:fld id="{C2E548F0-25AB-4D0C-9DD8-3BA9C1D1232D}" type="datetimeFigureOut">
              <a:rPr lang="en-US" smtClean="0"/>
              <a:t>9/28/2022</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endParaRPr lang="en-US" dirty="0"/>
          </a:p>
        </p:txBody>
      </p:sp>
      <p:sp>
        <p:nvSpPr>
          <p:cNvPr id="7"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mtClean="0"/>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endParaRPr lang="en-US" dirty="0"/>
          </a:p>
        </p:txBody>
      </p:sp>
      <p:sp>
        <p:nvSpPr>
          <p:cNvPr id="7"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C2E548F0-25AB-4D0C-9DD8-3BA9C1D1232D}" type="datetimeFigureOut">
              <a:rPr lang="en-US" smtClean="0"/>
              <a:t>9/28/2022</a:t>
            </a:fld>
            <a:endParaRPr lang="en-US"/>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txBox="1"/>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eg"/><Relationship Id="rId2" Type="http://schemas.openxmlformats.org/officeDocument/2006/relationships/slideLayout" Target="../slideLayouts/slideLayout3.xml"/><Relationship Id="rId16" Type="http://schemas.openxmlformats.org/officeDocument/2006/relationships/theme" Target="../theme/theme2.xml"/><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1" name="Picture 7" descr="NDOH Logo.jpg"/>
          <p:cNvPicPr>
            <a:picLocks noChangeAspect="1"/>
          </p:cNvPicPr>
          <p:nvPr/>
        </p:nvPicPr>
        <p:blipFill>
          <a:blip r:embed="rId3"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p:nvPicPr>
        <p:blipFill>
          <a:blip r:embed="rId4"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5" y="-38556"/>
            <a:ext cx="902565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ZA"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World Environmental Health Day Webinar 2022</a:t>
            </a:r>
          </a:p>
          <a:p>
            <a:pPr marL="0" indent="0" algn="ctr"/>
            <a:r>
              <a:rPr lang="en-US" sz="2000" b="1" i="1" dirty="0">
                <a:solidFill>
                  <a:schemeClr val="bg1"/>
                </a:solidFill>
                <a:effectLst/>
                <a:latin typeface="Times New Roman" panose="02020603050405020304" pitchFamily="18" charset="0"/>
              </a:rPr>
              <a:t>Theme: ”Strengthening Environmental Health Systems for the implementation of the Sustainable Development Goals.” (SDGs).</a:t>
            </a:r>
            <a:endParaRPr lang="en-US" sz="2000" dirty="0">
              <a:solidFill>
                <a:schemeClr val="bg1"/>
              </a:solidFill>
              <a:effectLst/>
              <a:latin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661340" y="2852936"/>
            <a:ext cx="7471820" cy="243143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lang="en-GB" sz="2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en-GB" sz="2400" b="1" dirty="0">
                <a:solidFill>
                  <a:prstClr val="black"/>
                </a:solidFill>
                <a:latin typeface="Arial" panose="020B0604020202020204" pitchFamily="34" charset="0"/>
                <a:cs typeface="Arial" panose="020B0604020202020204" pitchFamily="34" charset="0"/>
              </a:rPr>
              <a:t>Mr. Murdock Munzhedzi Ramathuba</a:t>
            </a:r>
          </a:p>
          <a:p>
            <a:pPr marL="0" marR="0" lvl="0" indent="0" algn="ctr" defTabSz="914400" rtl="0" eaLnBrk="1" fontAlgn="base" latinLnBrk="0" hangingPunct="1">
              <a:lnSpc>
                <a:spcPct val="100000"/>
              </a:lnSpc>
              <a:spcBef>
                <a:spcPct val="0"/>
              </a:spcBef>
              <a:spcAft>
                <a:spcPct val="0"/>
              </a:spcAft>
              <a:buClrTx/>
              <a:buSzTx/>
              <a:buFontTx/>
              <a:buNone/>
              <a:defRPr/>
            </a:pPr>
            <a:r>
              <a:rPr lang="en-GB" sz="2400" b="1" dirty="0">
                <a:solidFill>
                  <a:prstClr val="black"/>
                </a:solidFill>
                <a:latin typeface="Arial" panose="020B0604020202020204" pitchFamily="34" charset="0"/>
                <a:cs typeface="Arial" panose="020B0604020202020204" pitchFamily="34" charset="0"/>
              </a:rPr>
              <a:t>National Director: Environmental Health </a:t>
            </a:r>
          </a:p>
          <a:p>
            <a:pPr marL="0" marR="0" lvl="0" indent="0" algn="ctr" defTabSz="914400" rtl="0" eaLnBrk="1" fontAlgn="base" latinLnBrk="0" hangingPunct="1">
              <a:lnSpc>
                <a:spcPct val="100000"/>
              </a:lnSpc>
              <a:spcBef>
                <a:spcPct val="0"/>
              </a:spcBef>
              <a:spcAft>
                <a:spcPct val="0"/>
              </a:spcAft>
              <a:buClrTx/>
              <a:buSzTx/>
              <a:buFontTx/>
              <a:buNone/>
              <a:defRPr/>
            </a:pPr>
            <a:r>
              <a:rPr lang="en-GB" sz="2400" b="1" dirty="0">
                <a:solidFill>
                  <a:prstClr val="black"/>
                </a:solidFill>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endParaRPr lang="en-GB" sz="28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en-GB" sz="2800" b="1" dirty="0">
                <a:solidFill>
                  <a:prstClr val="black"/>
                </a:solidFill>
                <a:latin typeface="Arial" panose="020B0604020202020204" pitchFamily="34" charset="0"/>
                <a:cs typeface="Arial" panose="020B0604020202020204" pitchFamily="34" charset="0"/>
              </a:rPr>
              <a:t>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TextBox 7"/>
          <p:cNvSpPr txBox="1"/>
          <p:nvPr/>
        </p:nvSpPr>
        <p:spPr>
          <a:xfrm>
            <a:off x="1835696" y="4388177"/>
            <a:ext cx="7308304"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00430" algn="l"/>
                <a:tab pos="3345815" algn="ctr"/>
                <a:tab pos="4362450" algn="l"/>
                <a:tab pos="4562475" algn="l"/>
                <a:tab pos="6153150" algn="r"/>
              </a:tabLst>
              <a:defRPr/>
            </a:pPr>
            <a:endParaRPr lang="en-GB" sz="2400" b="1" dirty="0">
              <a:solidFill>
                <a:prstClr val="black"/>
              </a:solidFill>
              <a:latin typeface="Tahoma" panose="020B0604030504040204" pitchFamily="34"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0430" algn="l"/>
                <a:tab pos="3345815" algn="ctr"/>
                <a:tab pos="4362450" algn="l"/>
                <a:tab pos="4562475" algn="l"/>
                <a:tab pos="6153150" algn="r"/>
              </a:tabLst>
              <a:defRPr/>
            </a:pPr>
            <a:r>
              <a:rPr lang="en-GB" sz="2400" b="1" dirty="0">
                <a:solidFill>
                  <a:prstClr val="black"/>
                </a:solidFill>
                <a:latin typeface="Tahoma" panose="020B0604030504040204" pitchFamily="34" charset="0"/>
                <a:ea typeface="Times New Roman" panose="02020603050405020304" pitchFamily="18" charset="0"/>
              </a:rPr>
              <a:t>26 SEPTEMBER </a:t>
            </a:r>
            <a:r>
              <a:rPr kumimoji="0" lang="en-GB" sz="2400" b="1"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Arial" panose="020B0604020202020204" pitchFamily="34" charset="0"/>
              </a:rPr>
              <a:t>2022</a:t>
            </a:r>
          </a:p>
          <a:p>
            <a:pPr marL="0" marR="0" lvl="0" indent="0" algn="ctr" defTabSz="914400" rtl="0" eaLnBrk="1" fontAlgn="base" latinLnBrk="0" hangingPunct="1">
              <a:lnSpc>
                <a:spcPct val="100000"/>
              </a:lnSpc>
              <a:spcBef>
                <a:spcPct val="0"/>
              </a:spcBef>
              <a:spcAft>
                <a:spcPct val="0"/>
              </a:spcAft>
              <a:buClrTx/>
              <a:buSzTx/>
              <a:buFontTx/>
              <a:buNone/>
              <a:tabLst>
                <a:tab pos="900430" algn="l"/>
                <a:tab pos="3345815" algn="ctr"/>
                <a:tab pos="4362450" algn="l"/>
                <a:tab pos="4562475" algn="l"/>
                <a:tab pos="6153150" algn="r"/>
              </a:tabLst>
              <a:defRPr/>
            </a:pPr>
            <a:endParaRPr lang="en-GB" sz="1200" b="1" i="1" dirty="0">
              <a:solidFill>
                <a:prstClr val="black"/>
              </a:solidFill>
              <a:latin typeface="+mn-lt"/>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0430" algn="l"/>
                <a:tab pos="3345815" algn="ctr"/>
                <a:tab pos="4362450" algn="l"/>
                <a:tab pos="4562475" algn="l"/>
                <a:tab pos="6153150" algn="r"/>
              </a:tabLst>
              <a:defRPr/>
            </a:pPr>
            <a:r>
              <a:rPr lang="en-GB" b="1" i="1" dirty="0">
                <a:solidFill>
                  <a:srgbClr val="FF0000"/>
                </a:solidFill>
                <a:latin typeface="+mn-lt"/>
                <a:ea typeface="Times New Roman" panose="02020603050405020304" pitchFamily="18" charset="0"/>
              </a:rPr>
              <a:t>“Placing Environmental Health at the Heart of Human Health”</a:t>
            </a:r>
            <a:endParaRPr kumimoji="0" lang="en-ZA" b="0" i="1" u="none" strike="noStrike" kern="1200" cap="none" spc="0" normalizeH="0" baseline="0" noProof="0" dirty="0">
              <a:ln>
                <a:noFill/>
              </a:ln>
              <a:solidFill>
                <a:srgbClr val="FF0000"/>
              </a:solidFill>
              <a:effectLst/>
              <a:uLnTx/>
              <a:uFillTx/>
              <a:latin typeface="+mn-lt"/>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00430" algn="l"/>
                <a:tab pos="3345815" algn="ctr"/>
                <a:tab pos="4362450" algn="l"/>
                <a:tab pos="4562475" algn="l"/>
                <a:tab pos="6153150" algn="r"/>
              </a:tabLst>
              <a:defRPr/>
            </a:pPr>
            <a:r>
              <a:rPr kumimoji="0" lang="en-GB" sz="1800" b="1"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Arial" panose="020B0604020202020204" pitchFamily="34" charset="0"/>
              </a:rPr>
              <a:t>	</a:t>
            </a:r>
            <a:endParaRPr kumimoji="0" lang="en-Z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TextBox 8"/>
          <p:cNvSpPr txBox="1"/>
          <p:nvPr/>
        </p:nvSpPr>
        <p:spPr>
          <a:xfrm>
            <a:off x="1907704" y="1071563"/>
            <a:ext cx="6840760" cy="193899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GB" sz="2400" b="1" dirty="0">
                <a:solidFill>
                  <a:prstClr val="black"/>
                </a:solidFill>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defRPr/>
            </a:pPr>
            <a:r>
              <a:rPr lang="en-GB" sz="2400" b="1" dirty="0">
                <a:solidFill>
                  <a:prstClr val="black"/>
                </a:solidFill>
                <a:latin typeface="Arial" panose="020B0604020202020204" pitchFamily="34" charset="0"/>
                <a:cs typeface="Arial" panose="020B0604020202020204" pitchFamily="34" charset="0"/>
              </a:rPr>
              <a:t>Environmental Health Service Governance and collaboration for strengthening Environmental Health Systems</a:t>
            </a:r>
          </a:p>
          <a:p>
            <a:pPr marL="0" marR="0" lvl="0" indent="0" algn="ctr" defTabSz="914400" rtl="0" eaLnBrk="1" fontAlgn="base" latinLnBrk="0" hangingPunct="1">
              <a:lnSpc>
                <a:spcPct val="100000"/>
              </a:lnSpc>
              <a:spcBef>
                <a:spcPct val="0"/>
              </a:spcBef>
              <a:spcAft>
                <a:spcPct val="0"/>
              </a:spcAft>
              <a:buClrTx/>
              <a:buSzTx/>
              <a:buFontTx/>
              <a:buNone/>
              <a:defRPr/>
            </a:pPr>
            <a:endParaRPr lang="en-GB" sz="2400" b="1"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10</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107504" y="1124744"/>
            <a:ext cx="8928992" cy="7894982"/>
          </a:xfrm>
          <a:prstGeom prst="rect">
            <a:avLst/>
          </a:prstGeom>
          <a:noFill/>
          <a:ln w="9525">
            <a:noFill/>
            <a:miter lim="800000"/>
          </a:ln>
        </p:spPr>
        <p:txBody>
          <a:bodyPr wrap="square">
            <a:spAutoFit/>
          </a:bodyPr>
          <a:lstStyle/>
          <a:p>
            <a:pPr marR="0" lvl="0" algn="just" defTabSz="914400" rtl="0" eaLnBrk="1" fontAlgn="base" latinLnBrk="0" hangingPunct="1">
              <a:lnSpc>
                <a:spcPct val="100000"/>
              </a:lnSpc>
              <a:spcBef>
                <a:spcPts val="0"/>
              </a:spcBef>
              <a:spcAft>
                <a:spcPts val="0"/>
              </a:spcAft>
              <a:buClrTx/>
              <a:buSzTx/>
              <a:defRPr/>
            </a:pPr>
            <a:r>
              <a:rPr kumimoji="0" lang="en-US" sz="24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The Interprovincial Committee comprises of: </a:t>
            </a:r>
          </a:p>
          <a:p>
            <a:pPr marR="0" lvl="0" algn="just" defTabSz="914400" rtl="0" eaLnBrk="1" fontAlgn="base" latinLnBrk="0" hangingPunct="1">
              <a:lnSpc>
                <a:spcPct val="100000"/>
              </a:lnSpc>
              <a:spcBef>
                <a:spcPts val="0"/>
              </a:spcBef>
              <a:spcAft>
                <a:spcPts val="0"/>
              </a:spcAft>
              <a:buClrTx/>
              <a:buSzTx/>
              <a:defRPr/>
            </a:pPr>
            <a:endParaRPr kumimoji="0" lang="en-US" sz="10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Chaired by Cluster Manager: Environmental Health and Port Health Services (EHPHS) Who`s office also provides secretariat services</a:t>
            </a: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National Officials (EHS, PHS, CDC, FC, HP)</a:t>
            </a: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Provincial EH Managers &amp; Coordinators (9 Provinces)</a:t>
            </a: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Municipal Representatives (nominated by Municipalities per Province)</a:t>
            </a: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SALGA &amp; HPCSA Representatives</a:t>
            </a: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Other Representatives (SAMHS, DCS, NT)</a:t>
            </a:r>
          </a:p>
          <a:p>
            <a:pPr marL="342900" marR="0" lvl="0" indent="-342900" algn="just" defTabSz="914400" rtl="0" eaLnBrk="1" fontAlgn="base" latinLnBrk="0" hangingPunct="1">
              <a:lnSpc>
                <a:spcPct val="150000"/>
              </a:lnSpc>
              <a:spcBef>
                <a:spcPts val="0"/>
              </a:spcBef>
              <a:spcAft>
                <a:spcPts val="0"/>
              </a:spcAft>
              <a:buClrTx/>
              <a:buSzTx/>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One representative each for Institutions of Higher Learning and Research Institutions.</a:t>
            </a:r>
          </a:p>
          <a:p>
            <a:pPr algn="just">
              <a:spcBef>
                <a:spcPts val="0"/>
              </a:spcBef>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algn="just">
              <a:spcBef>
                <a:spcPts val="0"/>
              </a:spcBef>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342900" indent="-342900" algn="just">
              <a:spcBef>
                <a:spcPts val="0"/>
              </a:spcBef>
              <a:spcAft>
                <a:spcPts val="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gn="just">
              <a:spcBef>
                <a:spcPts val="0"/>
              </a:spcBef>
              <a:spcAft>
                <a:spcPts val="0"/>
              </a:spcAft>
            </a:pPr>
            <a:endParaRPr lang="en-ZA" sz="2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PLANNING AND COORDINATION (Cont…)</a:t>
            </a:r>
            <a:r>
              <a:rPr lang="en-GB" sz="2000" b="1" dirty="0">
                <a:solidFill>
                  <a:schemeClr val="bg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11</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247249"/>
            <a:ext cx="9144000" cy="4291944"/>
          </a:xfrm>
          <a:prstGeom prst="rect">
            <a:avLst/>
          </a:prstGeom>
          <a:noFill/>
          <a:ln w="9525">
            <a:noFill/>
            <a:miter lim="800000"/>
          </a:ln>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sz="2400" dirty="0">
                <a:effectLst/>
                <a:latin typeface="+mn-lt"/>
                <a:ea typeface="Times New Roman" panose="02020603050405020304" pitchFamily="18" charset="0"/>
                <a:cs typeface="Arial" panose="020B0604020202020204" pitchFamily="34" charset="0"/>
              </a:rPr>
              <a:t>The Inter-Provincial Committee deliberates on:</a:t>
            </a:r>
          </a:p>
          <a:p>
            <a:pPr marL="800100" lvl="1" indent="-342900" algn="just">
              <a:lnSpc>
                <a:spcPct val="150000"/>
              </a:lnSpc>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cs typeface="Arial" panose="020B0604020202020204" pitchFamily="34" charset="0"/>
              </a:rPr>
              <a:t>Sharing and alignment of Annual Performance and Operational Plans</a:t>
            </a:r>
          </a:p>
          <a:p>
            <a:pPr marL="800100" lvl="1" indent="-342900" algn="just">
              <a:lnSpc>
                <a:spcPct val="150000"/>
              </a:lnSpc>
              <a:spcBef>
                <a:spcPts val="0"/>
              </a:spcBef>
              <a:spcAft>
                <a:spcPts val="0"/>
              </a:spcAft>
              <a:buFont typeface="Symbol" panose="05050102010706020507" pitchFamily="18" charset="2"/>
              <a:buChar char=""/>
            </a:pPr>
            <a:r>
              <a:rPr lang="en-US" sz="2000" dirty="0">
                <a:latin typeface="+mn-lt"/>
                <a:ea typeface="Times New Roman" panose="02020603050405020304" pitchFamily="18" charset="0"/>
                <a:cs typeface="Arial" panose="020B0604020202020204" pitchFamily="34" charset="0"/>
              </a:rPr>
              <a:t>Exchange and sharing of information </a:t>
            </a:r>
          </a:p>
          <a:p>
            <a:pPr marL="800100" lvl="1" indent="-342900" algn="just">
              <a:lnSpc>
                <a:spcPct val="150000"/>
              </a:lnSpc>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cs typeface="Arial" panose="020B0604020202020204" pitchFamily="34" charset="0"/>
              </a:rPr>
              <a:t>Sharing of good/best practices</a:t>
            </a:r>
          </a:p>
          <a:p>
            <a:pPr marL="800100" lvl="1" indent="-342900" algn="just">
              <a:lnSpc>
                <a:spcPct val="150000"/>
              </a:lnSpc>
              <a:spcBef>
                <a:spcPts val="0"/>
              </a:spcBef>
              <a:spcAft>
                <a:spcPts val="0"/>
              </a:spcAft>
              <a:buFont typeface="Symbol" panose="05050102010706020507" pitchFamily="18" charset="2"/>
              <a:buChar char=""/>
            </a:pPr>
            <a:r>
              <a:rPr lang="en-US" sz="2000" dirty="0">
                <a:latin typeface="+mn-lt"/>
                <a:ea typeface="Times New Roman" panose="02020603050405020304" pitchFamily="18" charset="0"/>
                <a:cs typeface="Arial" panose="020B0604020202020204" pitchFamily="34" charset="0"/>
              </a:rPr>
              <a:t>Strengthen collaboration, cooperation &amp; communication</a:t>
            </a:r>
            <a:r>
              <a:rPr lang="en-US" sz="2000" dirty="0">
                <a:effectLst/>
                <a:latin typeface="+mn-lt"/>
                <a:ea typeface="Times New Roman" panose="02020603050405020304" pitchFamily="18" charset="0"/>
                <a:cs typeface="Arial" panose="020B0604020202020204" pitchFamily="34" charset="0"/>
              </a:rPr>
              <a:t>   </a:t>
            </a:r>
            <a:endParaRPr lang="en-US" sz="2000" dirty="0">
              <a:latin typeface="+mn-lt"/>
              <a:ea typeface="Times New Roman" panose="02020603050405020304" pitchFamily="18" charset="0"/>
              <a:cs typeface="Arial" panose="020B0604020202020204" pitchFamily="34" charset="0"/>
            </a:endParaRPr>
          </a:p>
          <a:p>
            <a:pPr marL="800100" lvl="1" indent="-342900" algn="just">
              <a:lnSpc>
                <a:spcPct val="150000"/>
              </a:lnSpc>
              <a:spcBef>
                <a:spcPts val="0"/>
              </a:spcBef>
              <a:spcAft>
                <a:spcPts val="0"/>
              </a:spcAft>
              <a:buFont typeface="Symbol" panose="05050102010706020507" pitchFamily="18" charset="2"/>
              <a:buChar char=""/>
            </a:pPr>
            <a:r>
              <a:rPr lang="en-US" sz="2000" dirty="0">
                <a:latin typeface="+mn-lt"/>
                <a:ea typeface="Times New Roman" panose="02020603050405020304" pitchFamily="18" charset="0"/>
                <a:cs typeface="Arial" panose="020B0604020202020204" pitchFamily="34" charset="0"/>
              </a:rPr>
              <a:t>Reporting on EH matters such as incidents, outbreaks and DHIS Indicators</a:t>
            </a:r>
          </a:p>
          <a:p>
            <a:pPr marL="800100" lvl="1" indent="-342900" algn="just">
              <a:lnSpc>
                <a:spcPct val="150000"/>
              </a:lnSpc>
              <a:spcBef>
                <a:spcPts val="0"/>
              </a:spcBef>
              <a:spcAft>
                <a:spcPts val="0"/>
              </a:spcAft>
              <a:buFont typeface="Symbol" panose="05050102010706020507" pitchFamily="18" charset="2"/>
              <a:buChar char=""/>
            </a:pPr>
            <a:r>
              <a:rPr lang="en-US" sz="2000" dirty="0">
                <a:latin typeface="+mn-lt"/>
                <a:ea typeface="Times New Roman" panose="02020603050405020304" pitchFamily="18" charset="0"/>
                <a:cs typeface="Arial" panose="020B0604020202020204" pitchFamily="34" charset="0"/>
              </a:rPr>
              <a:t>Discussing, inputting, amending and endorsing draft EH Policy documents, including guidelines, regulations and Acts and Bills.</a:t>
            </a:r>
          </a:p>
          <a:p>
            <a:pPr marL="800100" lvl="1" indent="-342900" algn="just">
              <a:lnSpc>
                <a:spcPct val="150000"/>
              </a:lnSpc>
              <a:spcBef>
                <a:spcPts val="0"/>
              </a:spcBef>
              <a:spcAft>
                <a:spcPts val="0"/>
              </a:spcAft>
              <a:buFont typeface="Symbol" panose="05050102010706020507" pitchFamily="18" charset="2"/>
              <a:buChar char=""/>
            </a:pPr>
            <a:r>
              <a:rPr kumimoji="0" lang="en-US" sz="20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rial" panose="020B0604020202020204" pitchFamily="34" charset="0"/>
              </a:rPr>
              <a:t>Addressing of gaps and challenges.</a:t>
            </a:r>
            <a:endParaRPr lang="en-US" sz="2000" dirty="0">
              <a:latin typeface="+mn-lt"/>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380312" cy="720725"/>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PLANNING AND COORDINATION (</a:t>
            </a:r>
            <a:r>
              <a:rPr lang="en-GB" sz="2800" b="1" dirty="0" err="1">
                <a:solidFill>
                  <a:schemeClr val="bg1"/>
                </a:solidFill>
              </a:rPr>
              <a:t>Cont</a:t>
            </a:r>
            <a:r>
              <a:rPr lang="en-GB" sz="2800" b="1" dirty="0">
                <a:solidFill>
                  <a:schemeClr val="bg1"/>
                </a:solidFill>
              </a:rPr>
              <a:t>…)</a:t>
            </a:r>
            <a:endParaRPr lang="en-GB" sz="20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12</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52736"/>
            <a:ext cx="9144000" cy="6394828"/>
          </a:xfrm>
          <a:prstGeom prst="rect">
            <a:avLst/>
          </a:prstGeom>
          <a:noFill/>
          <a:ln w="9525">
            <a:noFill/>
            <a:miter lim="800000"/>
          </a:ln>
        </p:spPr>
        <p:txBody>
          <a:bodyPr wrap="square">
            <a:spAutoFit/>
          </a:bodyPr>
          <a:lstStyle/>
          <a:p>
            <a:pPr marL="285750" indent="-285750" algn="just">
              <a:buFont typeface="Arial" panose="020B0604020202020204" pitchFamily="34" charset="0"/>
              <a:buChar char="•"/>
              <a:defRPr/>
            </a:pPr>
            <a:r>
              <a:rPr lang="en-ZA" sz="2400" dirty="0">
                <a:latin typeface="+mn-lt"/>
              </a:rPr>
              <a:t>The National Health Act, 2003 (Act No. 61 of 2003) and the Constitution sets out the responsibilities of the three spheres of government in the provision of Environmental Health Services. </a:t>
            </a:r>
          </a:p>
          <a:p>
            <a:pPr marL="285750" indent="-285750" algn="just">
              <a:lnSpc>
                <a:spcPct val="150000"/>
              </a:lnSpc>
              <a:buFont typeface="Arial" panose="020B0604020202020204" pitchFamily="34" charset="0"/>
              <a:buChar char="•"/>
              <a:defRPr/>
            </a:pPr>
            <a:r>
              <a:rPr lang="en-US" sz="2400" dirty="0">
                <a:solidFill>
                  <a:prstClr val="black"/>
                </a:solidFill>
                <a:latin typeface="+mn-lt"/>
                <a:ea typeface="Calibri" panose="020F0502020204030204" pitchFamily="34" charset="0"/>
                <a:cs typeface="Arial" panose="020B0604020202020204" pitchFamily="34" charset="0"/>
              </a:rPr>
              <a:t>At a National level:</a:t>
            </a:r>
          </a:p>
          <a:p>
            <a:pPr marL="742950" lvl="1" indent="-285750" algn="just">
              <a:lnSpc>
                <a:spcPct val="150000"/>
              </a:lnSpc>
              <a:buFont typeface="Arial" panose="020B0604020202020204" pitchFamily="34" charset="0"/>
              <a:buChar char="•"/>
              <a:defRPr/>
            </a:pPr>
            <a:r>
              <a:rPr lang="en-US" sz="2000" dirty="0">
                <a:solidFill>
                  <a:prstClr val="black"/>
                </a:solidFill>
                <a:latin typeface="+mn-lt"/>
                <a:ea typeface="Calibri" panose="020F0502020204030204" pitchFamily="34" charset="0"/>
                <a:cs typeface="Arial" panose="020B0604020202020204" pitchFamily="34" charset="0"/>
              </a:rPr>
              <a:t>Coordination &amp; Facilitation of implementation of EHS in the country. </a:t>
            </a:r>
          </a:p>
          <a:p>
            <a:pPr marL="742950" lvl="1" indent="-285750" algn="just">
              <a:lnSpc>
                <a:spcPct val="150000"/>
              </a:lnSpc>
              <a:buFont typeface="Arial" panose="020B0604020202020204" pitchFamily="34" charset="0"/>
              <a:buChar char="•"/>
              <a:defRPr/>
            </a:pPr>
            <a:r>
              <a:rPr lang="en-US" sz="2000" dirty="0">
                <a:solidFill>
                  <a:prstClr val="black"/>
                </a:solidFill>
                <a:latin typeface="+mn-lt"/>
                <a:ea typeface="Calibri" panose="020F0502020204030204" pitchFamily="34" charset="0"/>
                <a:cs typeface="Arial" panose="020B0604020202020204" pitchFamily="34" charset="0"/>
              </a:rPr>
              <a:t>Health P</a:t>
            </a:r>
            <a:r>
              <a:rPr lang="en-US" sz="2000" dirty="0">
                <a:latin typeface="+mn-lt"/>
                <a:ea typeface="Calibri" panose="020F0502020204030204" pitchFamily="34" charset="0"/>
                <a:cs typeface="Arial" panose="020B0604020202020204" pitchFamily="34" charset="0"/>
              </a:rPr>
              <a:t>olicy </a:t>
            </a:r>
            <a:r>
              <a:rPr lang="en-US" sz="2000" dirty="0">
                <a:highlight>
                  <a:srgbClr val="FFFFFF"/>
                </a:highlight>
                <a:latin typeface="+mn-lt"/>
                <a:ea typeface="Calibri" panose="020F0502020204030204" pitchFamily="34" charset="0"/>
                <a:cs typeface="Arial" panose="020B0604020202020204" pitchFamily="34" charset="0"/>
              </a:rPr>
              <a:t>development and review.</a:t>
            </a:r>
          </a:p>
          <a:p>
            <a:pPr marL="742950" lvl="1" indent="-285750" algn="just">
              <a:lnSpc>
                <a:spcPct val="150000"/>
              </a:lnSpc>
              <a:buFont typeface="Arial" panose="020B0604020202020204" pitchFamily="34" charset="0"/>
              <a:buChar char="•"/>
              <a:defRPr/>
            </a:pPr>
            <a:r>
              <a:rPr lang="en-US" sz="2000" dirty="0">
                <a:highlight>
                  <a:srgbClr val="FFFFFF"/>
                </a:highlight>
                <a:latin typeface="+mn-lt"/>
                <a:ea typeface="Calibri" panose="020F0502020204030204" pitchFamily="34" charset="0"/>
                <a:cs typeface="Arial" panose="020B0604020202020204" pitchFamily="34" charset="0"/>
              </a:rPr>
              <a:t>Regulation, monitoring and support of Provincial &amp; municipal</a:t>
            </a:r>
            <a:r>
              <a:rPr lang="en-US" sz="2000" spc="145" dirty="0">
                <a:highlight>
                  <a:srgbClr val="FFFFFF"/>
                </a:highlight>
                <a:latin typeface="+mn-lt"/>
                <a:ea typeface="Calibri" panose="020F0502020204030204" pitchFamily="34" charset="0"/>
                <a:cs typeface="Arial" panose="020B0604020202020204" pitchFamily="34" charset="0"/>
              </a:rPr>
              <a:t> </a:t>
            </a:r>
            <a:r>
              <a:rPr lang="en-US" sz="2000" dirty="0">
                <a:highlight>
                  <a:srgbClr val="FFFFFF"/>
                </a:highlight>
                <a:latin typeface="+mn-lt"/>
                <a:ea typeface="Calibri" panose="020F0502020204030204" pitchFamily="34" charset="0"/>
                <a:cs typeface="Arial" panose="020B0604020202020204" pitchFamily="34" charset="0"/>
              </a:rPr>
              <a:t>health services.</a:t>
            </a:r>
          </a:p>
          <a:p>
            <a:pPr marL="742950" lvl="1" indent="-285750" algn="just">
              <a:lnSpc>
                <a:spcPct val="150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highlight>
                  <a:srgbClr val="FFFFFF"/>
                </a:highlight>
                <a:uLnTx/>
                <a:uFillTx/>
                <a:latin typeface="+mn-lt"/>
                <a:ea typeface="Calibri" panose="020F0502020204030204" pitchFamily="34" charset="0"/>
                <a:cs typeface="Arial" panose="020B0604020202020204" pitchFamily="34" charset="0"/>
              </a:rPr>
              <a:t>Capacity building  and training to EHPs and other relevant stakeholders.</a:t>
            </a:r>
            <a:endParaRPr lang="en-US" sz="2000" dirty="0">
              <a:highlight>
                <a:srgbClr val="FFFFFF"/>
              </a:highlight>
              <a:latin typeface="+mn-lt"/>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These is done without compromising/impeding a municipality’s ability or right to exercise its powers or perform its functions</a:t>
            </a:r>
            <a:endParaRPr lang="en-ZA" sz="2000" dirty="0">
              <a:highlight>
                <a:srgbClr val="FFFFFF"/>
              </a:highlight>
              <a:latin typeface="+mn-lt"/>
              <a:ea typeface="Times New Roman" panose="02020603050405020304" pitchFamily="18" charset="0"/>
              <a:cs typeface="Times New Roman" panose="02020603050405020304" pitchFamily="18" charset="0"/>
            </a:endParaRPr>
          </a:p>
          <a:p>
            <a:pPr marL="285750" indent="-285750" algn="just">
              <a:lnSpc>
                <a:spcPct val="150000"/>
              </a:lnSpc>
              <a:defRPr/>
            </a:pPr>
            <a:endParaRPr lang="en-US" sz="2400" dirty="0">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defRPr/>
            </a:pPr>
            <a:endParaRPr lang="en-ZA" sz="2000" dirty="0">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defTabSz="914400" rtl="0" eaLnBrk="1" fontAlgn="base" latinLnBrk="0" hangingPunct="1">
              <a:lnSpc>
                <a:spcPct val="150000"/>
              </a:lnSpc>
              <a:spcBef>
                <a:spcPct val="0"/>
              </a:spcBef>
              <a:spcAft>
                <a:spcPct val="0"/>
              </a:spcAft>
              <a:buClrTx/>
              <a:buSzTx/>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50000"/>
              </a:lnSpc>
              <a:spcBef>
                <a:spcPct val="0"/>
              </a:spcBef>
              <a:spcAft>
                <a:spcPct val="0"/>
              </a:spcAft>
              <a:buClrTx/>
              <a:buSzTx/>
              <a:defRPr/>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ROLES AND RESPONSIBILITIES</a:t>
            </a: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13</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52736"/>
            <a:ext cx="9144000" cy="4845942"/>
          </a:xfrm>
          <a:prstGeom prst="rect">
            <a:avLst/>
          </a:prstGeom>
          <a:noFill/>
          <a:ln w="9525">
            <a:noFill/>
            <a:miter lim="800000"/>
          </a:ln>
        </p:spPr>
        <p:txBody>
          <a:bodyPr wrap="square">
            <a:spAutoFit/>
          </a:bodyPr>
          <a:lstStyle/>
          <a:p>
            <a:pPr marL="285750" indent="-285750" algn="just">
              <a:lnSpc>
                <a:spcPct val="150000"/>
              </a:lnSpc>
              <a:buFont typeface="Arial" panose="020B0604020202020204" pitchFamily="34" charset="0"/>
              <a:buChar char="•"/>
              <a:defRPr/>
            </a:pPr>
            <a:r>
              <a:rPr lang="en-US" sz="2400" dirty="0">
                <a:solidFill>
                  <a:prstClr val="black"/>
                </a:solidFill>
                <a:latin typeface="+mn-lt"/>
                <a:ea typeface="Calibri" panose="020F0502020204030204" pitchFamily="34" charset="0"/>
                <a:cs typeface="Arial" panose="020B0604020202020204" pitchFamily="34" charset="0"/>
              </a:rPr>
              <a:t>At a Provincial Level:</a:t>
            </a:r>
          </a:p>
          <a:p>
            <a:pPr marL="742950" lvl="1" indent="-285750" algn="just">
              <a:lnSpc>
                <a:spcPct val="150000"/>
              </a:lnSpc>
              <a:buFont typeface="Arial" panose="020B0604020202020204" pitchFamily="34" charset="0"/>
              <a:buChar char="•"/>
              <a:defRPr/>
            </a:pPr>
            <a:r>
              <a:rPr lang="en-US" sz="2000" dirty="0">
                <a:highlight>
                  <a:srgbClr val="FFFFFF"/>
                </a:highlight>
                <a:latin typeface="+mn-lt"/>
                <a:ea typeface="Calibri" panose="020F0502020204030204" pitchFamily="34" charset="0"/>
                <a:cs typeface="Arial" panose="020B0604020202020204" pitchFamily="34" charset="0"/>
              </a:rPr>
              <a:t>Oversight, coordination and support</a:t>
            </a:r>
            <a:r>
              <a:rPr lang="en-US" sz="2000" spc="-10" dirty="0">
                <a:highlight>
                  <a:srgbClr val="FFFFFF"/>
                </a:highlight>
                <a:latin typeface="+mn-lt"/>
                <a:ea typeface="Calibri" panose="020F0502020204030204" pitchFamily="34" charset="0"/>
                <a:cs typeface="Arial" panose="020B0604020202020204" pitchFamily="34" charset="0"/>
              </a:rPr>
              <a:t> </a:t>
            </a:r>
            <a:r>
              <a:rPr lang="en-US" sz="2000" dirty="0">
                <a:highlight>
                  <a:srgbClr val="FFFFFF"/>
                </a:highlight>
                <a:latin typeface="+mn-lt"/>
                <a:ea typeface="Calibri" panose="020F0502020204030204" pitchFamily="34" charset="0"/>
                <a:cs typeface="Arial" panose="020B0604020202020204" pitchFamily="34" charset="0"/>
              </a:rPr>
              <a:t>of broader EH and MHS programs. </a:t>
            </a:r>
          </a:p>
          <a:p>
            <a:pPr marL="742950" lvl="1" indent="-285750" algn="just">
              <a:lnSpc>
                <a:spcPct val="150000"/>
              </a:lnSpc>
              <a:buFont typeface="Arial" panose="020B0604020202020204" pitchFamily="34" charset="0"/>
              <a:buChar char="•"/>
              <a:defRPr/>
            </a:pPr>
            <a:r>
              <a:rPr lang="en-US" sz="2000" dirty="0">
                <a:highlight>
                  <a:srgbClr val="FFFFFF"/>
                </a:highlight>
                <a:latin typeface="+mn-lt"/>
                <a:cs typeface="Arial" panose="020B0604020202020204" pitchFamily="34" charset="0"/>
              </a:rPr>
              <a:t>Malaria control and Occupational Health.</a:t>
            </a:r>
          </a:p>
          <a:p>
            <a:pPr marL="742950" lvl="1" indent="-285750" algn="just">
              <a:lnSpc>
                <a:spcPct val="150000"/>
              </a:lnSpc>
              <a:buFont typeface="Arial" panose="020B0604020202020204" pitchFamily="34" charset="0"/>
              <a:buChar char="•"/>
              <a:defRPr/>
            </a:pPr>
            <a:r>
              <a:rPr lang="en-GB" sz="2000" dirty="0">
                <a:highlight>
                  <a:srgbClr val="FFFFFF"/>
                </a:highlight>
                <a:latin typeface="+mn-lt"/>
              </a:rPr>
              <a:t>Inspection of Hazardous substance dealers and control.  </a:t>
            </a:r>
            <a:endParaRPr lang="en-US" sz="2000" dirty="0">
              <a:solidFill>
                <a:prstClr val="black"/>
              </a:solidFill>
              <a:latin typeface="+mn-lt"/>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At</a:t>
            </a:r>
            <a:r>
              <a:rPr kumimoji="0" lang="en-US" sz="2400" b="0" i="0" u="none" strike="noStrike" kern="1200" cap="none" spc="0" normalizeH="0" noProof="0" dirty="0">
                <a:ln>
                  <a:noFill/>
                </a:ln>
                <a:solidFill>
                  <a:prstClr val="black"/>
                </a:solidFill>
                <a:effectLst/>
                <a:uLnTx/>
                <a:uFillTx/>
                <a:latin typeface="+mn-lt"/>
                <a:ea typeface="Calibri" panose="020F0502020204030204" pitchFamily="34" charset="0"/>
                <a:cs typeface="Arial" panose="020B0604020202020204" pitchFamily="34" charset="0"/>
              </a:rPr>
              <a:t> a Municipal level:</a:t>
            </a:r>
          </a:p>
          <a:p>
            <a:pPr marL="742950" lvl="1"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Implementation of 9 elements of EH defined as MHS.</a:t>
            </a:r>
          </a:p>
          <a:p>
            <a:pPr marL="742950" lvl="1" indent="-285750" algn="just">
              <a:lnSpc>
                <a:spcPct val="150000"/>
              </a:lnSpc>
              <a:buFont typeface="Arial" panose="020B0604020202020204" pitchFamily="34" charset="0"/>
              <a:buChar char="•"/>
              <a:defRPr/>
            </a:pPr>
            <a:r>
              <a:rPr lang="en-GB" sz="2000" dirty="0">
                <a:highlight>
                  <a:srgbClr val="FFFFFF"/>
                </a:highlight>
                <a:latin typeface="+mn-lt"/>
              </a:rPr>
              <a:t>Health and Hygiene Education. </a:t>
            </a:r>
          </a:p>
          <a:p>
            <a:pPr marL="742950" lvl="1" indent="-285750" algn="just">
              <a:lnSpc>
                <a:spcPct val="150000"/>
              </a:lnSpc>
              <a:buFont typeface="Arial" panose="020B0604020202020204" pitchFamily="34" charset="0"/>
              <a:buChar char="•"/>
              <a:defRPr/>
            </a:pPr>
            <a:r>
              <a:rPr kumimoji="0" lang="en-US" sz="20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Environmental health law enforcement services. </a:t>
            </a:r>
          </a:p>
          <a:p>
            <a:pPr marL="742950" lvl="1" indent="-285750" algn="just">
              <a:lnSpc>
                <a:spcPct val="150000"/>
              </a:lnSpc>
              <a:buFont typeface="Arial" panose="020B0604020202020204" pitchFamily="34" charset="0"/>
              <a:buChar char="•"/>
              <a:defRPr/>
            </a:pPr>
            <a:r>
              <a:rPr lang="en-US" sz="2000" dirty="0">
                <a:highlight>
                  <a:srgbClr val="FFFFFF"/>
                </a:highlight>
                <a:latin typeface="Calibri" panose="020F0502020204030204"/>
                <a:cs typeface="Arial" panose="020B0604020202020204" pitchFamily="34" charset="0"/>
              </a:rPr>
              <a:t>Conducting environmental health impact assessments,  amongst others.</a:t>
            </a:r>
            <a:r>
              <a:rPr lang="en-GB" sz="2000" dirty="0">
                <a:highlight>
                  <a:srgbClr val="FFFFFF"/>
                </a:highlight>
                <a:latin typeface="Calibri" panose="020F0502020204030204"/>
              </a:rPr>
              <a:t> </a:t>
            </a:r>
          </a:p>
          <a:p>
            <a:pPr marL="742950" lvl="1" indent="-285750" algn="just">
              <a:lnSpc>
                <a:spcPct val="150000"/>
              </a:lnSpc>
              <a:buFont typeface="Arial" panose="020B0604020202020204" pitchFamily="34" charset="0"/>
              <a:buChar char="•"/>
              <a:defRPr/>
            </a:pPr>
            <a:r>
              <a:rPr lang="en-GB" sz="2000" dirty="0">
                <a:highlight>
                  <a:srgbClr val="FFFFFF"/>
                </a:highlight>
                <a:latin typeface="Calibri" panose="020F0502020204030204"/>
              </a:rPr>
              <a:t>Climate Change and Health Adaptation activities for the area of jurisdiction.</a:t>
            </a: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ROLES AND RESPONSIBILITIES(Cont…</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14</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179512" y="1052736"/>
            <a:ext cx="8964488" cy="5132431"/>
          </a:xfrm>
          <a:prstGeom prst="rect">
            <a:avLst/>
          </a:prstGeom>
          <a:noFill/>
          <a:ln w="9525">
            <a:noFill/>
            <a:miter lim="800000"/>
          </a:ln>
        </p:spPr>
        <p:txBody>
          <a:bodyPr wrap="square">
            <a:spAutoFit/>
          </a:bodyPr>
          <a:lstStyle/>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At a Municipal level </a:t>
            </a:r>
            <a:r>
              <a:rPr kumimoji="0" lang="en-US"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Arial" panose="020B0604020202020204" pitchFamily="34" charset="0"/>
              </a:rPr>
              <a:t>cont</a:t>
            </a:r>
            <a:r>
              <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t>
            </a:r>
          </a:p>
          <a:p>
            <a:pPr marL="742950" lvl="1"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To strengthen roles at Municipal level towards achievement of SDGS, some key aspects to be lifted will include:</a:t>
            </a:r>
          </a:p>
          <a:p>
            <a:pPr marL="1200150" lvl="2"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Law enforcement, some municipalities are not keen in implementing it to premises that regardless of guidance and notices remain noncompliant. </a:t>
            </a:r>
          </a:p>
          <a:p>
            <a:pPr marL="1200150" lvl="2"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Appointment and authorization of EHPs per relevant legislation should be strengthened as it remains a challenge impeding enforcement.</a:t>
            </a:r>
          </a:p>
          <a:p>
            <a:pPr marL="1200150" lvl="2"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While Municipalities were assisted to address issues identified related to law enforcement during Norms and Standards assessments, they should also prioritize training of their officials in law enforcement.</a:t>
            </a:r>
          </a:p>
          <a:p>
            <a:pPr marL="285750" indent="-285750" algn="just">
              <a:lnSpc>
                <a:spcPct val="150000"/>
              </a:lnSpc>
              <a:defRPr/>
            </a:pPr>
            <a:r>
              <a:rPr lang="en-US" sz="1600" dirty="0">
                <a:solidFill>
                  <a:prstClr val="black"/>
                </a:solidFill>
                <a:highlight>
                  <a:srgbClr val="FFFFFF"/>
                </a:highlight>
                <a:latin typeface="+mn-lt"/>
                <a:cs typeface="Arial" panose="020B0604020202020204" pitchFamily="34" charset="0"/>
              </a:rPr>
              <a:t>	-	</a:t>
            </a:r>
            <a:r>
              <a:rPr lang="en-GB" sz="1600" dirty="0">
                <a:highlight>
                  <a:srgbClr val="FFFFFF"/>
                </a:highlight>
                <a:latin typeface="+mn-lt"/>
              </a:rPr>
              <a:t>-</a:t>
            </a:r>
            <a:endParaRPr lang="en-GB" sz="1600" dirty="0">
              <a:solidFill>
                <a:srgbClr val="FF0000"/>
              </a:solidFill>
              <a:highlight>
                <a:srgbClr val="FFFFFF"/>
              </a:highlight>
              <a:latin typeface="+mn-lt"/>
            </a:endParaRP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ROLES AND RESPONSIBILITIES(Cont…</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15</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52736"/>
            <a:ext cx="9144000" cy="5217326"/>
          </a:xfrm>
          <a:prstGeom prst="rect">
            <a:avLst/>
          </a:prstGeom>
          <a:noFill/>
          <a:ln w="9525">
            <a:noFill/>
            <a:miter lim="800000"/>
          </a:ln>
        </p:spPr>
        <p:txBody>
          <a:bodyPr wrap="square">
            <a:spAutoFit/>
          </a:bodyPr>
          <a:lstStyle/>
          <a:p>
            <a:pPr marL="285750" indent="-285750" algn="just">
              <a:lnSpc>
                <a:spcPct val="150000"/>
              </a:lnSpc>
              <a:buFont typeface="Arial" panose="020B0604020202020204" pitchFamily="34" charset="0"/>
              <a:buChar char="•"/>
              <a:defRPr/>
            </a:pPr>
            <a:r>
              <a:rPr lang="en-US" sz="2400" dirty="0">
                <a:latin typeface="+mn-lt"/>
                <a:ea typeface="Calibri" panose="020F0502020204030204" pitchFamily="34" charset="0"/>
                <a:cs typeface="Arial" panose="020B0604020202020204" pitchFamily="34" charset="0"/>
              </a:rPr>
              <a:t>Development on an Environmental Health Information System (EHIS).</a:t>
            </a:r>
          </a:p>
          <a:p>
            <a:pPr marL="742950" lvl="1"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A technical Team has been established at NDoH which will work with team from SALGA and other relevant stakeholders.</a:t>
            </a:r>
          </a:p>
          <a:p>
            <a:pPr marL="742950" lvl="1"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Provinces and Municipalities have been requested to provide baseline information on available types of information system.</a:t>
            </a:r>
          </a:p>
          <a:p>
            <a:pPr marL="742950" lvl="1" indent="-285750" algn="just">
              <a:lnSpc>
                <a:spcPct val="150000"/>
              </a:lnSpc>
              <a:buFont typeface="Arial" panose="020B0604020202020204" pitchFamily="34" charset="0"/>
              <a:buChar char="•"/>
              <a:defRPr/>
            </a:pPr>
            <a:r>
              <a:rPr lang="en-US" sz="2000" dirty="0">
                <a:latin typeface="+mn-lt"/>
                <a:ea typeface="Calibri" panose="020F0502020204030204" pitchFamily="34" charset="0"/>
                <a:cs typeface="Arial" panose="020B0604020202020204" pitchFamily="34" charset="0"/>
              </a:rPr>
              <a:t>A national meeting was postponed from September 2022, finalizing list of stakeholders from municipalities and provinces.	</a:t>
            </a:r>
          </a:p>
          <a:p>
            <a:pPr marL="285750" indent="-285750" algn="just">
              <a:lnSpc>
                <a:spcPct val="150000"/>
              </a:lnSpc>
              <a:buFont typeface="Arial" panose="020B0604020202020204" pitchFamily="34" charset="0"/>
              <a:buChar char="•"/>
              <a:defRPr/>
            </a:pPr>
            <a:r>
              <a:rPr lang="en-US" sz="2400" dirty="0">
                <a:highlight>
                  <a:srgbClr val="FFFFFF"/>
                </a:highlight>
                <a:latin typeface="+mn-lt"/>
                <a:cs typeface="Arial" panose="020B0604020202020204" pitchFamily="34" charset="0"/>
              </a:rPr>
              <a:t>Development of the National Environmental Health Act, The Bill.</a:t>
            </a:r>
            <a:r>
              <a:rPr lang="en-GB" sz="2400" dirty="0">
                <a:highlight>
                  <a:srgbClr val="FFFFFF"/>
                </a:highlight>
                <a:latin typeface="+mn-lt"/>
              </a:rPr>
              <a:t> </a:t>
            </a:r>
          </a:p>
          <a:p>
            <a:pPr marL="742950" lvl="1" indent="-285750" algn="just">
              <a:lnSpc>
                <a:spcPct val="150000"/>
              </a:lnSpc>
              <a:buFont typeface="Arial" panose="020B0604020202020204" pitchFamily="34" charset="0"/>
              <a:buChar char="•"/>
              <a:defRPr/>
            </a:pPr>
            <a:r>
              <a:rPr lang="en-GB" sz="2000" dirty="0">
                <a:highlight>
                  <a:srgbClr val="FFFFFF"/>
                </a:highlight>
                <a:latin typeface="+mn-lt"/>
              </a:rPr>
              <a:t>A draft environmental health bill has been finalised and circulated to the drafting team for inputs and finalisation for broader consultation.</a:t>
            </a:r>
          </a:p>
          <a:p>
            <a:pPr marL="342900" indent="-342900" algn="just">
              <a:lnSpc>
                <a:spcPct val="150000"/>
              </a:lnSpc>
              <a:buFontTx/>
              <a:buChar char="-"/>
              <a:defRPr/>
            </a:pPr>
            <a:endParaRPr lang="en-GB" sz="1600" dirty="0">
              <a:solidFill>
                <a:srgbClr val="FF0000"/>
              </a:solidFill>
              <a:highlight>
                <a:srgbClr val="FFFFFF"/>
              </a:highlight>
            </a:endParaRPr>
          </a:p>
        </p:txBody>
      </p:sp>
      <p:sp>
        <p:nvSpPr>
          <p:cNvPr id="14340" name="Rectangle 2"/>
          <p:cNvSpPr txBox="1">
            <a:spLocks noChangeArrowheads="1"/>
          </p:cNvSpPr>
          <p:nvPr/>
        </p:nvSpPr>
        <p:spPr bwMode="auto">
          <a:xfrm>
            <a:off x="0" y="0"/>
            <a:ext cx="7380312" cy="980728"/>
          </a:xfrm>
          <a:prstGeom prst="rect">
            <a:avLst/>
          </a:prstGeom>
          <a:noFill/>
          <a:ln w="9525">
            <a:noFill/>
            <a:miter lim="800000"/>
          </a:ln>
        </p:spPr>
        <p:txBody>
          <a:bodyPr anchor="b"/>
          <a:lstStyle/>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WORK IN PROGRESS </a:t>
            </a:r>
            <a:r>
              <a:rPr lang="en-GB" sz="2400" b="1" dirty="0">
                <a:solidFill>
                  <a:prstClr val="white"/>
                </a:solidFill>
              </a:rPr>
              <a:t>FOR</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STRENGTENING OF EH SYSTEMS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16</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52736"/>
            <a:ext cx="9144000" cy="4753609"/>
          </a:xfrm>
          <a:prstGeom prst="rect">
            <a:avLst/>
          </a:prstGeom>
          <a:noFill/>
          <a:ln w="9525">
            <a:noFill/>
            <a:miter lim="800000"/>
          </a:ln>
        </p:spPr>
        <p:txBody>
          <a:bodyPr wrap="square">
            <a:spAutoFit/>
          </a:bodyPr>
          <a:lstStyle/>
          <a:p>
            <a:pPr marL="742950" lvl="1" indent="-285750" algn="just">
              <a:lnSpc>
                <a:spcPct val="150000"/>
              </a:lnSpc>
              <a:buFont typeface="Arial" panose="020B0604020202020204" pitchFamily="34" charset="0"/>
              <a:buChar char="•"/>
              <a:defRPr/>
            </a:pPr>
            <a:r>
              <a:rPr lang="en-GB" sz="2000" dirty="0">
                <a:highlight>
                  <a:srgbClr val="FFFFFF"/>
                </a:highlight>
                <a:latin typeface="+mn-lt"/>
              </a:rPr>
              <a:t>Activities were halted by the emergence of the COVID19 outbreak in 2020 and the urgent need to finalise the Health Regulations below.</a:t>
            </a:r>
          </a:p>
          <a:p>
            <a:pPr marL="742950" lvl="1" indent="-285750" algn="just">
              <a:lnSpc>
                <a:spcPct val="150000"/>
              </a:lnSpc>
              <a:buFont typeface="Arial" panose="020B0604020202020204" pitchFamily="34" charset="0"/>
              <a:buChar char="•"/>
              <a:defRPr/>
            </a:pPr>
            <a:r>
              <a:rPr lang="en-GB" sz="2000" dirty="0">
                <a:highlight>
                  <a:srgbClr val="FFFFFF"/>
                </a:highlight>
                <a:latin typeface="+mn-lt"/>
              </a:rPr>
              <a:t>Collaboration with other stakeholders in implementing EH has produced results </a:t>
            </a:r>
          </a:p>
          <a:p>
            <a:pPr marL="285750" indent="-285750" algn="just">
              <a:lnSpc>
                <a:spcPct val="150000"/>
              </a:lnSpc>
              <a:buFont typeface="Arial" panose="020B0604020202020204" pitchFamily="34" charset="0"/>
              <a:buChar char="•"/>
              <a:defRPr/>
            </a:pPr>
            <a:r>
              <a:rPr lang="en-GB" sz="2400" dirty="0">
                <a:highlight>
                  <a:srgbClr val="FFFFFF"/>
                </a:highlight>
                <a:latin typeface="+mn-lt"/>
              </a:rPr>
              <a:t>Health Regulations development and review during/post COVID-19.</a:t>
            </a:r>
          </a:p>
          <a:p>
            <a:pPr marL="742950" lvl="1" indent="-285750" algn="just">
              <a:lnSpc>
                <a:spcPct val="150000"/>
              </a:lnSpc>
              <a:buFont typeface="Arial" panose="020B0604020202020204" pitchFamily="34" charset="0"/>
              <a:buChar char="•"/>
              <a:defRPr/>
            </a:pPr>
            <a:r>
              <a:rPr lang="en-GB" sz="2000" dirty="0">
                <a:highlight>
                  <a:srgbClr val="FFFFFF"/>
                </a:highlight>
                <a:latin typeface="+mn-lt"/>
              </a:rPr>
              <a:t>Four Health regulations published for Public comments in March for a Month and republished in May for three Months, final closing day was 05August 2022.</a:t>
            </a:r>
          </a:p>
          <a:p>
            <a:pPr marL="742950" lvl="1" indent="-285750" algn="just">
              <a:lnSpc>
                <a:spcPct val="150000"/>
              </a:lnSpc>
              <a:buFont typeface="Arial" panose="020B0604020202020204" pitchFamily="34" charset="0"/>
              <a:buChar char="•"/>
              <a:defRPr/>
            </a:pPr>
            <a:r>
              <a:rPr lang="en-GB" sz="2000" dirty="0">
                <a:highlight>
                  <a:srgbClr val="FFFFFF"/>
                </a:highlight>
                <a:latin typeface="+mn-lt"/>
              </a:rPr>
              <a:t>Over 390 000 public comments were received on Regulations relating to Environmental Health, Regulations relating to Management of Human Remains, Regulations relating to Port Health and Regulations relating to Notifiable Medical Conditions and being processed currently </a:t>
            </a:r>
          </a:p>
        </p:txBody>
      </p:sp>
      <p:sp>
        <p:nvSpPr>
          <p:cNvPr id="14340" name="Rectangle 2"/>
          <p:cNvSpPr txBox="1">
            <a:spLocks noChangeArrowheads="1"/>
          </p:cNvSpPr>
          <p:nvPr/>
        </p:nvSpPr>
        <p:spPr bwMode="auto">
          <a:xfrm>
            <a:off x="-19397" y="8806"/>
            <a:ext cx="7327701" cy="936104"/>
          </a:xfrm>
          <a:prstGeom prst="rect">
            <a:avLst/>
          </a:prstGeom>
          <a:noFill/>
          <a:ln w="9525">
            <a:noFill/>
            <a:miter lim="800000"/>
          </a:ln>
        </p:spPr>
        <p:txBody>
          <a:bodyPr anchor="b"/>
          <a:lstStyle/>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prstClr val="white"/>
              </a:solidFill>
            </a:endParaRPr>
          </a:p>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WORK IN PROGRESS FOR STRENGTENING OF EH SYSTEMS </a:t>
            </a: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17</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19669" y="905611"/>
            <a:ext cx="9123512" cy="5016758"/>
          </a:xfrm>
          <a:prstGeom prst="rect">
            <a:avLst/>
          </a:prstGeom>
          <a:noFill/>
          <a:ln w="9525">
            <a:noFill/>
            <a:miter lim="800000"/>
          </a:ln>
        </p:spPr>
        <p:txBody>
          <a:bodyPr wrap="square">
            <a:spAutoFit/>
          </a:bodyPr>
          <a:lstStyle/>
          <a:p>
            <a:pPr marL="285750" indent="-285750" algn="just">
              <a:lnSpc>
                <a:spcPct val="150000"/>
              </a:lnSpc>
              <a:buFont typeface="Arial" panose="020B0604020202020204" pitchFamily="34" charset="0"/>
              <a:buChar char="•"/>
              <a:defRPr/>
            </a:pPr>
            <a:r>
              <a:rPr lang="en-GB" sz="2400" dirty="0">
                <a:highlight>
                  <a:srgbClr val="FFFFFF"/>
                </a:highlight>
                <a:latin typeface="+mn-lt"/>
              </a:rPr>
              <a:t>Other Environmental Health Regulations in Progress.</a:t>
            </a:r>
          </a:p>
          <a:p>
            <a:pPr marL="742950" lvl="1" indent="-285750" algn="just">
              <a:buFont typeface="Arial" panose="020B0604020202020204" pitchFamily="34" charset="0"/>
              <a:buChar char="•"/>
              <a:defRPr/>
            </a:pPr>
            <a:r>
              <a:rPr lang="en-US" sz="2000" dirty="0">
                <a:solidFill>
                  <a:srgbClr val="000000"/>
                </a:solidFill>
                <a:effectLst/>
                <a:latin typeface="+mn-lt"/>
                <a:ea typeface="Calibri" panose="020F0502020204030204" pitchFamily="34" charset="0"/>
                <a:cs typeface="Times New Roman" panose="02020603050405020304" pitchFamily="18" charset="0"/>
              </a:rPr>
              <a:t>Regulations Relating to Lead in Paint or Coating Materials to regulates the</a:t>
            </a:r>
            <a:r>
              <a:rPr lang="en-US" sz="2000" dirty="0">
                <a:solidFill>
                  <a:srgbClr val="000000"/>
                </a:solidFill>
                <a:latin typeface="+mn-lt"/>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manufacture, sale, distribution, import and export of all paints or similar coating materials</a:t>
            </a:r>
            <a:r>
              <a:rPr lang="en-US" sz="2000" dirty="0">
                <a:solidFill>
                  <a:srgbClr val="000000"/>
                </a:solidFill>
                <a:latin typeface="+mn-lt"/>
                <a:ea typeface="Calibri" panose="020F0502020204030204" pitchFamily="34" charset="0"/>
                <a:cs typeface="Times New Roman" panose="02020603050405020304" pitchFamily="18" charset="0"/>
              </a:rPr>
              <a:t> </a:t>
            </a:r>
            <a:r>
              <a:rPr lang="en-US" sz="2000" dirty="0">
                <a:solidFill>
                  <a:srgbClr val="000000"/>
                </a:solidFill>
                <a:effectLst/>
                <a:latin typeface="+mn-lt"/>
                <a:ea typeface="Calibri" panose="020F0502020204030204" pitchFamily="34" charset="0"/>
                <a:cs typeface="Times New Roman" panose="02020603050405020304" pitchFamily="18" charset="0"/>
              </a:rPr>
              <a:t>as per Globally Harmonized System  of classification and labelling of  chemicals</a:t>
            </a:r>
          </a:p>
          <a:p>
            <a:pPr marL="742950" lvl="1" indent="-285750" algn="just">
              <a:buFont typeface="Arial" panose="020B0604020202020204" pitchFamily="34" charset="0"/>
              <a:buChar char="•"/>
              <a:defRPr/>
            </a:pPr>
            <a:r>
              <a:rPr lang="en-US" sz="2000" dirty="0">
                <a:solidFill>
                  <a:srgbClr val="000000"/>
                </a:solidFill>
                <a:latin typeface="+mn-lt"/>
                <a:cs typeface="Times New Roman" panose="02020603050405020304" pitchFamily="18" charset="0"/>
              </a:rPr>
              <a:t>Group II Hazardous Substances Declaration, closed 29 July 2022</a:t>
            </a:r>
          </a:p>
          <a:p>
            <a:pPr marL="742950" lvl="1" indent="-285750" algn="just">
              <a:buFont typeface="Arial" panose="020B0604020202020204" pitchFamily="34" charset="0"/>
              <a:buChar char="•"/>
              <a:defRPr/>
            </a:pPr>
            <a:r>
              <a:rPr lang="en-US" sz="2000" dirty="0">
                <a:solidFill>
                  <a:srgbClr val="000000"/>
                </a:solidFill>
                <a:effectLst/>
                <a:latin typeface="+mn-lt"/>
                <a:cs typeface="Times New Roman" panose="02020603050405020304" pitchFamily="18" charset="0"/>
              </a:rPr>
              <a:t>Group I</a:t>
            </a:r>
            <a:r>
              <a:rPr lang="en-US" sz="2000" dirty="0">
                <a:solidFill>
                  <a:srgbClr val="000000"/>
                </a:solidFill>
                <a:latin typeface="+mn-lt"/>
                <a:cs typeface="Times New Roman" panose="02020603050405020304" pitchFamily="18" charset="0"/>
              </a:rPr>
              <a:t>, category A, Hazardous Substances </a:t>
            </a:r>
            <a:r>
              <a:rPr lang="en-US" sz="2000" dirty="0">
                <a:latin typeface="+mn-lt"/>
                <a:cs typeface="Times New Roman" panose="02020603050405020304" pitchFamily="18" charset="0"/>
              </a:rPr>
              <a:t>Declaration, closed 28 June</a:t>
            </a:r>
          </a:p>
          <a:p>
            <a:pPr marL="742950" lvl="1" indent="-285750" algn="just">
              <a:buFont typeface="Arial" panose="020B0604020202020204" pitchFamily="34" charset="0"/>
              <a:buChar char="•"/>
              <a:defRPr/>
            </a:pPr>
            <a:r>
              <a:rPr lang="en-US" sz="2000" dirty="0">
                <a:effectLst/>
                <a:latin typeface="+mn-lt"/>
                <a:cs typeface="Times New Roman" panose="02020603050405020304" pitchFamily="18" charset="0"/>
              </a:rPr>
              <a:t>Group </a:t>
            </a:r>
            <a:r>
              <a:rPr lang="en-US" sz="2000" dirty="0">
                <a:latin typeface="+mn-lt"/>
                <a:cs typeface="Times New Roman" panose="02020603050405020304" pitchFamily="18" charset="0"/>
              </a:rPr>
              <a:t>I, category B, Hazardous Substances Declaration, closed 28 June</a:t>
            </a:r>
          </a:p>
          <a:p>
            <a:pPr marL="342900" indent="-342900" algn="just">
              <a:buFont typeface="Arial" panose="020B0604020202020204" pitchFamily="34" charset="0"/>
              <a:buChar char="•"/>
              <a:defRPr/>
            </a:pPr>
            <a:r>
              <a:rPr lang="en-GB" sz="2400" dirty="0">
                <a:highlight>
                  <a:srgbClr val="FFFFFF"/>
                </a:highlight>
                <a:latin typeface="+mn-lt"/>
              </a:rPr>
              <a:t>Review of the National Environmental Health Norms and Standards</a:t>
            </a:r>
          </a:p>
          <a:p>
            <a:pPr marL="342900" indent="-342900" algn="just">
              <a:buFont typeface="Arial" panose="020B0604020202020204" pitchFamily="34" charset="0"/>
              <a:buChar char="•"/>
              <a:defRPr/>
            </a:pPr>
            <a:r>
              <a:rPr lang="en-GB" sz="2400" dirty="0">
                <a:highlight>
                  <a:srgbClr val="FFFFFF"/>
                </a:highlight>
                <a:latin typeface="+mn-lt"/>
              </a:rPr>
              <a:t>Guiding documents such as Vector Control Guidelines, Climate Change and Health Adaptation plan, Norms and standards, Environmental Management Planning etc.</a:t>
            </a:r>
          </a:p>
          <a:p>
            <a:pPr marL="342900" indent="-342900" algn="just">
              <a:buFont typeface="Arial" panose="020B0604020202020204" pitchFamily="34" charset="0"/>
              <a:buChar char="•"/>
              <a:defRPr/>
            </a:pPr>
            <a:r>
              <a:rPr lang="en-GB" sz="2400" dirty="0">
                <a:highlight>
                  <a:srgbClr val="FFFFFF"/>
                </a:highlight>
                <a:latin typeface="+mn-lt"/>
              </a:rPr>
              <a:t>Assessments of Municipalities and Points of Entry for compliance with National Environmental Health Norms and Standards, 2015.</a:t>
            </a:r>
          </a:p>
        </p:txBody>
      </p:sp>
      <p:sp>
        <p:nvSpPr>
          <p:cNvPr id="14340" name="Rectangle 2"/>
          <p:cNvSpPr txBox="1">
            <a:spLocks noChangeArrowheads="1"/>
          </p:cNvSpPr>
          <p:nvPr/>
        </p:nvSpPr>
        <p:spPr bwMode="auto">
          <a:xfrm>
            <a:off x="819" y="19056"/>
            <a:ext cx="7327701" cy="936104"/>
          </a:xfrm>
          <a:prstGeom prst="rect">
            <a:avLst/>
          </a:prstGeom>
          <a:noFill/>
          <a:ln w="9525">
            <a:noFill/>
            <a:miter lim="800000"/>
          </a:ln>
        </p:spPr>
        <p:txBody>
          <a:bodyPr anchor="b"/>
          <a:lstStyle/>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prstClr val="white"/>
              </a:solidFill>
            </a:endParaRPr>
          </a:p>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WORK IN PROGRESS FOR STRENGTENING OF EH SYSTEMS </a:t>
            </a: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18</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52736"/>
            <a:ext cx="9144000" cy="5656164"/>
          </a:xfrm>
          <a:prstGeom prst="rect">
            <a:avLst/>
          </a:prstGeom>
          <a:noFill/>
          <a:ln w="9525">
            <a:noFill/>
            <a:miter lim="800000"/>
          </a:ln>
        </p:spPr>
        <p:txBody>
          <a:bodyPr wrap="square">
            <a:spAutoFit/>
          </a:bodyPr>
          <a:lstStyle/>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A strengthened Environmental Health System will ensure effective and efficient EHS delivery towards achievement of the SDGs in the country.</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lang="en-US" sz="2000" dirty="0">
                <a:solidFill>
                  <a:prstClr val="black"/>
                </a:solidFill>
                <a:latin typeface="+mn-lt"/>
                <a:ea typeface="Calibri" panose="020F0502020204030204" pitchFamily="34" charset="0"/>
                <a:cs typeface="Arial" panose="020B0604020202020204" pitchFamily="34" charset="0"/>
              </a:rPr>
              <a:t>The targets set out in the SDGs will become a reality and achievable through a well defined and institutionalized  Environmental Health System. </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Clear and well-defined roles and responsibilities in execution of EHS will further enhance EHS delivery in achieving the SDGs in the country.</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lang="en-US" sz="2000" dirty="0">
                <a:solidFill>
                  <a:prstClr val="black"/>
                </a:solidFill>
                <a:latin typeface="+mn-lt"/>
                <a:ea typeface="Calibri" panose="020F0502020204030204" pitchFamily="34" charset="0"/>
                <a:cs typeface="Arial" panose="020B0604020202020204" pitchFamily="34" charset="0"/>
              </a:rPr>
              <a:t>Establishment of working groups/task teams for the Inter Provincial Committee to deal with specific aspects of interest as it did with development of the National Environmental Health Bill, will be strengthening EHS and speedup meeting SDGs. </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CONCLUSION</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6463630" cy="648072"/>
          </a:xfrm>
        </p:spPr>
        <p:txBody>
          <a:bodyPr/>
          <a:lstStyle/>
          <a:p>
            <a:r>
              <a:rPr lang="en-US" sz="3600" dirty="0"/>
              <a:t>THANK YOU</a:t>
            </a:r>
          </a:p>
        </p:txBody>
      </p:sp>
      <p:sp>
        <p:nvSpPr>
          <p:cNvPr id="3" name="Content Placeholder 2"/>
          <p:cNvSpPr>
            <a:spLocks noGrp="1"/>
          </p:cNvSpPr>
          <p:nvPr>
            <p:ph idx="1"/>
          </p:nvPr>
        </p:nvSpPr>
        <p:spPr>
          <a:xfrm>
            <a:off x="628650" y="1268760"/>
            <a:ext cx="7886700" cy="4351338"/>
          </a:xfrm>
        </p:spPr>
        <p:txBody>
          <a:bodyPr/>
          <a:lstStyle/>
          <a:p>
            <a:pPr marL="0" indent="0">
              <a:buNone/>
            </a:pPr>
            <a:r>
              <a:rPr lang="en-US" sz="3600" b="1" dirty="0"/>
              <a:t>END</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844824"/>
            <a:ext cx="7886700" cy="37752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2</a:t>
            </a:fld>
            <a:r>
              <a:rPr lang="en-ZA" sz="1200" dirty="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755576" y="983625"/>
            <a:ext cx="7777237" cy="9693910"/>
          </a:xfrm>
          <a:prstGeom prst="rect">
            <a:avLst/>
          </a:prstGeom>
          <a:noFill/>
          <a:ln w="9525">
            <a:noFill/>
            <a:miter lim="800000"/>
          </a:ln>
        </p:spPr>
        <p:txBody>
          <a:bodyPr wrap="square">
            <a:spAutoFit/>
          </a:bodyPr>
          <a:lstStyle/>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latin typeface="+mn-lt"/>
              </a:rPr>
              <a:t>Purpose</a:t>
            </a:r>
          </a:p>
          <a:p>
            <a:pPr algn="just"/>
            <a:endParaRPr lang="en-US" sz="2400" dirty="0">
              <a:latin typeface="+mn-lt"/>
            </a:endParaRPr>
          </a:p>
          <a:p>
            <a:pPr marL="342900" indent="-342900" algn="just">
              <a:buFont typeface="Arial" panose="020B0604020202020204" pitchFamily="34" charset="0"/>
              <a:buChar char="•"/>
            </a:pPr>
            <a:r>
              <a:rPr lang="en-US" sz="2400" dirty="0">
                <a:latin typeface="+mn-lt"/>
              </a:rPr>
              <a:t>Background</a:t>
            </a:r>
          </a:p>
          <a:p>
            <a:pPr algn="just"/>
            <a:endParaRPr lang="en-US" sz="2400" dirty="0">
              <a:latin typeface="+mn-lt"/>
            </a:endParaRPr>
          </a:p>
          <a:p>
            <a:pPr marL="342900" indent="-342900" algn="just">
              <a:buFont typeface="Arial" panose="020B0604020202020204" pitchFamily="34" charset="0"/>
              <a:buChar char="•"/>
            </a:pPr>
            <a:r>
              <a:rPr lang="en-US" sz="2400" dirty="0">
                <a:latin typeface="+mn-lt"/>
              </a:rPr>
              <a:t>Planning and Coordination</a:t>
            </a:r>
          </a:p>
          <a:p>
            <a:pPr marL="342900" indent="-342900" algn="just">
              <a:buFont typeface="Arial" panose="020B0604020202020204" pitchFamily="34" charset="0"/>
              <a:buChar char="•"/>
            </a:pPr>
            <a:endParaRPr lang="en-US" sz="2400" dirty="0">
              <a:latin typeface="+mn-lt"/>
            </a:endParaRPr>
          </a:p>
          <a:p>
            <a:pPr marL="342900" indent="-342900" algn="just">
              <a:buFont typeface="Arial" panose="020B0604020202020204" pitchFamily="34" charset="0"/>
              <a:buChar char="•"/>
            </a:pPr>
            <a:r>
              <a:rPr lang="en-US" sz="2400" dirty="0">
                <a:latin typeface="+mn-lt"/>
              </a:rPr>
              <a:t>Roles and Responsibilities</a:t>
            </a:r>
          </a:p>
          <a:p>
            <a:pPr marL="342900" indent="-342900" algn="just">
              <a:buFont typeface="Arial" panose="020B0604020202020204" pitchFamily="34" charset="0"/>
              <a:buChar char="•"/>
            </a:pPr>
            <a:endParaRPr lang="en-US" sz="2400" dirty="0">
              <a:latin typeface="+mn-lt"/>
            </a:endParaRPr>
          </a:p>
          <a:p>
            <a:pPr marL="342900" indent="-342900" algn="just">
              <a:buFont typeface="Arial" panose="020B0604020202020204" pitchFamily="34" charset="0"/>
              <a:buChar char="•"/>
            </a:pPr>
            <a:r>
              <a:rPr lang="en-US" sz="2400" dirty="0">
                <a:latin typeface="+mn-lt"/>
              </a:rPr>
              <a:t>Key Work in Progress for Strengthening EH Systems</a:t>
            </a:r>
          </a:p>
          <a:p>
            <a:pPr marL="342900" indent="-342900" algn="just">
              <a:buFont typeface="Arial" panose="020B0604020202020204" pitchFamily="34" charset="0"/>
              <a:buChar char="•"/>
            </a:pPr>
            <a:endParaRPr lang="en-US" sz="2400" dirty="0">
              <a:latin typeface="+mn-lt"/>
            </a:endParaRPr>
          </a:p>
          <a:p>
            <a:pPr marL="342900" indent="-342900" algn="just">
              <a:buFont typeface="Arial" panose="020B0604020202020204" pitchFamily="34" charset="0"/>
              <a:buChar char="•"/>
            </a:pPr>
            <a:r>
              <a:rPr lang="en-US" sz="2400" dirty="0">
                <a:latin typeface="+mn-lt"/>
              </a:rPr>
              <a:t>Conclusion</a:t>
            </a:r>
          </a:p>
          <a:p>
            <a:pPr marL="342900" indent="-342900" algn="just">
              <a:buFont typeface="Arial" panose="020B0604020202020204" pitchFamily="34" charset="0"/>
              <a:buChar char="•"/>
            </a:pPr>
            <a:endParaRPr lang="en-US" sz="2400" dirty="0">
              <a:solidFill>
                <a:schemeClr val="tx1"/>
              </a:solidFill>
            </a:endParaRPr>
          </a:p>
          <a:p>
            <a:pPr marL="342900" indent="-342900" algn="just">
              <a:buFont typeface="Arial" panose="020B0604020202020204" pitchFamily="34" charset="0"/>
              <a:buChar char="•"/>
            </a:pPr>
            <a:endParaRPr lang="en-US" sz="2400" dirty="0">
              <a:solidFill>
                <a:schemeClr val="tx1"/>
              </a:solidFill>
            </a:endParaRP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algn="just"/>
            <a:endParaRPr lang="en-US" sz="2400" dirty="0"/>
          </a:p>
        </p:txBody>
      </p:sp>
      <p:sp>
        <p:nvSpPr>
          <p:cNvPr id="14340" name="Rectangle 2"/>
          <p:cNvSpPr txBox="1">
            <a:spLocks noChangeArrowheads="1"/>
          </p:cNvSpPr>
          <p:nvPr/>
        </p:nvSpPr>
        <p:spPr bwMode="auto">
          <a:xfrm>
            <a:off x="0" y="0"/>
            <a:ext cx="7308304" cy="1052736"/>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dirty="0">
              <a:solidFill>
                <a:schemeClr val="bg1"/>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dirty="0">
              <a:solidFill>
                <a:schemeClr val="bg1"/>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dirty="0">
              <a:solidFill>
                <a:schemeClr val="bg1"/>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OUTLINE OF PRESENTATION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3</a:t>
            </a:fld>
            <a:r>
              <a:rPr lang="en-ZA" sz="1200" dirty="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755576" y="983625"/>
            <a:ext cx="7777237" cy="4523105"/>
          </a:xfrm>
          <a:prstGeom prst="rect">
            <a:avLst/>
          </a:prstGeom>
          <a:noFill/>
          <a:ln w="9525">
            <a:noFill/>
            <a:miter lim="800000"/>
          </a:ln>
        </p:spPr>
        <p:txBody>
          <a:bodyPr wrap="square">
            <a:spAutoFit/>
          </a:bodyPr>
          <a:lstStyle/>
          <a:p>
            <a:pPr algn="just"/>
            <a:endParaRPr lang="en-US" sz="2400" dirty="0"/>
          </a:p>
          <a:p>
            <a:pPr algn="just"/>
            <a:endParaRPr lang="en-US" sz="2400" dirty="0"/>
          </a:p>
          <a:p>
            <a:pPr algn="just"/>
            <a:r>
              <a:rPr lang="en-US" sz="2400" dirty="0">
                <a:latin typeface="+mn-lt"/>
              </a:rPr>
              <a:t>To provide an overview of Environmental Health Service (EHS) Governance issues and its impact on delivering effective services to communities.</a:t>
            </a:r>
          </a:p>
          <a:p>
            <a:pPr algn="just"/>
            <a:endParaRPr lang="en-US" sz="2400" dirty="0">
              <a:latin typeface="+mn-lt"/>
            </a:endParaRPr>
          </a:p>
          <a:p>
            <a:pPr algn="just"/>
            <a:r>
              <a:rPr lang="en-US" sz="2400" dirty="0">
                <a:latin typeface="+mn-lt"/>
              </a:rPr>
              <a:t>To highlight collaboration arrangements for strengthening Environmental Health (EH) Systems and Service Delivery.</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a:p>
            <a:pPr algn="just"/>
            <a:endParaRPr lang="en-US" sz="2400" dirty="0"/>
          </a:p>
        </p:txBody>
      </p:sp>
      <p:sp>
        <p:nvSpPr>
          <p:cNvPr id="14340" name="Rectangle 2"/>
          <p:cNvSpPr txBox="1">
            <a:spLocks noChangeArrowheads="1"/>
          </p:cNvSpPr>
          <p:nvPr/>
        </p:nvSpPr>
        <p:spPr bwMode="auto">
          <a:xfrm>
            <a:off x="0" y="0"/>
            <a:ext cx="7308304" cy="1052736"/>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dirty="0">
              <a:solidFill>
                <a:schemeClr val="bg1"/>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dirty="0">
              <a:solidFill>
                <a:schemeClr val="bg1"/>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dirty="0">
              <a:solidFill>
                <a:schemeClr val="bg1"/>
              </a:solidFill>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PURPOSE OF PRESENTATION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4</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215516" y="1340768"/>
            <a:ext cx="8712968" cy="4478662"/>
          </a:xfrm>
          <a:prstGeom prst="rect">
            <a:avLst/>
          </a:prstGeom>
          <a:noFill/>
          <a:ln w="9525">
            <a:noFill/>
            <a:miter lim="800000"/>
          </a:ln>
        </p:spPr>
        <p:txBody>
          <a:bodyPr wrap="square">
            <a:spAutoFit/>
          </a:bodyPr>
          <a:lstStyle/>
          <a:p>
            <a:pPr marL="285750" indent="-285750" algn="jus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EH plays a pivotal role in the implementation of the SDGs and with a well institutionalized EH System, the targets set will be easily achieved, this is supported by the International Federation of Environmental Health</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(IFEH). </a:t>
            </a:r>
          </a:p>
          <a:p>
            <a:pPr marL="285750" indent="-285750" algn="just">
              <a:buFont typeface="Arial" panose="020B0604020202020204" pitchFamily="34" charset="0"/>
              <a:buChar char="•"/>
            </a:pPr>
            <a:endParaRPr lang="en-US" sz="2000" dirty="0">
              <a:latin typeface="+mn-lt"/>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EH Services in the country is a shared responsibility between three spheres of government i.e., national, provincial and local government. The spheres are in terms of the constitution, distinctive, interdependent and interrelated.</a:t>
            </a:r>
          </a:p>
          <a:p>
            <a:pPr marL="285750" indent="-285750" algn="just">
              <a:buFont typeface="Arial" panose="020B0604020202020204" pitchFamily="34" charset="0"/>
              <a:buChar char="•"/>
            </a:pPr>
            <a:endParaRPr lang="en-US" sz="2000" dirty="0">
              <a:latin typeface="+mn-lt"/>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ZA" sz="2000" b="0" i="0" u="none" strike="noStrike" kern="1200" cap="none" spc="0" normalizeH="0" baseline="0" noProof="0" dirty="0">
                <a:ln>
                  <a:noFill/>
                </a:ln>
                <a:effectLst/>
                <a:uLnTx/>
                <a:uFillTx/>
                <a:latin typeface="+mn-lt"/>
                <a:ea typeface="+mn-ea"/>
                <a:cs typeface="Arial" panose="020B0604020202020204" pitchFamily="34" charset="0"/>
              </a:rPr>
              <a:t>Therefore, the systems by which environmental health is managed and operates, and the mechanisms by which it, and its officials are held to account at all levels are key. Ethics, risk management, compliance and administration are all aspects involved.</a:t>
            </a: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308304" cy="712004"/>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BACKGROUND </a:t>
            </a:r>
            <a:endParaRPr lang="en-GB" sz="20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5</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11460" y="1124744"/>
            <a:ext cx="9144000" cy="4663328"/>
          </a:xfrm>
          <a:prstGeom prst="rect">
            <a:avLst/>
          </a:prstGeom>
          <a:noFill/>
          <a:ln w="9525">
            <a:noFill/>
            <a:miter lim="800000"/>
          </a:ln>
        </p:spPr>
        <p:txBody>
          <a:bodyPr wrap="square">
            <a:spAutoFit/>
          </a:bodyPr>
          <a:lstStyle/>
          <a:p>
            <a:pPr marL="285750" indent="-285750" algn="just">
              <a:buFont typeface="Arial" panose="020B0604020202020204" pitchFamily="34" charset="0"/>
              <a:buChar char="•"/>
            </a:pPr>
            <a:r>
              <a:rPr lang="en-US" sz="2400" dirty="0">
                <a:latin typeface="+mn-lt"/>
                <a:ea typeface="Calibri" panose="020F0502020204030204" pitchFamily="34" charset="0"/>
                <a:cs typeface="Arial" panose="020B0604020202020204" pitchFamily="34" charset="0"/>
              </a:rPr>
              <a:t>All spheres are involved in health EH systems improvement and strengthening, including discussing, proposing, drafting and final development of Health Policies for their jurisdiction and the country.</a:t>
            </a:r>
          </a:p>
          <a:p>
            <a:pPr marL="285750" indent="-285750" algn="just">
              <a:buFont typeface="Arial" panose="020B0604020202020204" pitchFamily="34" charset="0"/>
              <a:buChar char="•"/>
            </a:pPr>
            <a:endParaRPr lang="en-US" sz="2400" dirty="0">
              <a:latin typeface="+mn-lt"/>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2400" dirty="0">
                <a:latin typeface="+mn-lt"/>
                <a:ea typeface="Calibri" panose="020F0502020204030204" pitchFamily="34" charset="0"/>
                <a:cs typeface="Arial" panose="020B0604020202020204" pitchFamily="34" charset="0"/>
              </a:rPr>
              <a:t>It is key that each role player plays its roles and responsibilities in Environmental Health Services Delivery and system strengthening. </a:t>
            </a:r>
          </a:p>
          <a:p>
            <a:pPr marL="285750" indent="-285750" algn="just">
              <a:lnSpc>
                <a:spcPct val="150000"/>
              </a:lnSpc>
            </a:pPr>
            <a:endParaRPr lang="en-US" sz="2400" dirty="0">
              <a:highlight>
                <a:srgbClr val="FFFF00"/>
              </a:highlight>
              <a:latin typeface="+mn-lt"/>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Environmental Health fits directly into SDG 3 (health and wellbeing) due the nature of it being a health services. The EH service fits into the realization of this SDG 3.</a:t>
            </a: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308304" cy="712004"/>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BACKGROUND </a:t>
            </a:r>
            <a:endParaRPr lang="en-GB" sz="2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6</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00108"/>
            <a:ext cx="9144000" cy="4093428"/>
          </a:xfrm>
          <a:prstGeom prst="rect">
            <a:avLst/>
          </a:prstGeom>
          <a:noFill/>
          <a:ln w="9525">
            <a:noFill/>
            <a:miter lim="800000"/>
          </a:ln>
        </p:spPr>
        <p:txBody>
          <a:bodyPr wrap="square">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 addition, seven (7) other SDGs, 19 targets and 30 indicators also have a direct bearing on environmental health</a:t>
            </a:r>
            <a:r>
              <a:rPr lang="en-US" sz="2400" dirty="0">
                <a:latin typeface="+mn-lt"/>
              </a:rPr>
              <a:t>. Relevant SDGs are: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lang="en-US" sz="2400" dirty="0">
              <a:latin typeface="+mn-lt"/>
            </a:endParaRP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Goal 6: Clean Water and Sanitation, </a:t>
            </a: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mn-ea"/>
                <a:cs typeface="Arial" panose="020B0604020202020204" pitchFamily="34" charset="0"/>
              </a:rPr>
              <a:t>Goal 7: Affordable and Clean Energy, </a:t>
            </a: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Goal 8: Decent Work and Economic Growth, </a:t>
            </a: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Goal 13: Climate Action, </a:t>
            </a: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Goal 14: Life Below water, </a:t>
            </a: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Goal 15: Life on land and </a:t>
            </a:r>
          </a:p>
          <a:p>
            <a:pPr marL="742950" lvl="1" indent="-285750" algn="just">
              <a:buFont typeface="Arial" panose="020B0604020202020204" pitchFamily="34" charset="0"/>
              <a:buChar char="•"/>
              <a:defRPr/>
            </a:pPr>
            <a:r>
              <a:rPr kumimoji="0" lang="en-US" sz="2000" b="0" i="1"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Goal 17: Partnerships to achieve goals</a:t>
            </a:r>
            <a:endParaRPr kumimoji="0" lang="en-US" sz="2000" b="0" i="1"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sp>
        <p:nvSpPr>
          <p:cNvPr id="14340" name="Rectangle 2"/>
          <p:cNvSpPr txBox="1">
            <a:spLocks noChangeArrowheads="1"/>
          </p:cNvSpPr>
          <p:nvPr/>
        </p:nvSpPr>
        <p:spPr bwMode="auto">
          <a:xfrm>
            <a:off x="0" y="0"/>
            <a:ext cx="7308304" cy="712004"/>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BACKGROUND (Cont…) </a:t>
            </a:r>
            <a:endParaRPr lang="en-GB" sz="20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7</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1000108"/>
            <a:ext cx="9144000" cy="4893647"/>
          </a:xfrm>
          <a:prstGeom prst="rect">
            <a:avLst/>
          </a:prstGeom>
          <a:noFill/>
          <a:ln w="9525">
            <a:noFill/>
            <a:miter lim="800000"/>
          </a:ln>
        </p:spPr>
        <p:txBody>
          <a:bodyPr wrap="square">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the work done by </a:t>
            </a: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EHPs is ke</a:t>
            </a:r>
            <a:r>
              <a:rPr kumimoji="0" lang="en-US" sz="2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y in not only resolving challenges as a result of factors in the environment that may impact on human health, but to  prevent  the onset and spread of disease.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sz="2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Ministry of Health is not directly responsible for the delivery in these (7) SGDs, but </a:t>
            </a: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improved health outcomes relies on the achievement of these goals by various policy agendas.</a:t>
            </a: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Wingdings" panose="05000000000000000000" pitchFamily="2" charset="2"/>
              <a:buChar cha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Environmental health plays a critical role of compliance monitoring of systems in place for the implementation of these SGDs for protection of public health.</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lang="en-US" sz="24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308304" cy="712004"/>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BACKGROUND (Cont…) </a:t>
            </a:r>
            <a:endParaRPr lang="en-GB" sz="20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8</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0" y="980728"/>
            <a:ext cx="9144000" cy="7310206"/>
          </a:xfrm>
          <a:prstGeom prst="rect">
            <a:avLst/>
          </a:prstGeom>
          <a:noFill/>
          <a:ln w="9525">
            <a:noFill/>
            <a:miter lim="800000"/>
          </a:ln>
        </p:spPr>
        <p:txBody>
          <a:bodyPr wrap="square">
            <a:spAutoFit/>
          </a:bodyPr>
          <a:lstStyle/>
          <a:p>
            <a:pPr marL="342900" indent="-342900" algn="just">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The National Department of Health is the custodian of Environmental Health Services ( inclusive of Port Health and Municipal Health Services). </a:t>
            </a:r>
          </a:p>
          <a:p>
            <a:pPr marL="342900" indent="-342900" algn="just">
              <a:spcBef>
                <a:spcPts val="0"/>
              </a:spcBef>
              <a:spcAft>
                <a:spcPts val="0"/>
              </a:spcAft>
              <a:buFont typeface="Arial" panose="020B0604020202020204" pitchFamily="34" charset="0"/>
              <a:buChar char="•"/>
            </a:pPr>
            <a:endParaRPr lang="en-US" sz="1000" dirty="0">
              <a:latin typeface="+mn-lt"/>
              <a:ea typeface="Calibri" panose="020F0502020204030204" pitchFamily="34" charset="0"/>
              <a:cs typeface="Arial" panose="020B0604020202020204" pitchFamily="34" charset="0"/>
            </a:endParaRPr>
          </a:p>
          <a:p>
            <a:pPr marL="342900" indent="-342900" algn="just">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The National Health Council (NHC), established under section 22 of the National Health Act, 2003; is the Political structure; leading health services delivery and advising Minister on Health matters, including: </a:t>
            </a:r>
          </a:p>
          <a:p>
            <a:pPr marL="342900" indent="-342900" algn="just">
              <a:spcBef>
                <a:spcPts val="0"/>
              </a:spcBef>
              <a:spcAft>
                <a:spcPts val="0"/>
              </a:spcAft>
              <a:buFont typeface="Arial" panose="020B0604020202020204" pitchFamily="34" charset="0"/>
              <a:buChar char="•"/>
            </a:pPr>
            <a:endParaRPr lang="en-US" sz="1000" dirty="0">
              <a:latin typeface="+mn-lt"/>
              <a:ea typeface="Calibri" panose="020F0502020204030204" pitchFamily="34" charset="0"/>
              <a:cs typeface="Arial" panose="020B0604020202020204" pitchFamily="34" charset="0"/>
            </a:endParaRPr>
          </a:p>
          <a:p>
            <a:pPr marL="800100" lvl="1" indent="-342900" algn="just">
              <a:spcBef>
                <a:spcPts val="0"/>
              </a:spcBef>
              <a:spcAft>
                <a:spcPts val="0"/>
              </a:spcAft>
              <a:buFont typeface="Arial" panose="020B0604020202020204" pitchFamily="34" charset="0"/>
              <a:buChar char="•"/>
            </a:pPr>
            <a:r>
              <a:rPr lang="en-US" dirty="0">
                <a:solidFill>
                  <a:srgbClr val="000000"/>
                </a:solidFill>
                <a:effectLst/>
                <a:latin typeface="+mn-lt"/>
                <a:cs typeface="Arial" panose="020B0604020202020204" pitchFamily="34" charset="0"/>
              </a:rPr>
              <a:t>Health </a:t>
            </a:r>
            <a:r>
              <a:rPr lang="en-US" dirty="0">
                <a:solidFill>
                  <a:srgbClr val="000000"/>
                </a:solidFill>
                <a:latin typeface="+mn-lt"/>
              </a:rPr>
              <a:t>policy development and implementation; P</a:t>
            </a:r>
            <a:r>
              <a:rPr lang="en-US" dirty="0">
                <a:solidFill>
                  <a:srgbClr val="000000"/>
                </a:solidFill>
                <a:effectLst/>
                <a:latin typeface="+mn-lt"/>
              </a:rPr>
              <a:t>roposed legislation pertaining to health matters; norms and standards; guidelines; national and provincial integrated health plans; integrated national strategy for health research; and performance of any other function determined by the Minister.</a:t>
            </a:r>
          </a:p>
          <a:p>
            <a:pPr marL="800100" lvl="1" indent="-342900" algn="just">
              <a:spcBef>
                <a:spcPts val="0"/>
              </a:spcBef>
              <a:spcAft>
                <a:spcPts val="0"/>
              </a:spcAft>
              <a:buFont typeface="Arial" panose="020B0604020202020204" pitchFamily="34" charset="0"/>
              <a:buChar char="•"/>
            </a:pPr>
            <a:r>
              <a:rPr lang="en-US" dirty="0">
                <a:solidFill>
                  <a:srgbClr val="000000"/>
                </a:solidFill>
                <a:latin typeface="+mn-lt"/>
              </a:rPr>
              <a:t>Constituted by Minister as Chairperson, Deputy Minister, MECS, </a:t>
            </a:r>
            <a:r>
              <a:rPr lang="en-US" dirty="0">
                <a:solidFill>
                  <a:srgbClr val="000000"/>
                </a:solidFill>
                <a:effectLst/>
                <a:latin typeface="+mn-lt"/>
              </a:rPr>
              <a:t>Municipal councilor representing organized local government and appointed by the national organization contemplated in section 163(a) of the Constitution; the Director-General and the Deputy Directors-General of the national department; the head of each provincial department; one person employed and appointed by the national </a:t>
            </a:r>
            <a:r>
              <a:rPr lang="en-US" dirty="0" err="1">
                <a:solidFill>
                  <a:srgbClr val="000000"/>
                </a:solidFill>
                <a:effectLst/>
                <a:latin typeface="+mn-lt"/>
              </a:rPr>
              <a:t>organisation</a:t>
            </a:r>
            <a:r>
              <a:rPr lang="en-US" dirty="0">
                <a:solidFill>
                  <a:srgbClr val="000000"/>
                </a:solidFill>
                <a:effectLst/>
                <a:latin typeface="+mn-lt"/>
              </a:rPr>
              <a:t> contemplated in section 163(a) of the Constitution; and the head of the South African Military Health Service. </a:t>
            </a:r>
          </a:p>
          <a:p>
            <a:pPr marL="800100" lvl="1" indent="-342900" algn="just">
              <a:spcBef>
                <a:spcPts val="0"/>
              </a:spcBef>
              <a:spcAft>
                <a:spcPts val="0"/>
              </a:spcAft>
              <a:buFont typeface="Arial" panose="020B0604020202020204" pitchFamily="34" charset="0"/>
              <a:buChar char="•"/>
            </a:pPr>
            <a:endParaRPr lang="en-US" sz="2400" dirty="0">
              <a:latin typeface="+mn-lt"/>
              <a:ea typeface="Calibri" panose="020F0502020204030204" pitchFamily="34" charset="0"/>
              <a:cs typeface="Arial" panose="020B0604020202020204" pitchFamily="34" charset="0"/>
            </a:endParaRPr>
          </a:p>
          <a:p>
            <a:pPr marL="342900" indent="-342900" algn="just">
              <a:spcBef>
                <a:spcPts val="0"/>
              </a:spcBef>
              <a:spcAft>
                <a:spcPts val="0"/>
              </a:spcAft>
              <a:buFont typeface="Arial" panose="020B0604020202020204" pitchFamily="34" charset="0"/>
              <a:buChar char="•"/>
            </a:pPr>
            <a:endParaRPr lang="en-US" sz="2400" dirty="0">
              <a:latin typeface="+mn-lt"/>
              <a:ea typeface="Calibri" panose="020F0502020204030204" pitchFamily="34" charset="0"/>
              <a:cs typeface="Arial" panose="020B0604020202020204" pitchFamily="34" charset="0"/>
            </a:endParaRPr>
          </a:p>
          <a:p>
            <a:pPr marL="342900" indent="-342900" algn="just">
              <a:spcBef>
                <a:spcPts val="0"/>
              </a:spcBef>
              <a:spcAft>
                <a:spcPts val="0"/>
              </a:spcAft>
              <a:buFont typeface="Arial" panose="020B0604020202020204" pitchFamily="34" charset="0"/>
              <a:buChar char="•"/>
            </a:pPr>
            <a:endParaRPr lang="en-US" sz="2400" dirty="0">
              <a:latin typeface="+mn-lt"/>
              <a:ea typeface="Calibri" panose="020F0502020204030204" pitchFamily="34" charset="0"/>
              <a:cs typeface="Arial" panose="020B0604020202020204" pitchFamily="34" charset="0"/>
            </a:endParaRPr>
          </a:p>
          <a:p>
            <a:pPr algn="just">
              <a:spcBef>
                <a:spcPts val="0"/>
              </a:spcBef>
              <a:spcAft>
                <a:spcPts val="0"/>
              </a:spcAft>
            </a:pPr>
            <a:r>
              <a:rPr lang="en-US" sz="2400" dirty="0">
                <a:latin typeface="+mn-lt"/>
                <a:ea typeface="Calibri" panose="020F0502020204030204" pitchFamily="34" charset="0"/>
                <a:cs typeface="Arial" panose="020B0604020202020204" pitchFamily="34" charset="0"/>
              </a:rPr>
              <a:t>   </a:t>
            </a:r>
          </a:p>
          <a:p>
            <a:pPr marL="0" marR="0" algn="just">
              <a:spcBef>
                <a:spcPts val="0"/>
              </a:spcBef>
              <a:spcAft>
                <a:spcPts val="0"/>
              </a:spcAft>
            </a:pPr>
            <a:endParaRPr lang="en-ZA" sz="2400" dirty="0">
              <a:latin typeface="+mn-lt"/>
              <a:ea typeface="Calibri" panose="020F0502020204030204" pitchFamily="34" charset="0"/>
              <a:cs typeface="Arial" panose="020B0604020202020204" pitchFamily="34" charset="0"/>
            </a:endParaRP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PLANNING AND COORDINATION</a:t>
            </a:r>
            <a:r>
              <a:rPr lang="en-GB" sz="2000" b="1" dirty="0">
                <a:solidFill>
                  <a:schemeClr val="bg1"/>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3779838" y="6137275"/>
            <a:ext cx="4752975" cy="720725"/>
          </a:xfrm>
          <a:prstGeom prst="rect">
            <a:avLst/>
          </a:prstGeom>
          <a:noFill/>
          <a:ln>
            <a:miter lim="800000"/>
          </a:ln>
        </p:spPr>
        <p:txBody>
          <a:bodyPr/>
          <a:lstStyle/>
          <a:p>
            <a:pPr algn="r" eaLnBrk="1" hangingPunct="1"/>
            <a:fld id="{0FAF9934-7441-40D3-B9C4-0F095E9B0808}" type="slidenum">
              <a:rPr lang="en-ZA" sz="1200" smtClean="0">
                <a:latin typeface="Arial" panose="020B0604020202020204" pitchFamily="34" charset="0"/>
                <a:cs typeface="Arial" panose="020B0604020202020204" pitchFamily="34" charset="0"/>
              </a:rPr>
              <a:t>9</a:t>
            </a:fld>
            <a:r>
              <a:rPr lang="en-ZA" sz="1200">
                <a:latin typeface="Arial" panose="020B0604020202020204" pitchFamily="34" charset="0"/>
                <a:cs typeface="Arial" panose="020B0604020202020204" pitchFamily="34" charset="0"/>
              </a:rPr>
              <a:t> </a:t>
            </a:r>
          </a:p>
        </p:txBody>
      </p:sp>
      <p:sp>
        <p:nvSpPr>
          <p:cNvPr id="14339" name="TextBox 2"/>
          <p:cNvSpPr txBox="1">
            <a:spLocks noChangeArrowheads="1"/>
          </p:cNvSpPr>
          <p:nvPr/>
        </p:nvSpPr>
        <p:spPr bwMode="auto">
          <a:xfrm>
            <a:off x="-17463" y="1196752"/>
            <a:ext cx="9001000" cy="6571543"/>
          </a:xfrm>
          <a:prstGeom prst="rect">
            <a:avLst/>
          </a:prstGeom>
          <a:noFill/>
          <a:ln w="9525">
            <a:noFill/>
            <a:miter lim="800000"/>
          </a:ln>
        </p:spPr>
        <p:txBody>
          <a:bodyPr wrap="square">
            <a:spAutoFit/>
          </a:bodyPr>
          <a:lstStyle/>
          <a:p>
            <a:pPr marL="342900" indent="-342900" algn="just">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At a technical and operational level, there is a Technical structure of the NHC that is constituted of the Director-General, Deputy Director-Generals, Heads of Provincial Departments responsible for Health. </a:t>
            </a:r>
          </a:p>
          <a:p>
            <a:pPr marL="342900" indent="-342900" algn="just">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The TECH NHC discusses policy and strategic documents impacting on the three spheres of government prior to them being presented to the NHC for consideration and approval.</a:t>
            </a:r>
          </a:p>
          <a:p>
            <a:pPr marL="342900" indent="-342900" algn="just">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The TECH NHC has subcommittees to discuss related matters and recommend for TECH NHC. Environmental Health related matters are discussed in the National Services Platform Sub Committee of the TECH NHC, co-chaired by DDG: PHC, prior to escalation to the TECH NHC. </a:t>
            </a:r>
          </a:p>
          <a:p>
            <a:pPr marL="342900" indent="-342900" algn="just">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The Cluster: Environmental Health &amp; Port Health Services leads planning and coordination of EHS in three spheres of government through the Interprovincial Committee which endorses EH Policy and guidelines drafts prior to escalation to Service Platforms Sub Committee of the NHC Tech.</a:t>
            </a:r>
          </a:p>
          <a:p>
            <a:pPr marL="342900" indent="-342900" algn="just">
              <a:spcBef>
                <a:spcPts val="0"/>
              </a:spcBef>
              <a:spcAft>
                <a:spcPts val="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0"/>
              </a:spcBef>
              <a:spcAft>
                <a:spcPts val="0"/>
              </a:spcAft>
              <a:buFont typeface="Arial" panose="020B0604020202020204" pitchFamily="34" charset="0"/>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gn="just">
              <a:spcBef>
                <a:spcPts val="0"/>
              </a:spcBef>
              <a:spcAft>
                <a:spcPts val="0"/>
              </a:spcAft>
            </a:pPr>
            <a:endParaRPr lang="en-ZA" sz="24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4340" name="Rectangle 2"/>
          <p:cNvSpPr txBox="1">
            <a:spLocks noChangeArrowheads="1"/>
          </p:cNvSpPr>
          <p:nvPr/>
        </p:nvSpPr>
        <p:spPr bwMode="auto">
          <a:xfrm>
            <a:off x="0" y="0"/>
            <a:ext cx="7596336" cy="757341"/>
          </a:xfrm>
          <a:prstGeom prst="rect">
            <a:avLst/>
          </a:prstGeom>
          <a:noFill/>
          <a:ln w="9525">
            <a:noFill/>
            <a:miter lim="800000"/>
          </a:ln>
        </p:spPr>
        <p:txBody>
          <a:bodyPr anchor="b"/>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solidFill>
              </a:rPr>
              <a:t> PLANNING AND COORDINATION </a:t>
            </a:r>
            <a:r>
              <a:rPr lang="en-GB" sz="2800" b="1" dirty="0" err="1">
                <a:solidFill>
                  <a:schemeClr val="bg1"/>
                </a:solidFill>
              </a:rPr>
              <a:t>Cont</a:t>
            </a:r>
            <a:r>
              <a:rPr lang="en-GB" sz="2800" b="1" dirty="0">
                <a:solidFill>
                  <a:schemeClr val="bg1"/>
                </a:solidFill>
              </a:rPr>
              <a:t>…</a:t>
            </a:r>
            <a:r>
              <a:rPr lang="en-GB" sz="2000" b="1" dirty="0">
                <a:solidFill>
                  <a:schemeClr val="bg1"/>
                </a:solidFill>
              </a:rPr>
              <a:t>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1839</Words>
  <Application>Microsoft Office PowerPoint</Application>
  <PresentationFormat>On-screen Show (4:3)</PresentationFormat>
  <Paragraphs>218</Paragraphs>
  <Slides>19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Symbol</vt:lpstr>
      <vt:lpstr>Tahoma</vt:lpstr>
      <vt:lpstr>Times New Roman</vt:lpstr>
      <vt:lpstr>Wingdings</vt:lpstr>
      <vt:lpstr>Custom Design</vt:lpstr>
      <vt:lpstr>1_Custom Design</vt:lpstr>
      <vt:lpstr>PowerPoint Presentation</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Howard Kgoa</cp:lastModifiedBy>
  <cp:revision>802</cp:revision>
  <dcterms:created xsi:type="dcterms:W3CDTF">2013-10-17T06:13:00Z</dcterms:created>
  <dcterms:modified xsi:type="dcterms:W3CDTF">2022-09-28T11:40:26Z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49DEB49335E04638BAF93AE23A2E5672</vt:lpwstr>
  </property>
  <property fmtid="{D5CDD505-2E9C-101B-9397-08002B2CF9AE}" pid="3" name="KSOProductBuildVer">
    <vt:lpwstr>1033-11.2.0.11306</vt:lpwstr>
  </property>
</Properties>
</file>