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24"/>
  </p:notesMasterIdLst>
  <p:handoutMasterIdLst>
    <p:handoutMasterId r:id="rId25"/>
  </p:handoutMasterIdLst>
  <p:sldIdLst>
    <p:sldId id="256" r:id="rId3"/>
    <p:sldId id="257" r:id="rId4"/>
    <p:sldId id="4147" r:id="rId5"/>
    <p:sldId id="258" r:id="rId6"/>
    <p:sldId id="262" r:id="rId7"/>
    <p:sldId id="4148" r:id="rId8"/>
    <p:sldId id="4144" r:id="rId9"/>
    <p:sldId id="259" r:id="rId10"/>
    <p:sldId id="4145" r:id="rId11"/>
    <p:sldId id="264" r:id="rId12"/>
    <p:sldId id="265" r:id="rId13"/>
    <p:sldId id="266" r:id="rId14"/>
    <p:sldId id="267" r:id="rId15"/>
    <p:sldId id="4149" r:id="rId16"/>
    <p:sldId id="4151" r:id="rId17"/>
    <p:sldId id="268" r:id="rId18"/>
    <p:sldId id="4152" r:id="rId19"/>
    <p:sldId id="4150" r:id="rId20"/>
    <p:sldId id="4146" r:id="rId21"/>
    <p:sldId id="269" r:id="rId22"/>
    <p:sldId id="323"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2CDEB9-EBC5-4AA0-AFDC-85181126B8D8}" v="67" dt="2022-09-25T07:52:02.5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9" autoAdjust="0"/>
    <p:restoredTop sz="86422" autoAdjust="0"/>
  </p:normalViewPr>
  <p:slideViewPr>
    <p:cSldViewPr>
      <p:cViewPr varScale="1">
        <p:scale>
          <a:sx n="73" d="100"/>
          <a:sy n="73" d="100"/>
        </p:scale>
        <p:origin x="65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532"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B5B3E96-510A-4CE8-A11B-31CBD2FA4C0D}" type="datetimeFigureOut">
              <a:rPr lang="en-US" smtClean="0"/>
              <a:pPr/>
              <a:t>9/28/2022</a:t>
            </a:fld>
            <a:endParaRPr lang="en-ZA"/>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37A12ED-F32A-47F0-AB5B-DA049A49CEC4}" type="slidenum">
              <a:rPr lang="en-ZA" smtClean="0"/>
              <a:pPr/>
              <a:t>‹#›</a:t>
            </a:fld>
            <a:endParaRPr lang="en-Z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EB90656-425C-4BD6-8B59-937B71857D80}" type="datetimeFigureOut">
              <a:rPr lang="en-US" smtClean="0"/>
              <a:pPr/>
              <a:t>9/28/2022</a:t>
            </a:fld>
            <a:endParaRPr lang="en-ZA"/>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D4EA3F3-7F60-4372-AD96-0BFBCD79137E}" type="slidenum">
              <a:rPr lang="en-ZA" smtClean="0"/>
              <a:pPr/>
              <a:t>‹#›</a:t>
            </a:fld>
            <a:endParaRPr lang="en-ZA"/>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BD4EA3F3-7F60-4372-AD96-0BFBCD79137E}" type="slidenum">
              <a:rPr lang="en-ZA" smtClean="0"/>
              <a:pPr/>
              <a:t>2</a:t>
            </a:fld>
            <a:endParaRPr lang="en-ZA"/>
          </a:p>
        </p:txBody>
      </p:sp>
      <p:sp>
        <p:nvSpPr>
          <p:cNvPr id="5" name="Date Placeholder 4"/>
          <p:cNvSpPr>
            <a:spLocks noGrp="1"/>
          </p:cNvSpPr>
          <p:nvPr>
            <p:ph type="dt" idx="11"/>
          </p:nvPr>
        </p:nvSpPr>
        <p:spPr/>
        <p:txBody>
          <a:bodyPr/>
          <a:lstStyle/>
          <a:p>
            <a:fld id="{7503E255-4AEF-4C54-9967-59FBF84C76AC}" type="datetime1">
              <a:rPr lang="en-US" smtClean="0"/>
              <a:pPr/>
              <a:t>9/28/2022</a:t>
            </a:fld>
            <a:endParaRPr lang="en-ZA"/>
          </a:p>
        </p:txBody>
      </p:sp>
      <p:sp>
        <p:nvSpPr>
          <p:cNvPr id="6" name="Footer Placeholder 5"/>
          <p:cNvSpPr>
            <a:spLocks noGrp="1"/>
          </p:cNvSpPr>
          <p:nvPr>
            <p:ph type="ftr" sz="quarter" idx="12"/>
          </p:nvPr>
        </p:nvSpPr>
        <p:spPr/>
        <p:txBody>
          <a:bodyPr/>
          <a:lstStyle/>
          <a:p>
            <a:endParaRPr lang="en-Z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BD4EA3F3-7F60-4372-AD96-0BFBCD79137E}" type="slidenum">
              <a:rPr lang="en-ZA" smtClean="0"/>
              <a:pPr/>
              <a:t>3</a:t>
            </a:fld>
            <a:endParaRPr lang="en-ZA"/>
          </a:p>
        </p:txBody>
      </p:sp>
      <p:sp>
        <p:nvSpPr>
          <p:cNvPr id="5" name="Date Placeholder 4"/>
          <p:cNvSpPr>
            <a:spLocks noGrp="1"/>
          </p:cNvSpPr>
          <p:nvPr>
            <p:ph type="dt" idx="11"/>
          </p:nvPr>
        </p:nvSpPr>
        <p:spPr/>
        <p:txBody>
          <a:bodyPr/>
          <a:lstStyle/>
          <a:p>
            <a:fld id="{7503E255-4AEF-4C54-9967-59FBF84C76AC}" type="datetime1">
              <a:rPr lang="en-US" smtClean="0"/>
              <a:pPr/>
              <a:t>9/28/2022</a:t>
            </a:fld>
            <a:endParaRPr lang="en-ZA"/>
          </a:p>
        </p:txBody>
      </p:sp>
      <p:sp>
        <p:nvSpPr>
          <p:cNvPr id="6" name="Footer Placeholder 5"/>
          <p:cNvSpPr>
            <a:spLocks noGrp="1"/>
          </p:cNvSpPr>
          <p:nvPr>
            <p:ph type="ftr" sz="quarter" idx="12"/>
          </p:nvPr>
        </p:nvSpPr>
        <p:spPr/>
        <p:txBody>
          <a:bodyPr/>
          <a:lstStyle/>
          <a:p>
            <a:endParaRPr lang="en-ZA"/>
          </a:p>
        </p:txBody>
      </p:sp>
    </p:spTree>
    <p:extLst>
      <p:ext uri="{BB962C8B-B14F-4D97-AF65-F5344CB8AC3E}">
        <p14:creationId xmlns:p14="http://schemas.microsoft.com/office/powerpoint/2010/main" val="1582454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BD4EA3F3-7F60-4372-AD96-0BFBCD79137E}" type="slidenum">
              <a:rPr lang="en-ZA" smtClean="0"/>
              <a:pPr/>
              <a:t>7</a:t>
            </a:fld>
            <a:endParaRPr lang="en-ZA"/>
          </a:p>
        </p:txBody>
      </p:sp>
      <p:sp>
        <p:nvSpPr>
          <p:cNvPr id="5" name="Date Placeholder 4"/>
          <p:cNvSpPr>
            <a:spLocks noGrp="1"/>
          </p:cNvSpPr>
          <p:nvPr>
            <p:ph type="dt" idx="11"/>
          </p:nvPr>
        </p:nvSpPr>
        <p:spPr/>
        <p:txBody>
          <a:bodyPr/>
          <a:lstStyle/>
          <a:p>
            <a:fld id="{7503E255-4AEF-4C54-9967-59FBF84C76AC}" type="datetime1">
              <a:rPr lang="en-US" smtClean="0"/>
              <a:pPr/>
              <a:t>9/28/2022</a:t>
            </a:fld>
            <a:endParaRPr lang="en-ZA"/>
          </a:p>
        </p:txBody>
      </p:sp>
      <p:sp>
        <p:nvSpPr>
          <p:cNvPr id="6" name="Footer Placeholder 5"/>
          <p:cNvSpPr>
            <a:spLocks noGrp="1"/>
          </p:cNvSpPr>
          <p:nvPr>
            <p:ph type="ftr" sz="quarter" idx="12"/>
          </p:nvPr>
        </p:nvSpPr>
        <p:spPr/>
        <p:txBody>
          <a:bodyPr/>
          <a:lstStyle/>
          <a:p>
            <a:endParaRPr lang="en-ZA"/>
          </a:p>
        </p:txBody>
      </p:sp>
    </p:spTree>
    <p:extLst>
      <p:ext uri="{BB962C8B-B14F-4D97-AF65-F5344CB8AC3E}">
        <p14:creationId xmlns:p14="http://schemas.microsoft.com/office/powerpoint/2010/main" val="473681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BD4EA3F3-7F60-4372-AD96-0BFBCD79137E}" type="slidenum">
              <a:rPr lang="en-ZA" smtClean="0"/>
              <a:pPr/>
              <a:t>9</a:t>
            </a:fld>
            <a:endParaRPr lang="en-ZA"/>
          </a:p>
        </p:txBody>
      </p:sp>
      <p:sp>
        <p:nvSpPr>
          <p:cNvPr id="5" name="Date Placeholder 4"/>
          <p:cNvSpPr>
            <a:spLocks noGrp="1"/>
          </p:cNvSpPr>
          <p:nvPr>
            <p:ph type="dt" idx="11"/>
          </p:nvPr>
        </p:nvSpPr>
        <p:spPr/>
        <p:txBody>
          <a:bodyPr/>
          <a:lstStyle/>
          <a:p>
            <a:fld id="{7503E255-4AEF-4C54-9967-59FBF84C76AC}" type="datetime1">
              <a:rPr lang="en-US" smtClean="0"/>
              <a:pPr/>
              <a:t>9/28/2022</a:t>
            </a:fld>
            <a:endParaRPr lang="en-ZA"/>
          </a:p>
        </p:txBody>
      </p:sp>
      <p:sp>
        <p:nvSpPr>
          <p:cNvPr id="6" name="Footer Placeholder 5"/>
          <p:cNvSpPr>
            <a:spLocks noGrp="1"/>
          </p:cNvSpPr>
          <p:nvPr>
            <p:ph type="ftr" sz="quarter" idx="12"/>
          </p:nvPr>
        </p:nvSpPr>
        <p:spPr/>
        <p:txBody>
          <a:bodyPr/>
          <a:lstStyle/>
          <a:p>
            <a:endParaRPr lang="en-ZA"/>
          </a:p>
        </p:txBody>
      </p:sp>
    </p:spTree>
    <p:extLst>
      <p:ext uri="{BB962C8B-B14F-4D97-AF65-F5344CB8AC3E}">
        <p14:creationId xmlns:p14="http://schemas.microsoft.com/office/powerpoint/2010/main" val="592013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31B596F8-406A-B2CA-4873-0A9B5C9958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4408A5D2-3EFC-42C5-6AA3-17D7A529CB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ZA" altLang="en-US"/>
          </a:p>
        </p:txBody>
      </p:sp>
      <p:sp>
        <p:nvSpPr>
          <p:cNvPr id="53252" name="Slide Number Placeholder 3">
            <a:extLst>
              <a:ext uri="{FF2B5EF4-FFF2-40B4-BE49-F238E27FC236}">
                <a16:creationId xmlns:a16="http://schemas.microsoft.com/office/drawing/2014/main" id="{66BEE39D-BCF2-6141-B21F-EAAD20C21B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7214E3C-21A2-4DF2-AC4B-FC1CE240A3F5}" type="slidenum">
              <a:rPr lang="en-ZA" altLang="en-US"/>
              <a:pPr>
                <a:spcBef>
                  <a:spcPct val="0"/>
                </a:spcBef>
              </a:pPr>
              <a:t>21</a:t>
            </a:fld>
            <a:endParaRPr lang="en-ZA" altLang="en-US"/>
          </a:p>
        </p:txBody>
      </p:sp>
      <p:sp>
        <p:nvSpPr>
          <p:cNvPr id="55301" name="Date Placeholder 4">
            <a:extLst>
              <a:ext uri="{FF2B5EF4-FFF2-40B4-BE49-F238E27FC236}">
                <a16:creationId xmlns:a16="http://schemas.microsoft.com/office/drawing/2014/main" id="{C3E0067B-2A9E-F049-8BED-83F937437E28}"/>
              </a:ext>
            </a:extLst>
          </p:cNvPr>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0A5A0A54-3565-411D-97AE-7A005D5105B2}" type="datetime1">
              <a:rPr lang="en-US" smtClean="0"/>
              <a:pPr fontAlgn="base">
                <a:spcBef>
                  <a:spcPct val="0"/>
                </a:spcBef>
                <a:spcAft>
                  <a:spcPct val="0"/>
                </a:spcAft>
                <a:defRPr/>
              </a:pPr>
              <a:t>9/28/2022</a:t>
            </a:fld>
            <a:endParaRPr lang="en-ZA"/>
          </a:p>
        </p:txBody>
      </p:sp>
      <p:sp>
        <p:nvSpPr>
          <p:cNvPr id="55302" name="Footer Placeholder 5">
            <a:extLst>
              <a:ext uri="{FF2B5EF4-FFF2-40B4-BE49-F238E27FC236}">
                <a16:creationId xmlns:a16="http://schemas.microsoft.com/office/drawing/2014/main" id="{FC025B8F-67A3-3F9D-6D9C-A6E463EDB0F8}"/>
              </a:ext>
            </a:extLst>
          </p:cNvPr>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1143000"/>
          </a:xfrm>
          <a:prstGeom prst="rect">
            <a:avLst/>
          </a:prstGeom>
          <a:solidFill>
            <a:srgbClr val="005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11"/>
          <p:cNvPicPr>
            <a:picLocks noChangeAspect="1" noChangeArrowheads="1"/>
          </p:cNvPicPr>
          <p:nvPr userDrawn="1"/>
        </p:nvPicPr>
        <p:blipFill>
          <a:blip r:embed="rId2" cstate="print"/>
          <a:srcRect r="26000"/>
          <a:stretch>
            <a:fillRect/>
          </a:stretch>
        </p:blipFill>
        <p:spPr bwMode="auto">
          <a:xfrm>
            <a:off x="228600" y="1219200"/>
            <a:ext cx="1524000" cy="1372973"/>
          </a:xfrm>
          <a:prstGeom prst="rect">
            <a:avLst/>
          </a:prstGeom>
          <a:noFill/>
          <a:ln w="9525">
            <a:noFill/>
            <a:miter lim="800000"/>
            <a:headEnd/>
            <a:tailEnd/>
          </a:ln>
          <a:effectLst/>
        </p:spPr>
      </p:pic>
      <p:pic>
        <p:nvPicPr>
          <p:cNvPr id="9" name="Picture 7"/>
          <p:cNvPicPr>
            <a:picLocks noChangeAspect="1" noChangeArrowheads="1"/>
          </p:cNvPicPr>
          <p:nvPr userDrawn="1"/>
        </p:nvPicPr>
        <p:blipFill>
          <a:blip r:embed="rId3" cstate="print"/>
          <a:srcRect l="5799" r="18813"/>
          <a:stretch>
            <a:fillRect/>
          </a:stretch>
        </p:blipFill>
        <p:spPr bwMode="auto">
          <a:xfrm flipH="1">
            <a:off x="228600" y="2743200"/>
            <a:ext cx="1524000" cy="1333891"/>
          </a:xfrm>
          <a:prstGeom prst="rect">
            <a:avLst/>
          </a:prstGeom>
          <a:noFill/>
          <a:ln w="9525">
            <a:noFill/>
            <a:miter lim="800000"/>
            <a:headEnd/>
            <a:tailEnd/>
          </a:ln>
          <a:effectLst/>
        </p:spPr>
      </p:pic>
      <p:pic>
        <p:nvPicPr>
          <p:cNvPr id="10" name="Picture 9"/>
          <p:cNvPicPr>
            <a:picLocks noChangeAspect="1" noChangeArrowheads="1"/>
          </p:cNvPicPr>
          <p:nvPr userDrawn="1"/>
        </p:nvPicPr>
        <p:blipFill>
          <a:blip r:embed="rId4" cstate="print"/>
          <a:srcRect l="11563" r="32932" b="27168"/>
          <a:stretch>
            <a:fillRect/>
          </a:stretch>
        </p:blipFill>
        <p:spPr bwMode="auto">
          <a:xfrm>
            <a:off x="228600" y="4267200"/>
            <a:ext cx="1567543" cy="1371600"/>
          </a:xfrm>
          <a:prstGeom prst="rect">
            <a:avLst/>
          </a:prstGeom>
          <a:noFill/>
          <a:ln w="9525">
            <a:noFill/>
            <a:miter lim="800000"/>
            <a:headEnd/>
            <a:tailEnd/>
          </a:ln>
          <a:effectLst/>
        </p:spPr>
      </p:pic>
      <p:cxnSp>
        <p:nvCxnSpPr>
          <p:cNvPr id="12" name="Straight Connector 11"/>
          <p:cNvCxnSpPr/>
          <p:nvPr userDrawn="1"/>
        </p:nvCxnSpPr>
        <p:spPr>
          <a:xfrm>
            <a:off x="2514600" y="2667000"/>
            <a:ext cx="6400800" cy="1588"/>
          </a:xfrm>
          <a:prstGeom prst="line">
            <a:avLst/>
          </a:prstGeom>
          <a:ln>
            <a:solidFill>
              <a:srgbClr val="005D28"/>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2514600" y="4191000"/>
            <a:ext cx="6400800" cy="1588"/>
          </a:xfrm>
          <a:prstGeom prst="line">
            <a:avLst/>
          </a:prstGeom>
          <a:ln>
            <a:solidFill>
              <a:srgbClr val="005D28"/>
            </a:solidFill>
          </a:ln>
        </p:spPr>
        <p:style>
          <a:lnRef idx="1">
            <a:schemeClr val="accent1"/>
          </a:lnRef>
          <a:fillRef idx="0">
            <a:schemeClr val="accent1"/>
          </a:fillRef>
          <a:effectRef idx="0">
            <a:schemeClr val="accent1"/>
          </a:effectRef>
          <a:fontRef idx="minor">
            <a:schemeClr val="tx1"/>
          </a:fontRef>
        </p:style>
      </p:cxnSp>
      <p:pic>
        <p:nvPicPr>
          <p:cNvPr id="16" name="Picture 15" descr="NDOH Logo.jpg"/>
          <p:cNvPicPr>
            <a:picLocks noChangeAspect="1"/>
          </p:cNvPicPr>
          <p:nvPr userDrawn="1"/>
        </p:nvPicPr>
        <p:blipFill>
          <a:blip r:embed="rId5" cstate="print"/>
          <a:stretch>
            <a:fillRect/>
          </a:stretch>
        </p:blipFill>
        <p:spPr>
          <a:xfrm>
            <a:off x="152400" y="5867400"/>
            <a:ext cx="2286000" cy="824484"/>
          </a:xfrm>
          <a:prstGeom prst="rect">
            <a:avLst/>
          </a:prstGeom>
        </p:spPr>
      </p:pic>
      <p:cxnSp>
        <p:nvCxnSpPr>
          <p:cNvPr id="17" name="Straight Connector 16"/>
          <p:cNvCxnSpPr/>
          <p:nvPr userDrawn="1"/>
        </p:nvCxnSpPr>
        <p:spPr>
          <a:xfrm>
            <a:off x="0" y="5791200"/>
            <a:ext cx="9144000"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descr="Logo - NDP - Full colour.jpg"/>
          <p:cNvPicPr>
            <a:picLocks noChangeAspect="1"/>
          </p:cNvPicPr>
          <p:nvPr userDrawn="1"/>
        </p:nvPicPr>
        <p:blipFill>
          <a:blip r:embed="rId6" cstate="print"/>
          <a:stretch>
            <a:fillRect/>
          </a:stretch>
        </p:blipFill>
        <p:spPr>
          <a:xfrm>
            <a:off x="8001024" y="5870484"/>
            <a:ext cx="1058978" cy="105897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7" name="Straight Connector 6"/>
          <p:cNvCxnSpPr/>
          <p:nvPr userDrawn="1"/>
        </p:nvCxnSpPr>
        <p:spPr>
          <a:xfrm>
            <a:off x="0" y="5791200"/>
            <a:ext cx="9144000"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Picture 3" descr="Logo - NDP - Full colour.jpg"/>
          <p:cNvPicPr>
            <a:picLocks noChangeAspect="1"/>
          </p:cNvPicPr>
          <p:nvPr userDrawn="1"/>
        </p:nvPicPr>
        <p:blipFill>
          <a:blip r:embed="rId2" cstate="print"/>
          <a:stretch>
            <a:fillRect/>
          </a:stretch>
        </p:blipFill>
        <p:spPr>
          <a:xfrm>
            <a:off x="6799170" y="5870484"/>
            <a:ext cx="1058978" cy="10589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6.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9DE21-5DAA-4204-B423-28510684095B}" type="slidenum">
              <a:rPr lang="en-ZA" smtClean="0"/>
              <a:pPr/>
              <a:t>‹#›</a:t>
            </a:fld>
            <a:endParaRPr lang="en-ZA" dirty="0"/>
          </a:p>
        </p:txBody>
      </p:sp>
    </p:spTree>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1066800"/>
          </a:xfrm>
          <a:prstGeom prst="rect">
            <a:avLst/>
          </a:prstGeom>
          <a:solidFill>
            <a:srgbClr val="005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NDOH Logo.jpg"/>
          <p:cNvPicPr>
            <a:picLocks noChangeAspect="1"/>
          </p:cNvPicPr>
          <p:nvPr userDrawn="1"/>
        </p:nvPicPr>
        <p:blipFill>
          <a:blip r:embed="rId3" cstate="print"/>
          <a:stretch>
            <a:fillRect/>
          </a:stretch>
        </p:blipFill>
        <p:spPr>
          <a:xfrm>
            <a:off x="152400" y="5867400"/>
            <a:ext cx="2286000" cy="824484"/>
          </a:xfrm>
          <a:prstGeom prst="rect">
            <a:avLst/>
          </a:prstGeom>
        </p:spPr>
      </p:pic>
      <p:pic>
        <p:nvPicPr>
          <p:cNvPr id="9" name="Picture 11"/>
          <p:cNvPicPr>
            <a:picLocks noChangeAspect="1" noChangeArrowheads="1"/>
          </p:cNvPicPr>
          <p:nvPr userDrawn="1"/>
        </p:nvPicPr>
        <p:blipFill>
          <a:blip r:embed="rId4" cstate="print"/>
          <a:srcRect r="26000"/>
          <a:stretch>
            <a:fillRect/>
          </a:stretch>
        </p:blipFill>
        <p:spPr bwMode="auto">
          <a:xfrm>
            <a:off x="7341870" y="1"/>
            <a:ext cx="1184147" cy="1066799"/>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53"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un.org/ga/search/view_doc.asp?symbol=A/RES/70/1&amp;Lang=E" TargetMode="External"/><Relationship Id="rId2" Type="http://schemas.openxmlformats.org/officeDocument/2006/relationships/hyperlink" Target="https://www.un.org/sustainabledevelopment/sustainable-development-goals/"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www.un.org/millenniumgoals/" TargetMode="External"/><Relationship Id="rId4" Type="http://schemas.openxmlformats.org/officeDocument/2006/relationships/hyperlink" Target="https://www.un.org/sustainabledevelopment/summ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4600" y="1752600"/>
            <a:ext cx="5791200" cy="707886"/>
          </a:xfrm>
          <a:prstGeom prst="rect">
            <a:avLst/>
          </a:prstGeom>
          <a:noFill/>
        </p:spPr>
        <p:txBody>
          <a:bodyPr wrap="square" rtlCol="0">
            <a:spAutoFit/>
          </a:bodyPr>
          <a:lstStyle/>
          <a:p>
            <a:r>
              <a:rPr lang="en-US" sz="2000" dirty="0">
                <a:solidFill>
                  <a:schemeClr val="bg1">
                    <a:lumMod val="50000"/>
                  </a:schemeClr>
                </a:solidFill>
                <a:latin typeface="Arial" pitchFamily="34" charset="0"/>
                <a:cs typeface="Arial" pitchFamily="34" charset="0"/>
              </a:rPr>
              <a:t>Environmental Health and Implementation of  Sustainable Development Goals (SDGs)</a:t>
            </a:r>
          </a:p>
        </p:txBody>
      </p:sp>
      <p:sp>
        <p:nvSpPr>
          <p:cNvPr id="7" name="Rectangle 2"/>
          <p:cNvSpPr txBox="1">
            <a:spLocks noChangeArrowheads="1"/>
          </p:cNvSpPr>
          <p:nvPr/>
        </p:nvSpPr>
        <p:spPr>
          <a:xfrm>
            <a:off x="533400" y="0"/>
            <a:ext cx="8106544" cy="838200"/>
          </a:xfrm>
          <a:prstGeom prst="rect">
            <a:avLst/>
          </a:prstGeom>
        </p:spPr>
        <p:txBody>
          <a:bodyPr tIns="45720" rIns="91440" bIns="45720" anchor="b">
            <a:normAutofit/>
          </a:bodyPr>
          <a:lstStyle/>
          <a:p>
            <a:pPr marL="0" marR="0" lvl="0" indent="0" algn="l"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2800" b="1" i="0" u="none" strike="noStrike" kern="1200" cap="none" spc="0" normalizeH="0" baseline="0" noProof="0" dirty="0">
                <a:ln>
                  <a:noFill/>
                </a:ln>
                <a:solidFill>
                  <a:schemeClr val="bg1"/>
                </a:solidFill>
                <a:effectLst/>
                <a:uLnTx/>
                <a:uFillTx/>
                <a:latin typeface="Arial" pitchFamily="34" charset="0"/>
                <a:ea typeface="+mj-ea"/>
                <a:cs typeface="Arial" pitchFamily="34" charset="0"/>
              </a:rPr>
              <a:t>WORLD ENVIRONMENTAL HEALTH DAY 2022</a:t>
            </a:r>
          </a:p>
        </p:txBody>
      </p:sp>
      <p:sp>
        <p:nvSpPr>
          <p:cNvPr id="8" name="Title 7"/>
          <p:cNvSpPr>
            <a:spLocks noGrp="1"/>
          </p:cNvSpPr>
          <p:nvPr>
            <p:ph type="title" idx="4294967295"/>
          </p:nvPr>
        </p:nvSpPr>
        <p:spPr>
          <a:xfrm>
            <a:off x="4427984" y="6093296"/>
            <a:ext cx="4211960" cy="504056"/>
          </a:xfrm>
          <a:prstGeom prst="rect">
            <a:avLst/>
          </a:prstGeom>
        </p:spPr>
        <p:txBody>
          <a:bodyPr/>
          <a:lstStyle/>
          <a:p>
            <a:pPr algn="r"/>
            <a:fld id="{CBC46984-3EBE-41C3-89AC-B4134D0B3EC1}" type="slidenum">
              <a:rPr lang="en-ZA" sz="1200" smtClean="0">
                <a:latin typeface="Arial" pitchFamily="34" charset="0"/>
                <a:cs typeface="Arial" pitchFamily="34" charset="0"/>
              </a:rPr>
              <a:pPr algn="r"/>
              <a:t>1</a:t>
            </a:fld>
            <a:r>
              <a:rPr lang="en-ZA" sz="1200" dirty="0">
                <a:latin typeface="Arial" pitchFamily="34" charset="0"/>
                <a:cs typeface="Arial" pitchFamily="34" charset="0"/>
              </a:rPr>
              <a:t> </a:t>
            </a:r>
          </a:p>
        </p:txBody>
      </p:sp>
      <p:sp>
        <p:nvSpPr>
          <p:cNvPr id="9" name="TextBox 8"/>
          <p:cNvSpPr txBox="1"/>
          <p:nvPr/>
        </p:nvSpPr>
        <p:spPr>
          <a:xfrm>
            <a:off x="2843808" y="3177164"/>
            <a:ext cx="3456384" cy="707886"/>
          </a:xfrm>
          <a:prstGeom prst="rect">
            <a:avLst/>
          </a:prstGeom>
          <a:noFill/>
        </p:spPr>
        <p:txBody>
          <a:bodyPr wrap="square" rtlCol="0">
            <a:spAutoFit/>
          </a:bodyPr>
          <a:lstStyle/>
          <a:p>
            <a:r>
              <a:rPr lang="en-US" sz="2000" dirty="0">
                <a:solidFill>
                  <a:schemeClr val="bg1">
                    <a:lumMod val="50000"/>
                  </a:schemeClr>
                </a:solidFill>
                <a:latin typeface="Arial" pitchFamily="34" charset="0"/>
                <a:cs typeface="Arial" pitchFamily="34" charset="0"/>
              </a:rPr>
              <a:t>NDoH</a:t>
            </a:r>
          </a:p>
          <a:p>
            <a:r>
              <a:rPr lang="en-US" sz="2000" dirty="0">
                <a:solidFill>
                  <a:schemeClr val="bg1">
                    <a:lumMod val="50000"/>
                  </a:schemeClr>
                </a:solidFill>
                <a:latin typeface="Arial" pitchFamily="34" charset="0"/>
                <a:cs typeface="Arial" pitchFamily="34" charset="0"/>
              </a:rPr>
              <a:t>Mr DN Nkuna</a:t>
            </a:r>
          </a:p>
        </p:txBody>
      </p:sp>
      <p:sp>
        <p:nvSpPr>
          <p:cNvPr id="10" name="TextBox 9"/>
          <p:cNvSpPr txBox="1"/>
          <p:nvPr/>
        </p:nvSpPr>
        <p:spPr>
          <a:xfrm>
            <a:off x="2522240" y="4789118"/>
            <a:ext cx="5791200" cy="400110"/>
          </a:xfrm>
          <a:prstGeom prst="rect">
            <a:avLst/>
          </a:prstGeom>
          <a:noFill/>
        </p:spPr>
        <p:txBody>
          <a:bodyPr wrap="square" rtlCol="0">
            <a:spAutoFit/>
          </a:bodyPr>
          <a:lstStyle/>
          <a:p>
            <a:r>
              <a:rPr lang="en-US" sz="2000" dirty="0">
                <a:solidFill>
                  <a:schemeClr val="bg1">
                    <a:lumMod val="50000"/>
                  </a:schemeClr>
                </a:solidFill>
                <a:latin typeface="Arial" pitchFamily="34" charset="0"/>
                <a:cs typeface="Arial" pitchFamily="34" charset="0"/>
              </a:rPr>
              <a:t>26 September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2953307583"/>
              </p:ext>
            </p:extLst>
          </p:nvPr>
        </p:nvGraphicFramePr>
        <p:xfrm>
          <a:off x="251520" y="1397000"/>
          <a:ext cx="8568953" cy="4572000"/>
        </p:xfrm>
        <a:graphic>
          <a:graphicData uri="http://schemas.openxmlformats.org/drawingml/2006/table">
            <a:tbl>
              <a:tblPr firstRow="1" bandRow="1">
                <a:tableStyleId>{5C22544A-7EE6-4342-B048-85BDC9FD1C3A}</a:tableStyleId>
              </a:tblPr>
              <a:tblGrid>
                <a:gridCol w="2736304">
                  <a:extLst>
                    <a:ext uri="{9D8B030D-6E8A-4147-A177-3AD203B41FA5}">
                      <a16:colId xmlns:a16="http://schemas.microsoft.com/office/drawing/2014/main" val="3885219785"/>
                    </a:ext>
                  </a:extLst>
                </a:gridCol>
                <a:gridCol w="3168352">
                  <a:extLst>
                    <a:ext uri="{9D8B030D-6E8A-4147-A177-3AD203B41FA5}">
                      <a16:colId xmlns:a16="http://schemas.microsoft.com/office/drawing/2014/main" val="3224774523"/>
                    </a:ext>
                  </a:extLst>
                </a:gridCol>
                <a:gridCol w="2664297">
                  <a:extLst>
                    <a:ext uri="{9D8B030D-6E8A-4147-A177-3AD203B41FA5}">
                      <a16:colId xmlns:a16="http://schemas.microsoft.com/office/drawing/2014/main" val="414964754"/>
                    </a:ext>
                  </a:extLst>
                </a:gridCol>
              </a:tblGrid>
              <a:tr h="370840">
                <a:tc>
                  <a:txBody>
                    <a:bodyPr/>
                    <a:lstStyle/>
                    <a:p>
                      <a:r>
                        <a:rPr lang="en-US" sz="2400" dirty="0"/>
                        <a:t>SDG</a:t>
                      </a:r>
                    </a:p>
                  </a:txBody>
                  <a:tcPr/>
                </a:tc>
                <a:tc>
                  <a:txBody>
                    <a:bodyPr/>
                    <a:lstStyle/>
                    <a:p>
                      <a:r>
                        <a:rPr lang="en-US" sz="2400" dirty="0"/>
                        <a:t>Target</a:t>
                      </a:r>
                    </a:p>
                  </a:txBody>
                  <a:tcPr/>
                </a:tc>
                <a:tc>
                  <a:txBody>
                    <a:bodyPr/>
                    <a:lstStyle/>
                    <a:p>
                      <a:r>
                        <a:rPr lang="en-US" sz="2400" dirty="0"/>
                        <a:t>Contribution by EH</a:t>
                      </a:r>
                    </a:p>
                  </a:txBody>
                  <a:tcPr/>
                </a:tc>
                <a:extLst>
                  <a:ext uri="{0D108BD9-81ED-4DB2-BD59-A6C34878D82A}">
                    <a16:rowId xmlns:a16="http://schemas.microsoft.com/office/drawing/2014/main" val="3845898704"/>
                  </a:ext>
                </a:extLst>
              </a:tr>
              <a:tr h="370840">
                <a:tc>
                  <a:txBody>
                    <a:bodyPr/>
                    <a:lstStyle/>
                    <a:p>
                      <a:pPr algn="l"/>
                      <a:r>
                        <a:rPr lang="en-ZA" sz="2400" b="1" kern="1200" dirty="0">
                          <a:solidFill>
                            <a:schemeClr val="bg1">
                              <a:lumMod val="50000"/>
                            </a:schemeClr>
                          </a:solidFill>
                          <a:latin typeface="Arial" pitchFamily="34" charset="0"/>
                          <a:ea typeface="+mn-ea"/>
                          <a:cs typeface="Arial" pitchFamily="34" charset="0"/>
                        </a:rPr>
                        <a:t>SDG 2. </a:t>
                      </a:r>
                      <a:r>
                        <a:rPr lang="en-ZA" sz="2400" kern="1200" dirty="0">
                          <a:solidFill>
                            <a:schemeClr val="bg1">
                              <a:lumMod val="50000"/>
                            </a:schemeClr>
                          </a:solidFill>
                          <a:latin typeface="Arial" pitchFamily="34" charset="0"/>
                          <a:ea typeface="+mn-ea"/>
                          <a:cs typeface="Arial" pitchFamily="34" charset="0"/>
                        </a:rPr>
                        <a:t>End hunger, achieve food security and improved nutrition and promote sustainable agriculture</a:t>
                      </a:r>
                      <a:endParaRPr lang="en-US" sz="2400" kern="1200" dirty="0">
                        <a:solidFill>
                          <a:schemeClr val="bg1">
                            <a:lumMod val="50000"/>
                          </a:schemeClr>
                        </a:solidFill>
                        <a:latin typeface="Arial" pitchFamily="34" charset="0"/>
                        <a:ea typeface="+mn-ea"/>
                        <a:cs typeface="Arial" pitchFamily="34" charset="0"/>
                      </a:endParaRPr>
                    </a:p>
                  </a:txBody>
                  <a:tcPr/>
                </a:tc>
                <a:tc>
                  <a:txBody>
                    <a:bodyPr/>
                    <a:lstStyle/>
                    <a:p>
                      <a:r>
                        <a:rPr lang="en-ZA" sz="2400" kern="1200" dirty="0">
                          <a:solidFill>
                            <a:schemeClr val="bg1">
                              <a:lumMod val="50000"/>
                            </a:schemeClr>
                          </a:solidFill>
                          <a:latin typeface="Arial" pitchFamily="34" charset="0"/>
                          <a:ea typeface="+mn-ea"/>
                          <a:cs typeface="Arial" pitchFamily="34" charset="0"/>
                        </a:rPr>
                        <a:t>By 2030, end all forms of malnutrition, including achieving, by 2025, the internationally agreed targets on stunting and wasting in children under 5 years of age, </a:t>
                      </a:r>
                      <a:endParaRPr lang="en-US" sz="2400" kern="1200" dirty="0">
                        <a:solidFill>
                          <a:schemeClr val="bg1">
                            <a:lumMod val="50000"/>
                          </a:schemeClr>
                        </a:solidFill>
                        <a:latin typeface="Arial" pitchFamily="34" charset="0"/>
                        <a:ea typeface="+mn-ea"/>
                        <a:cs typeface="Arial" pitchFamily="34" charset="0"/>
                      </a:endParaRPr>
                    </a:p>
                  </a:txBody>
                  <a:tcPr/>
                </a:tc>
                <a:tc>
                  <a:txBody>
                    <a:bodyPr/>
                    <a:lstStyle/>
                    <a:p>
                      <a:r>
                        <a:rPr lang="en-US" sz="2400" kern="1200" dirty="0">
                          <a:solidFill>
                            <a:schemeClr val="bg1">
                              <a:lumMod val="50000"/>
                            </a:schemeClr>
                          </a:solidFill>
                          <a:latin typeface="Arial" pitchFamily="34" charset="0"/>
                          <a:ea typeface="+mn-ea"/>
                          <a:cs typeface="Arial" pitchFamily="34" charset="0"/>
                        </a:rPr>
                        <a:t>EH ensures that food safety is observed to achieve food security through certification, inspection, awareness and investigation by municipalities and Port Health</a:t>
                      </a:r>
                    </a:p>
                  </a:txBody>
                  <a:tcPr/>
                </a:tc>
                <a:extLst>
                  <a:ext uri="{0D108BD9-81ED-4DB2-BD59-A6C34878D82A}">
                    <a16:rowId xmlns:a16="http://schemas.microsoft.com/office/drawing/2014/main" val="1211670367"/>
                  </a:ext>
                </a:extLst>
              </a:tr>
            </a:tbl>
          </a:graphicData>
        </a:graphic>
      </p:graphicFrame>
    </p:spTree>
    <p:extLst>
      <p:ext uri="{BB962C8B-B14F-4D97-AF65-F5344CB8AC3E}">
        <p14:creationId xmlns:p14="http://schemas.microsoft.com/office/powerpoint/2010/main" val="3912806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2667841245"/>
              </p:ext>
            </p:extLst>
          </p:nvPr>
        </p:nvGraphicFramePr>
        <p:xfrm>
          <a:off x="287523" y="1134066"/>
          <a:ext cx="8568953" cy="4607560"/>
        </p:xfrm>
        <a:graphic>
          <a:graphicData uri="http://schemas.openxmlformats.org/drawingml/2006/table">
            <a:tbl>
              <a:tblPr firstRow="1" bandRow="1">
                <a:tableStyleId>{5C22544A-7EE6-4342-B048-85BDC9FD1C3A}</a:tableStyleId>
              </a:tblPr>
              <a:tblGrid>
                <a:gridCol w="2736304">
                  <a:extLst>
                    <a:ext uri="{9D8B030D-6E8A-4147-A177-3AD203B41FA5}">
                      <a16:colId xmlns:a16="http://schemas.microsoft.com/office/drawing/2014/main" val="3885219785"/>
                    </a:ext>
                  </a:extLst>
                </a:gridCol>
                <a:gridCol w="3168352">
                  <a:extLst>
                    <a:ext uri="{9D8B030D-6E8A-4147-A177-3AD203B41FA5}">
                      <a16:colId xmlns:a16="http://schemas.microsoft.com/office/drawing/2014/main" val="3224774523"/>
                    </a:ext>
                  </a:extLst>
                </a:gridCol>
                <a:gridCol w="2664297">
                  <a:extLst>
                    <a:ext uri="{9D8B030D-6E8A-4147-A177-3AD203B41FA5}">
                      <a16:colId xmlns:a16="http://schemas.microsoft.com/office/drawing/2014/main" val="414964754"/>
                    </a:ext>
                  </a:extLst>
                </a:gridCol>
              </a:tblGrid>
              <a:tr h="370840">
                <a:tc>
                  <a:txBody>
                    <a:bodyPr/>
                    <a:lstStyle/>
                    <a:p>
                      <a:r>
                        <a:rPr lang="en-US" sz="1700" dirty="0"/>
                        <a:t>SDG</a:t>
                      </a:r>
                    </a:p>
                  </a:txBody>
                  <a:tcPr/>
                </a:tc>
                <a:tc>
                  <a:txBody>
                    <a:bodyPr/>
                    <a:lstStyle/>
                    <a:p>
                      <a:r>
                        <a:rPr lang="en-US" sz="1700" dirty="0"/>
                        <a:t>Target</a:t>
                      </a:r>
                    </a:p>
                  </a:txBody>
                  <a:tcPr/>
                </a:tc>
                <a:tc>
                  <a:txBody>
                    <a:bodyPr/>
                    <a:lstStyle/>
                    <a:p>
                      <a:r>
                        <a:rPr lang="en-US" sz="1700" dirty="0"/>
                        <a:t>Contribution by EH</a:t>
                      </a:r>
                    </a:p>
                  </a:txBody>
                  <a:tcPr/>
                </a:tc>
                <a:extLst>
                  <a:ext uri="{0D108BD9-81ED-4DB2-BD59-A6C34878D82A}">
                    <a16:rowId xmlns:a16="http://schemas.microsoft.com/office/drawing/2014/main" val="3845898704"/>
                  </a:ext>
                </a:extLst>
              </a:tr>
              <a:tr h="370840">
                <a:tc>
                  <a:txBody>
                    <a:bodyPr/>
                    <a:lstStyle/>
                    <a:p>
                      <a:r>
                        <a:rPr lang="en-ZA" sz="1700" b="1" kern="1200" dirty="0">
                          <a:solidFill>
                            <a:schemeClr val="bg1">
                              <a:lumMod val="50000"/>
                            </a:schemeClr>
                          </a:solidFill>
                          <a:latin typeface="Arial" pitchFamily="34" charset="0"/>
                          <a:ea typeface="+mn-ea"/>
                          <a:cs typeface="Arial" pitchFamily="34" charset="0"/>
                        </a:rPr>
                        <a:t>SDG 3. </a:t>
                      </a:r>
                      <a:r>
                        <a:rPr lang="en-ZA" sz="1700" kern="1200" dirty="0">
                          <a:solidFill>
                            <a:schemeClr val="bg1">
                              <a:lumMod val="50000"/>
                            </a:schemeClr>
                          </a:solidFill>
                          <a:latin typeface="Arial" pitchFamily="34" charset="0"/>
                          <a:ea typeface="+mn-ea"/>
                          <a:cs typeface="Arial" pitchFamily="34" charset="0"/>
                        </a:rPr>
                        <a:t>Ensure healthy lives and promote well-being for all at all ages</a:t>
                      </a:r>
                      <a:endParaRPr lang="en-US" sz="17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700" kern="1200" dirty="0">
                          <a:solidFill>
                            <a:schemeClr val="bg1">
                              <a:lumMod val="50000"/>
                            </a:schemeClr>
                          </a:solidFill>
                          <a:latin typeface="Arial" pitchFamily="34" charset="0"/>
                          <a:ea typeface="+mn-ea"/>
                          <a:cs typeface="Arial" pitchFamily="34" charset="0"/>
                        </a:rPr>
                        <a:t>end preventable deaths of new-borns and children under 5 years of age.</a:t>
                      </a:r>
                    </a:p>
                    <a:p>
                      <a:pPr marL="285750" indent="-285750">
                        <a:buFont typeface="Wingdings" panose="05000000000000000000" pitchFamily="2" charset="2"/>
                        <a:buChar char="§"/>
                      </a:pPr>
                      <a:r>
                        <a:rPr lang="en-ZA" sz="1700" kern="1200" dirty="0">
                          <a:solidFill>
                            <a:schemeClr val="bg1">
                              <a:lumMod val="50000"/>
                            </a:schemeClr>
                          </a:solidFill>
                          <a:latin typeface="Arial" pitchFamily="34" charset="0"/>
                          <a:ea typeface="+mn-ea"/>
                          <a:cs typeface="Arial" pitchFamily="34" charset="0"/>
                        </a:rPr>
                        <a:t>end the epidemics of AIDS, tuberculosis, malaria and neglected tropical diseases and combat hepatitis, water-borne diseases and other communicable diseases.</a:t>
                      </a:r>
                    </a:p>
                    <a:p>
                      <a:pPr marL="285750" indent="-285750">
                        <a:buFont typeface="Wingdings" panose="05000000000000000000" pitchFamily="2" charset="2"/>
                        <a:buChar char="§"/>
                      </a:pPr>
                      <a:r>
                        <a:rPr lang="en-ZA" sz="1700" kern="1200" dirty="0">
                          <a:solidFill>
                            <a:schemeClr val="bg1">
                              <a:lumMod val="50000"/>
                            </a:schemeClr>
                          </a:solidFill>
                          <a:latin typeface="Arial" pitchFamily="34" charset="0"/>
                          <a:ea typeface="+mn-ea"/>
                          <a:cs typeface="Arial" pitchFamily="34" charset="0"/>
                        </a:rPr>
                        <a:t>substantially reduce the number of deaths and illnesses from hazardous chemicals and air, water and soil pollution and contamination</a:t>
                      </a:r>
                      <a:endParaRPr lang="en-US" sz="1700" kern="1200" dirty="0">
                        <a:solidFill>
                          <a:schemeClr val="bg1">
                            <a:lumMod val="50000"/>
                          </a:schemeClr>
                        </a:solidFill>
                        <a:latin typeface="Arial" pitchFamily="34" charset="0"/>
                        <a:ea typeface="+mn-ea"/>
                        <a:cs typeface="Arial" pitchFamily="34" charset="0"/>
                      </a:endParaRPr>
                    </a:p>
                  </a:txBody>
                  <a:tcPr/>
                </a:tc>
                <a:tc>
                  <a:txBody>
                    <a:bodyPr/>
                    <a:lstStyle/>
                    <a:p>
                      <a:pPr rtl="0" fontAlgn="base"/>
                      <a:r>
                        <a:rPr lang="en-US" sz="1700" kern="1200" dirty="0">
                          <a:solidFill>
                            <a:schemeClr val="bg1">
                              <a:lumMod val="50000"/>
                            </a:schemeClr>
                          </a:solidFill>
                          <a:latin typeface="Arial" pitchFamily="34" charset="0"/>
                          <a:ea typeface="+mn-ea"/>
                          <a:cs typeface="Arial" pitchFamily="34" charset="0"/>
                        </a:rPr>
                        <a:t>Implementation of surveillance measures for prevention,  early detection and response to communicable diseases.​</a:t>
                      </a:r>
                    </a:p>
                    <a:p>
                      <a:pPr rtl="0" fontAlgn="base"/>
                      <a:r>
                        <a:rPr lang="en-US" sz="1700" kern="1200" dirty="0">
                          <a:solidFill>
                            <a:schemeClr val="bg1">
                              <a:lumMod val="50000"/>
                            </a:schemeClr>
                          </a:solidFill>
                          <a:latin typeface="Arial" pitchFamily="34" charset="0"/>
                          <a:ea typeface="+mn-ea"/>
                          <a:cs typeface="Arial" pitchFamily="34" charset="0"/>
                        </a:rPr>
                        <a:t>Assessment of core capacities to ensure compliance to IHR,2005.​</a:t>
                      </a:r>
                    </a:p>
                    <a:p>
                      <a:pPr rtl="0" fontAlgn="base"/>
                      <a:r>
                        <a:rPr lang="en-US" sz="1700" kern="1200" dirty="0">
                          <a:solidFill>
                            <a:schemeClr val="bg1">
                              <a:lumMod val="50000"/>
                            </a:schemeClr>
                          </a:solidFill>
                          <a:latin typeface="Arial" pitchFamily="34" charset="0"/>
                          <a:ea typeface="+mn-ea"/>
                          <a:cs typeface="Arial" pitchFamily="34" charset="0"/>
                        </a:rPr>
                        <a:t>Monitoring of imported hazardous substances to ensure compliance with legislation.​</a:t>
                      </a:r>
                    </a:p>
                    <a:p>
                      <a:endParaRPr lang="en-US" sz="1700" dirty="0"/>
                    </a:p>
                  </a:txBody>
                  <a:tcPr/>
                </a:tc>
                <a:extLst>
                  <a:ext uri="{0D108BD9-81ED-4DB2-BD59-A6C34878D82A}">
                    <a16:rowId xmlns:a16="http://schemas.microsoft.com/office/drawing/2014/main" val="590488487"/>
                  </a:ext>
                </a:extLst>
              </a:tr>
            </a:tbl>
          </a:graphicData>
        </a:graphic>
      </p:graphicFrame>
    </p:spTree>
    <p:extLst>
      <p:ext uri="{BB962C8B-B14F-4D97-AF65-F5344CB8AC3E}">
        <p14:creationId xmlns:p14="http://schemas.microsoft.com/office/powerpoint/2010/main" val="3596936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395805406"/>
              </p:ext>
            </p:extLst>
          </p:nvPr>
        </p:nvGraphicFramePr>
        <p:xfrm>
          <a:off x="287523" y="1134066"/>
          <a:ext cx="8568953" cy="4729480"/>
        </p:xfrm>
        <a:graphic>
          <a:graphicData uri="http://schemas.openxmlformats.org/drawingml/2006/table">
            <a:tbl>
              <a:tblPr firstRow="1" bandRow="1">
                <a:tableStyleId>{5C22544A-7EE6-4342-B048-85BDC9FD1C3A}</a:tableStyleId>
              </a:tblPr>
              <a:tblGrid>
                <a:gridCol w="1836205">
                  <a:extLst>
                    <a:ext uri="{9D8B030D-6E8A-4147-A177-3AD203B41FA5}">
                      <a16:colId xmlns:a16="http://schemas.microsoft.com/office/drawing/2014/main" val="3885219785"/>
                    </a:ext>
                  </a:extLst>
                </a:gridCol>
                <a:gridCol w="3240360">
                  <a:extLst>
                    <a:ext uri="{9D8B030D-6E8A-4147-A177-3AD203B41FA5}">
                      <a16:colId xmlns:a16="http://schemas.microsoft.com/office/drawing/2014/main" val="3224774523"/>
                    </a:ext>
                  </a:extLst>
                </a:gridCol>
                <a:gridCol w="3492388">
                  <a:extLst>
                    <a:ext uri="{9D8B030D-6E8A-4147-A177-3AD203B41FA5}">
                      <a16:colId xmlns:a16="http://schemas.microsoft.com/office/drawing/2014/main" val="414964754"/>
                    </a:ext>
                  </a:extLst>
                </a:gridCol>
              </a:tblGrid>
              <a:tr h="370840">
                <a:tc>
                  <a:txBody>
                    <a:bodyPr/>
                    <a:lstStyle/>
                    <a:p>
                      <a:r>
                        <a:rPr lang="en-US" sz="1400" dirty="0"/>
                        <a:t>SDG</a:t>
                      </a:r>
                    </a:p>
                  </a:txBody>
                  <a:tcPr/>
                </a:tc>
                <a:tc>
                  <a:txBody>
                    <a:bodyPr/>
                    <a:lstStyle/>
                    <a:p>
                      <a:r>
                        <a:rPr lang="en-US" sz="1400" dirty="0"/>
                        <a:t>Target</a:t>
                      </a:r>
                    </a:p>
                  </a:txBody>
                  <a:tcPr/>
                </a:tc>
                <a:tc>
                  <a:txBody>
                    <a:bodyPr/>
                    <a:lstStyle/>
                    <a:p>
                      <a:r>
                        <a:rPr lang="en-US" sz="1400" dirty="0"/>
                        <a:t>Contribution by EH</a:t>
                      </a:r>
                    </a:p>
                  </a:txBody>
                  <a:tcPr/>
                </a:tc>
                <a:extLst>
                  <a:ext uri="{0D108BD9-81ED-4DB2-BD59-A6C34878D82A}">
                    <a16:rowId xmlns:a16="http://schemas.microsoft.com/office/drawing/2014/main" val="3845898704"/>
                  </a:ext>
                </a:extLst>
              </a:tr>
              <a:tr h="370840">
                <a:tc>
                  <a:txBody>
                    <a:bodyPr/>
                    <a:lstStyle/>
                    <a:p>
                      <a:r>
                        <a:rPr lang="en-ZA" sz="1400" b="1" kern="1200" dirty="0">
                          <a:solidFill>
                            <a:schemeClr val="bg1">
                              <a:lumMod val="50000"/>
                            </a:schemeClr>
                          </a:solidFill>
                          <a:latin typeface="Arial" pitchFamily="34" charset="0"/>
                          <a:ea typeface="+mn-ea"/>
                          <a:cs typeface="Arial" pitchFamily="34" charset="0"/>
                        </a:rPr>
                        <a:t>SDG 6. </a:t>
                      </a:r>
                      <a:r>
                        <a:rPr lang="en-ZA" sz="1400" kern="1200" dirty="0">
                          <a:solidFill>
                            <a:schemeClr val="bg1">
                              <a:lumMod val="50000"/>
                            </a:schemeClr>
                          </a:solidFill>
                          <a:latin typeface="Arial" pitchFamily="34" charset="0"/>
                          <a:ea typeface="+mn-ea"/>
                          <a:cs typeface="Arial" pitchFamily="34" charset="0"/>
                        </a:rPr>
                        <a:t>Ensure availability and sustainable management of water and sanitation for all</a:t>
                      </a:r>
                      <a:endParaRPr lang="en-US" sz="14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By 2030, achieve universal and equitable access to safe and affordable drinking water for all.</a:t>
                      </a:r>
                    </a:p>
                    <a:p>
                      <a:pPr marL="285750" indent="-2857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By 2030, achieve access to adequate and equitable sanitation and hygiene for all and end open defecation, paying special attention to the needs of women and girls and those in vulnerable situations .</a:t>
                      </a:r>
                    </a:p>
                    <a:p>
                      <a:pPr marL="285750" indent="-2857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By 2030, improve water quality by reducing pollution, eliminating dumping and minimizing release of hazardous chemicals and materials, halving the proportion of untreated wastewater and substantially increasing recycling and safe reuse globally.</a:t>
                      </a:r>
                      <a:endParaRPr lang="en-US" sz="14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Water quality monitoring to ensure safety of drinking water​.</a:t>
                      </a:r>
                    </a:p>
                    <a:p>
                      <a:pPr marL="285750" indent="-285750">
                        <a:buFont typeface="Wingdings" panose="05000000000000000000" pitchFamily="2" charset="2"/>
                        <a:buChar char="§"/>
                      </a:pPr>
                      <a:r>
                        <a:rPr lang="en-US" sz="1400" kern="1200" dirty="0">
                          <a:solidFill>
                            <a:schemeClr val="bg1">
                              <a:lumMod val="50000"/>
                            </a:schemeClr>
                          </a:solidFill>
                          <a:latin typeface="Arial" pitchFamily="34" charset="0"/>
                          <a:ea typeface="+mn-ea"/>
                          <a:cs typeface="Arial" pitchFamily="34" charset="0"/>
                        </a:rPr>
                        <a:t>Environmental role is that of compliance monitoring on issues of water quality. For protection of public health, we monitor that the water provided by Water Services Authorities and Providers is fit for human consumption.</a:t>
                      </a:r>
                    </a:p>
                    <a:p>
                      <a:pPr marL="285750" indent="-285750">
                        <a:buFont typeface="Wingdings" panose="05000000000000000000" pitchFamily="2" charset="2"/>
                        <a:buChar char="§"/>
                      </a:pPr>
                      <a:endParaRPr lang="en-US" sz="1400" kern="1200" dirty="0">
                        <a:solidFill>
                          <a:schemeClr val="bg1">
                            <a:lumMod val="50000"/>
                          </a:schemeClr>
                        </a:solidFill>
                        <a:latin typeface="Arial" pitchFamily="34" charset="0"/>
                        <a:ea typeface="+mn-ea"/>
                        <a:cs typeface="Arial" pitchFamily="34" charset="0"/>
                      </a:endParaRPr>
                    </a:p>
                    <a:p>
                      <a:pPr marL="285750" indent="-285750">
                        <a:buFont typeface="Wingdings" panose="05000000000000000000" pitchFamily="2" charset="2"/>
                        <a:buChar char="§"/>
                      </a:pPr>
                      <a:r>
                        <a:rPr lang="en-US" sz="1400" kern="1200" dirty="0">
                          <a:solidFill>
                            <a:schemeClr val="bg1">
                              <a:lumMod val="50000"/>
                            </a:schemeClr>
                          </a:solidFill>
                          <a:latin typeface="Arial" pitchFamily="34" charset="0"/>
                          <a:ea typeface="+mn-ea"/>
                          <a:cs typeface="Arial" pitchFamily="34" charset="0"/>
                        </a:rPr>
                        <a:t>SDG 6.2 lifts hygiene as on integral part of sanitation provision. EH is directly responsible for hygiene behavior change promotion for the purpose of breaking the cycle of disease. In addition, through health surveillance of premises, the compliance monitoring role is activated. </a:t>
                      </a:r>
                    </a:p>
                    <a:p>
                      <a:endParaRPr lang="en-US" sz="1400" kern="1200" dirty="0">
                        <a:solidFill>
                          <a:schemeClr val="bg1">
                            <a:lumMod val="50000"/>
                          </a:schemeClr>
                        </a:solidFill>
                        <a:latin typeface="Arial" pitchFamily="34" charset="0"/>
                        <a:ea typeface="+mn-ea"/>
                        <a:cs typeface="Arial" pitchFamily="34" charset="0"/>
                      </a:endParaRPr>
                    </a:p>
                  </a:txBody>
                  <a:tcPr/>
                </a:tc>
                <a:extLst>
                  <a:ext uri="{0D108BD9-81ED-4DB2-BD59-A6C34878D82A}">
                    <a16:rowId xmlns:a16="http://schemas.microsoft.com/office/drawing/2014/main" val="590488487"/>
                  </a:ext>
                </a:extLst>
              </a:tr>
            </a:tbl>
          </a:graphicData>
        </a:graphic>
      </p:graphicFrame>
    </p:spTree>
    <p:extLst>
      <p:ext uri="{BB962C8B-B14F-4D97-AF65-F5344CB8AC3E}">
        <p14:creationId xmlns:p14="http://schemas.microsoft.com/office/powerpoint/2010/main" val="83965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1898621097"/>
              </p:ext>
            </p:extLst>
          </p:nvPr>
        </p:nvGraphicFramePr>
        <p:xfrm>
          <a:off x="287523" y="1134066"/>
          <a:ext cx="8568953" cy="4572000"/>
        </p:xfrm>
        <a:graphic>
          <a:graphicData uri="http://schemas.openxmlformats.org/drawingml/2006/table">
            <a:tbl>
              <a:tblPr firstRow="1" bandRow="1">
                <a:tableStyleId>{5C22544A-7EE6-4342-B048-85BDC9FD1C3A}</a:tableStyleId>
              </a:tblPr>
              <a:tblGrid>
                <a:gridCol w="2736304">
                  <a:extLst>
                    <a:ext uri="{9D8B030D-6E8A-4147-A177-3AD203B41FA5}">
                      <a16:colId xmlns:a16="http://schemas.microsoft.com/office/drawing/2014/main" val="3885219785"/>
                    </a:ext>
                  </a:extLst>
                </a:gridCol>
                <a:gridCol w="3168352">
                  <a:extLst>
                    <a:ext uri="{9D8B030D-6E8A-4147-A177-3AD203B41FA5}">
                      <a16:colId xmlns:a16="http://schemas.microsoft.com/office/drawing/2014/main" val="3224774523"/>
                    </a:ext>
                  </a:extLst>
                </a:gridCol>
                <a:gridCol w="2664297">
                  <a:extLst>
                    <a:ext uri="{9D8B030D-6E8A-4147-A177-3AD203B41FA5}">
                      <a16:colId xmlns:a16="http://schemas.microsoft.com/office/drawing/2014/main" val="414964754"/>
                    </a:ext>
                  </a:extLst>
                </a:gridCol>
              </a:tblGrid>
              <a:tr h="370840">
                <a:tc>
                  <a:txBody>
                    <a:bodyPr/>
                    <a:lstStyle/>
                    <a:p>
                      <a:r>
                        <a:rPr lang="en-US" sz="2400" dirty="0"/>
                        <a:t>SDG</a:t>
                      </a:r>
                    </a:p>
                  </a:txBody>
                  <a:tcPr/>
                </a:tc>
                <a:tc>
                  <a:txBody>
                    <a:bodyPr/>
                    <a:lstStyle/>
                    <a:p>
                      <a:r>
                        <a:rPr lang="en-US" sz="2400" dirty="0"/>
                        <a:t>Target</a:t>
                      </a:r>
                    </a:p>
                  </a:txBody>
                  <a:tcPr/>
                </a:tc>
                <a:tc>
                  <a:txBody>
                    <a:bodyPr/>
                    <a:lstStyle/>
                    <a:p>
                      <a:r>
                        <a:rPr lang="en-US" sz="2400" dirty="0"/>
                        <a:t>Contribution by EH</a:t>
                      </a:r>
                    </a:p>
                  </a:txBody>
                  <a:tcPr/>
                </a:tc>
                <a:extLst>
                  <a:ext uri="{0D108BD9-81ED-4DB2-BD59-A6C34878D82A}">
                    <a16:rowId xmlns:a16="http://schemas.microsoft.com/office/drawing/2014/main" val="3845898704"/>
                  </a:ext>
                </a:extLst>
              </a:tr>
              <a:tr h="370840">
                <a:tc>
                  <a:txBody>
                    <a:bodyPr/>
                    <a:lstStyle/>
                    <a:p>
                      <a:r>
                        <a:rPr lang="en-ZA" sz="2400" b="1" kern="1200" dirty="0">
                          <a:solidFill>
                            <a:schemeClr val="bg1">
                              <a:lumMod val="50000"/>
                            </a:schemeClr>
                          </a:solidFill>
                          <a:latin typeface="Arial" pitchFamily="34" charset="0"/>
                          <a:ea typeface="+mn-ea"/>
                          <a:cs typeface="Arial" pitchFamily="34" charset="0"/>
                        </a:rPr>
                        <a:t>SDG 8. </a:t>
                      </a:r>
                      <a:r>
                        <a:rPr lang="en-ZA" sz="2400" kern="1200" dirty="0">
                          <a:solidFill>
                            <a:schemeClr val="bg1">
                              <a:lumMod val="50000"/>
                            </a:schemeClr>
                          </a:solidFill>
                          <a:latin typeface="Arial" pitchFamily="34" charset="0"/>
                          <a:ea typeface="+mn-ea"/>
                          <a:cs typeface="Arial" pitchFamily="34" charset="0"/>
                        </a:rPr>
                        <a:t>Promote sustained, inclusive and sustainable economic growth, full and productive employment and decent work for all.</a:t>
                      </a:r>
                      <a:endParaRPr lang="en-US" sz="24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2400" kern="1200" dirty="0">
                          <a:solidFill>
                            <a:schemeClr val="bg1">
                              <a:lumMod val="50000"/>
                            </a:schemeClr>
                          </a:solidFill>
                          <a:latin typeface="Arial" pitchFamily="34" charset="0"/>
                          <a:ea typeface="+mn-ea"/>
                          <a:cs typeface="Arial" pitchFamily="34" charset="0"/>
                        </a:rPr>
                        <a:t>Protect labour rights and promote safe and secure working environments for all workers, including migrant workers, in particular women migrants, and those in precarious employment.</a:t>
                      </a:r>
                      <a:endParaRPr lang="en-US" sz="2400" kern="1200" dirty="0">
                        <a:solidFill>
                          <a:schemeClr val="bg1">
                            <a:lumMod val="50000"/>
                          </a:schemeClr>
                        </a:solidFill>
                        <a:latin typeface="Arial" pitchFamily="34" charset="0"/>
                        <a:ea typeface="+mn-ea"/>
                        <a:cs typeface="Arial" pitchFamily="34" charset="0"/>
                      </a:endParaRPr>
                    </a:p>
                  </a:txBody>
                  <a:tcPr/>
                </a:tc>
                <a:tc>
                  <a:txBody>
                    <a:bodyPr/>
                    <a:lstStyle/>
                    <a:p>
                      <a:pPr marL="342900" indent="-342900">
                        <a:buFont typeface="Wingdings" panose="05000000000000000000" pitchFamily="2" charset="2"/>
                        <a:buChar char="§"/>
                      </a:pPr>
                      <a:r>
                        <a:rPr lang="en-US" sz="2400" kern="1200" dirty="0">
                          <a:solidFill>
                            <a:schemeClr val="bg1">
                              <a:lumMod val="50000"/>
                            </a:schemeClr>
                          </a:solidFill>
                          <a:latin typeface="Arial" pitchFamily="34" charset="0"/>
                          <a:ea typeface="+mn-ea"/>
                          <a:cs typeface="Arial" pitchFamily="34" charset="0"/>
                        </a:rPr>
                        <a:t>EH provide inspection services and works in collaboration with </a:t>
                      </a:r>
                      <a:r>
                        <a:rPr lang="en-US" sz="2400" kern="1200">
                          <a:solidFill>
                            <a:schemeClr val="bg1">
                              <a:lumMod val="50000"/>
                            </a:schemeClr>
                          </a:solidFill>
                          <a:latin typeface="Arial" pitchFamily="34" charset="0"/>
                          <a:ea typeface="+mn-ea"/>
                          <a:cs typeface="Arial" pitchFamily="34" charset="0"/>
                        </a:rPr>
                        <a:t>labour</a:t>
                      </a:r>
                      <a:r>
                        <a:rPr lang="en-US" sz="2400" kern="1200" dirty="0">
                          <a:solidFill>
                            <a:schemeClr val="bg1">
                              <a:lumMod val="50000"/>
                            </a:schemeClr>
                          </a:solidFill>
                          <a:latin typeface="Arial" pitchFamily="34" charset="0"/>
                          <a:ea typeface="+mn-ea"/>
                          <a:cs typeface="Arial" pitchFamily="34" charset="0"/>
                        </a:rPr>
                        <a:t> inspectors to address occupational health issues.</a:t>
                      </a:r>
                    </a:p>
                  </a:txBody>
                  <a:tcPr/>
                </a:tc>
                <a:extLst>
                  <a:ext uri="{0D108BD9-81ED-4DB2-BD59-A6C34878D82A}">
                    <a16:rowId xmlns:a16="http://schemas.microsoft.com/office/drawing/2014/main" val="590488487"/>
                  </a:ext>
                </a:extLst>
              </a:tr>
            </a:tbl>
          </a:graphicData>
        </a:graphic>
      </p:graphicFrame>
    </p:spTree>
    <p:extLst>
      <p:ext uri="{BB962C8B-B14F-4D97-AF65-F5344CB8AC3E}">
        <p14:creationId xmlns:p14="http://schemas.microsoft.com/office/powerpoint/2010/main" val="1501116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2312255745"/>
              </p:ext>
            </p:extLst>
          </p:nvPr>
        </p:nvGraphicFramePr>
        <p:xfrm>
          <a:off x="287523" y="1134066"/>
          <a:ext cx="8568953" cy="4119880"/>
        </p:xfrm>
        <a:graphic>
          <a:graphicData uri="http://schemas.openxmlformats.org/drawingml/2006/table">
            <a:tbl>
              <a:tblPr firstRow="1" bandRow="1">
                <a:tableStyleId>{5C22544A-7EE6-4342-B048-85BDC9FD1C3A}</a:tableStyleId>
              </a:tblPr>
              <a:tblGrid>
                <a:gridCol w="2736304">
                  <a:extLst>
                    <a:ext uri="{9D8B030D-6E8A-4147-A177-3AD203B41FA5}">
                      <a16:colId xmlns:a16="http://schemas.microsoft.com/office/drawing/2014/main" val="3885219785"/>
                    </a:ext>
                  </a:extLst>
                </a:gridCol>
                <a:gridCol w="3168352">
                  <a:extLst>
                    <a:ext uri="{9D8B030D-6E8A-4147-A177-3AD203B41FA5}">
                      <a16:colId xmlns:a16="http://schemas.microsoft.com/office/drawing/2014/main" val="3224774523"/>
                    </a:ext>
                  </a:extLst>
                </a:gridCol>
                <a:gridCol w="2664297">
                  <a:extLst>
                    <a:ext uri="{9D8B030D-6E8A-4147-A177-3AD203B41FA5}">
                      <a16:colId xmlns:a16="http://schemas.microsoft.com/office/drawing/2014/main" val="414964754"/>
                    </a:ext>
                  </a:extLst>
                </a:gridCol>
              </a:tblGrid>
              <a:tr h="370840">
                <a:tc>
                  <a:txBody>
                    <a:bodyPr/>
                    <a:lstStyle/>
                    <a:p>
                      <a:r>
                        <a:rPr lang="en-US" sz="1600" dirty="0"/>
                        <a:t>SDG</a:t>
                      </a:r>
                    </a:p>
                  </a:txBody>
                  <a:tcPr/>
                </a:tc>
                <a:tc>
                  <a:txBody>
                    <a:bodyPr/>
                    <a:lstStyle/>
                    <a:p>
                      <a:r>
                        <a:rPr lang="en-US" sz="1600" dirty="0"/>
                        <a:t>Target</a:t>
                      </a:r>
                    </a:p>
                  </a:txBody>
                  <a:tcPr/>
                </a:tc>
                <a:tc>
                  <a:txBody>
                    <a:bodyPr/>
                    <a:lstStyle/>
                    <a:p>
                      <a:r>
                        <a:rPr lang="en-US" sz="1600" dirty="0"/>
                        <a:t>Contribution by EH</a:t>
                      </a:r>
                    </a:p>
                  </a:txBody>
                  <a:tcPr/>
                </a:tc>
                <a:extLst>
                  <a:ext uri="{0D108BD9-81ED-4DB2-BD59-A6C34878D82A}">
                    <a16:rowId xmlns:a16="http://schemas.microsoft.com/office/drawing/2014/main" val="3845898704"/>
                  </a:ext>
                </a:extLst>
              </a:tr>
              <a:tr h="370840">
                <a:tc>
                  <a:txBody>
                    <a:bodyPr/>
                    <a:lstStyle/>
                    <a:p>
                      <a:r>
                        <a:rPr lang="en-ZA" sz="1600" b="1" kern="1200" dirty="0">
                          <a:solidFill>
                            <a:schemeClr val="bg1">
                              <a:lumMod val="50000"/>
                            </a:schemeClr>
                          </a:solidFill>
                          <a:latin typeface="Arial" pitchFamily="34" charset="0"/>
                          <a:ea typeface="+mn-ea"/>
                          <a:cs typeface="Arial" pitchFamily="34" charset="0"/>
                        </a:rPr>
                        <a:t>SDG 11. </a:t>
                      </a:r>
                      <a:r>
                        <a:rPr lang="en-ZA" sz="1600" kern="1200" dirty="0">
                          <a:solidFill>
                            <a:schemeClr val="bg1">
                              <a:lumMod val="50000"/>
                            </a:schemeClr>
                          </a:solidFill>
                          <a:latin typeface="Arial" pitchFamily="34" charset="0"/>
                          <a:ea typeface="+mn-ea"/>
                          <a:cs typeface="Arial" pitchFamily="34" charset="0"/>
                        </a:rPr>
                        <a:t>Make cities and human settlements inclusive, safe, resilient and sustainable.</a:t>
                      </a:r>
                      <a:endParaRPr lang="en-US" sz="16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By 2030, ensure access for all to adequate, safe and affordable housing and basic services and upgrade slums.</a:t>
                      </a:r>
                    </a:p>
                  </a:txBody>
                  <a:tcPr/>
                </a:tc>
                <a:tc>
                  <a:txBody>
                    <a:bodyPr/>
                    <a:lstStyle/>
                    <a:p>
                      <a:pPr marL="285750" indent="-285750">
                        <a:buFont typeface="Wingdings" panose="05000000000000000000" pitchFamily="2" charset="2"/>
                        <a:buChar char="§"/>
                      </a:pPr>
                      <a:r>
                        <a:rPr lang="en-US" sz="1600" kern="1200" dirty="0">
                          <a:solidFill>
                            <a:schemeClr val="bg1">
                              <a:lumMod val="50000"/>
                            </a:schemeClr>
                          </a:solidFill>
                          <a:latin typeface="Arial" pitchFamily="34" charset="0"/>
                          <a:ea typeface="+mn-ea"/>
                          <a:cs typeface="Arial" pitchFamily="34" charset="0"/>
                        </a:rPr>
                        <a:t>Through health surveillance of premises.</a:t>
                      </a:r>
                    </a:p>
                    <a:p>
                      <a:pPr marL="285750" indent="-285750">
                        <a:buFont typeface="Wingdings" panose="05000000000000000000" pitchFamily="2" charset="2"/>
                        <a:buChar char="§"/>
                      </a:pPr>
                      <a:r>
                        <a:rPr lang="en-US" sz="1600" kern="1200" dirty="0">
                          <a:solidFill>
                            <a:schemeClr val="bg1">
                              <a:lumMod val="50000"/>
                            </a:schemeClr>
                          </a:solidFill>
                          <a:latin typeface="Arial" pitchFamily="34" charset="0"/>
                          <a:ea typeface="+mn-ea"/>
                          <a:cs typeface="Arial" pitchFamily="34" charset="0"/>
                        </a:rPr>
                        <a:t>The health sector as a whole is a potential contributor to negative environmental impacts.</a:t>
                      </a:r>
                    </a:p>
                    <a:p>
                      <a:pPr marL="285750" indent="-285750">
                        <a:buFont typeface="Wingdings" panose="05000000000000000000" pitchFamily="2" charset="2"/>
                        <a:buChar char="§"/>
                      </a:pPr>
                      <a:r>
                        <a:rPr lang="en-US" sz="1600" kern="1200" dirty="0">
                          <a:solidFill>
                            <a:schemeClr val="bg1">
                              <a:lumMod val="50000"/>
                            </a:schemeClr>
                          </a:solidFill>
                          <a:latin typeface="Arial" pitchFamily="34" charset="0"/>
                          <a:ea typeface="+mn-ea"/>
                          <a:cs typeface="Arial" pitchFamily="34" charset="0"/>
                        </a:rPr>
                        <a:t> The management of environmental related aspects of provision of heath care services in health facilities is a critical role that EH plays.</a:t>
                      </a:r>
                    </a:p>
                    <a:p>
                      <a:endParaRPr lang="en-US" sz="1600" kern="1200" dirty="0">
                        <a:solidFill>
                          <a:schemeClr val="bg1">
                            <a:lumMod val="50000"/>
                          </a:schemeClr>
                        </a:solidFill>
                        <a:latin typeface="Arial" pitchFamily="34" charset="0"/>
                        <a:ea typeface="+mn-ea"/>
                        <a:cs typeface="Arial" pitchFamily="34" charset="0"/>
                      </a:endParaRPr>
                    </a:p>
                  </a:txBody>
                  <a:tcPr/>
                </a:tc>
                <a:extLst>
                  <a:ext uri="{0D108BD9-81ED-4DB2-BD59-A6C34878D82A}">
                    <a16:rowId xmlns:a16="http://schemas.microsoft.com/office/drawing/2014/main" val="3286737659"/>
                  </a:ext>
                </a:extLst>
              </a:tr>
            </a:tbl>
          </a:graphicData>
        </a:graphic>
      </p:graphicFrame>
    </p:spTree>
    <p:extLst>
      <p:ext uri="{BB962C8B-B14F-4D97-AF65-F5344CB8AC3E}">
        <p14:creationId xmlns:p14="http://schemas.microsoft.com/office/powerpoint/2010/main" val="2895177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1810961776"/>
              </p:ext>
            </p:extLst>
          </p:nvPr>
        </p:nvGraphicFramePr>
        <p:xfrm>
          <a:off x="287523" y="1134066"/>
          <a:ext cx="8568953" cy="4363720"/>
        </p:xfrm>
        <a:graphic>
          <a:graphicData uri="http://schemas.openxmlformats.org/drawingml/2006/table">
            <a:tbl>
              <a:tblPr firstRow="1" bandRow="1">
                <a:tableStyleId>{5C22544A-7EE6-4342-B048-85BDC9FD1C3A}</a:tableStyleId>
              </a:tblPr>
              <a:tblGrid>
                <a:gridCol w="1908213">
                  <a:extLst>
                    <a:ext uri="{9D8B030D-6E8A-4147-A177-3AD203B41FA5}">
                      <a16:colId xmlns:a16="http://schemas.microsoft.com/office/drawing/2014/main" val="3885219785"/>
                    </a:ext>
                  </a:extLst>
                </a:gridCol>
                <a:gridCol w="2520280">
                  <a:extLst>
                    <a:ext uri="{9D8B030D-6E8A-4147-A177-3AD203B41FA5}">
                      <a16:colId xmlns:a16="http://schemas.microsoft.com/office/drawing/2014/main" val="3224774523"/>
                    </a:ext>
                  </a:extLst>
                </a:gridCol>
                <a:gridCol w="4140460">
                  <a:extLst>
                    <a:ext uri="{9D8B030D-6E8A-4147-A177-3AD203B41FA5}">
                      <a16:colId xmlns:a16="http://schemas.microsoft.com/office/drawing/2014/main" val="414964754"/>
                    </a:ext>
                  </a:extLst>
                </a:gridCol>
              </a:tblGrid>
              <a:tr h="370840">
                <a:tc>
                  <a:txBody>
                    <a:bodyPr/>
                    <a:lstStyle/>
                    <a:p>
                      <a:r>
                        <a:rPr lang="en-US" sz="1600" dirty="0"/>
                        <a:t>SDG</a:t>
                      </a:r>
                    </a:p>
                  </a:txBody>
                  <a:tcPr/>
                </a:tc>
                <a:tc>
                  <a:txBody>
                    <a:bodyPr/>
                    <a:lstStyle/>
                    <a:p>
                      <a:r>
                        <a:rPr lang="en-US" sz="1600" dirty="0"/>
                        <a:t>Target</a:t>
                      </a:r>
                    </a:p>
                  </a:txBody>
                  <a:tcPr/>
                </a:tc>
                <a:tc>
                  <a:txBody>
                    <a:bodyPr/>
                    <a:lstStyle/>
                    <a:p>
                      <a:r>
                        <a:rPr lang="en-US" sz="1600" dirty="0"/>
                        <a:t>Contribution by EH</a:t>
                      </a:r>
                    </a:p>
                  </a:txBody>
                  <a:tcPr/>
                </a:tc>
                <a:extLst>
                  <a:ext uri="{0D108BD9-81ED-4DB2-BD59-A6C34878D82A}">
                    <a16:rowId xmlns:a16="http://schemas.microsoft.com/office/drawing/2014/main" val="3845898704"/>
                  </a:ext>
                </a:extLst>
              </a:tr>
              <a:tr h="370840">
                <a:tc>
                  <a:txBody>
                    <a:bodyPr/>
                    <a:lstStyle/>
                    <a:p>
                      <a:r>
                        <a:rPr lang="en-ZA" sz="1600" b="1" kern="1200" dirty="0">
                          <a:solidFill>
                            <a:schemeClr val="bg1">
                              <a:lumMod val="50000"/>
                            </a:schemeClr>
                          </a:solidFill>
                          <a:latin typeface="Arial" pitchFamily="34" charset="0"/>
                          <a:ea typeface="+mn-ea"/>
                          <a:cs typeface="Arial" pitchFamily="34" charset="0"/>
                        </a:rPr>
                        <a:t>SDG 11. </a:t>
                      </a:r>
                      <a:r>
                        <a:rPr lang="en-ZA" sz="1600" kern="1200" dirty="0">
                          <a:solidFill>
                            <a:schemeClr val="bg1">
                              <a:lumMod val="50000"/>
                            </a:schemeClr>
                          </a:solidFill>
                          <a:latin typeface="Arial" pitchFamily="34" charset="0"/>
                          <a:ea typeface="+mn-ea"/>
                          <a:cs typeface="Arial" pitchFamily="34" charset="0"/>
                        </a:rPr>
                        <a:t>Make cities and human settlements inclusive, safe, resilient and sustainable.</a:t>
                      </a:r>
                      <a:endParaRPr lang="en-US" sz="16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By 2030, reduce the adverse per capita environmental impact of cities, including by paying special attention to air quality and municipal and other waste management.</a:t>
                      </a:r>
                    </a:p>
                  </a:txBody>
                  <a:tcPr/>
                </a:tc>
                <a:tc>
                  <a:txBody>
                    <a:bodyPr/>
                    <a:lstStyle/>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EH plays an important role in air quality management. </a:t>
                      </a:r>
                    </a:p>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EH working together with other stakeholders have been monitoring outdoor air and in other areas even indoor air. </a:t>
                      </a:r>
                    </a:p>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EH is part of stakeholders that sit in all  Air Quality Priority Areas meetings.</a:t>
                      </a:r>
                    </a:p>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The department has a Domestic Indoor Air Quality guidelines which seeks to guide EHP’s on monitoring indoor air within households. </a:t>
                      </a:r>
                    </a:p>
                    <a:p>
                      <a:pPr marL="285750" indent="-285750">
                        <a:buFont typeface="Wingdings" panose="05000000000000000000" pitchFamily="2" charset="2"/>
                        <a:buChar char="§"/>
                      </a:pPr>
                      <a:r>
                        <a:rPr lang="en-ZA" sz="1600" kern="1200" dirty="0">
                          <a:solidFill>
                            <a:schemeClr val="bg1">
                              <a:lumMod val="50000"/>
                            </a:schemeClr>
                          </a:solidFill>
                          <a:latin typeface="Arial" pitchFamily="34" charset="0"/>
                          <a:ea typeface="+mn-ea"/>
                          <a:cs typeface="Arial" pitchFamily="34" charset="0"/>
                        </a:rPr>
                        <a:t>Education and awareness has been playing a critical role in prevention and managing exposures and illnesses associated with such.  ​</a:t>
                      </a:r>
                      <a:endParaRPr lang="en-US" sz="1600" kern="1200" dirty="0">
                        <a:solidFill>
                          <a:schemeClr val="bg1">
                            <a:lumMod val="50000"/>
                          </a:schemeClr>
                        </a:solidFill>
                        <a:latin typeface="Arial" pitchFamily="34" charset="0"/>
                        <a:ea typeface="+mn-ea"/>
                        <a:cs typeface="Arial" pitchFamily="34" charset="0"/>
                      </a:endParaRPr>
                    </a:p>
                  </a:txBody>
                  <a:tcPr/>
                </a:tc>
                <a:extLst>
                  <a:ext uri="{0D108BD9-81ED-4DB2-BD59-A6C34878D82A}">
                    <a16:rowId xmlns:a16="http://schemas.microsoft.com/office/drawing/2014/main" val="3286737659"/>
                  </a:ext>
                </a:extLst>
              </a:tr>
            </a:tbl>
          </a:graphicData>
        </a:graphic>
      </p:graphicFrame>
    </p:spTree>
    <p:extLst>
      <p:ext uri="{BB962C8B-B14F-4D97-AF65-F5344CB8AC3E}">
        <p14:creationId xmlns:p14="http://schemas.microsoft.com/office/powerpoint/2010/main" val="3843794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1789937014"/>
              </p:ext>
            </p:extLst>
          </p:nvPr>
        </p:nvGraphicFramePr>
        <p:xfrm>
          <a:off x="287523" y="1134066"/>
          <a:ext cx="8568953" cy="4577080"/>
        </p:xfrm>
        <a:graphic>
          <a:graphicData uri="http://schemas.openxmlformats.org/drawingml/2006/table">
            <a:tbl>
              <a:tblPr firstRow="1" bandRow="1">
                <a:tableStyleId>{5C22544A-7EE6-4342-B048-85BDC9FD1C3A}</a:tableStyleId>
              </a:tblPr>
              <a:tblGrid>
                <a:gridCol w="2052229">
                  <a:extLst>
                    <a:ext uri="{9D8B030D-6E8A-4147-A177-3AD203B41FA5}">
                      <a16:colId xmlns:a16="http://schemas.microsoft.com/office/drawing/2014/main" val="3885219785"/>
                    </a:ext>
                  </a:extLst>
                </a:gridCol>
                <a:gridCol w="3384376">
                  <a:extLst>
                    <a:ext uri="{9D8B030D-6E8A-4147-A177-3AD203B41FA5}">
                      <a16:colId xmlns:a16="http://schemas.microsoft.com/office/drawing/2014/main" val="3224774523"/>
                    </a:ext>
                  </a:extLst>
                </a:gridCol>
                <a:gridCol w="3132348">
                  <a:extLst>
                    <a:ext uri="{9D8B030D-6E8A-4147-A177-3AD203B41FA5}">
                      <a16:colId xmlns:a16="http://schemas.microsoft.com/office/drawing/2014/main" val="414964754"/>
                    </a:ext>
                  </a:extLst>
                </a:gridCol>
              </a:tblGrid>
              <a:tr h="370840">
                <a:tc>
                  <a:txBody>
                    <a:bodyPr/>
                    <a:lstStyle/>
                    <a:p>
                      <a:r>
                        <a:rPr lang="en-US" sz="1800" dirty="0"/>
                        <a:t>SDG</a:t>
                      </a:r>
                    </a:p>
                  </a:txBody>
                  <a:tcPr/>
                </a:tc>
                <a:tc>
                  <a:txBody>
                    <a:bodyPr/>
                    <a:lstStyle/>
                    <a:p>
                      <a:r>
                        <a:rPr lang="en-US" sz="1800" dirty="0"/>
                        <a:t>Target</a:t>
                      </a:r>
                    </a:p>
                  </a:txBody>
                  <a:tcPr/>
                </a:tc>
                <a:tc>
                  <a:txBody>
                    <a:bodyPr/>
                    <a:lstStyle/>
                    <a:p>
                      <a:r>
                        <a:rPr lang="en-US" sz="1800" dirty="0"/>
                        <a:t>Contribution by EH</a:t>
                      </a:r>
                    </a:p>
                  </a:txBody>
                  <a:tcPr/>
                </a:tc>
                <a:extLst>
                  <a:ext uri="{0D108BD9-81ED-4DB2-BD59-A6C34878D82A}">
                    <a16:rowId xmlns:a16="http://schemas.microsoft.com/office/drawing/2014/main" val="3845898704"/>
                  </a:ext>
                </a:extLst>
              </a:tr>
              <a:tr h="370840">
                <a:tc>
                  <a:txBody>
                    <a:bodyPr/>
                    <a:lstStyle/>
                    <a:p>
                      <a:r>
                        <a:rPr lang="en-US" sz="1800" b="1" kern="1200" dirty="0">
                          <a:solidFill>
                            <a:schemeClr val="bg1">
                              <a:lumMod val="50000"/>
                            </a:schemeClr>
                          </a:solidFill>
                          <a:latin typeface="Arial" pitchFamily="34" charset="0"/>
                          <a:ea typeface="+mn-ea"/>
                          <a:cs typeface="Arial" pitchFamily="34" charset="0"/>
                        </a:rPr>
                        <a:t>SDG 12. </a:t>
                      </a:r>
                      <a:r>
                        <a:rPr lang="en-ZA" sz="1800" kern="1200" dirty="0">
                          <a:solidFill>
                            <a:schemeClr val="bg1">
                              <a:lumMod val="50000"/>
                            </a:schemeClr>
                          </a:solidFill>
                          <a:latin typeface="Arial" pitchFamily="34" charset="0"/>
                          <a:ea typeface="+mn-ea"/>
                          <a:cs typeface="Arial" pitchFamily="34" charset="0"/>
                        </a:rPr>
                        <a:t>Ensure sustainable consumption and production patterns </a:t>
                      </a:r>
                      <a:endParaRPr lang="en-US" sz="18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800" kern="1200" dirty="0">
                          <a:solidFill>
                            <a:schemeClr val="bg1">
                              <a:lumMod val="50000"/>
                            </a:schemeClr>
                          </a:solidFill>
                          <a:latin typeface="Arial" pitchFamily="34" charset="0"/>
                          <a:ea typeface="+mn-ea"/>
                          <a:cs typeface="Arial" pitchFamily="34" charset="0"/>
                        </a:rPr>
                        <a:t>By 2030, achieve the environmentally sound management of chemicals and all wastes throughout their life cycle, in accordance with agreed international frameworks, and significantly reduce their release to air, water and soil in order to minimize their adverse impacts on human health and the environment .</a:t>
                      </a:r>
                    </a:p>
                    <a:p>
                      <a:pPr marL="285750" indent="-285750">
                        <a:buFont typeface="Wingdings" panose="05000000000000000000" pitchFamily="2" charset="2"/>
                        <a:buChar char="§"/>
                      </a:pPr>
                      <a:endParaRPr lang="en-US" sz="18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800" kern="1200" dirty="0">
                          <a:solidFill>
                            <a:schemeClr val="bg1">
                              <a:lumMod val="50000"/>
                            </a:schemeClr>
                          </a:solidFill>
                          <a:latin typeface="Arial" pitchFamily="34" charset="0"/>
                          <a:ea typeface="+mn-ea"/>
                          <a:cs typeface="Arial" pitchFamily="34" charset="0"/>
                        </a:rPr>
                        <a:t>Inspection of imported hazardous substances at points of entry  to ensure safety for human health.</a:t>
                      </a:r>
                    </a:p>
                    <a:p>
                      <a:pPr marL="285750" indent="-285750">
                        <a:buFont typeface="Wingdings" panose="05000000000000000000" pitchFamily="2" charset="2"/>
                        <a:buChar char="§"/>
                      </a:pPr>
                      <a:r>
                        <a:rPr lang="en-ZA" sz="1800" kern="1200" dirty="0">
                          <a:solidFill>
                            <a:schemeClr val="bg1">
                              <a:lumMod val="50000"/>
                            </a:schemeClr>
                          </a:solidFill>
                          <a:latin typeface="Arial" pitchFamily="34" charset="0"/>
                          <a:ea typeface="+mn-ea"/>
                          <a:cs typeface="Arial" pitchFamily="34" charset="0"/>
                        </a:rPr>
                        <a:t>​EH plays an important role in pollution prevention through inspection, awareness campaigns and investigation of pollution activities.</a:t>
                      </a:r>
                    </a:p>
                    <a:p>
                      <a:pPr marL="285750" indent="-285750">
                        <a:buFont typeface="Wingdings" panose="05000000000000000000" pitchFamily="2" charset="2"/>
                        <a:buChar char="§"/>
                      </a:pPr>
                      <a:r>
                        <a:rPr lang="en-ZA" sz="1800" kern="1200" dirty="0">
                          <a:solidFill>
                            <a:schemeClr val="bg1">
                              <a:lumMod val="50000"/>
                            </a:schemeClr>
                          </a:solidFill>
                          <a:latin typeface="Arial" pitchFamily="34" charset="0"/>
                          <a:ea typeface="+mn-ea"/>
                          <a:cs typeface="Arial" pitchFamily="34" charset="0"/>
                        </a:rPr>
                        <a:t>A draft regulation to strengthen enforcement has been developed and pending promulgation</a:t>
                      </a:r>
                      <a:endParaRPr lang="en-US" sz="1800" kern="1200" dirty="0">
                        <a:solidFill>
                          <a:schemeClr val="bg1">
                            <a:lumMod val="50000"/>
                          </a:schemeClr>
                        </a:solidFill>
                        <a:latin typeface="Arial" pitchFamily="34" charset="0"/>
                        <a:ea typeface="+mn-ea"/>
                        <a:cs typeface="Arial" pitchFamily="34" charset="0"/>
                      </a:endParaRPr>
                    </a:p>
                  </a:txBody>
                  <a:tcPr/>
                </a:tc>
                <a:extLst>
                  <a:ext uri="{0D108BD9-81ED-4DB2-BD59-A6C34878D82A}">
                    <a16:rowId xmlns:a16="http://schemas.microsoft.com/office/drawing/2014/main" val="590488487"/>
                  </a:ext>
                </a:extLst>
              </a:tr>
            </a:tbl>
          </a:graphicData>
        </a:graphic>
      </p:graphicFrame>
    </p:spTree>
    <p:extLst>
      <p:ext uri="{BB962C8B-B14F-4D97-AF65-F5344CB8AC3E}">
        <p14:creationId xmlns:p14="http://schemas.microsoft.com/office/powerpoint/2010/main" val="778619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2667320336"/>
              </p:ext>
            </p:extLst>
          </p:nvPr>
        </p:nvGraphicFramePr>
        <p:xfrm>
          <a:off x="287523" y="1134066"/>
          <a:ext cx="8568953" cy="4577080"/>
        </p:xfrm>
        <a:graphic>
          <a:graphicData uri="http://schemas.openxmlformats.org/drawingml/2006/table">
            <a:tbl>
              <a:tblPr firstRow="1" bandRow="1">
                <a:tableStyleId>{5C22544A-7EE6-4342-B048-85BDC9FD1C3A}</a:tableStyleId>
              </a:tblPr>
              <a:tblGrid>
                <a:gridCol w="2052229">
                  <a:extLst>
                    <a:ext uri="{9D8B030D-6E8A-4147-A177-3AD203B41FA5}">
                      <a16:colId xmlns:a16="http://schemas.microsoft.com/office/drawing/2014/main" val="3885219785"/>
                    </a:ext>
                  </a:extLst>
                </a:gridCol>
                <a:gridCol w="3384376">
                  <a:extLst>
                    <a:ext uri="{9D8B030D-6E8A-4147-A177-3AD203B41FA5}">
                      <a16:colId xmlns:a16="http://schemas.microsoft.com/office/drawing/2014/main" val="3224774523"/>
                    </a:ext>
                  </a:extLst>
                </a:gridCol>
                <a:gridCol w="3132348">
                  <a:extLst>
                    <a:ext uri="{9D8B030D-6E8A-4147-A177-3AD203B41FA5}">
                      <a16:colId xmlns:a16="http://schemas.microsoft.com/office/drawing/2014/main" val="414964754"/>
                    </a:ext>
                  </a:extLst>
                </a:gridCol>
              </a:tblGrid>
              <a:tr h="370840">
                <a:tc>
                  <a:txBody>
                    <a:bodyPr/>
                    <a:lstStyle/>
                    <a:p>
                      <a:r>
                        <a:rPr lang="en-US" sz="1800" dirty="0"/>
                        <a:t>SDG</a:t>
                      </a:r>
                    </a:p>
                  </a:txBody>
                  <a:tcPr/>
                </a:tc>
                <a:tc>
                  <a:txBody>
                    <a:bodyPr/>
                    <a:lstStyle/>
                    <a:p>
                      <a:r>
                        <a:rPr lang="en-US" sz="1800" dirty="0"/>
                        <a:t>Target</a:t>
                      </a:r>
                    </a:p>
                  </a:txBody>
                  <a:tcPr/>
                </a:tc>
                <a:tc>
                  <a:txBody>
                    <a:bodyPr/>
                    <a:lstStyle/>
                    <a:p>
                      <a:r>
                        <a:rPr lang="en-US" sz="1800" dirty="0"/>
                        <a:t>Contribution by EH</a:t>
                      </a:r>
                    </a:p>
                  </a:txBody>
                  <a:tcPr/>
                </a:tc>
                <a:extLst>
                  <a:ext uri="{0D108BD9-81ED-4DB2-BD59-A6C34878D82A}">
                    <a16:rowId xmlns:a16="http://schemas.microsoft.com/office/drawing/2014/main" val="3845898704"/>
                  </a:ext>
                </a:extLst>
              </a:tr>
              <a:tr h="370840">
                <a:tc>
                  <a:txBody>
                    <a:bodyPr/>
                    <a:lstStyle/>
                    <a:p>
                      <a:r>
                        <a:rPr lang="en-US" sz="1800" b="1" kern="1200" dirty="0">
                          <a:solidFill>
                            <a:schemeClr val="bg1">
                              <a:lumMod val="50000"/>
                            </a:schemeClr>
                          </a:solidFill>
                          <a:latin typeface="Arial" pitchFamily="34" charset="0"/>
                          <a:ea typeface="+mn-ea"/>
                          <a:cs typeface="Arial" pitchFamily="34" charset="0"/>
                        </a:rPr>
                        <a:t>SDG 12. </a:t>
                      </a:r>
                      <a:r>
                        <a:rPr lang="en-ZA" sz="1800" kern="1200" dirty="0">
                          <a:solidFill>
                            <a:schemeClr val="bg1">
                              <a:lumMod val="50000"/>
                            </a:schemeClr>
                          </a:solidFill>
                          <a:latin typeface="Arial" pitchFamily="34" charset="0"/>
                          <a:ea typeface="+mn-ea"/>
                          <a:cs typeface="Arial" pitchFamily="34" charset="0"/>
                        </a:rPr>
                        <a:t>Ensure sustainable consumption and production patterns </a:t>
                      </a:r>
                      <a:endParaRPr lang="en-US" sz="18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800" kern="1200" dirty="0">
                          <a:solidFill>
                            <a:schemeClr val="bg1">
                              <a:lumMod val="50000"/>
                            </a:schemeClr>
                          </a:solidFill>
                          <a:latin typeface="Arial" pitchFamily="34" charset="0"/>
                          <a:ea typeface="+mn-ea"/>
                          <a:cs typeface="Arial" pitchFamily="34" charset="0"/>
                        </a:rPr>
                        <a:t>By 2030, achieve the environmentally sound management of chemicals and all wastes throughout their life cycle, in accordance with agreed international frameworks, and significantly reduce their release to air, water and soil in order to minimize their adverse impacts on human health and the environment .</a:t>
                      </a:r>
                    </a:p>
                    <a:p>
                      <a:pPr marL="285750" indent="-285750">
                        <a:buFont typeface="Wingdings" panose="05000000000000000000" pitchFamily="2" charset="2"/>
                        <a:buChar char="§"/>
                      </a:pPr>
                      <a:endParaRPr lang="en-US" sz="18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800" kern="1200" dirty="0">
                          <a:solidFill>
                            <a:schemeClr val="bg1">
                              <a:lumMod val="50000"/>
                            </a:schemeClr>
                          </a:solidFill>
                          <a:latin typeface="Arial" pitchFamily="34" charset="0"/>
                          <a:ea typeface="+mn-ea"/>
                          <a:cs typeface="Arial" pitchFamily="34" charset="0"/>
                        </a:rPr>
                        <a:t>A draft regulation </a:t>
                      </a:r>
                      <a:r>
                        <a:rPr lang="en-ZA" sz="1800" b="1" i="1" u="sng" kern="1200" dirty="0">
                          <a:solidFill>
                            <a:schemeClr val="bg1">
                              <a:lumMod val="50000"/>
                            </a:schemeClr>
                          </a:solidFill>
                          <a:latin typeface="Arial" pitchFamily="34" charset="0"/>
                          <a:ea typeface="+mn-ea"/>
                          <a:cs typeface="Arial" pitchFamily="34" charset="0"/>
                        </a:rPr>
                        <a:t>on Lead in Paint or coating materials</a:t>
                      </a:r>
                      <a:r>
                        <a:rPr lang="en-ZA" sz="1800" kern="1200" dirty="0">
                          <a:solidFill>
                            <a:schemeClr val="bg1">
                              <a:lumMod val="50000"/>
                            </a:schemeClr>
                          </a:solidFill>
                          <a:latin typeface="Arial" pitchFamily="34" charset="0"/>
                          <a:ea typeface="+mn-ea"/>
                          <a:cs typeface="Arial" pitchFamily="34" charset="0"/>
                        </a:rPr>
                        <a:t> to strengthen enforcement has been developed and pending promulgation. </a:t>
                      </a:r>
                    </a:p>
                    <a:p>
                      <a:pPr marL="285750" indent="-285750">
                        <a:buFont typeface="Wingdings" panose="05000000000000000000" pitchFamily="2" charset="2"/>
                        <a:buChar char="§"/>
                      </a:pPr>
                      <a:r>
                        <a:rPr lang="en-ZA" sz="1800" b="1" i="1" u="sng" kern="1200" dirty="0">
                          <a:solidFill>
                            <a:schemeClr val="bg1">
                              <a:lumMod val="50000"/>
                            </a:schemeClr>
                          </a:solidFill>
                          <a:latin typeface="Arial" pitchFamily="34" charset="0"/>
                          <a:ea typeface="+mn-ea"/>
                          <a:cs typeface="Arial" pitchFamily="34" charset="0"/>
                        </a:rPr>
                        <a:t>Draft Notices on Groups I &amp; II hazardous substances have been developed &amp; pending promulgation which is aligned to the Globally Harmonized System for Classification &amp; Labelling of Chemicals. </a:t>
                      </a:r>
                    </a:p>
                  </a:txBody>
                  <a:tcPr/>
                </a:tc>
                <a:extLst>
                  <a:ext uri="{0D108BD9-81ED-4DB2-BD59-A6C34878D82A}">
                    <a16:rowId xmlns:a16="http://schemas.microsoft.com/office/drawing/2014/main" val="590488487"/>
                  </a:ext>
                </a:extLst>
              </a:tr>
            </a:tbl>
          </a:graphicData>
        </a:graphic>
      </p:graphicFrame>
    </p:spTree>
    <p:extLst>
      <p:ext uri="{BB962C8B-B14F-4D97-AF65-F5344CB8AC3E}">
        <p14:creationId xmlns:p14="http://schemas.microsoft.com/office/powerpoint/2010/main" val="2619921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7CC02CCB-273B-A548-FE6B-464D1377384B}"/>
              </a:ext>
            </a:extLst>
          </p:cNvPr>
          <p:cNvGraphicFramePr>
            <a:graphicFrameLocks noGrp="1"/>
          </p:cNvGraphicFramePr>
          <p:nvPr>
            <p:extLst>
              <p:ext uri="{D42A27DB-BD31-4B8C-83A1-F6EECF244321}">
                <p14:modId xmlns:p14="http://schemas.microsoft.com/office/powerpoint/2010/main" val="2242193611"/>
              </p:ext>
            </p:extLst>
          </p:nvPr>
        </p:nvGraphicFramePr>
        <p:xfrm>
          <a:off x="287523" y="1134066"/>
          <a:ext cx="8568953" cy="4089400"/>
        </p:xfrm>
        <a:graphic>
          <a:graphicData uri="http://schemas.openxmlformats.org/drawingml/2006/table">
            <a:tbl>
              <a:tblPr firstRow="1" bandRow="1">
                <a:tableStyleId>{5C22544A-7EE6-4342-B048-85BDC9FD1C3A}</a:tableStyleId>
              </a:tblPr>
              <a:tblGrid>
                <a:gridCol w="2124237">
                  <a:extLst>
                    <a:ext uri="{9D8B030D-6E8A-4147-A177-3AD203B41FA5}">
                      <a16:colId xmlns:a16="http://schemas.microsoft.com/office/drawing/2014/main" val="3885219785"/>
                    </a:ext>
                  </a:extLst>
                </a:gridCol>
                <a:gridCol w="2448272">
                  <a:extLst>
                    <a:ext uri="{9D8B030D-6E8A-4147-A177-3AD203B41FA5}">
                      <a16:colId xmlns:a16="http://schemas.microsoft.com/office/drawing/2014/main" val="3224774523"/>
                    </a:ext>
                  </a:extLst>
                </a:gridCol>
                <a:gridCol w="3996444">
                  <a:extLst>
                    <a:ext uri="{9D8B030D-6E8A-4147-A177-3AD203B41FA5}">
                      <a16:colId xmlns:a16="http://schemas.microsoft.com/office/drawing/2014/main" val="414964754"/>
                    </a:ext>
                  </a:extLst>
                </a:gridCol>
              </a:tblGrid>
              <a:tr h="370840">
                <a:tc>
                  <a:txBody>
                    <a:bodyPr/>
                    <a:lstStyle/>
                    <a:p>
                      <a:r>
                        <a:rPr lang="en-US" sz="1400" dirty="0"/>
                        <a:t>SDG</a:t>
                      </a:r>
                    </a:p>
                  </a:txBody>
                  <a:tcPr/>
                </a:tc>
                <a:tc>
                  <a:txBody>
                    <a:bodyPr/>
                    <a:lstStyle/>
                    <a:p>
                      <a:r>
                        <a:rPr lang="en-US" sz="1400" dirty="0"/>
                        <a:t>Target</a:t>
                      </a:r>
                    </a:p>
                  </a:txBody>
                  <a:tcPr/>
                </a:tc>
                <a:tc>
                  <a:txBody>
                    <a:bodyPr/>
                    <a:lstStyle/>
                    <a:p>
                      <a:r>
                        <a:rPr lang="en-US" sz="1400" dirty="0"/>
                        <a:t>Contribution by EH</a:t>
                      </a:r>
                    </a:p>
                  </a:txBody>
                  <a:tcPr/>
                </a:tc>
                <a:extLst>
                  <a:ext uri="{0D108BD9-81ED-4DB2-BD59-A6C34878D82A}">
                    <a16:rowId xmlns:a16="http://schemas.microsoft.com/office/drawing/2014/main" val="3845898704"/>
                  </a:ext>
                </a:extLst>
              </a:tr>
              <a:tr h="370840">
                <a:tc>
                  <a:txBody>
                    <a:bodyPr/>
                    <a:lstStyle/>
                    <a:p>
                      <a:r>
                        <a:rPr lang="en-US" sz="1400" b="1" kern="1200" dirty="0">
                          <a:solidFill>
                            <a:schemeClr val="bg1">
                              <a:lumMod val="50000"/>
                            </a:schemeClr>
                          </a:solidFill>
                          <a:latin typeface="Arial" pitchFamily="34" charset="0"/>
                          <a:ea typeface="+mn-ea"/>
                          <a:cs typeface="Arial" pitchFamily="34" charset="0"/>
                        </a:rPr>
                        <a:t>SDG 13. </a:t>
                      </a:r>
                      <a:r>
                        <a:rPr lang="en-ZA" sz="1400" kern="1200" dirty="0">
                          <a:solidFill>
                            <a:schemeClr val="bg1">
                              <a:lumMod val="50000"/>
                            </a:schemeClr>
                          </a:solidFill>
                          <a:latin typeface="Arial" pitchFamily="34" charset="0"/>
                          <a:ea typeface="+mn-ea"/>
                          <a:cs typeface="Arial" pitchFamily="34" charset="0"/>
                        </a:rPr>
                        <a:t>Take urgent action to combat climate change and its impacts.</a:t>
                      </a:r>
                      <a:endParaRPr lang="en-US" sz="1400" kern="1200" dirty="0">
                        <a:solidFill>
                          <a:schemeClr val="bg1">
                            <a:lumMod val="50000"/>
                          </a:schemeClr>
                        </a:solidFill>
                        <a:latin typeface="Arial" pitchFamily="34" charset="0"/>
                        <a:ea typeface="+mn-ea"/>
                        <a:cs typeface="Arial" pitchFamily="34" charset="0"/>
                      </a:endParaRPr>
                    </a:p>
                  </a:txBody>
                  <a:tcPr/>
                </a:tc>
                <a:tc>
                  <a:txBody>
                    <a:bodyPr/>
                    <a:lstStyle/>
                    <a:p>
                      <a:pPr marL="285750" indent="-2857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Strengthen resilience and adaptive capacity to climate-related hazards and natural disasters in all countries.</a:t>
                      </a:r>
                    </a:p>
                  </a:txBody>
                  <a:tcPr/>
                </a:tc>
                <a:tc>
                  <a:txBody>
                    <a:bodyPr/>
                    <a:lstStyle/>
                    <a:p>
                      <a:pPr marL="171450" indent="-1714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EH to incorporate  climate change mitigation and adaptive measures as part of the functions they render. This include being part of the Outbreak Response Teams, Integrated Surveillance Disease Response (ISDR) and Joint Operations Committees (JOC) across all spheres of government. </a:t>
                      </a:r>
                    </a:p>
                    <a:p>
                      <a:pPr marL="171450" indent="-1714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 Stakeholders including EH are being capacitated on the Heat and Health Action guideline developed.</a:t>
                      </a:r>
                    </a:p>
                    <a:p>
                      <a:pPr marL="171450" indent="-1714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The department working with DFFE, is developing a climate change and health adaptation strategy. </a:t>
                      </a:r>
                    </a:p>
                    <a:p>
                      <a:pPr marL="171450" indent="-1714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Continuous education of communities including other stakeholders on climate change impacts is key for preserving the environment for the future generation.  ​</a:t>
                      </a:r>
                      <a:endParaRPr lang="en-US" sz="1400" kern="1200" dirty="0">
                        <a:solidFill>
                          <a:schemeClr val="bg1">
                            <a:lumMod val="50000"/>
                          </a:schemeClr>
                        </a:solidFill>
                        <a:latin typeface="Arial" pitchFamily="34" charset="0"/>
                        <a:ea typeface="+mn-ea"/>
                        <a:cs typeface="Arial" pitchFamily="34" charset="0"/>
                      </a:endParaRPr>
                    </a:p>
                  </a:txBody>
                  <a:tcPr/>
                </a:tc>
                <a:extLst>
                  <a:ext uri="{0D108BD9-81ED-4DB2-BD59-A6C34878D82A}">
                    <a16:rowId xmlns:a16="http://schemas.microsoft.com/office/drawing/2014/main" val="3286737659"/>
                  </a:ext>
                </a:extLst>
              </a:tr>
            </a:tbl>
          </a:graphicData>
        </a:graphic>
      </p:graphicFrame>
    </p:spTree>
    <p:extLst>
      <p:ext uri="{BB962C8B-B14F-4D97-AF65-F5344CB8AC3E}">
        <p14:creationId xmlns:p14="http://schemas.microsoft.com/office/powerpoint/2010/main" val="3800620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201082"/>
            <a:ext cx="8640960" cy="3985386"/>
          </a:xfrm>
          <a:prstGeom prst="rect">
            <a:avLst/>
          </a:prstGeom>
          <a:noFill/>
        </p:spPr>
        <p:txBody>
          <a:bodyPr wrap="square" rtlCol="0">
            <a:spAutoFit/>
          </a:bodyPr>
          <a:lstStyle/>
          <a:p>
            <a:pPr algn="just">
              <a:lnSpc>
                <a:spcPct val="150000"/>
              </a:lnSpc>
            </a:pPr>
            <a:r>
              <a:rPr lang="en-US" sz="1900" dirty="0">
                <a:solidFill>
                  <a:schemeClr val="bg1">
                    <a:lumMod val="50000"/>
                  </a:schemeClr>
                </a:solidFill>
                <a:latin typeface="Arial" pitchFamily="34" charset="0"/>
                <a:cs typeface="Arial" pitchFamily="34" charset="0"/>
              </a:rPr>
              <a:t>Environmental Health Services is rendered at District, Metropolitan Municipalities, Points of Entry, Provinces, Private Sector, SANDF, Correctional Services, District Health Hospital and Other Government Departments, therefore:</a:t>
            </a:r>
          </a:p>
          <a:p>
            <a:pPr marL="342900" indent="-342900" algn="just">
              <a:lnSpc>
                <a:spcPct val="150000"/>
              </a:lnSpc>
              <a:buFont typeface="Wingdings" panose="05000000000000000000" pitchFamily="2" charset="2"/>
              <a:buChar char="§"/>
            </a:pPr>
            <a:r>
              <a:rPr lang="en-US" sz="1900" dirty="0">
                <a:solidFill>
                  <a:schemeClr val="bg1">
                    <a:lumMod val="50000"/>
                  </a:schemeClr>
                </a:solidFill>
                <a:latin typeface="Arial" pitchFamily="34" charset="0"/>
                <a:cs typeface="Arial" pitchFamily="34" charset="0"/>
              </a:rPr>
              <a:t>NDoH to ensure that EHS forms part of the M&amp;E reporting every second year.</a:t>
            </a:r>
          </a:p>
          <a:p>
            <a:pPr marL="342900" indent="-342900" algn="just">
              <a:lnSpc>
                <a:spcPct val="150000"/>
              </a:lnSpc>
              <a:buFont typeface="Wingdings" panose="05000000000000000000" pitchFamily="2" charset="2"/>
              <a:buChar char="§"/>
            </a:pPr>
            <a:r>
              <a:rPr lang="en-US" sz="1900" dirty="0">
                <a:solidFill>
                  <a:schemeClr val="bg1">
                    <a:lumMod val="50000"/>
                  </a:schemeClr>
                </a:solidFill>
                <a:latin typeface="Arial" pitchFamily="34" charset="0"/>
                <a:cs typeface="Arial" pitchFamily="34" charset="0"/>
              </a:rPr>
              <a:t>Documentation and alignment of all plans to the SDGs is strengthened.</a:t>
            </a:r>
          </a:p>
          <a:p>
            <a:pPr marL="342900" indent="-342900" algn="just">
              <a:lnSpc>
                <a:spcPct val="150000"/>
              </a:lnSpc>
              <a:buFont typeface="Wingdings" panose="05000000000000000000" pitchFamily="2" charset="2"/>
              <a:buChar char="§"/>
            </a:pPr>
            <a:r>
              <a:rPr lang="en-US" sz="1900" dirty="0">
                <a:solidFill>
                  <a:schemeClr val="bg1">
                    <a:lumMod val="50000"/>
                  </a:schemeClr>
                </a:solidFill>
                <a:latin typeface="Arial" pitchFamily="34" charset="0"/>
                <a:cs typeface="Arial" pitchFamily="34" charset="0"/>
              </a:rPr>
              <a:t>All stakeholders should participate in the regular reporting to ensure that wholistic coverage is achieved.</a:t>
            </a:r>
          </a:p>
        </p:txBody>
      </p:sp>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Recommendations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spTree>
    <p:extLst>
      <p:ext uri="{BB962C8B-B14F-4D97-AF65-F5344CB8AC3E}">
        <p14:creationId xmlns:p14="http://schemas.microsoft.com/office/powerpoint/2010/main" val="550905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442904"/>
            <a:ext cx="7924800" cy="4893647"/>
          </a:xfrm>
          <a:prstGeom prst="rect">
            <a:avLst/>
          </a:prstGeom>
          <a:noFill/>
        </p:spPr>
        <p:txBody>
          <a:bodyPr wrap="square" rtlCol="0">
            <a:spAutoFit/>
          </a:bodyPr>
          <a:lstStyle/>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Purpose</a:t>
            </a:r>
          </a:p>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Background</a:t>
            </a:r>
          </a:p>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Strategic Alignment to SDGs</a:t>
            </a:r>
          </a:p>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Contribution of Environmental Health to the SDGs</a:t>
            </a:r>
          </a:p>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Way Forward for environmental health to the achievement of the SDGs</a:t>
            </a:r>
          </a:p>
          <a:p>
            <a:pPr marL="342900" indent="-342900" algn="just">
              <a:buFont typeface="Arial" panose="020B0604020202020204" pitchFamily="34" charset="0"/>
              <a:buChar char="•"/>
            </a:pPr>
            <a:endParaRPr lang="en-US" sz="2400" dirty="0">
              <a:solidFill>
                <a:schemeClr val="bg1">
                  <a:lumMod val="50000"/>
                </a:schemeClr>
              </a:solidFill>
              <a:latin typeface="Arial" pitchFamily="34" charset="0"/>
              <a:cs typeface="Arial" pitchFamily="34" charset="0"/>
            </a:endParaRPr>
          </a:p>
        </p:txBody>
      </p:sp>
      <p:sp>
        <p:nvSpPr>
          <p:cNvPr id="4" name="Slide Number Placeholder 19"/>
          <p:cNvSpPr txBox="1">
            <a:spLocks/>
          </p:cNvSpPr>
          <p:nvPr/>
        </p:nvSpPr>
        <p:spPr>
          <a:xfrm>
            <a:off x="6553200" y="6356350"/>
            <a:ext cx="21336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7" name="Rectangle 6"/>
          <p:cNvSpPr/>
          <p:nvPr/>
        </p:nvSpPr>
        <p:spPr>
          <a:xfrm>
            <a:off x="3000364" y="5786454"/>
            <a:ext cx="1571636" cy="1071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2"/>
          <p:cNvSpPr txBox="1">
            <a:spLocks noChangeArrowheads="1"/>
          </p:cNvSpPr>
          <p:nvPr/>
        </p:nvSpPr>
        <p:spPr>
          <a:xfrm>
            <a:off x="642910" y="-71462"/>
            <a:ext cx="5562600" cy="990600"/>
          </a:xfrm>
          <a:prstGeom prst="rect">
            <a:avLst/>
          </a:prstGeom>
        </p:spPr>
        <p:txBody>
          <a:bodyPr tIns="45720" rIns="91440" bIns="45720" anchor="b">
            <a:norm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rPr>
              <a:t>Presentation Outline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44" y="1357298"/>
            <a:ext cx="8219256" cy="2793842"/>
          </a:xfrm>
          <a:prstGeom prst="rect">
            <a:avLst/>
          </a:prstGeom>
          <a:noFill/>
        </p:spPr>
        <p:txBody>
          <a:bodyPr wrap="square" rtlCol="0">
            <a:spAutoFit/>
          </a:bodyPr>
          <a:lstStyle/>
          <a:p>
            <a:pPr algn="ctr">
              <a:lnSpc>
                <a:spcPct val="150000"/>
              </a:lnSpc>
            </a:pPr>
            <a:r>
              <a:rPr lang="en-US" sz="2400" dirty="0">
                <a:solidFill>
                  <a:schemeClr val="bg1">
                    <a:lumMod val="50000"/>
                  </a:schemeClr>
                </a:solidFill>
                <a:latin typeface="Arial" pitchFamily="34" charset="0"/>
                <a:cs typeface="Arial" pitchFamily="34" charset="0"/>
              </a:rPr>
              <a:t>B Nemukula</a:t>
            </a:r>
          </a:p>
          <a:p>
            <a:pPr algn="ctr">
              <a:lnSpc>
                <a:spcPct val="150000"/>
              </a:lnSpc>
            </a:pPr>
            <a:r>
              <a:rPr lang="en-US" sz="2400" dirty="0">
                <a:solidFill>
                  <a:schemeClr val="bg1">
                    <a:lumMod val="50000"/>
                  </a:schemeClr>
                </a:solidFill>
                <a:latin typeface="Arial" pitchFamily="34" charset="0"/>
                <a:cs typeface="Arial" pitchFamily="34" charset="0"/>
              </a:rPr>
              <a:t>B Makhafola</a:t>
            </a:r>
          </a:p>
          <a:p>
            <a:pPr algn="ctr">
              <a:lnSpc>
                <a:spcPct val="150000"/>
              </a:lnSpc>
            </a:pPr>
            <a:r>
              <a:rPr lang="en-US" sz="2400" dirty="0">
                <a:solidFill>
                  <a:schemeClr val="bg1">
                    <a:lumMod val="50000"/>
                  </a:schemeClr>
                </a:solidFill>
                <a:latin typeface="Arial" pitchFamily="34" charset="0"/>
                <a:cs typeface="Arial" pitchFamily="34" charset="0"/>
              </a:rPr>
              <a:t>P Masilela</a:t>
            </a:r>
          </a:p>
          <a:p>
            <a:pPr algn="ctr">
              <a:lnSpc>
                <a:spcPct val="150000"/>
              </a:lnSpc>
            </a:pPr>
            <a:r>
              <a:rPr lang="en-US" sz="2400" dirty="0">
                <a:solidFill>
                  <a:schemeClr val="bg1">
                    <a:lumMod val="50000"/>
                  </a:schemeClr>
                </a:solidFill>
                <a:latin typeface="Arial" pitchFamily="34" charset="0"/>
                <a:cs typeface="Arial" pitchFamily="34" charset="0"/>
              </a:rPr>
              <a:t>R Loykisoonlal</a:t>
            </a:r>
          </a:p>
          <a:p>
            <a:pPr algn="ctr">
              <a:lnSpc>
                <a:spcPct val="150000"/>
              </a:lnSpc>
            </a:pPr>
            <a:r>
              <a:rPr lang="en-US" sz="2400" dirty="0">
                <a:solidFill>
                  <a:schemeClr val="bg1">
                    <a:lumMod val="50000"/>
                  </a:schemeClr>
                </a:solidFill>
                <a:latin typeface="Arial" pitchFamily="34" charset="0"/>
                <a:cs typeface="Arial" pitchFamily="34" charset="0"/>
              </a:rPr>
              <a:t>M Mainganye</a:t>
            </a:r>
          </a:p>
        </p:txBody>
      </p:sp>
      <p:sp>
        <p:nvSpPr>
          <p:cNvPr id="4" name="Rectangle 2"/>
          <p:cNvSpPr txBox="1">
            <a:spLocks noChangeArrowheads="1"/>
          </p:cNvSpPr>
          <p:nvPr/>
        </p:nvSpPr>
        <p:spPr>
          <a:xfrm>
            <a:off x="323528" y="116632"/>
            <a:ext cx="6840760"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Managers who contributed to the Presentation</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graphicFrame>
        <p:nvGraphicFramePr>
          <p:cNvPr id="5" name="Table 5">
            <a:extLst>
              <a:ext uri="{FF2B5EF4-FFF2-40B4-BE49-F238E27FC236}">
                <a16:creationId xmlns:a16="http://schemas.microsoft.com/office/drawing/2014/main" id="{F0560A56-047C-03E9-E458-DB8CB8DAA414}"/>
              </a:ext>
            </a:extLst>
          </p:cNvPr>
          <p:cNvGraphicFramePr>
            <a:graphicFrameLocks noGrp="1"/>
          </p:cNvGraphicFramePr>
          <p:nvPr>
            <p:extLst>
              <p:ext uri="{D42A27DB-BD31-4B8C-83A1-F6EECF244321}">
                <p14:modId xmlns:p14="http://schemas.microsoft.com/office/powerpoint/2010/main" val="2047168704"/>
              </p:ext>
            </p:extLst>
          </p:nvPr>
        </p:nvGraphicFramePr>
        <p:xfrm>
          <a:off x="457200" y="1397000"/>
          <a:ext cx="8219256" cy="4153475"/>
        </p:xfrm>
        <a:graphic>
          <a:graphicData uri="http://schemas.openxmlformats.org/drawingml/2006/table">
            <a:tbl>
              <a:tblPr firstRow="1" bandRow="1">
                <a:tableStyleId>{5C22544A-7EE6-4342-B048-85BDC9FD1C3A}</a:tableStyleId>
              </a:tblPr>
              <a:tblGrid>
                <a:gridCol w="4109628">
                  <a:extLst>
                    <a:ext uri="{9D8B030D-6E8A-4147-A177-3AD203B41FA5}">
                      <a16:colId xmlns:a16="http://schemas.microsoft.com/office/drawing/2014/main" val="2605676355"/>
                    </a:ext>
                  </a:extLst>
                </a:gridCol>
                <a:gridCol w="4109628">
                  <a:extLst>
                    <a:ext uri="{9D8B030D-6E8A-4147-A177-3AD203B41FA5}">
                      <a16:colId xmlns:a16="http://schemas.microsoft.com/office/drawing/2014/main" val="3807946819"/>
                    </a:ext>
                  </a:extLst>
                </a:gridCol>
              </a:tblGrid>
              <a:tr h="370840">
                <a:tc>
                  <a:txBody>
                    <a:bodyPr/>
                    <a:lstStyle/>
                    <a:p>
                      <a:pPr>
                        <a:lnSpc>
                          <a:spcPct val="200000"/>
                        </a:lnSpc>
                      </a:pPr>
                      <a:r>
                        <a:rPr lang="en-US" dirty="0"/>
                        <a:t>Managers</a:t>
                      </a:r>
                    </a:p>
                  </a:txBody>
                  <a:tcPr/>
                </a:tc>
                <a:tc>
                  <a:txBody>
                    <a:bodyPr/>
                    <a:lstStyle/>
                    <a:p>
                      <a:pPr>
                        <a:lnSpc>
                          <a:spcPct val="200000"/>
                        </a:lnSpc>
                      </a:pPr>
                      <a:r>
                        <a:rPr lang="en-US" dirty="0"/>
                        <a:t>Managers</a:t>
                      </a:r>
                    </a:p>
                  </a:txBody>
                  <a:tcPr/>
                </a:tc>
                <a:extLst>
                  <a:ext uri="{0D108BD9-81ED-4DB2-BD59-A6C34878D82A}">
                    <a16:rowId xmlns:a16="http://schemas.microsoft.com/office/drawing/2014/main" val="31704725"/>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APR Cele</a:t>
                      </a:r>
                    </a:p>
                  </a:txBody>
                  <a:tcPr/>
                </a:tc>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MAM Ramathuba; A Hargreaves; O Jacobs and F Bongweni</a:t>
                      </a:r>
                    </a:p>
                  </a:txBody>
                  <a:tcPr/>
                </a:tc>
                <a:extLst>
                  <a:ext uri="{0D108BD9-81ED-4DB2-BD59-A6C34878D82A}">
                    <a16:rowId xmlns:a16="http://schemas.microsoft.com/office/drawing/2014/main" val="834974133"/>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B Nemukula</a:t>
                      </a:r>
                    </a:p>
                  </a:txBody>
                  <a:tcPr/>
                </a:tc>
                <a:tc>
                  <a:txBody>
                    <a:bodyPr/>
                    <a:lstStyle/>
                    <a:p>
                      <a:pPr>
                        <a:lnSpc>
                          <a:spcPct val="200000"/>
                        </a:lnSpc>
                      </a:pPr>
                      <a:endParaRPr lang="en-US" sz="1400" kern="1200" dirty="0">
                        <a:solidFill>
                          <a:schemeClr val="bg1">
                            <a:lumMod val="50000"/>
                          </a:schemeClr>
                        </a:solidFill>
                        <a:latin typeface="Arial" pitchFamily="34" charset="0"/>
                        <a:ea typeface="+mn-ea"/>
                        <a:cs typeface="Arial" pitchFamily="34" charset="0"/>
                      </a:endParaRPr>
                    </a:p>
                  </a:txBody>
                  <a:tcPr/>
                </a:tc>
                <a:extLst>
                  <a:ext uri="{0D108BD9-81ED-4DB2-BD59-A6C34878D82A}">
                    <a16:rowId xmlns:a16="http://schemas.microsoft.com/office/drawing/2014/main" val="652870059"/>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B Makhafola</a:t>
                      </a:r>
                    </a:p>
                  </a:txBody>
                  <a:tcPr/>
                </a:tc>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Z Mntambo</a:t>
                      </a:r>
                    </a:p>
                  </a:txBody>
                  <a:tcPr/>
                </a:tc>
                <a:extLst>
                  <a:ext uri="{0D108BD9-81ED-4DB2-BD59-A6C34878D82A}">
                    <a16:rowId xmlns:a16="http://schemas.microsoft.com/office/drawing/2014/main" val="1491204157"/>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DN Nkuna</a:t>
                      </a:r>
                    </a:p>
                  </a:txBody>
                  <a:tcPr/>
                </a:tc>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M Maringa and P Mahalefa</a:t>
                      </a:r>
                    </a:p>
                  </a:txBody>
                  <a:tcPr/>
                </a:tc>
                <a:extLst>
                  <a:ext uri="{0D108BD9-81ED-4DB2-BD59-A6C34878D82A}">
                    <a16:rowId xmlns:a16="http://schemas.microsoft.com/office/drawing/2014/main" val="3058331046"/>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P Masilela</a:t>
                      </a:r>
                    </a:p>
                  </a:txBody>
                  <a:tcPr/>
                </a:tc>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A Menyatso</a:t>
                      </a:r>
                    </a:p>
                  </a:txBody>
                  <a:tcPr/>
                </a:tc>
                <a:extLst>
                  <a:ext uri="{0D108BD9-81ED-4DB2-BD59-A6C34878D82A}">
                    <a16:rowId xmlns:a16="http://schemas.microsoft.com/office/drawing/2014/main" val="3844871222"/>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M Mainganye</a:t>
                      </a:r>
                    </a:p>
                  </a:txBody>
                  <a:tcPr/>
                </a:tc>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S Mdlalose</a:t>
                      </a:r>
                    </a:p>
                  </a:txBody>
                  <a:tcPr/>
                </a:tc>
                <a:extLst>
                  <a:ext uri="{0D108BD9-81ED-4DB2-BD59-A6C34878D82A}">
                    <a16:rowId xmlns:a16="http://schemas.microsoft.com/office/drawing/2014/main" val="3654170503"/>
                  </a:ext>
                </a:extLst>
              </a:tr>
              <a:tr h="370840">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R Loykisoonlal</a:t>
                      </a:r>
                    </a:p>
                  </a:txBody>
                  <a:tcPr/>
                </a:tc>
                <a:tc>
                  <a:txBody>
                    <a:bodyPr/>
                    <a:lstStyle/>
                    <a:p>
                      <a:pPr>
                        <a:lnSpc>
                          <a:spcPct val="200000"/>
                        </a:lnSpc>
                      </a:pPr>
                      <a:r>
                        <a:rPr lang="en-US" sz="1400" kern="1200" dirty="0">
                          <a:solidFill>
                            <a:schemeClr val="bg1">
                              <a:lumMod val="50000"/>
                            </a:schemeClr>
                          </a:solidFill>
                          <a:latin typeface="Arial" pitchFamily="34" charset="0"/>
                          <a:ea typeface="+mn-ea"/>
                          <a:cs typeface="Arial" pitchFamily="34" charset="0"/>
                        </a:rPr>
                        <a:t>F Makobe</a:t>
                      </a:r>
                    </a:p>
                  </a:txBody>
                  <a:tcPr/>
                </a:tc>
                <a:extLst>
                  <a:ext uri="{0D108BD9-81ED-4DB2-BD59-A6C34878D82A}">
                    <a16:rowId xmlns:a16="http://schemas.microsoft.com/office/drawing/2014/main" val="4087363833"/>
                  </a:ext>
                </a:extLst>
              </a:tr>
            </a:tbl>
          </a:graphicData>
        </a:graphic>
      </p:graphicFrame>
    </p:spTree>
    <p:extLst>
      <p:ext uri="{BB962C8B-B14F-4D97-AF65-F5344CB8AC3E}">
        <p14:creationId xmlns:p14="http://schemas.microsoft.com/office/powerpoint/2010/main" val="3866830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Box 1">
            <a:extLst>
              <a:ext uri="{FF2B5EF4-FFF2-40B4-BE49-F238E27FC236}">
                <a16:creationId xmlns:a16="http://schemas.microsoft.com/office/drawing/2014/main" id="{36AC5A0F-87E7-A56A-1C39-3166568E6D98}"/>
              </a:ext>
            </a:extLst>
          </p:cNvPr>
          <p:cNvSpPr txBox="1">
            <a:spLocks noChangeArrowheads="1"/>
          </p:cNvSpPr>
          <p:nvPr/>
        </p:nvSpPr>
        <p:spPr bwMode="auto">
          <a:xfrm>
            <a:off x="357188" y="1357313"/>
            <a:ext cx="83296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b="1">
              <a:latin typeface="Calibri" panose="020F0502020204030204" pitchFamily="34" charset="0"/>
            </a:endParaRPr>
          </a:p>
          <a:p>
            <a:pPr eaLnBrk="1" hangingPunct="1"/>
            <a:endParaRPr lang="en-US" altLang="en-US" b="1">
              <a:latin typeface="Calibri" panose="020F0502020204030204" pitchFamily="34" charset="0"/>
            </a:endParaRPr>
          </a:p>
        </p:txBody>
      </p:sp>
      <p:sp>
        <p:nvSpPr>
          <p:cNvPr id="52227" name="Slide Number Placeholder 19">
            <a:extLst>
              <a:ext uri="{FF2B5EF4-FFF2-40B4-BE49-F238E27FC236}">
                <a16:creationId xmlns:a16="http://schemas.microsoft.com/office/drawing/2014/main" id="{FF75470E-82C5-844F-6087-4600EEE475E6}"/>
              </a:ext>
            </a:extLst>
          </p:cNvPr>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endParaRPr lang="en-US" altLang="en-US"/>
          </a:p>
        </p:txBody>
      </p:sp>
      <p:sp>
        <p:nvSpPr>
          <p:cNvPr id="52228" name="Rectangle 2">
            <a:extLst>
              <a:ext uri="{FF2B5EF4-FFF2-40B4-BE49-F238E27FC236}">
                <a16:creationId xmlns:a16="http://schemas.microsoft.com/office/drawing/2014/main" id="{9153399C-0238-3F01-5631-CB6ACFDDCDA0}"/>
              </a:ext>
            </a:extLst>
          </p:cNvPr>
          <p:cNvSpPr txBox="1">
            <a:spLocks noChangeArrowheads="1"/>
          </p:cNvSpPr>
          <p:nvPr/>
        </p:nvSpPr>
        <p:spPr bwMode="auto">
          <a:xfrm>
            <a:off x="762000" y="0"/>
            <a:ext cx="5562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ZA" altLang="en-US" sz="2800" b="1">
              <a:solidFill>
                <a:schemeClr val="bg1"/>
              </a:solidFill>
              <a:latin typeface="Calibri" panose="020F0502020204030204" pitchFamily="34" charset="0"/>
            </a:endParaRPr>
          </a:p>
        </p:txBody>
      </p:sp>
      <p:sp>
        <p:nvSpPr>
          <p:cNvPr id="7" name="Rectangle 6">
            <a:extLst>
              <a:ext uri="{FF2B5EF4-FFF2-40B4-BE49-F238E27FC236}">
                <a16:creationId xmlns:a16="http://schemas.microsoft.com/office/drawing/2014/main" id="{2D803651-2017-9659-10AB-94393F467FB4}"/>
              </a:ext>
            </a:extLst>
          </p:cNvPr>
          <p:cNvSpPr/>
          <p:nvPr/>
        </p:nvSpPr>
        <p:spPr>
          <a:xfrm>
            <a:off x="3000375" y="5786438"/>
            <a:ext cx="1571625" cy="10715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52230" name="Rectangle 9">
            <a:extLst>
              <a:ext uri="{FF2B5EF4-FFF2-40B4-BE49-F238E27FC236}">
                <a16:creationId xmlns:a16="http://schemas.microsoft.com/office/drawing/2014/main" id="{D4223A3B-A93B-7598-D478-2A7DFD093508}"/>
              </a:ext>
            </a:extLst>
          </p:cNvPr>
          <p:cNvSpPr>
            <a:spLocks noChangeArrowheads="1"/>
          </p:cNvSpPr>
          <p:nvPr/>
        </p:nvSpPr>
        <p:spPr bwMode="auto">
          <a:xfrm>
            <a:off x="395288" y="2997200"/>
            <a:ext cx="821531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6000" dirty="0">
                <a:solidFill>
                  <a:schemeClr val="bg1">
                    <a:lumMod val="50000"/>
                  </a:schemeClr>
                </a:solidFill>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24165"/>
            <a:ext cx="7924800" cy="4409669"/>
          </a:xfrm>
          <a:prstGeom prst="rect">
            <a:avLst/>
          </a:prstGeom>
          <a:noFill/>
        </p:spPr>
        <p:txBody>
          <a:bodyPr wrap="square" rtlCol="0">
            <a:spAutoFit/>
          </a:bodyPr>
          <a:lstStyle/>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To share the departmental activities aimed at achieving alignment to the SDGs.</a:t>
            </a:r>
          </a:p>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To provide progress made towards the achievement of the SDGs</a:t>
            </a:r>
          </a:p>
          <a:p>
            <a:pPr marL="342900" indent="-342900" algn="just">
              <a:lnSpc>
                <a:spcPct val="20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To highlight strides made by environmental health at all levels towards the achievement of the SDGs</a:t>
            </a:r>
          </a:p>
        </p:txBody>
      </p:sp>
      <p:sp>
        <p:nvSpPr>
          <p:cNvPr id="4" name="Slide Number Placeholder 19"/>
          <p:cNvSpPr txBox="1">
            <a:spLocks/>
          </p:cNvSpPr>
          <p:nvPr/>
        </p:nvSpPr>
        <p:spPr>
          <a:xfrm>
            <a:off x="6553200" y="6356350"/>
            <a:ext cx="21336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7" name="Rectangle 6"/>
          <p:cNvSpPr/>
          <p:nvPr/>
        </p:nvSpPr>
        <p:spPr>
          <a:xfrm>
            <a:off x="3000364" y="5786454"/>
            <a:ext cx="1571636" cy="1071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2"/>
          <p:cNvSpPr txBox="1">
            <a:spLocks noChangeArrowheads="1"/>
          </p:cNvSpPr>
          <p:nvPr/>
        </p:nvSpPr>
        <p:spPr>
          <a:xfrm>
            <a:off x="642910" y="-71462"/>
            <a:ext cx="5562600" cy="990600"/>
          </a:xfrm>
          <a:prstGeom prst="rect">
            <a:avLst/>
          </a:prstGeom>
        </p:spPr>
        <p:txBody>
          <a:bodyPr tIns="45720" rIns="91440" bIns="45720" anchor="b">
            <a:norm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rPr>
              <a:t>Purpose</a:t>
            </a:r>
          </a:p>
        </p:txBody>
      </p:sp>
    </p:spTree>
    <p:extLst>
      <p:ext uri="{BB962C8B-B14F-4D97-AF65-F5344CB8AC3E}">
        <p14:creationId xmlns:p14="http://schemas.microsoft.com/office/powerpoint/2010/main" val="2791766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512" y="1100055"/>
            <a:ext cx="8784976" cy="4550798"/>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“On 1 January 2016, the </a:t>
            </a:r>
            <a:r>
              <a:rPr lang="en-ZA" sz="1500" dirty="0">
                <a:solidFill>
                  <a:schemeClr val="bg1">
                    <a:lumMod val="50000"/>
                  </a:schemeClr>
                </a:solidFill>
                <a:latin typeface="Arial" pitchFamily="34" charset="0"/>
                <a:cs typeface="Arial" pitchFamily="34" charset="0"/>
                <a:hlinkClick r:id="rId2" tooltip="Sustainable Development Goals">
                  <a:extLst>
                    <a:ext uri="{A12FA001-AC4F-418D-AE19-62706E023703}">
                      <ahyp:hlinkClr xmlns:ahyp="http://schemas.microsoft.com/office/drawing/2018/hyperlinkcolor" xmlns="" val="tx"/>
                    </a:ext>
                  </a:extLst>
                </a:hlinkClick>
              </a:rPr>
              <a:t>17 Sustainable Development Goals (SDGs) </a:t>
            </a:r>
            <a:r>
              <a:rPr lang="en-ZA" sz="1500" dirty="0">
                <a:solidFill>
                  <a:schemeClr val="bg1">
                    <a:lumMod val="50000"/>
                  </a:schemeClr>
                </a:solidFill>
                <a:latin typeface="Arial" pitchFamily="34" charset="0"/>
                <a:cs typeface="Arial" pitchFamily="34" charset="0"/>
              </a:rPr>
              <a:t>of the </a:t>
            </a:r>
            <a:r>
              <a:rPr lang="en-ZA" sz="1500" b="1" dirty="0">
                <a:solidFill>
                  <a:schemeClr val="bg1">
                    <a:lumMod val="50000"/>
                  </a:schemeClr>
                </a:solidFill>
                <a:latin typeface="Arial" pitchFamily="34" charset="0"/>
                <a:cs typeface="Arial" pitchFamily="34" charset="0"/>
                <a:hlinkClick r:id="rId3">
                  <a:extLst>
                    <a:ext uri="{A12FA001-AC4F-418D-AE19-62706E023703}">
                      <ahyp:hlinkClr xmlns:ahyp="http://schemas.microsoft.com/office/drawing/2018/hyperlinkcolor" xmlns="" val="tx"/>
                    </a:ext>
                  </a:extLst>
                </a:hlinkClick>
              </a:rPr>
              <a:t>2030 Agenda </a:t>
            </a:r>
            <a:r>
              <a:rPr lang="en-ZA" sz="1500" dirty="0">
                <a:solidFill>
                  <a:schemeClr val="bg1">
                    <a:lumMod val="50000"/>
                  </a:schemeClr>
                </a:solidFill>
                <a:latin typeface="Arial" pitchFamily="34" charset="0"/>
                <a:cs typeface="Arial" pitchFamily="34" charset="0"/>
                <a:hlinkClick r:id="rId3">
                  <a:extLst>
                    <a:ext uri="{A12FA001-AC4F-418D-AE19-62706E023703}">
                      <ahyp:hlinkClr xmlns:ahyp="http://schemas.microsoft.com/office/drawing/2018/hyperlinkcolor" xmlns="" val="tx"/>
                    </a:ext>
                  </a:extLst>
                </a:hlinkClick>
              </a:rPr>
              <a:t>for Sustainable Development</a:t>
            </a:r>
            <a:r>
              <a:rPr lang="en-ZA" sz="1500" dirty="0">
                <a:solidFill>
                  <a:schemeClr val="bg1">
                    <a:lumMod val="50000"/>
                  </a:schemeClr>
                </a:solidFill>
                <a:latin typeface="Arial" pitchFamily="34" charset="0"/>
                <a:cs typeface="Arial" pitchFamily="34" charset="0"/>
              </a:rPr>
              <a:t> — adopted by world leaders in September 2015 at an </a:t>
            </a:r>
            <a:r>
              <a:rPr lang="en-ZA" sz="1500" dirty="0">
                <a:solidFill>
                  <a:schemeClr val="bg1">
                    <a:lumMod val="50000"/>
                  </a:schemeClr>
                </a:solidFill>
                <a:latin typeface="Arial" pitchFamily="34" charset="0"/>
                <a:cs typeface="Arial" pitchFamily="34" charset="0"/>
                <a:hlinkClick r:id="rId4" tooltip="UN Sustainable Development Summit">
                  <a:extLst>
                    <a:ext uri="{A12FA001-AC4F-418D-AE19-62706E023703}">
                      <ahyp:hlinkClr xmlns:ahyp="http://schemas.microsoft.com/office/drawing/2018/hyperlinkcolor" xmlns="" val="tx"/>
                    </a:ext>
                  </a:extLst>
                </a:hlinkClick>
              </a:rPr>
              <a:t>historic UN Summit </a:t>
            </a:r>
            <a:r>
              <a:rPr lang="en-ZA" sz="1500" dirty="0">
                <a:solidFill>
                  <a:schemeClr val="bg1">
                    <a:lumMod val="50000"/>
                  </a:schemeClr>
                </a:solidFill>
                <a:latin typeface="Arial" pitchFamily="34" charset="0"/>
                <a:cs typeface="Arial" pitchFamily="34" charset="0"/>
              </a:rPr>
              <a:t>— officially came into force.  Over the </a:t>
            </a:r>
            <a:r>
              <a:rPr lang="en-ZA" sz="1500" b="1" dirty="0">
                <a:solidFill>
                  <a:schemeClr val="bg1">
                    <a:lumMod val="50000"/>
                  </a:schemeClr>
                </a:solidFill>
                <a:latin typeface="Arial" pitchFamily="34" charset="0"/>
                <a:cs typeface="Arial" pitchFamily="34" charset="0"/>
              </a:rPr>
              <a:t>next fifteen </a:t>
            </a:r>
            <a:r>
              <a:rPr lang="en-ZA" sz="1500" dirty="0">
                <a:solidFill>
                  <a:schemeClr val="bg1">
                    <a:lumMod val="50000"/>
                  </a:schemeClr>
                </a:solidFill>
                <a:latin typeface="Arial" pitchFamily="34" charset="0"/>
                <a:cs typeface="Arial" pitchFamily="34" charset="0"/>
              </a:rPr>
              <a:t>years, with these new Goals that universally apply to all, countries will mobilize efforts to end all forms of poverty, fight inequalities and tackle climate change, while ensuring that no one is left behind. Hence the logo at the bottom of all government presentation slides to remind Managers about the commitment. </a:t>
            </a:r>
          </a:p>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The SDGs, also known as Global Goals, build on the success of </a:t>
            </a:r>
            <a:r>
              <a:rPr lang="en-ZA" sz="1500" b="1" dirty="0">
                <a:solidFill>
                  <a:schemeClr val="bg1">
                    <a:lumMod val="50000"/>
                  </a:schemeClr>
                </a:solidFill>
                <a:latin typeface="Arial" pitchFamily="34" charset="0"/>
                <a:cs typeface="Arial" pitchFamily="34" charset="0"/>
                <a:hlinkClick r:id="rId5">
                  <a:extLst>
                    <a:ext uri="{A12FA001-AC4F-418D-AE19-62706E023703}">
                      <ahyp:hlinkClr xmlns:ahyp="http://schemas.microsoft.com/office/drawing/2018/hyperlinkcolor" xmlns="" val="tx"/>
                    </a:ext>
                  </a:extLst>
                </a:hlinkClick>
              </a:rPr>
              <a:t>the Millennium Development Goals (MDGs)</a:t>
            </a:r>
            <a:r>
              <a:rPr lang="en-ZA" sz="1500" b="1" dirty="0">
                <a:solidFill>
                  <a:schemeClr val="bg1">
                    <a:lumMod val="50000"/>
                  </a:schemeClr>
                </a:solidFill>
                <a:latin typeface="Arial" pitchFamily="34" charset="0"/>
                <a:cs typeface="Arial" pitchFamily="34" charset="0"/>
              </a:rPr>
              <a:t> </a:t>
            </a:r>
            <a:r>
              <a:rPr lang="en-ZA" sz="1500" dirty="0">
                <a:solidFill>
                  <a:schemeClr val="bg1">
                    <a:lumMod val="50000"/>
                  </a:schemeClr>
                </a:solidFill>
                <a:latin typeface="Arial" pitchFamily="34" charset="0"/>
                <a:cs typeface="Arial" pitchFamily="34" charset="0"/>
              </a:rPr>
              <a:t>and aim to go further to end all forms of poverty. The new Goals are unique in that they call for action by all countries, poor, rich and middle-income to promote prosperity while protecting the planet. They recognize that ending poverty must go hand-in-hand with strategies that build economic growth and addresses a range of social needs including education, health, social protection, and job opportunities, while tackling climate change and environmental protection.</a:t>
            </a:r>
          </a:p>
        </p:txBody>
      </p:sp>
      <p:sp>
        <p:nvSpPr>
          <p:cNvPr id="4" name="Rectangle 2"/>
          <p:cNvSpPr txBox="1">
            <a:spLocks noChangeArrowheads="1"/>
          </p:cNvSpPr>
          <p:nvPr/>
        </p:nvSpPr>
        <p:spPr>
          <a:xfrm>
            <a:off x="642910" y="-71462"/>
            <a:ext cx="5562600" cy="990600"/>
          </a:xfrm>
          <a:prstGeom prst="rect">
            <a:avLst/>
          </a:prstGeom>
        </p:spPr>
        <p:txBody>
          <a:bodyPr tIns="45720" rIns="91440" bIns="45720" anchor="b">
            <a:norm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Background</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pic>
        <p:nvPicPr>
          <p:cNvPr id="5" name="Picture 4">
            <a:extLst>
              <a:ext uri="{FF2B5EF4-FFF2-40B4-BE49-F238E27FC236}">
                <a16:creationId xmlns:a16="http://schemas.microsoft.com/office/drawing/2014/main" id="{97C68084-6B27-9C80-3266-08F6E9B710D1}"/>
              </a:ext>
            </a:extLst>
          </p:cNvPr>
          <p:cNvPicPr>
            <a:picLocks noChangeAspect="1"/>
          </p:cNvPicPr>
          <p:nvPr/>
        </p:nvPicPr>
        <p:blipFill>
          <a:blip r:embed="rId6"/>
          <a:stretch>
            <a:fillRect/>
          </a:stretch>
        </p:blipFill>
        <p:spPr>
          <a:xfrm>
            <a:off x="7596336" y="2852936"/>
            <a:ext cx="720080" cy="43204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512" y="1124744"/>
            <a:ext cx="8784976" cy="4204549"/>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While the SDGs are not legally binding, governments are expected to take ownership and establish national frameworks for the achievement of the 17 Goals.  Countries have the primary responsibility for follow-up and review of the progress made in implementing the Goals, which will require quality, accessible and timely data collection. Regional follow-up and review will be based on national-level analyses and contribute to follow-up and review at the global level.” </a:t>
            </a:r>
            <a:r>
              <a:rPr lang="en-US" sz="1500" b="1" i="1" dirty="0">
                <a:solidFill>
                  <a:schemeClr val="bg1">
                    <a:lumMod val="50000"/>
                  </a:schemeClr>
                </a:solidFill>
                <a:latin typeface="Arial" pitchFamily="34" charset="0"/>
                <a:cs typeface="Arial" pitchFamily="34" charset="0"/>
              </a:rPr>
              <a:t>https://www.un.org/sustainabledevelopment/development-agenda-retired/</a:t>
            </a:r>
          </a:p>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Every  department in the Country including the department of health is participating in the analysis on the progress implementation of the SDGs.</a:t>
            </a:r>
          </a:p>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The analysis has been taking place since 2017 as the baseline.</a:t>
            </a:r>
          </a:p>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The department has committed to the achievement of the goals and targets set in the SDGs. </a:t>
            </a:r>
          </a:p>
          <a:p>
            <a:pPr marL="342900" indent="-342900" algn="just">
              <a:lnSpc>
                <a:spcPct val="150000"/>
              </a:lnSpc>
              <a:buFont typeface="Wingdings" panose="05000000000000000000" pitchFamily="2" charset="2"/>
              <a:buChar char="§"/>
            </a:pPr>
            <a:r>
              <a:rPr lang="en-ZA" sz="1500" dirty="0">
                <a:solidFill>
                  <a:schemeClr val="bg1">
                    <a:lumMod val="50000"/>
                  </a:schemeClr>
                </a:solidFill>
                <a:latin typeface="Arial" pitchFamily="34" charset="0"/>
                <a:cs typeface="Arial" pitchFamily="34" charset="0"/>
              </a:rPr>
              <a:t>The Theme for 2022 states that: “</a:t>
            </a:r>
            <a:r>
              <a:rPr lang="en-US" sz="1500" b="1" i="1" dirty="0">
                <a:solidFill>
                  <a:schemeClr val="bg1">
                    <a:lumMod val="50000"/>
                  </a:schemeClr>
                </a:solidFill>
                <a:latin typeface="Arial" pitchFamily="34" charset="0"/>
                <a:cs typeface="Arial" pitchFamily="34" charset="0"/>
              </a:rPr>
              <a:t>Strengthening Environmental Health Systems for the implementation of the Sustainable Development Goals.” </a:t>
            </a:r>
          </a:p>
        </p:txBody>
      </p:sp>
      <p:sp>
        <p:nvSpPr>
          <p:cNvPr id="4" name="Rectangle 2"/>
          <p:cNvSpPr txBox="1">
            <a:spLocks noChangeArrowheads="1"/>
          </p:cNvSpPr>
          <p:nvPr/>
        </p:nvSpPr>
        <p:spPr>
          <a:xfrm>
            <a:off x="642910" y="-71462"/>
            <a:ext cx="5562600" cy="990600"/>
          </a:xfrm>
          <a:prstGeom prst="rect">
            <a:avLst/>
          </a:prstGeom>
        </p:spPr>
        <p:txBody>
          <a:bodyPr tIns="45720" rIns="91440" bIns="45720" anchor="b">
            <a:norm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Background</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sp>
        <p:nvSpPr>
          <p:cNvPr id="6" name="TextBox 5">
            <a:extLst>
              <a:ext uri="{FF2B5EF4-FFF2-40B4-BE49-F238E27FC236}">
                <a16:creationId xmlns:a16="http://schemas.microsoft.com/office/drawing/2014/main" id="{1D1AE7BA-997F-52A5-8F38-EA50784E974F}"/>
              </a:ext>
            </a:extLst>
          </p:cNvPr>
          <p:cNvSpPr txBox="1"/>
          <p:nvPr/>
        </p:nvSpPr>
        <p:spPr>
          <a:xfrm>
            <a:off x="2339752" y="5877272"/>
            <a:ext cx="4576968" cy="294632"/>
          </a:xfrm>
          <a:prstGeom prst="rect">
            <a:avLst/>
          </a:prstGeom>
          <a:noFill/>
        </p:spPr>
        <p:txBody>
          <a:bodyPr wrap="square">
            <a:spAutoFit/>
          </a:bodyPr>
          <a:lstStyle/>
          <a:p>
            <a:pPr marL="342900" indent="-342900" algn="just">
              <a:lnSpc>
                <a:spcPct val="150000"/>
              </a:lnSpc>
              <a:buFont typeface="Wingdings" panose="05000000000000000000" pitchFamily="2" charset="2"/>
              <a:buChar char="§"/>
            </a:pPr>
            <a:endParaRPr lang="en-US" sz="1000" dirty="0">
              <a:solidFill>
                <a:schemeClr val="bg1">
                  <a:lumMod val="50000"/>
                </a:schemeClr>
              </a:solidFill>
              <a:latin typeface="Arial" pitchFamily="34" charset="0"/>
              <a:cs typeface="Arial" pitchFamily="34" charset="0"/>
            </a:endParaRPr>
          </a:p>
        </p:txBody>
      </p:sp>
    </p:spTree>
    <p:extLst>
      <p:ext uri="{BB962C8B-B14F-4D97-AF65-F5344CB8AC3E}">
        <p14:creationId xmlns:p14="http://schemas.microsoft.com/office/powerpoint/2010/main" val="2063270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512" y="1100055"/>
            <a:ext cx="8784976" cy="4190314"/>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
            </a:pPr>
            <a:r>
              <a:rPr lang="en-GB" sz="2000" dirty="0">
                <a:solidFill>
                  <a:schemeClr val="bg1">
                    <a:lumMod val="50000"/>
                  </a:schemeClr>
                </a:solidFill>
                <a:latin typeface="Arial" pitchFamily="34" charset="0"/>
                <a:cs typeface="Arial" pitchFamily="34" charset="0"/>
              </a:rPr>
              <a:t>The cluster Environmental Health and port Health Services has set a strategic goal of Improving  environmental health services in all 52 districts and metropolitan municipalities in the country.</a:t>
            </a:r>
          </a:p>
          <a:p>
            <a:pPr marL="342900" indent="-342900" algn="just">
              <a:lnSpc>
                <a:spcPct val="150000"/>
              </a:lnSpc>
              <a:buFont typeface="Wingdings" panose="05000000000000000000" pitchFamily="2" charset="2"/>
              <a:buChar char="§"/>
            </a:pPr>
            <a:r>
              <a:rPr lang="en-GB" sz="2000" dirty="0">
                <a:solidFill>
                  <a:schemeClr val="bg1">
                    <a:lumMod val="50000"/>
                  </a:schemeClr>
                </a:solidFill>
                <a:latin typeface="Arial" pitchFamily="34" charset="0"/>
                <a:cs typeface="Arial" pitchFamily="34" charset="0"/>
              </a:rPr>
              <a:t>The above-mentioned objective aligns to the NDP and SDGs as it will be outlined below.</a:t>
            </a:r>
          </a:p>
          <a:p>
            <a:pPr marL="342900" indent="-342900" algn="just">
              <a:lnSpc>
                <a:spcPct val="150000"/>
              </a:lnSpc>
              <a:buFont typeface="Wingdings" panose="05000000000000000000" pitchFamily="2" charset="2"/>
              <a:buChar char="§"/>
            </a:pPr>
            <a:r>
              <a:rPr lang="en-GB" sz="2000" dirty="0">
                <a:solidFill>
                  <a:schemeClr val="bg1">
                    <a:lumMod val="50000"/>
                  </a:schemeClr>
                </a:solidFill>
                <a:latin typeface="Arial" pitchFamily="34" charset="0"/>
                <a:cs typeface="Arial" pitchFamily="34" charset="0"/>
              </a:rPr>
              <a:t>NDoH can only achieve to contribute to the SDGs if all stakeholders contributing to the performance of environmental health services align their activities to the national plan.</a:t>
            </a:r>
          </a:p>
          <a:p>
            <a:pPr marL="342900" indent="-342900" algn="just">
              <a:lnSpc>
                <a:spcPct val="150000"/>
              </a:lnSpc>
              <a:buFont typeface="Wingdings" panose="05000000000000000000" pitchFamily="2" charset="2"/>
              <a:buChar char="§"/>
            </a:pPr>
            <a:r>
              <a:rPr lang="en-GB" sz="2000" dirty="0">
                <a:solidFill>
                  <a:schemeClr val="bg1">
                    <a:lumMod val="50000"/>
                  </a:schemeClr>
                </a:solidFill>
                <a:latin typeface="Arial" pitchFamily="34" charset="0"/>
                <a:cs typeface="Arial" pitchFamily="34" charset="0"/>
              </a:rPr>
              <a:t>The cluster is aware that the department only reports on SDG3 currently.</a:t>
            </a:r>
            <a:endParaRPr lang="en-US" sz="2000" dirty="0">
              <a:solidFill>
                <a:schemeClr val="bg1">
                  <a:lumMod val="50000"/>
                </a:schemeClr>
              </a:solidFill>
              <a:latin typeface="Arial" pitchFamily="34" charset="0"/>
              <a:cs typeface="Arial" pitchFamily="34" charset="0"/>
            </a:endParaRPr>
          </a:p>
        </p:txBody>
      </p:sp>
      <p:sp>
        <p:nvSpPr>
          <p:cNvPr id="4" name="Rectangle 2"/>
          <p:cNvSpPr txBox="1">
            <a:spLocks noChangeArrowheads="1"/>
          </p:cNvSpPr>
          <p:nvPr/>
        </p:nvSpPr>
        <p:spPr>
          <a:xfrm>
            <a:off x="642910" y="-71462"/>
            <a:ext cx="5562600" cy="990600"/>
          </a:xfrm>
          <a:prstGeom prst="rect">
            <a:avLst/>
          </a:prstGeom>
        </p:spPr>
        <p:txBody>
          <a:bodyPr tIns="45720" rIns="91440" bIns="45720" anchor="b">
            <a:norm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Background</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spTree>
    <p:extLst>
      <p:ext uri="{BB962C8B-B14F-4D97-AF65-F5344CB8AC3E}">
        <p14:creationId xmlns:p14="http://schemas.microsoft.com/office/powerpoint/2010/main" val="1828279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9"/>
          <p:cNvSpPr txBox="1">
            <a:spLocks/>
          </p:cNvSpPr>
          <p:nvPr/>
        </p:nvSpPr>
        <p:spPr>
          <a:xfrm>
            <a:off x="6553200" y="6356350"/>
            <a:ext cx="21336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6" name="Rectangle 2"/>
          <p:cNvSpPr txBox="1">
            <a:spLocks noChangeArrowheads="1"/>
          </p:cNvSpPr>
          <p:nvPr/>
        </p:nvSpPr>
        <p:spPr>
          <a:xfrm>
            <a:off x="107504" y="-36520"/>
            <a:ext cx="7128792" cy="990600"/>
          </a:xfrm>
          <a:prstGeom prst="rect">
            <a:avLst/>
          </a:prstGeom>
        </p:spPr>
        <p:txBody>
          <a:bodyPr tIns="45720" rIns="91440" bIns="45720" anchor="b">
            <a:noAutofit/>
          </a:bodyPr>
          <a:lstStyle/>
          <a:p>
            <a:pPr lvl="0" algn="ctr"/>
            <a:r>
              <a:rPr lang="en-US" sz="3200" b="1" dirty="0">
                <a:solidFill>
                  <a:schemeClr val="bg1"/>
                </a:solidFill>
                <a:latin typeface="Arial" panose="020B0604020202020204" pitchFamily="34" charset="0"/>
                <a:ea typeface="Calibri" panose="020F0502020204030204" pitchFamily="34" charset="0"/>
              </a:rPr>
              <a:t>Strategic Alignment to SDGs</a:t>
            </a:r>
            <a:endParaRPr lang="en-ZA" sz="3200" dirty="0">
              <a:solidFill>
                <a:schemeClr val="bg1"/>
              </a:solidFill>
              <a:effectLst/>
              <a:latin typeface="Arial" panose="020B0604020202020204" pitchFamily="34" charset="0"/>
              <a:ea typeface="Calibri" panose="020F0502020204030204" pitchFamily="34" charset="0"/>
            </a:endParaRPr>
          </a:p>
        </p:txBody>
      </p:sp>
      <p:sp>
        <p:nvSpPr>
          <p:cNvPr id="7" name="Rectangle 6"/>
          <p:cNvSpPr/>
          <p:nvPr/>
        </p:nvSpPr>
        <p:spPr>
          <a:xfrm>
            <a:off x="3000364" y="5786454"/>
            <a:ext cx="1571636" cy="1071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5" name="Rectangle: Rounded Corners 4">
            <a:extLst>
              <a:ext uri="{FF2B5EF4-FFF2-40B4-BE49-F238E27FC236}">
                <a16:creationId xmlns:a16="http://schemas.microsoft.com/office/drawing/2014/main" id="{8085D81A-7424-7EC5-CDA5-8B6B1E7461CE}"/>
              </a:ext>
            </a:extLst>
          </p:cNvPr>
          <p:cNvSpPr/>
          <p:nvPr/>
        </p:nvSpPr>
        <p:spPr>
          <a:xfrm>
            <a:off x="5004048" y="1099068"/>
            <a:ext cx="3024336" cy="8281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Sustainable Development Goals </a:t>
            </a:r>
          </a:p>
          <a:p>
            <a:pPr algn="ctr"/>
            <a:r>
              <a:rPr lang="en-US" sz="1400" b="1" dirty="0">
                <a:solidFill>
                  <a:schemeClr val="tx1"/>
                </a:solidFill>
              </a:rPr>
              <a:t>Adopted 2015</a:t>
            </a:r>
          </a:p>
        </p:txBody>
      </p:sp>
      <p:sp>
        <p:nvSpPr>
          <p:cNvPr id="8" name="Rectangle 7">
            <a:extLst>
              <a:ext uri="{FF2B5EF4-FFF2-40B4-BE49-F238E27FC236}">
                <a16:creationId xmlns:a16="http://schemas.microsoft.com/office/drawing/2014/main" id="{10A52B7D-D1DF-9A4C-1754-BA99C89E44FA}"/>
              </a:ext>
            </a:extLst>
          </p:cNvPr>
          <p:cNvSpPr/>
          <p:nvPr/>
        </p:nvSpPr>
        <p:spPr>
          <a:xfrm>
            <a:off x="251520" y="2426096"/>
            <a:ext cx="1656184" cy="11889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National Department of Health</a:t>
            </a:r>
          </a:p>
        </p:txBody>
      </p:sp>
      <p:sp>
        <p:nvSpPr>
          <p:cNvPr id="9" name="Rectangle 8">
            <a:extLst>
              <a:ext uri="{FF2B5EF4-FFF2-40B4-BE49-F238E27FC236}">
                <a16:creationId xmlns:a16="http://schemas.microsoft.com/office/drawing/2014/main" id="{B6C9DEDD-8A31-7F69-3DE7-9AD21DC569F5}"/>
              </a:ext>
            </a:extLst>
          </p:cNvPr>
          <p:cNvSpPr/>
          <p:nvPr/>
        </p:nvSpPr>
        <p:spPr>
          <a:xfrm>
            <a:off x="2123728" y="2345042"/>
            <a:ext cx="2016224" cy="408422"/>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Strategic Plan</a:t>
            </a:r>
          </a:p>
        </p:txBody>
      </p:sp>
      <p:sp>
        <p:nvSpPr>
          <p:cNvPr id="10" name="Rectangle 9">
            <a:extLst>
              <a:ext uri="{FF2B5EF4-FFF2-40B4-BE49-F238E27FC236}">
                <a16:creationId xmlns:a16="http://schemas.microsoft.com/office/drawing/2014/main" id="{66979FDB-73F3-018E-4AD5-D4AF52E4577E}"/>
              </a:ext>
            </a:extLst>
          </p:cNvPr>
          <p:cNvSpPr/>
          <p:nvPr/>
        </p:nvSpPr>
        <p:spPr>
          <a:xfrm>
            <a:off x="2123728" y="2885202"/>
            <a:ext cx="2016224" cy="408422"/>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Annual Performance Plan</a:t>
            </a:r>
          </a:p>
        </p:txBody>
      </p:sp>
      <p:sp>
        <p:nvSpPr>
          <p:cNvPr id="11" name="Rectangle 10">
            <a:extLst>
              <a:ext uri="{FF2B5EF4-FFF2-40B4-BE49-F238E27FC236}">
                <a16:creationId xmlns:a16="http://schemas.microsoft.com/office/drawing/2014/main" id="{52E54F60-1741-7FC8-027E-326CADDB5392}"/>
              </a:ext>
            </a:extLst>
          </p:cNvPr>
          <p:cNvSpPr/>
          <p:nvPr/>
        </p:nvSpPr>
        <p:spPr>
          <a:xfrm>
            <a:off x="2128332" y="3413810"/>
            <a:ext cx="2016224" cy="450204"/>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Operational Plan</a:t>
            </a:r>
          </a:p>
        </p:txBody>
      </p:sp>
      <p:sp>
        <p:nvSpPr>
          <p:cNvPr id="12" name="Rectangle 11">
            <a:extLst>
              <a:ext uri="{FF2B5EF4-FFF2-40B4-BE49-F238E27FC236}">
                <a16:creationId xmlns:a16="http://schemas.microsoft.com/office/drawing/2014/main" id="{3DE376CF-9C4E-A54E-F3E8-85251B9C4D46}"/>
              </a:ext>
            </a:extLst>
          </p:cNvPr>
          <p:cNvSpPr/>
          <p:nvPr/>
        </p:nvSpPr>
        <p:spPr>
          <a:xfrm>
            <a:off x="251520" y="4286541"/>
            <a:ext cx="1656184" cy="9144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Provincial Departments of Health</a:t>
            </a:r>
          </a:p>
        </p:txBody>
      </p:sp>
      <p:sp>
        <p:nvSpPr>
          <p:cNvPr id="13" name="Rectangle 12">
            <a:extLst>
              <a:ext uri="{FF2B5EF4-FFF2-40B4-BE49-F238E27FC236}">
                <a16:creationId xmlns:a16="http://schemas.microsoft.com/office/drawing/2014/main" id="{FD8E74DE-F250-E941-18A3-C0B61BFD0166}"/>
              </a:ext>
            </a:extLst>
          </p:cNvPr>
          <p:cNvSpPr/>
          <p:nvPr/>
        </p:nvSpPr>
        <p:spPr>
          <a:xfrm>
            <a:off x="2128310" y="4023591"/>
            <a:ext cx="2011642" cy="50077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Provincial Health Plan</a:t>
            </a:r>
          </a:p>
        </p:txBody>
      </p:sp>
      <p:sp>
        <p:nvSpPr>
          <p:cNvPr id="14" name="Rectangle 13">
            <a:extLst>
              <a:ext uri="{FF2B5EF4-FFF2-40B4-BE49-F238E27FC236}">
                <a16:creationId xmlns:a16="http://schemas.microsoft.com/office/drawing/2014/main" id="{1D5B9B72-7B0D-550F-3499-7706F06240FA}"/>
              </a:ext>
            </a:extLst>
          </p:cNvPr>
          <p:cNvSpPr/>
          <p:nvPr/>
        </p:nvSpPr>
        <p:spPr>
          <a:xfrm>
            <a:off x="2123728" y="4623185"/>
            <a:ext cx="2011642" cy="50077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Annual Performance Plan</a:t>
            </a:r>
          </a:p>
        </p:txBody>
      </p:sp>
      <p:sp>
        <p:nvSpPr>
          <p:cNvPr id="15" name="Rectangle 14">
            <a:extLst>
              <a:ext uri="{FF2B5EF4-FFF2-40B4-BE49-F238E27FC236}">
                <a16:creationId xmlns:a16="http://schemas.microsoft.com/office/drawing/2014/main" id="{91A09349-7486-4C06-4780-7D654F5D0548}"/>
              </a:ext>
            </a:extLst>
          </p:cNvPr>
          <p:cNvSpPr/>
          <p:nvPr/>
        </p:nvSpPr>
        <p:spPr>
          <a:xfrm>
            <a:off x="2132944" y="5227201"/>
            <a:ext cx="2011642" cy="50077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Operational Plan</a:t>
            </a:r>
          </a:p>
        </p:txBody>
      </p:sp>
      <p:sp>
        <p:nvSpPr>
          <p:cNvPr id="16" name="Rectangle 15">
            <a:extLst>
              <a:ext uri="{FF2B5EF4-FFF2-40B4-BE49-F238E27FC236}">
                <a16:creationId xmlns:a16="http://schemas.microsoft.com/office/drawing/2014/main" id="{44EDE1C1-8DEE-9ADF-2AB9-F6695AA5EAFE}"/>
              </a:ext>
            </a:extLst>
          </p:cNvPr>
          <p:cNvSpPr/>
          <p:nvPr/>
        </p:nvSpPr>
        <p:spPr>
          <a:xfrm>
            <a:off x="4716016" y="3768588"/>
            <a:ext cx="1490464" cy="91440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Municipalities: DMs and Metros</a:t>
            </a:r>
          </a:p>
        </p:txBody>
      </p:sp>
      <p:sp>
        <p:nvSpPr>
          <p:cNvPr id="17" name="Rectangle 16">
            <a:extLst>
              <a:ext uri="{FF2B5EF4-FFF2-40B4-BE49-F238E27FC236}">
                <a16:creationId xmlns:a16="http://schemas.microsoft.com/office/drawing/2014/main" id="{62C28D25-FB9F-160E-D716-92EA4C3FCD10}"/>
              </a:ext>
            </a:extLst>
          </p:cNvPr>
          <p:cNvSpPr/>
          <p:nvPr/>
        </p:nvSpPr>
        <p:spPr>
          <a:xfrm>
            <a:off x="6512758" y="2320483"/>
            <a:ext cx="1656184" cy="564719"/>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District Health Plan</a:t>
            </a:r>
          </a:p>
        </p:txBody>
      </p:sp>
      <p:sp>
        <p:nvSpPr>
          <p:cNvPr id="18" name="Rectangle 17">
            <a:extLst>
              <a:ext uri="{FF2B5EF4-FFF2-40B4-BE49-F238E27FC236}">
                <a16:creationId xmlns:a16="http://schemas.microsoft.com/office/drawing/2014/main" id="{6ACA2993-96B0-0B39-4A35-BE484E7D3E7F}"/>
              </a:ext>
            </a:extLst>
          </p:cNvPr>
          <p:cNvSpPr/>
          <p:nvPr/>
        </p:nvSpPr>
        <p:spPr>
          <a:xfrm>
            <a:off x="4716016" y="2175013"/>
            <a:ext cx="1490464" cy="9144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District Health Offices</a:t>
            </a:r>
          </a:p>
        </p:txBody>
      </p:sp>
      <p:sp>
        <p:nvSpPr>
          <p:cNvPr id="19" name="Rectangle 18">
            <a:extLst>
              <a:ext uri="{FF2B5EF4-FFF2-40B4-BE49-F238E27FC236}">
                <a16:creationId xmlns:a16="http://schemas.microsoft.com/office/drawing/2014/main" id="{3F623346-3461-380D-4947-5F3123CE2B92}"/>
              </a:ext>
            </a:extLst>
          </p:cNvPr>
          <p:cNvSpPr/>
          <p:nvPr/>
        </p:nvSpPr>
        <p:spPr>
          <a:xfrm>
            <a:off x="6516216" y="3613001"/>
            <a:ext cx="2133600" cy="49934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Integrated Development Plan</a:t>
            </a:r>
          </a:p>
        </p:txBody>
      </p:sp>
      <p:sp>
        <p:nvSpPr>
          <p:cNvPr id="20" name="Rectangle 19">
            <a:extLst>
              <a:ext uri="{FF2B5EF4-FFF2-40B4-BE49-F238E27FC236}">
                <a16:creationId xmlns:a16="http://schemas.microsoft.com/office/drawing/2014/main" id="{E1BE24FF-76C5-667D-6A9D-DC86E8C608A3}"/>
              </a:ext>
            </a:extLst>
          </p:cNvPr>
          <p:cNvSpPr/>
          <p:nvPr/>
        </p:nvSpPr>
        <p:spPr>
          <a:xfrm>
            <a:off x="6516216" y="4225788"/>
            <a:ext cx="2133600" cy="49934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Service Delivery Implementation Plan</a:t>
            </a:r>
          </a:p>
        </p:txBody>
      </p:sp>
      <p:sp>
        <p:nvSpPr>
          <p:cNvPr id="22" name="Rectangle: Rounded Corners 21">
            <a:extLst>
              <a:ext uri="{FF2B5EF4-FFF2-40B4-BE49-F238E27FC236}">
                <a16:creationId xmlns:a16="http://schemas.microsoft.com/office/drawing/2014/main" id="{ED0115F2-F699-9678-6948-B6603BDFBE26}"/>
              </a:ext>
            </a:extLst>
          </p:cNvPr>
          <p:cNvSpPr/>
          <p:nvPr/>
        </p:nvSpPr>
        <p:spPr>
          <a:xfrm>
            <a:off x="877918" y="1153490"/>
            <a:ext cx="309634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National Development Plan 2030</a:t>
            </a:r>
          </a:p>
          <a:p>
            <a:pPr algn="ctr"/>
            <a:r>
              <a:rPr lang="en-US" sz="1400" b="1" dirty="0">
                <a:solidFill>
                  <a:schemeClr val="tx1"/>
                </a:solidFill>
              </a:rPr>
              <a:t>Adopted in 2012</a:t>
            </a:r>
          </a:p>
        </p:txBody>
      </p:sp>
      <p:sp>
        <p:nvSpPr>
          <p:cNvPr id="23" name="Rectangle: Rounded Corners 22">
            <a:extLst>
              <a:ext uri="{FF2B5EF4-FFF2-40B4-BE49-F238E27FC236}">
                <a16:creationId xmlns:a16="http://schemas.microsoft.com/office/drawing/2014/main" id="{1E6D92AA-49CA-0B6B-3637-4DDBA5DA5BC3}"/>
              </a:ext>
            </a:extLst>
          </p:cNvPr>
          <p:cNvSpPr/>
          <p:nvPr/>
        </p:nvSpPr>
        <p:spPr>
          <a:xfrm>
            <a:off x="4351394" y="5123955"/>
            <a:ext cx="4298422" cy="914400"/>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Strategic and other documents should reflect contribution of EHP’s to the SDG’s</a:t>
            </a:r>
          </a:p>
        </p:txBody>
      </p:sp>
    </p:spTree>
    <p:extLst>
      <p:ext uri="{BB962C8B-B14F-4D97-AF65-F5344CB8AC3E}">
        <p14:creationId xmlns:p14="http://schemas.microsoft.com/office/powerpoint/2010/main" val="2912570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779912" y="6137920"/>
            <a:ext cx="4752528" cy="720080"/>
          </a:xfrm>
          <a:prstGeom prst="rect">
            <a:avLst/>
          </a:prstGeom>
        </p:spPr>
        <p:txBody>
          <a:bodyPr/>
          <a:lstStyle/>
          <a:p>
            <a:pPr algn="r"/>
            <a:fld id="{5089A6F4-C686-4AD7-AFD3-6E1B5BAC13BA}" type="slidenum">
              <a:rPr lang="en-ZA" sz="1200" smtClean="0">
                <a:latin typeface="Arial" pitchFamily="34" charset="0"/>
                <a:cs typeface="Arial" pitchFamily="34" charset="0"/>
              </a:rPr>
              <a:pPr algn="r"/>
              <a:t>8</a:t>
            </a:fld>
            <a:r>
              <a:rPr lang="en-ZA" sz="1200" dirty="0">
                <a:latin typeface="Arial" pitchFamily="34" charset="0"/>
                <a:cs typeface="Arial" pitchFamily="34" charset="0"/>
              </a:rPr>
              <a:t> </a:t>
            </a:r>
          </a:p>
        </p:txBody>
      </p:sp>
      <p:sp>
        <p:nvSpPr>
          <p:cNvPr id="3" name="TextBox 2"/>
          <p:cNvSpPr txBox="1"/>
          <p:nvPr/>
        </p:nvSpPr>
        <p:spPr>
          <a:xfrm>
            <a:off x="323528" y="1357298"/>
            <a:ext cx="8640960" cy="4455835"/>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Environmental Health contribution to the SDGs is reliant on availability of strong environmental health systems.</a:t>
            </a:r>
          </a:p>
          <a:p>
            <a:pPr marL="342900" indent="-342900" algn="just">
              <a:lnSpc>
                <a:spcPct val="150000"/>
              </a:lnSpc>
              <a:buFont typeface="Wingdings" panose="05000000000000000000" pitchFamily="2" charset="2"/>
              <a:buChar char="§"/>
            </a:pPr>
            <a:r>
              <a:rPr lang="en-US" sz="2400" dirty="0">
                <a:solidFill>
                  <a:schemeClr val="bg1">
                    <a:lumMod val="50000"/>
                  </a:schemeClr>
                </a:solidFill>
                <a:latin typeface="Arial" pitchFamily="34" charset="0"/>
                <a:cs typeface="Arial" pitchFamily="34" charset="0"/>
              </a:rPr>
              <a:t>The International Federation of Environmental Health (IFEH) in their website stated that Environmental Health plays a pivotal role in the implementation of the Sustainable Development Goals (SDGs) and with a well institutionalized Environmental Health Systems the targets set will be easily achieved. </a:t>
            </a:r>
          </a:p>
        </p:txBody>
      </p:sp>
      <p:sp>
        <p:nvSpPr>
          <p:cNvPr id="4" name="Rectangle 2"/>
          <p:cNvSpPr txBox="1">
            <a:spLocks noChangeArrowheads="1"/>
          </p:cNvSpPr>
          <p:nvPr/>
        </p:nvSpPr>
        <p:spPr>
          <a:xfrm>
            <a:off x="467544" y="116632"/>
            <a:ext cx="6696744" cy="802506"/>
          </a:xfrm>
          <a:prstGeom prst="rect">
            <a:avLst/>
          </a:prstGeom>
        </p:spPr>
        <p:txBody>
          <a:bodyPr tIns="45720" rIns="91440" bIns="45720" anchor="b">
            <a:normAutofit fontScale="92500" lnSpcReduction="20000"/>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chemeClr val="bg1"/>
                </a:solidFill>
                <a:latin typeface="Arial" pitchFamily="34" charset="0"/>
                <a:ea typeface="+mj-ea"/>
                <a:cs typeface="Arial" pitchFamily="34" charset="0"/>
              </a:rPr>
              <a:t>Contribution of Environmental Health to the SDGs</a:t>
            </a:r>
            <a:endParaRPr kumimoji="0" lang="en-GB" sz="28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1052736"/>
            <a:ext cx="8928992" cy="2015936"/>
          </a:xfrm>
          <a:prstGeom prst="rect">
            <a:avLst/>
          </a:prstGeom>
          <a:noFill/>
        </p:spPr>
        <p:txBody>
          <a:bodyPr wrap="square" rtlCol="0">
            <a:spAutoFit/>
          </a:bodyPr>
          <a:lstStyle/>
          <a:p>
            <a:pPr marL="377825" lvl="2" indent="-285750" algn="just">
              <a:spcAft>
                <a:spcPts val="600"/>
              </a:spcAft>
              <a:buFont typeface="Wingdings" panose="05000000000000000000" pitchFamily="2" charset="2"/>
              <a:buChar char="§"/>
            </a:pPr>
            <a:r>
              <a:rPr lang="en-ZA" sz="2000" dirty="0">
                <a:solidFill>
                  <a:schemeClr val="bg1">
                    <a:lumMod val="50000"/>
                  </a:schemeClr>
                </a:solidFill>
                <a:latin typeface="Arial" pitchFamily="34" charset="0"/>
                <a:cs typeface="Arial" pitchFamily="34" charset="0"/>
              </a:rPr>
              <a:t>In order for EH to contribute towards the achievement of SDG goals by the department and ultimately the country, a framework for strengthening environmental health systems must be in place.</a:t>
            </a:r>
          </a:p>
          <a:p>
            <a:pPr marL="377825" lvl="2" indent="-285750" algn="just">
              <a:spcAft>
                <a:spcPts val="600"/>
              </a:spcAft>
              <a:buFont typeface="Wingdings" panose="05000000000000000000" pitchFamily="2" charset="2"/>
              <a:buChar char="§"/>
            </a:pPr>
            <a:r>
              <a:rPr lang="en-ZA" sz="2000" dirty="0">
                <a:solidFill>
                  <a:schemeClr val="bg1">
                    <a:lumMod val="50000"/>
                  </a:schemeClr>
                </a:solidFill>
                <a:latin typeface="Arial" pitchFamily="34" charset="0"/>
                <a:cs typeface="Arial" pitchFamily="34" charset="0"/>
              </a:rPr>
              <a:t>In prioritising this, the department has developed strategic documents and prioritised strategic activities that seek to strengthen the provision of environmental health services.</a:t>
            </a:r>
            <a:endParaRPr lang="en-ZA" sz="2000" dirty="0"/>
          </a:p>
        </p:txBody>
      </p:sp>
      <p:sp>
        <p:nvSpPr>
          <p:cNvPr id="4" name="Slide Number Placeholder 19"/>
          <p:cNvSpPr txBox="1">
            <a:spLocks/>
          </p:cNvSpPr>
          <p:nvPr/>
        </p:nvSpPr>
        <p:spPr>
          <a:xfrm>
            <a:off x="6553200" y="6356350"/>
            <a:ext cx="21336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6" name="Rectangle 2"/>
          <p:cNvSpPr txBox="1">
            <a:spLocks noChangeArrowheads="1"/>
          </p:cNvSpPr>
          <p:nvPr/>
        </p:nvSpPr>
        <p:spPr>
          <a:xfrm>
            <a:off x="107504" y="136524"/>
            <a:ext cx="7128792" cy="854075"/>
          </a:xfrm>
          <a:prstGeom prst="rect">
            <a:avLst/>
          </a:prstGeom>
        </p:spPr>
        <p:txBody>
          <a:bodyPr tIns="45720" rIns="91440" bIns="45720" anchor="b">
            <a:noAutofit/>
          </a:bodyPr>
          <a:lstStyle/>
          <a:p>
            <a:pPr marL="0" marR="0" lvl="0" indent="0" defTabSz="457200" rtl="0" eaLnBrk="1" fontAlgn="auto" latinLnBrk="0" hangingPunct="1">
              <a:lnSpc>
                <a:spcPct val="100000"/>
              </a:lnSpc>
              <a:spcBef>
                <a:spcPct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400" b="1" dirty="0">
                <a:solidFill>
                  <a:schemeClr val="bg1"/>
                </a:solidFill>
                <a:latin typeface="Arial" pitchFamily="34" charset="0"/>
                <a:ea typeface="+mj-ea"/>
                <a:cs typeface="Arial" pitchFamily="34" charset="0"/>
              </a:rPr>
              <a:t>Contribution of Environmental Health to the SDGs</a:t>
            </a:r>
            <a:endParaRPr kumimoji="0" lang="en-GB" sz="2400" b="1" i="0" u="none" strike="noStrike" kern="1200" cap="none" spc="0" normalizeH="0" baseline="0" noProof="0" dirty="0">
              <a:ln>
                <a:noFill/>
              </a:ln>
              <a:solidFill>
                <a:schemeClr val="bg1"/>
              </a:solidFill>
              <a:uLnTx/>
              <a:uFillTx/>
              <a:latin typeface="Arial" pitchFamily="34" charset="0"/>
              <a:ea typeface="+mj-ea"/>
              <a:cs typeface="Arial" pitchFamily="34" charset="0"/>
            </a:endParaRPr>
          </a:p>
        </p:txBody>
      </p:sp>
      <p:sp>
        <p:nvSpPr>
          <p:cNvPr id="7" name="Rectangle 6"/>
          <p:cNvSpPr/>
          <p:nvPr/>
        </p:nvSpPr>
        <p:spPr>
          <a:xfrm>
            <a:off x="3000364" y="5786454"/>
            <a:ext cx="1571636" cy="1071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 name="Rectangle 2">
            <a:extLst>
              <a:ext uri="{FF2B5EF4-FFF2-40B4-BE49-F238E27FC236}">
                <a16:creationId xmlns:a16="http://schemas.microsoft.com/office/drawing/2014/main" id="{DEA048B8-150C-06AA-3C0D-2BEA95E9F3E1}"/>
              </a:ext>
            </a:extLst>
          </p:cNvPr>
          <p:cNvSpPr/>
          <p:nvPr/>
        </p:nvSpPr>
        <p:spPr>
          <a:xfrm>
            <a:off x="323528" y="3101329"/>
            <a:ext cx="8568952" cy="259228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National Environmental Health Policy</a:t>
            </a: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Environmental Health Strategic plan</a:t>
            </a: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National Norms and Standards</a:t>
            </a: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Monitoring implementation of Norms and Standards Monitor implementation of IHR, 2005 core capacities</a:t>
            </a: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Heat and health Plan Action Guidelines</a:t>
            </a:r>
          </a:p>
          <a:p>
            <a:pPr marL="285750" indent="-285750">
              <a:buFont typeface="Wingdings" panose="05000000000000000000" pitchFamily="2" charset="2"/>
              <a:buChar char="§"/>
            </a:pPr>
            <a:r>
              <a:rPr lang="en-ZA" sz="1400" kern="1200" dirty="0">
                <a:solidFill>
                  <a:schemeClr val="bg1">
                    <a:lumMod val="50000"/>
                  </a:schemeClr>
                </a:solidFill>
                <a:latin typeface="Arial" pitchFamily="34" charset="0"/>
                <a:ea typeface="+mn-ea"/>
                <a:cs typeface="Arial" pitchFamily="34" charset="0"/>
              </a:rPr>
              <a:t>Domestic Indoor Air Quality guidelines</a:t>
            </a:r>
            <a:endParaRPr lang="en-US" sz="1400" dirty="0">
              <a:solidFill>
                <a:schemeClr val="bg1">
                  <a:lumMod val="50000"/>
                </a:schemeClr>
              </a:solidFill>
              <a:latin typeface="Arial" pitchFamily="34" charset="0"/>
              <a:cs typeface="Arial" pitchFamily="34" charset="0"/>
            </a:endParaRP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South African National Lead Exposure Prevention Strategy</a:t>
            </a: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Guidelines for Investigation &amp; Environmental Control of Human Chemical Exposure &amp; Poisoning Cases</a:t>
            </a:r>
          </a:p>
          <a:p>
            <a:pPr marL="285750" indent="-285750">
              <a:buFont typeface="Wingdings" panose="05000000000000000000" pitchFamily="2" charset="2"/>
              <a:buChar char="§"/>
            </a:pPr>
            <a:r>
              <a:rPr lang="en-US" sz="1400" dirty="0">
                <a:solidFill>
                  <a:schemeClr val="bg1">
                    <a:lumMod val="50000"/>
                  </a:schemeClr>
                </a:solidFill>
                <a:latin typeface="Arial" pitchFamily="34" charset="0"/>
                <a:cs typeface="Arial" pitchFamily="34" charset="0"/>
              </a:rPr>
              <a:t>Port Health Resource Improvement Plan </a:t>
            </a:r>
          </a:p>
        </p:txBody>
      </p:sp>
    </p:spTree>
    <p:extLst>
      <p:ext uri="{BB962C8B-B14F-4D97-AF65-F5344CB8AC3E}">
        <p14:creationId xmlns:p14="http://schemas.microsoft.com/office/powerpoint/2010/main" val="379340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TotalTime>
  <Words>2134</Words>
  <Application>Microsoft Office PowerPoint</Application>
  <PresentationFormat>On-screen Show (4:3)</PresentationFormat>
  <Paragraphs>186</Paragraphs>
  <Slides>21</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Wingdings</vt:lpstr>
      <vt:lpstr>Office Theme</vt:lpstr>
      <vt:lpstr>Custom Design</vt:lpstr>
      <vt:lpstr>1 </vt:lpstr>
      <vt:lpstr>PowerPoint Presentation</vt:lpstr>
      <vt:lpstr>PowerPoint Presentation</vt:lpstr>
      <vt:lpstr>PowerPoint Presentation</vt:lpstr>
      <vt:lpstr>PowerPoint Presentation</vt:lpstr>
      <vt:lpstr>PowerPoint Presentation</vt:lpstr>
      <vt:lpstr>PowerPoint Presentation</vt:lpstr>
      <vt:lpstr>8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Schmim</dc:creator>
  <cp:lastModifiedBy>Howard Kgoa</cp:lastModifiedBy>
  <cp:revision>19</cp:revision>
  <dcterms:created xsi:type="dcterms:W3CDTF">2013-10-17T06:13:57Z</dcterms:created>
  <dcterms:modified xsi:type="dcterms:W3CDTF">2022-09-28T14:57:10Z</dcterms:modified>
</cp:coreProperties>
</file>