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320" r:id="rId5"/>
    <p:sldId id="313" r:id="rId6"/>
    <p:sldId id="265" r:id="rId7"/>
    <p:sldId id="268" r:id="rId8"/>
    <p:sldId id="310" r:id="rId9"/>
    <p:sldId id="260" r:id="rId10"/>
    <p:sldId id="339" r:id="rId11"/>
    <p:sldId id="319" r:id="rId12"/>
    <p:sldId id="340" r:id="rId13"/>
    <p:sldId id="327" r:id="rId14"/>
    <p:sldId id="333" r:id="rId15"/>
    <p:sldId id="334" r:id="rId16"/>
    <p:sldId id="335" r:id="rId17"/>
    <p:sldId id="337" r:id="rId18"/>
    <p:sldId id="282" r:id="rId19"/>
    <p:sldId id="322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etta Mosena" initials="SM" lastIdx="10" clrIdx="0">
    <p:extLst>
      <p:ext uri="{19B8F6BF-5375-455C-9EA6-DF929625EA0E}">
        <p15:presenceInfo xmlns:p15="http://schemas.microsoft.com/office/powerpoint/2012/main" userId="836103d28635fd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16" autoAdjust="0"/>
    <p:restoredTop sz="89223" autoAdjust="0"/>
  </p:normalViewPr>
  <p:slideViewPr>
    <p:cSldViewPr>
      <p:cViewPr varScale="1">
        <p:scale>
          <a:sx n="99" d="100"/>
          <a:sy n="99" d="100"/>
        </p:scale>
        <p:origin x="25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4/14/2023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4/14/2023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783065-C2FC-4804-BC0B-97B864B91CCB}" type="datetime1">
              <a:rPr lang="en-US" smtClean="0"/>
              <a:pPr/>
              <a:t>4/14/2023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92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4/14/2023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0DDD62-C30A-4097-8DBB-A7096F7D4901}" type="datetime1">
              <a:rPr lang="en-US" smtClean="0"/>
              <a:t>4/14/2023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084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392CC1-21F2-440D-A6C0-08C2E9CFCF1F}" type="datetime1">
              <a:rPr lang="en-US" smtClean="0"/>
              <a:t>4/14/2023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676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" lvl="3" algn="just"/>
            <a:r>
              <a:rPr lang="en-GB" sz="2400" dirty="0">
                <a:latin typeface="Arial" pitchFamily="34" charset="0"/>
                <a:cs typeface="Arial" pitchFamily="34" charset="0"/>
              </a:rPr>
              <a:t>Bidders are required to be registered on the CSD managed by National Treasury. The National Department of Health shall verify the bidder’s tax compliance status through the CSD.</a:t>
            </a:r>
          </a:p>
          <a:p>
            <a:pPr marL="63500" lvl="3" algn="just"/>
            <a:r>
              <a:rPr lang="en-GB" sz="2400" dirty="0">
                <a:latin typeface="Arial" pitchFamily="34" charset="0"/>
                <a:cs typeface="Arial" pitchFamily="34" charset="0"/>
              </a:rPr>
              <a:t>Bidders are required to submit a Tax Clearance pin, issued by the South African Revenue Services (SARS). 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48FD48-8C4E-442A-8645-95A3AC203F2C}" type="datetime1">
              <a:rPr lang="en-US" smtClean="0"/>
              <a:t>4/14/2023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630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708692-611D-4C68-841F-B37B72C29063}" type="datetime1">
              <a:rPr lang="en-US" smtClean="0"/>
              <a:pPr/>
              <a:t>4/14/2023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133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86578" y="5929354"/>
            <a:ext cx="107157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01024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68A54-2AB4-48A9-9D3A-783B413E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F02-ED78-4CDB-94CD-1AB2402ADD73}" type="datetimeFigureOut">
              <a:rPr lang="en-ZA" smtClean="0"/>
              <a:t>2023/04/14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34729-A690-726F-84C8-2EFC23AC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7EBC-576E-A2BA-6765-4A0949AA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867-0FF4-4A6C-A5CB-F76CABA597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55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080070170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southafrica.info/services/government/hotline-anticorruption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z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752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Briefing session: HP16-2024EPI/01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717" y="243006"/>
            <a:ext cx="8928992" cy="838200"/>
          </a:xfrm>
          <a:prstGeom prst="rect">
            <a:avLst/>
          </a:prstGeom>
        </p:spPr>
        <p:txBody>
          <a:bodyPr tIns="45720" rIns="91440" bIns="45720" anchor="b">
            <a:noAutofit/>
          </a:bodyPr>
          <a:lstStyle/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427984" y="6093296"/>
            <a:ext cx="4211960" cy="504056"/>
          </a:xfrm>
          <a:prstGeom prst="rect">
            <a:avLst/>
          </a:prstGeom>
        </p:spPr>
        <p:txBody>
          <a:bodyPr/>
          <a:lstStyle/>
          <a:p>
            <a:pPr algn="r"/>
            <a:fld id="{CBC46984-3EBE-41C3-89AC-B4134D0B3EC1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1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298" y="3243204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 E Nyathi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0298" y="481484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10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51940"/>
            <a:ext cx="885698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en-ZA" b="1" dirty="0">
                <a:latin typeface="Arial" pitchFamily="34" charset="0"/>
                <a:cs typeface="Arial" pitchFamily="34" charset="0"/>
              </a:rPr>
              <a:t>Specific goals </a:t>
            </a:r>
            <a:r>
              <a:rPr lang="en-ZA" dirty="0">
                <a:latin typeface="Arial" pitchFamily="34" charset="0"/>
                <a:cs typeface="Arial" pitchFamily="34" charset="0"/>
              </a:rPr>
              <a:t>as contemplated in section 2(1)(d) of the </a:t>
            </a:r>
            <a:r>
              <a:rPr lang="en-US" dirty="0">
                <a:latin typeface="Arial" pitchFamily="34" charset="0"/>
                <a:cs typeface="Arial" pitchFamily="34" charset="0"/>
              </a:rPr>
              <a:t>Preferential Procurement Policy Framework Act, 2000 (Act No. 5 of 2000) may include</a:t>
            </a:r>
            <a:r>
              <a:rPr lang="en-ZA" sz="1400" dirty="0"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pPr marL="457200">
              <a:lnSpc>
                <a:spcPct val="150000"/>
              </a:lnSpc>
            </a:pPr>
            <a:endParaRPr lang="en-ZA" sz="1600" dirty="0">
              <a:latin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en-ZA" b="1" dirty="0">
                <a:latin typeface="Arial" pitchFamily="34" charset="0"/>
                <a:cs typeface="Arial" pitchFamily="34" charset="0"/>
              </a:rPr>
              <a:t>HDI </a:t>
            </a:r>
            <a:r>
              <a:rPr lang="en-ZA" dirty="0">
                <a:latin typeface="Arial" pitchFamily="34" charset="0"/>
                <a:cs typeface="Arial" pitchFamily="34" charset="0"/>
              </a:rPr>
              <a:t>- contracting with persons, or categories of persons, historically disadvantaged by unfair discrimination on the basis of race, gender and disability</a:t>
            </a:r>
          </a:p>
          <a:p>
            <a:pPr marL="457200">
              <a:lnSpc>
                <a:spcPct val="150000"/>
              </a:lnSpc>
            </a:pPr>
            <a:r>
              <a:rPr lang="en-ZA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>
              <a:lnSpc>
                <a:spcPct val="150000"/>
              </a:lnSpc>
            </a:pPr>
            <a:r>
              <a:rPr lang="en-ZA" b="1" dirty="0">
                <a:latin typeface="Arial" pitchFamily="34" charset="0"/>
                <a:cs typeface="Arial" pitchFamily="34" charset="0"/>
              </a:rPr>
              <a:t>RDP</a:t>
            </a:r>
            <a:r>
              <a:rPr lang="en-ZA" dirty="0">
                <a:latin typeface="Arial" pitchFamily="34" charset="0"/>
                <a:cs typeface="Arial" pitchFamily="34" charset="0"/>
              </a:rPr>
              <a:t> - including the promotion and implementation of programmes of the Reconstruction and Development Programme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goals in the public procurement environment (</a:t>
            </a:r>
            <a:r>
              <a:rPr lang="en-ZA" dirty="0">
                <a:latin typeface="Arial" pitchFamily="34" charset="0"/>
                <a:cs typeface="Arial" pitchFamily="34" charset="0"/>
              </a:rPr>
              <a:t>as published in Government Gazette No. 16085 dated 23 November 1994).</a:t>
            </a:r>
          </a:p>
          <a:p>
            <a:pPr marL="112713"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PREFERENCE POINTS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(Phase III continued.)</a:t>
            </a:r>
          </a:p>
        </p:txBody>
      </p:sp>
    </p:spTree>
    <p:extLst>
      <p:ext uri="{BB962C8B-B14F-4D97-AF65-F5344CB8AC3E}">
        <p14:creationId xmlns:p14="http://schemas.microsoft.com/office/powerpoint/2010/main" val="378705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11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51940"/>
            <a:ext cx="88569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Furthermore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n-ZA" b="1" dirty="0">
                <a:latin typeface="Arial" pitchFamily="34" charset="0"/>
                <a:cs typeface="Arial" pitchFamily="34" charset="0"/>
              </a:rPr>
              <a:t>specific goals” </a:t>
            </a:r>
            <a:r>
              <a:rPr lang="en-ZA" dirty="0">
                <a:latin typeface="Arial" pitchFamily="34" charset="0"/>
                <a:cs typeface="Arial" pitchFamily="34" charset="0"/>
              </a:rPr>
              <a:t>contemplated in PPPFA may include </a:t>
            </a:r>
          </a:p>
          <a:p>
            <a:pPr marL="457200">
              <a:lnSpc>
                <a:spcPct val="150000"/>
              </a:lnSpc>
            </a:pPr>
            <a:endParaRPr lang="en-ZA" dirty="0">
              <a:latin typeface="Arial" pitchFamily="34" charset="0"/>
              <a:cs typeface="Arial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en-ZA" b="1" dirty="0">
                <a:latin typeface="Arial" pitchFamily="34" charset="0"/>
                <a:cs typeface="Arial" pitchFamily="34" charset="0"/>
              </a:rPr>
              <a:t>HDI </a:t>
            </a:r>
            <a:r>
              <a:rPr lang="en-ZA" dirty="0">
                <a:latin typeface="Arial" pitchFamily="34" charset="0"/>
                <a:cs typeface="Arial" pitchFamily="34" charset="0"/>
              </a:rPr>
              <a:t>(as referenced in 2022 Regulations)</a:t>
            </a:r>
          </a:p>
          <a:p>
            <a:pPr marL="457200">
              <a:lnSpc>
                <a:spcPct val="150000"/>
              </a:lnSpc>
            </a:pPr>
            <a:r>
              <a:rPr lang="en-ZA" i="1" dirty="0">
                <a:latin typeface="Arial" pitchFamily="34" charset="0"/>
                <a:cs typeface="Arial" pitchFamily="34" charset="0"/>
              </a:rPr>
              <a:t>“contracting with persons, or categories of persons, historically disadvantaged by unfair discrimination on the basis of race, gender and disability “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en-ZA" dirty="0">
                <a:latin typeface="Arial" pitchFamily="34" charset="0"/>
                <a:cs typeface="Arial" pitchFamily="34" charset="0"/>
              </a:rPr>
              <a:t>Therefore, preference points are allocated aligned with % HDI ownership</a:t>
            </a:r>
          </a:p>
          <a:p>
            <a:pPr marL="457200">
              <a:lnSpc>
                <a:spcPct val="150000"/>
              </a:lnSpc>
            </a:pPr>
            <a:r>
              <a:rPr lang="en-ZA" b="1" dirty="0">
                <a:latin typeface="Arial" pitchFamily="34" charset="0"/>
                <a:cs typeface="Arial" pitchFamily="34" charset="0"/>
              </a:rPr>
              <a:t>RDP </a:t>
            </a:r>
            <a:r>
              <a:rPr lang="en-ZA" dirty="0">
                <a:latin typeface="Arial" pitchFamily="34" charset="0"/>
                <a:cs typeface="Arial" pitchFamily="34" charset="0"/>
              </a:rPr>
              <a:t>(as referenced in 2022 Regulations)</a:t>
            </a:r>
          </a:p>
          <a:p>
            <a:pPr marL="457200">
              <a:lnSpc>
                <a:spcPct val="150000"/>
              </a:lnSpc>
            </a:pPr>
            <a:r>
              <a:rPr lang="en-ZA" i="1" dirty="0">
                <a:latin typeface="Arial" pitchFamily="34" charset="0"/>
                <a:cs typeface="Arial" pitchFamily="34" charset="0"/>
              </a:rPr>
              <a:t>“including the implementation of programmes of the Reconstruction and Development Programme as published in Government Gazette No. 16085 dated 23 November 1994”</a:t>
            </a:r>
            <a:r>
              <a:rPr lang="en-ZA" dirty="0">
                <a:latin typeface="Arial" pitchFamily="34" charset="0"/>
                <a:cs typeface="Arial" pitchFamily="34" charset="0"/>
              </a:rPr>
              <a:t>  i.e. (NDoH selected goal)  The promotion of South African owned enterprises (points allocation aligned with ownership).</a:t>
            </a:r>
          </a:p>
          <a:p>
            <a:pPr marL="112713"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PREFERENCE POINTS (Phase III continued.)</a:t>
            </a:r>
          </a:p>
        </p:txBody>
      </p:sp>
    </p:spTree>
    <p:extLst>
      <p:ext uri="{BB962C8B-B14F-4D97-AF65-F5344CB8AC3E}">
        <p14:creationId xmlns:p14="http://schemas.microsoft.com/office/powerpoint/2010/main" val="317121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ADE0BA-E031-0B47-95F9-BAD42239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0" y="1124744"/>
            <a:ext cx="8605180" cy="4762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BDE3D-79DF-644E-2793-C5F6CCD2AAFB}"/>
              </a:ext>
            </a:extLst>
          </p:cNvPr>
          <p:cNvSpPr txBox="1"/>
          <p:nvPr/>
        </p:nvSpPr>
        <p:spPr>
          <a:xfrm>
            <a:off x="269410" y="332655"/>
            <a:ext cx="5958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HDI AND RDP GOAL POINTS</a:t>
            </a:r>
          </a:p>
        </p:txBody>
      </p:sp>
    </p:spTree>
    <p:extLst>
      <p:ext uri="{BB962C8B-B14F-4D97-AF65-F5344CB8AC3E}">
        <p14:creationId xmlns:p14="http://schemas.microsoft.com/office/powerpoint/2010/main" val="285795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12C45-755B-BD99-48F4-BCAD1BC3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84" y="1237944"/>
            <a:ext cx="7754432" cy="4382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CBEE2-6F6D-4400-A2A1-81C700EE2376}"/>
              </a:ext>
            </a:extLst>
          </p:cNvPr>
          <p:cNvSpPr txBox="1"/>
          <p:nvPr/>
        </p:nvSpPr>
        <p:spPr>
          <a:xfrm>
            <a:off x="179512" y="332656"/>
            <a:ext cx="6840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HDI AND RDP POINTS CALCULATION</a:t>
            </a:r>
          </a:p>
        </p:txBody>
      </p:sp>
    </p:spTree>
    <p:extLst>
      <p:ext uri="{BB962C8B-B14F-4D97-AF65-F5344CB8AC3E}">
        <p14:creationId xmlns:p14="http://schemas.microsoft.com/office/powerpoint/2010/main" val="17583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E3EEA-E71C-A487-050A-F9DFBDD4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15F3E-9032-D537-407D-C2C58162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8" y="1256997"/>
            <a:ext cx="7802064" cy="4344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F5F3E1-007D-D217-C11C-6443BDB21A06}"/>
              </a:ext>
            </a:extLst>
          </p:cNvPr>
          <p:cNvSpPr txBox="1"/>
          <p:nvPr/>
        </p:nvSpPr>
        <p:spPr>
          <a:xfrm>
            <a:off x="179512" y="332656"/>
            <a:ext cx="6840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HDI AND RDP POINTS CALCULATION</a:t>
            </a:r>
          </a:p>
        </p:txBody>
      </p:sp>
    </p:spTree>
    <p:extLst>
      <p:ext uri="{BB962C8B-B14F-4D97-AF65-F5344CB8AC3E}">
        <p14:creationId xmlns:p14="http://schemas.microsoft.com/office/powerpoint/2010/main" val="205214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EF0BB-4030-56B7-05AF-ABB01AE3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8" y="1261760"/>
            <a:ext cx="7802064" cy="4334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CE6AC1-1EC9-2A7A-DBBB-A96F82A91F88}"/>
              </a:ext>
            </a:extLst>
          </p:cNvPr>
          <p:cNvSpPr txBox="1"/>
          <p:nvPr/>
        </p:nvSpPr>
        <p:spPr>
          <a:xfrm>
            <a:off x="179512" y="332656"/>
            <a:ext cx="6840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HDI AND RDP POINTS CALCULATION</a:t>
            </a:r>
          </a:p>
        </p:txBody>
      </p:sp>
    </p:spTree>
    <p:extLst>
      <p:ext uri="{BB962C8B-B14F-4D97-AF65-F5344CB8AC3E}">
        <p14:creationId xmlns:p14="http://schemas.microsoft.com/office/powerpoint/2010/main" val="299855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1A204-3F84-E390-819A-D83A443AD6FB}"/>
              </a:ext>
            </a:extLst>
          </p:cNvPr>
          <p:cNvSpPr txBox="1"/>
          <p:nvPr/>
        </p:nvSpPr>
        <p:spPr>
          <a:xfrm>
            <a:off x="755576" y="1484784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CLAIMS: (SRCC)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Equity claims for a Trust may only be allowed in respect of those persons who are both trustees and beneficiaries and who are actively involved in the management of the Trust.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Consortium if a Joint Venture may, based on the percentage of the contract value managed or executed by their HDI members, be entitled to equity ownership in respect of HDI.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points scored for a Consortium or a Joint Venture must be added to the number of points scored for achieving a specified goal.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E616A-9584-CF68-4F56-71E24855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608433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17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92906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>
                <a:latin typeface="Arial" pitchFamily="34" charset="0"/>
                <a:cs typeface="Arial" pitchFamily="34" charset="0"/>
              </a:rPr>
              <a:t>The centralised toll-free corruption hotline - </a:t>
            </a:r>
            <a:r>
              <a:rPr lang="en-ZA" i="1" dirty="0">
                <a:latin typeface="Arial" pitchFamily="34" charset="0"/>
                <a:cs typeface="Arial" pitchFamily="34" charset="0"/>
                <a:hlinkClick r:id="rId3"/>
              </a:rPr>
              <a:t>0800 701 701</a:t>
            </a:r>
            <a:r>
              <a:rPr lang="en-ZA" i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ZA" i="1" dirty="0">
              <a:latin typeface="Arial" pitchFamily="34" charset="0"/>
              <a:cs typeface="Arial" pitchFamily="34" charset="0"/>
            </a:endParaRPr>
          </a:p>
          <a:p>
            <a:r>
              <a:rPr lang="en-ZA" i="1" dirty="0">
                <a:latin typeface="Arial" pitchFamily="34" charset="0"/>
                <a:cs typeface="Arial" pitchFamily="34" charset="0"/>
              </a:rPr>
              <a:t>Read more: </a:t>
            </a:r>
            <a:r>
              <a:rPr lang="en-ZA" i="1" dirty="0">
                <a:latin typeface="Arial" pitchFamily="34" charset="0"/>
                <a:cs typeface="Arial" pitchFamily="34" charset="0"/>
                <a:hlinkClick r:id="rId4"/>
              </a:rPr>
              <a:t>http://www.southafrica.info/services/government/hotline-anticorruption.htm#.Vekno0YbJzA#ixzz3kkAPmrmo</a:t>
            </a:r>
            <a:br>
              <a:rPr lang="en-ZA" dirty="0"/>
            </a:br>
            <a:endParaRPr lang="en-ZA" dirty="0"/>
          </a:p>
          <a:p>
            <a:endParaRPr lang="en-ZA" dirty="0"/>
          </a:p>
        </p:txBody>
      </p:sp>
      <p:pic>
        <p:nvPicPr>
          <p:cNvPr id="7" name="Content Placeholder 2" descr="C:\Users\JamalK\Desktop\imagescorrup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58718">
            <a:off x="495192" y="711978"/>
            <a:ext cx="3368040" cy="2290763"/>
          </a:xfrm>
          <a:prstGeom prst="rect">
            <a:avLst/>
          </a:prstGeom>
          <a:noFill/>
        </p:spPr>
      </p:pic>
      <p:pic>
        <p:nvPicPr>
          <p:cNvPr id="8" name="Picture 3" descr="C:\Users\JamalK\Desktop\imagescorruptio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0512" y="1418814"/>
            <a:ext cx="2466975" cy="18573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2034" y="1385891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18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357298"/>
            <a:ext cx="8291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Thank you for attending this Online Briefing Session</a:t>
            </a: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End</a:t>
            </a: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Question can be emailed to </a:t>
            </a:r>
          </a:p>
          <a:p>
            <a:pPr marL="0" lvl="1" algn="ctr">
              <a:defRPr/>
            </a:pPr>
            <a:r>
              <a:rPr lang="en-US" sz="24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tenders@health.gov.za</a:t>
            </a:r>
            <a:endParaRPr lang="en-ZA" sz="20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/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361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50" y="1268760"/>
            <a:ext cx="9235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Closing date: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HP16-2024EPI/01– 08 May 2023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u="sng" dirty="0">
                <a:latin typeface="Arial" pitchFamily="34" charset="0"/>
                <a:cs typeface="Arial" pitchFamily="34" charset="0"/>
              </a:rPr>
              <a:t>Contract Period: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HP16-2024EPI/01 - 1 January 2024 to 31 December 2026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HP tenders' advertisement platforms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914400" y="5715000"/>
            <a:ext cx="7834064" cy="1143000"/>
          </a:xfrm>
          <a:prstGeom prst="rect">
            <a:avLst/>
          </a:prstGeom>
        </p:spPr>
        <p:txBody>
          <a:bodyPr/>
          <a:lstStyle/>
          <a:p>
            <a:pPr algn="r"/>
            <a:fld id="{034BC01B-5C8B-4466-B861-7223A51BC0CB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2</a:t>
            </a:fld>
            <a:r>
              <a:rPr lang="en-ZA" dirty="0"/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Contract dates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1D136-351D-4CAC-B651-A3F56C5BA0FB}"/>
              </a:ext>
            </a:extLst>
          </p:cNvPr>
          <p:cNvSpPr/>
          <p:nvPr/>
        </p:nvSpPr>
        <p:spPr>
          <a:xfrm>
            <a:off x="179512" y="4437112"/>
            <a:ext cx="4176464" cy="127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Available on </a:t>
            </a:r>
            <a:r>
              <a:rPr lang="en-ZA" dirty="0" err="1">
                <a:latin typeface="Arial" pitchFamily="34" charset="0"/>
                <a:cs typeface="Arial" pitchFamily="34" charset="0"/>
              </a:rPr>
              <a:t>NDoH</a:t>
            </a:r>
            <a:r>
              <a:rPr lang="en-ZA" dirty="0">
                <a:latin typeface="Arial" pitchFamily="34" charset="0"/>
                <a:cs typeface="Arial" pitchFamily="34" charset="0"/>
              </a:rPr>
              <a:t> website </a:t>
            </a:r>
          </a:p>
          <a:p>
            <a:pPr marL="0" lvl="1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     www.health.gov.za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|Tenders| </a:t>
            </a:r>
            <a:r>
              <a:rPr lang="en-ZA" i="1" dirty="0">
                <a:latin typeface="Arial" pitchFamily="34" charset="0"/>
                <a:cs typeface="Arial" pitchFamily="34" charset="0"/>
              </a:rPr>
              <a:t>View Pharmaceutical Tenders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ACA52-C43A-4B2E-881A-ECBD087A168F}"/>
              </a:ext>
            </a:extLst>
          </p:cNvPr>
          <p:cNvSpPr/>
          <p:nvPr/>
        </p:nvSpPr>
        <p:spPr>
          <a:xfrm>
            <a:off x="4788026" y="4437112"/>
            <a:ext cx="3713064" cy="127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Available on National Treasury Website</a:t>
            </a:r>
          </a:p>
          <a:p>
            <a:pPr marL="0" lvl="1">
              <a:defRPr/>
            </a:pPr>
            <a:r>
              <a:rPr lang="en-ZA" dirty="0">
                <a:latin typeface="Arial" pitchFamily="34" charset="0"/>
                <a:cs typeface="Arial" pitchFamily="34" charset="0"/>
                <a:hlinkClick r:id="rId3"/>
              </a:rPr>
              <a:t>www.treasury.gov.za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e-tenders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6093296"/>
            <a:ext cx="7834064" cy="432048"/>
          </a:xfrm>
          <a:prstGeom prst="rect">
            <a:avLst/>
          </a:prstGeom>
        </p:spPr>
        <p:txBody>
          <a:bodyPr/>
          <a:lstStyle/>
          <a:p>
            <a:pPr algn="r"/>
            <a:fld id="{A3DE11C3-CADD-4C8A-8479-CCBAB053764B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3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57298"/>
            <a:ext cx="8507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Four documents must be downloaded per tender and saved: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lvl="2" indent="-457200">
              <a:buAutoNum type="arabicParenR"/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Bid pack</a:t>
            </a:r>
          </a:p>
          <a:p>
            <a:pPr marL="457200" lvl="2">
              <a:defRPr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lvl="2" indent="-457200"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2)  Bid Response Document (in Excel)</a:t>
            </a:r>
          </a:p>
          <a:p>
            <a:pPr lvl="2" indent="-457200">
              <a:defRPr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lvl="2" indent="-457200"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3)  Annexure A – Checklist (in Excel)</a:t>
            </a:r>
          </a:p>
          <a:p>
            <a:pPr lvl="2" indent="-457200">
              <a:defRPr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lvl="2" indent="-457200">
              <a:buAutoNum type="arabicParenR" startAt="4"/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PBD9 Directors Categorisation Profile (in Excel and must be completed)</a:t>
            </a:r>
          </a:p>
          <a:p>
            <a:pPr marL="457200" lvl="2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       </a:t>
            </a:r>
            <a:r>
              <a:rPr lang="en-ZA" b="1" dirty="0">
                <a:latin typeface="Arial" pitchFamily="34" charset="0"/>
                <a:cs typeface="Arial" pitchFamily="34" charset="0"/>
              </a:rPr>
              <a:t>Note: Its compulsory to submit certified copies of Director’s       	identification</a:t>
            </a:r>
          </a:p>
          <a:p>
            <a:pPr marL="457200" lvl="2">
              <a:defRPr/>
            </a:pPr>
            <a:endParaRPr lang="en-ZA" sz="24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Tender Documents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8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4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479" y="1086951"/>
            <a:ext cx="821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Phases of evaluation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Evaluation Criteria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2F558-B09B-FF9F-6140-AC660B3D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0"/>
            <a:ext cx="914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6093296"/>
            <a:ext cx="7834064" cy="432048"/>
          </a:xfrm>
          <a:prstGeom prst="rect">
            <a:avLst/>
          </a:prstGeom>
        </p:spPr>
        <p:txBody>
          <a:bodyPr/>
          <a:lstStyle/>
          <a:p>
            <a:pPr algn="r"/>
            <a:fld id="{A3DE11C3-CADD-4C8A-8479-CCBAB053764B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5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Registration on the Central Supplier Database (CSD)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Submission of Tax Clearance pin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Bidders should be Tax compliant at time of the evaluation. </a:t>
            </a:r>
          </a:p>
          <a:p>
            <a:pPr lvl="2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All companies within a joint venture should be Tax compliant at time of the evaluation.</a:t>
            </a:r>
          </a:p>
          <a:p>
            <a:pPr lvl="2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All bid documents listed in the Bid Document Checklist (Annex A), must be included in the bid and presented in the exact sequence as per checklist. (marked with tabs) 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Administ</a:t>
            </a:r>
            <a:r>
              <a:rPr lang="en-GB" sz="28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rative</a:t>
            </a: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requirements (Phase I evaluation)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6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092762"/>
            <a:ext cx="8496944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bidder offering a product must be the holder of a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licence to manufacture medicines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issued in terms of section 22C (1)(b) of the Medicines and Related Substances Act, 1965 (Act 101 of 1965), as amended. </a:t>
            </a:r>
          </a:p>
          <a:p>
            <a:pPr marL="512763" indent="-5127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512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case of a joint venture all companies in the agreement must supply their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licence to manufacture medicines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issued in terms of section 22C (1)(b) of the Medicines and Related Substances Act, 1965 (Act 101 of 1965), as amended. </a:t>
            </a:r>
          </a:p>
          <a:p>
            <a:pPr>
              <a:lnSpc>
                <a:spcPct val="150000"/>
              </a:lnSpc>
            </a:pP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512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certified copy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original license must be submitted by the bidder offering the product.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Legislative requirements (Phase II evaluation)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6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7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1" dirty="0">
                <a:latin typeface="Arial" panose="020B0604020202020204" pitchFamily="34" charset="0"/>
                <a:cs typeface="Arial" panose="020B0604020202020204" pitchFamily="34" charset="0"/>
              </a:rPr>
              <a:t>Items offered must be registered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in terms of section 15 of the Medicines and Related Substances Act, (Act 101 of 1965), and must  comply with the conditions of registration for the duration of the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A certified copy of the </a:t>
            </a:r>
            <a:r>
              <a:rPr lang="en-ZA" sz="1700" b="1" dirty="0">
                <a:latin typeface="Arial" panose="020B0604020202020204" pitchFamily="34" charset="0"/>
                <a:cs typeface="Arial" panose="020B0604020202020204" pitchFamily="34" charset="0"/>
              </a:rPr>
              <a:t>Medicine Registration Certificate (MRC) including annexures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(Conditions of Registration), must be included with the bid for all items offered.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700" b="1" dirty="0">
                <a:latin typeface="Arial" panose="020B0604020202020204" pitchFamily="34" charset="0"/>
                <a:cs typeface="Arial" panose="020B0604020202020204" pitchFamily="34" charset="0"/>
              </a:rPr>
              <a:t>bidder must be indicated as the applicant on the MRC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In a Joint Venture (JV)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one of the companies in the JV must be indicated as the applicant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on MRC.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All companies in the JV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must be the holder of the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license to manufacture or import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Inclusive of any valid variation summaries approved by SAPHRA for amendments on the Medicine Registration Certificate. Note: (</a:t>
            </a:r>
            <a:r>
              <a:rPr lang="en-ZA" sz="1700" b="1" dirty="0">
                <a:latin typeface="Arial" panose="020B0604020202020204" pitchFamily="34" charset="0"/>
                <a:cs typeface="Arial" panose="020B0604020202020204" pitchFamily="34" charset="0"/>
              </a:rPr>
              <a:t>Both MRC and relevant variation summary must be submitted)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71462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lvl="0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Legislative requirements </a:t>
            </a: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(Phase II evaluation) </a:t>
            </a:r>
            <a:r>
              <a:rPr lang="en-GB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5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8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357298"/>
            <a:ext cx="7924800" cy="428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750" dirty="0">
                <a:latin typeface="Arial" panose="020B0604020202020204" pitchFamily="34" charset="0"/>
                <a:cs typeface="Arial" panose="020B0604020202020204" pitchFamily="34" charset="0"/>
              </a:rPr>
              <a:t>All bidders are required to submit samples including bidders who are currently supplying the NDoH with products to confirm the following: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750" dirty="0">
                <a:latin typeface="Arial" panose="020B0604020202020204" pitchFamily="34" charset="0"/>
                <a:cs typeface="Arial" panose="020B0604020202020204" pitchFamily="34" charset="0"/>
              </a:rPr>
              <a:t>Compliance with specifications as set out in the bid document/ item specification.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750" dirty="0">
                <a:latin typeface="Arial" panose="020B0604020202020204" pitchFamily="34" charset="0"/>
                <a:cs typeface="Arial" panose="020B0604020202020204" pitchFamily="34" charset="0"/>
              </a:rPr>
              <a:t>Compliance of the product with the requirements of the Medicines and Related Substances Act, (Act 101 of 1965)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ZA" sz="17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Samples must be submitted to both Health Facilities as indicated in the SRCC, before bid closure.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ZA" sz="17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samples must be sent to the National Department of Health. </a:t>
            </a:r>
            <a:endParaRPr lang="en-ZA" sz="175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-71462"/>
            <a:ext cx="6768752" cy="990600"/>
          </a:xfrm>
          <a:prstGeom prst="rect">
            <a:avLst/>
          </a:prstGeom>
        </p:spPr>
        <p:txBody>
          <a:bodyPr tIns="45720" rIns="91440" bIns="45720" anchor="b">
            <a:normAutofit fontScale="850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Sample submission and product technical compliance (Phase II evaluation)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9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31488"/>
            <a:ext cx="9036496" cy="488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 Preferential Procurement Regulations (the 2022 Regulations) were gazetted on 4 November 2022 (effective 16 January 2023) and </a:t>
            </a:r>
            <a:r>
              <a:rPr lang="en-ZA" dirty="0">
                <a:latin typeface="Arial" pitchFamily="34" charset="0"/>
                <a:cs typeface="Arial" pitchFamily="34" charset="0"/>
              </a:rPr>
              <a:t>Preference Points will be allocated according to these new regulations.</a:t>
            </a:r>
          </a:p>
          <a:p>
            <a:pPr marL="457200">
              <a:lnSpc>
                <a:spcPct val="150000"/>
              </a:lnSpc>
            </a:pPr>
            <a:endParaRPr lang="en-ZA" sz="1050" dirty="0">
              <a:latin typeface="Arial" pitchFamily="34" charset="0"/>
              <a:cs typeface="Arial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2022 Regulations </a:t>
            </a:r>
            <a:r>
              <a:rPr lang="en-ZA" dirty="0">
                <a:latin typeface="Arial" pitchFamily="34" charset="0"/>
                <a:cs typeface="Arial" pitchFamily="34" charset="0"/>
              </a:rPr>
              <a:t>requires a tender to</a:t>
            </a:r>
            <a:r>
              <a:rPr lang="en-ZA" dirty="0">
                <a:latin typeface="Arial" panose="020B0604020202020204" pitchFamily="34" charset="0"/>
              </a:rPr>
              <a:t> indicate the preference point system that will applied  </a:t>
            </a:r>
            <a:r>
              <a:rPr lang="en-ZA" dirty="0" err="1">
                <a:latin typeface="Arial" panose="020B0604020202020204" pitchFamily="34" charset="0"/>
              </a:rPr>
              <a:t>i.e</a:t>
            </a:r>
            <a:r>
              <a:rPr lang="en-ZA" dirty="0">
                <a:latin typeface="Arial" panose="020B0604020202020204" pitchFamily="34" charset="0"/>
              </a:rPr>
              <a:t> 80/20 or 90/10; </a:t>
            </a:r>
          </a:p>
          <a:p>
            <a:pPr marL="457200">
              <a:lnSpc>
                <a:spcPct val="150000"/>
              </a:lnSpc>
            </a:pPr>
            <a:endParaRPr lang="en-ZA" sz="1200" dirty="0">
              <a:latin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en-ZA" dirty="0">
                <a:latin typeface="Arial" panose="020B0604020202020204" pitchFamily="34" charset="0"/>
              </a:rPr>
              <a:t>Furthermore t</a:t>
            </a:r>
            <a:r>
              <a:rPr lang="en-ZA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2022 Regulations introduced</a:t>
            </a:r>
            <a:r>
              <a:rPr lang="en-ZA" dirty="0">
                <a:latin typeface="Arial" panose="020B0604020202020204" pitchFamily="34" charset="0"/>
              </a:rPr>
              <a:t> HDI &amp; RDP specific goals for which points may be awarded and the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Promotion of specific Reconstruction and Development Programme (RDP) goals in the public procurement environment: </a:t>
            </a:r>
            <a:endParaRPr lang="en-ZA" dirty="0">
              <a:latin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en-ZA" sz="1400" i="1" dirty="0">
                <a:latin typeface="Arial" panose="020B0604020202020204" pitchFamily="34" charset="0"/>
              </a:rPr>
              <a:t>(</a:t>
            </a:r>
            <a:r>
              <a:rPr lang="en-ZA" sz="1400" i="1" dirty="0">
                <a:latin typeface="Arial" pitchFamily="34" charset="0"/>
                <a:cs typeface="Arial" pitchFamily="34" charset="0"/>
              </a:rPr>
              <a:t>specific goals as contemplated in section 2(1)(d) of the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Preferential Procurement Policy Framework Act, 2000 (Act No. 5 of 2000).</a:t>
            </a:r>
            <a:r>
              <a:rPr lang="en-ZA" sz="1400" dirty="0">
                <a:latin typeface="Arial" panose="020B0604020202020204" pitchFamily="34" charset="0"/>
              </a:rPr>
              <a:t> </a:t>
            </a:r>
          </a:p>
          <a:p>
            <a:pPr marL="112713"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-27384"/>
            <a:ext cx="6696744" cy="80196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PREFERENCE POINTS </a:t>
            </a:r>
          </a:p>
        </p:txBody>
      </p:sp>
    </p:spTree>
    <p:extLst>
      <p:ext uri="{BB962C8B-B14F-4D97-AF65-F5344CB8AC3E}">
        <p14:creationId xmlns:p14="http://schemas.microsoft.com/office/powerpoint/2010/main" val="69324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1180</Words>
  <Application>Microsoft Office PowerPoint</Application>
  <PresentationFormat>On-screen Show (4:3)</PresentationFormat>
  <Paragraphs>144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Custom Design</vt:lpstr>
      <vt:lpstr>1 </vt:lpstr>
      <vt:lpstr>2 </vt:lpstr>
      <vt:lpstr>3 </vt:lpstr>
      <vt:lpstr>4 </vt:lpstr>
      <vt:lpstr>5 </vt:lpstr>
      <vt:lpstr>6 </vt:lpstr>
      <vt:lpstr>7 </vt:lpstr>
      <vt:lpstr>8 </vt:lpstr>
      <vt:lpstr>9 </vt:lpstr>
      <vt:lpstr>10 </vt:lpstr>
      <vt:lpstr>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 </vt:lpstr>
      <vt:lpstr>18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Bernadette Stevens</cp:lastModifiedBy>
  <cp:revision>131</cp:revision>
  <dcterms:created xsi:type="dcterms:W3CDTF">2013-10-17T06:13:57Z</dcterms:created>
  <dcterms:modified xsi:type="dcterms:W3CDTF">2023-04-14T07:19:22Z</dcterms:modified>
</cp:coreProperties>
</file>