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3"/>
  </p:notesMasterIdLst>
  <p:handoutMasterIdLst>
    <p:handoutMasterId r:id="rId34"/>
  </p:handoutMasterIdLst>
  <p:sldIdLst>
    <p:sldId id="256" r:id="rId3"/>
    <p:sldId id="257" r:id="rId4"/>
    <p:sldId id="320" r:id="rId5"/>
    <p:sldId id="262" r:id="rId6"/>
    <p:sldId id="263" r:id="rId7"/>
    <p:sldId id="264" r:id="rId8"/>
    <p:sldId id="313" r:id="rId9"/>
    <p:sldId id="265" r:id="rId10"/>
    <p:sldId id="268" r:id="rId11"/>
    <p:sldId id="310" r:id="rId12"/>
    <p:sldId id="260" r:id="rId13"/>
    <p:sldId id="271" r:id="rId14"/>
    <p:sldId id="261" r:id="rId15"/>
    <p:sldId id="319" r:id="rId16"/>
    <p:sldId id="270" r:id="rId17"/>
    <p:sldId id="292" r:id="rId18"/>
    <p:sldId id="297" r:id="rId19"/>
    <p:sldId id="314" r:id="rId20"/>
    <p:sldId id="287" r:id="rId21"/>
    <p:sldId id="288" r:id="rId22"/>
    <p:sldId id="299" r:id="rId23"/>
    <p:sldId id="289" r:id="rId24"/>
    <p:sldId id="300" r:id="rId25"/>
    <p:sldId id="290" r:id="rId26"/>
    <p:sldId id="283" r:id="rId27"/>
    <p:sldId id="301" r:id="rId28"/>
    <p:sldId id="302" r:id="rId29"/>
    <p:sldId id="326" r:id="rId30"/>
    <p:sldId id="282" r:id="rId31"/>
    <p:sldId id="322"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A6FD3-91DB-4E8F-B37D-77283F0A17EE}" v="10" dt="2022-06-28T09:31:48.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239" autoAdjust="0"/>
  </p:normalViewPr>
  <p:slideViewPr>
    <p:cSldViewPr>
      <p:cViewPr varScale="1">
        <p:scale>
          <a:sx n="99" d="100"/>
          <a:sy n="99" d="100"/>
        </p:scale>
        <p:origin x="25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8/4/2022</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8/4/2022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8/4/2022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8/4/2022</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8/4/2022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8/4/2022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8/4/2022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6</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8/4/2022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8/4/2022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8/4/2022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17</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8/4/2022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29</a:t>
            </a:fld>
            <a:endParaRPr lang="en-ZA"/>
          </a:p>
        </p:txBody>
      </p:sp>
    </p:spTree>
    <p:extLst>
      <p:ext uri="{BB962C8B-B14F-4D97-AF65-F5344CB8AC3E}">
        <p14:creationId xmlns:p14="http://schemas.microsoft.com/office/powerpoint/2010/main" val="90133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southafrica.info/services/government/hotline-anticorruption.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Briefing session: HP16-2024EPI &amp; HP10-2023BIO/01</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500298" y="3243204"/>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Ms E Nyathi</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5 August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323528" y="1092762"/>
            <a:ext cx="8496944" cy="646330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Items offered must be registered in terms of section 15 of the Medicines and Related Substances Act, (Act 101 of 1965), and must comply with the conditions of registration for the duration of the contract.</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969963" lvl="1" indent="-512763">
              <a:lnSpc>
                <a:spcPct val="150000"/>
              </a:lnSpc>
              <a:buFont typeface="Wingdings" panose="05000000000000000000" pitchFamily="2" charset="2"/>
              <a:buChar char="ü"/>
            </a:pPr>
            <a:r>
              <a:rPr lang="en-ZA" sz="2000" dirty="0">
                <a:latin typeface="Arial" panose="020B0604020202020204" pitchFamily="34" charset="0"/>
                <a:cs typeface="Arial" panose="020B0604020202020204" pitchFamily="34" charset="0"/>
              </a:rPr>
              <a:t>A </a:t>
            </a:r>
            <a:r>
              <a:rPr lang="en-ZA" sz="2000" b="1" dirty="0">
                <a:latin typeface="Arial" panose="020B0604020202020204" pitchFamily="34" charset="0"/>
                <a:cs typeface="Arial" panose="020B0604020202020204" pitchFamily="34" charset="0"/>
              </a:rPr>
              <a:t>Certified copy </a:t>
            </a:r>
            <a:r>
              <a:rPr lang="en-ZA" sz="2000" dirty="0">
                <a:latin typeface="Arial" panose="020B0604020202020204" pitchFamily="34" charset="0"/>
                <a:cs typeface="Arial" panose="020B0604020202020204" pitchFamily="34" charset="0"/>
              </a:rPr>
              <a:t>of the Medicine Registration Certificate including all annexures (Conditions of Registration), must be included with the bid for all items offered.</a:t>
            </a:r>
          </a:p>
          <a:p>
            <a:pPr marL="969963" lvl="1" indent="-512763">
              <a:lnSpc>
                <a:spcPct val="150000"/>
              </a:lnSpc>
              <a:buFont typeface="Wingdings" panose="05000000000000000000" pitchFamily="2" charset="2"/>
              <a:buChar char="ü"/>
            </a:pPr>
            <a:r>
              <a:rPr lang="en-ZA" sz="2000" dirty="0">
                <a:latin typeface="Arial" panose="020B0604020202020204" pitchFamily="34" charset="0"/>
                <a:cs typeface="Arial" panose="020B0604020202020204" pitchFamily="34" charset="0"/>
              </a:rPr>
              <a:t>The bidder must be indicated </a:t>
            </a:r>
            <a:r>
              <a:rPr lang="en-ZA" sz="2000" b="1" dirty="0">
                <a:latin typeface="Arial" panose="020B0604020202020204" pitchFamily="34" charset="0"/>
                <a:cs typeface="Arial" panose="020B0604020202020204" pitchFamily="34" charset="0"/>
              </a:rPr>
              <a:t>as the applicant on the Medicine Registration Certificate</a:t>
            </a: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US" sz="2000" dirty="0">
              <a:solidFill>
                <a:schemeClr val="bg1">
                  <a:lumMod val="50000"/>
                </a:schemeClr>
              </a:solidFill>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r>
              <a:rPr lang="en-GB" sz="2800" b="1" dirty="0">
                <a:solidFill>
                  <a:schemeClr val="bg1"/>
                </a:solidFill>
                <a:latin typeface="Arial" pitchFamily="34" charset="0"/>
                <a:cs typeface="Arial" pitchFamily="34" charset="0"/>
              </a:rPr>
              <a:t>(Phase II evaluation) </a:t>
            </a:r>
            <a:r>
              <a:rPr lang="en-GB" sz="2800" b="1" dirty="0" err="1">
                <a:solidFill>
                  <a:schemeClr val="bg1"/>
                </a:solidFill>
                <a:latin typeface="Arial" pitchFamily="34" charset="0"/>
                <a:cs typeface="Arial" pitchFamily="34" charset="0"/>
              </a:rPr>
              <a:t>cont</a:t>
            </a:r>
            <a:r>
              <a:rPr lang="en-GB" sz="2800" b="1" dirty="0">
                <a:solidFill>
                  <a:schemeClr val="bg1"/>
                </a:solidFill>
                <a:latin typeface="Arial" pitchFamily="34" charset="0"/>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762000" y="1357298"/>
            <a:ext cx="7924800" cy="4852034"/>
          </a:xfrm>
          <a:prstGeom prst="rect">
            <a:avLst/>
          </a:prstGeom>
          <a:noFill/>
        </p:spPr>
        <p:txBody>
          <a:bodyPr wrap="square" rtlCol="0">
            <a:spAutoFit/>
          </a:bodyPr>
          <a:lstStyle/>
          <a:p>
            <a:pPr>
              <a:lnSpc>
                <a:spcPct val="150000"/>
              </a:lnSpc>
            </a:pPr>
            <a:r>
              <a:rPr lang="en-ZA" sz="1600" dirty="0">
                <a:latin typeface="Arial" panose="020B0604020202020204" pitchFamily="34" charset="0"/>
                <a:cs typeface="Arial" panose="020B0604020202020204" pitchFamily="34" charset="0"/>
              </a:rPr>
              <a:t>All bidders are required to submit samples including bidders who are currently supplying the NDoH with products to confirm the following:</a:t>
            </a:r>
          </a:p>
          <a:p>
            <a:pPr marL="342900" indent="-342900">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Compliance with specifications as set out in the bid document/ item specification.</a:t>
            </a:r>
          </a:p>
          <a:p>
            <a:pPr marL="342900" indent="-342900">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Compliance of the product with the requirements of the Medicines and Related Substances Act, (Act 101 of 1965)</a:t>
            </a:r>
          </a:p>
          <a:p>
            <a:pPr marL="342900" lvl="0" indent="-342900" algn="just">
              <a:lnSpc>
                <a:spcPct val="150000"/>
              </a:lnSpc>
              <a:spcBef>
                <a:spcPts val="600"/>
              </a:spcBef>
              <a:buFont typeface="Wingdings" panose="05000000000000000000" pitchFamily="2" charset="2"/>
              <a:buChar char="ü"/>
            </a:pPr>
            <a:r>
              <a:rPr lang="en-ZA" sz="1600"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342900" lvl="0" indent="-342900" algn="just">
              <a:lnSpc>
                <a:spcPct val="150000"/>
              </a:lnSpc>
              <a:spcBef>
                <a:spcPts val="600"/>
              </a:spcBef>
              <a:buFont typeface="Wingdings" panose="05000000000000000000" pitchFamily="2" charset="2"/>
              <a:buChar char="v"/>
            </a:pPr>
            <a:r>
              <a:rPr lang="en-ZA" sz="1600" b="1" dirty="0">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sz="16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1800" b="1" dirty="0">
                <a:effectLst/>
                <a:latin typeface="Arial Narrow" panose="020B0606020202030204" pitchFamily="34" charset="0"/>
                <a:ea typeface="Times New Roman" panose="02020603050405020304" pitchFamily="18" charset="0"/>
                <a:cs typeface="Times New Roman" panose="02020603050405020304" pitchFamily="18" charset="0"/>
              </a:rPr>
              <a:t>Note: No sample re-submission is required for bidders who have submitted samples for evaluation against the cancelled tenders, HP09-2023SD, HP04-2022ONC/01 and HP06-2021SVP/01.</a:t>
            </a:r>
            <a:endParaRPr lang="en-ZA" sz="2000" dirty="0">
              <a:solidFill>
                <a:schemeClr val="bg1">
                  <a:lumMod val="50000"/>
                </a:schemeClr>
              </a:solidFill>
              <a:latin typeface="Arial" panose="020B0604020202020204" pitchFamily="34"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51520" y="-71462"/>
            <a:ext cx="6768752" cy="990600"/>
          </a:xfrm>
          <a:prstGeom prst="rect">
            <a:avLst/>
          </a:prstGeom>
        </p:spPr>
        <p:txBody>
          <a:bodyPr tIns="45720" rIns="91440" bIns="45720" anchor="b">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762000" y="1357298"/>
            <a:ext cx="7924800" cy="4216539"/>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b="1" dirty="0">
                <a:latin typeface="Arial" pitchFamily="34" charset="0"/>
                <a:cs typeface="Arial" pitchFamily="34" charset="0"/>
              </a:rPr>
              <a:t>Price breakdown</a:t>
            </a:r>
          </a:p>
          <a:p>
            <a:pPr marL="0" lvl="2"/>
            <a:r>
              <a:rPr lang="en-ZA" sz="2000" dirty="0">
                <a:latin typeface="Arial" pitchFamily="34" charset="0"/>
                <a:cs typeface="Arial" pitchFamily="34" charset="0"/>
              </a:rPr>
              <a:t>The delivered price must be divided across five components:</a:t>
            </a:r>
          </a:p>
          <a:p>
            <a:pPr marL="360363" lvl="1" indent="-360363">
              <a:buFont typeface="Arial" pitchFamily="34" charset="0"/>
              <a:buChar char="•"/>
            </a:pPr>
            <a:r>
              <a:rPr lang="en-ZA" sz="2000" dirty="0">
                <a:latin typeface="Arial" pitchFamily="34" charset="0"/>
                <a:cs typeface="Arial" pitchFamily="34" charset="0"/>
              </a:rPr>
              <a:t>Active Pharmaceutical Ingredients (API);</a:t>
            </a:r>
          </a:p>
          <a:p>
            <a:pPr marL="360363" lvl="1" indent="-360363">
              <a:buFont typeface="Arial" pitchFamily="34" charset="0"/>
              <a:buChar char="•"/>
            </a:pPr>
            <a:r>
              <a:rPr lang="en-ZA" sz="2000" dirty="0">
                <a:latin typeface="Arial" pitchFamily="34" charset="0"/>
                <a:cs typeface="Arial" pitchFamily="34" charset="0"/>
              </a:rPr>
              <a:t>Formulation;</a:t>
            </a:r>
          </a:p>
          <a:p>
            <a:pPr marL="360363" lvl="1" indent="-360363">
              <a:buFont typeface="Arial" pitchFamily="34" charset="0"/>
              <a:buChar char="•"/>
            </a:pPr>
            <a:r>
              <a:rPr lang="en-ZA" sz="2000" dirty="0">
                <a:latin typeface="Arial" pitchFamily="34" charset="0"/>
                <a:cs typeface="Arial" pitchFamily="34" charset="0"/>
              </a:rPr>
              <a:t>Packaging;</a:t>
            </a:r>
          </a:p>
          <a:p>
            <a:pPr marL="360363" lvl="1" indent="-360363">
              <a:buFont typeface="Arial" pitchFamily="34" charset="0"/>
              <a:buChar char="•"/>
            </a:pPr>
            <a:r>
              <a:rPr lang="en-ZA" sz="2000" dirty="0">
                <a:latin typeface="Arial" pitchFamily="34" charset="0"/>
                <a:cs typeface="Arial" pitchFamily="34" charset="0"/>
              </a:rPr>
              <a:t>Logistics </a:t>
            </a:r>
            <a:r>
              <a:rPr lang="en-US" sz="2000" dirty="0">
                <a:latin typeface="Arial" pitchFamily="34" charset="0"/>
                <a:cs typeface="Arial" pitchFamily="34" charset="0"/>
              </a:rPr>
              <a:t>(this includes transportation, warehousing and distribution)</a:t>
            </a:r>
            <a:r>
              <a:rPr lang="en-ZA" sz="2000" dirty="0">
                <a:latin typeface="Arial" pitchFamily="34" charset="0"/>
                <a:cs typeface="Arial" pitchFamily="34" charset="0"/>
              </a:rPr>
              <a:t>; and</a:t>
            </a:r>
          </a:p>
          <a:p>
            <a:pPr marL="360363" lvl="1" indent="-360363">
              <a:buFont typeface="Arial" pitchFamily="34" charset="0"/>
              <a:buChar char="•"/>
            </a:pPr>
            <a:r>
              <a:rPr lang="en-ZA" sz="2000" dirty="0">
                <a:latin typeface="Arial" pitchFamily="34" charset="0"/>
                <a:cs typeface="Arial" pitchFamily="34" charset="0"/>
              </a:rPr>
              <a:t>Gross margin (remaining portion).</a:t>
            </a:r>
          </a:p>
          <a:p>
            <a:pPr marL="0" lvl="2"/>
            <a:r>
              <a:rPr lang="en-ZA" sz="2000" dirty="0">
                <a:latin typeface="Arial" pitchFamily="34" charset="0"/>
                <a:cs typeface="Arial" pitchFamily="34" charset="0"/>
              </a:rPr>
              <a:t>The sum of these categories must be equal to 100% of the delivered price for the line item.</a:t>
            </a:r>
          </a:p>
          <a:p>
            <a:pPr marL="0" lvl="2"/>
            <a:endParaRPr lang="en-ZA" sz="2000" dirty="0">
              <a:latin typeface="Arial" pitchFamily="34" charset="0"/>
              <a:cs typeface="Arial" pitchFamily="34" charset="0"/>
            </a:endParaRPr>
          </a:p>
          <a:p>
            <a:pPr marL="0" lvl="2"/>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899592" y="1115452"/>
            <a:ext cx="7787208" cy="738664"/>
          </a:xfrm>
          <a:prstGeom prst="rect">
            <a:avLst/>
          </a:prstGeom>
          <a:noFill/>
        </p:spPr>
        <p:txBody>
          <a:bodyPr wrap="square" rtlCol="0">
            <a:spAutoFit/>
          </a:bodyPr>
          <a:lstStyle/>
          <a:p>
            <a:r>
              <a:rPr lang="en-US" sz="2400" b="1" dirty="0">
                <a:latin typeface="Arial" pitchFamily="34" charset="0"/>
                <a:cs typeface="Arial" pitchFamily="34" charset="0"/>
              </a:rPr>
              <a:t>Price breakdown</a:t>
            </a:r>
          </a:p>
          <a:p>
            <a:r>
              <a:rPr lang="en-US" dirty="0">
                <a:latin typeface="Arial" pitchFamily="34" charset="0"/>
                <a:cs typeface="Arial" pitchFamily="34" charset="0"/>
              </a:rPr>
              <a:t>All sections of the below example inclusive of currency must be completed.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 </a:t>
            </a:r>
            <a:r>
              <a:rPr lang="en-ZA" sz="2800" b="1" noProof="0" dirty="0" err="1">
                <a:solidFill>
                  <a:schemeClr val="bg1"/>
                </a:solidFill>
                <a:latin typeface="Arial" pitchFamily="34" charset="0"/>
                <a:ea typeface="+mj-ea"/>
                <a:cs typeface="Arial" pitchFamily="34" charset="0"/>
              </a:rPr>
              <a:t>cont</a:t>
            </a:r>
            <a:r>
              <a:rPr lang="en-ZA" sz="2800" b="1" noProof="0" dirty="0">
                <a:solidFill>
                  <a:schemeClr val="bg1"/>
                </a:solidFill>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5234361"/>
              </p:ext>
            </p:extLst>
          </p:nvPr>
        </p:nvGraphicFramePr>
        <p:xfrm>
          <a:off x="1043608" y="2057400"/>
          <a:ext cx="7488832" cy="3315816"/>
        </p:xfrm>
        <a:graphic>
          <a:graphicData uri="http://schemas.openxmlformats.org/presentationml/2006/ole">
            <mc:AlternateContent xmlns:mc="http://schemas.openxmlformats.org/markup-compatibility/2006">
              <mc:Choice xmlns:v="urn:schemas-microsoft-com:vml" Requires="v">
                <p:oleObj name="Worksheet" r:id="rId2" imgW="4648045" imgH="2743422" progId="Excel.Sheet.12">
                  <p:embed/>
                </p:oleObj>
              </mc:Choice>
              <mc:Fallback>
                <p:oleObj name="Worksheet" r:id="rId2" imgW="4648045" imgH="2743422" progId="Excel.Sheet.12">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57400"/>
                        <a:ext cx="7488832" cy="3315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
        <p:nvSpPr>
          <p:cNvPr id="3" name="TextBox 2"/>
          <p:cNvSpPr txBox="1"/>
          <p:nvPr/>
        </p:nvSpPr>
        <p:spPr>
          <a:xfrm>
            <a:off x="467544" y="1404871"/>
            <a:ext cx="7924800" cy="4647426"/>
          </a:xfrm>
          <a:prstGeom prst="rect">
            <a:avLst/>
          </a:prstGeom>
          <a:noFill/>
        </p:spPr>
        <p:txBody>
          <a:bodyPr wrap="square" rtlCol="0">
            <a:spAutoFit/>
          </a:bodyPr>
          <a:lstStyle/>
          <a:p>
            <a:pPr marL="112713" lvl="1"/>
            <a:r>
              <a:rPr lang="en-GB" sz="1800" b="1" u="sng" dirty="0">
                <a:effectLst/>
                <a:latin typeface="Arial Narrow" panose="020B0606020202030204" pitchFamily="34" charset="0"/>
                <a:ea typeface="Times New Roman" panose="02020603050405020304" pitchFamily="18" charset="0"/>
                <a:cs typeface="Times New Roman" panose="02020603050405020304" pitchFamily="18" charset="0"/>
              </a:rPr>
              <a:t>POINTS AWARDED FOR B-BBEE STATUS LEVEL</a:t>
            </a:r>
            <a:endParaRPr lang="en-US" sz="2000" b="1" i="1" u="sng"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Bidders are required to complete the preference claim form (SBD 6.1) and indicate in the space provided the B-BBEE Status level and the preference points claimed.</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Submit a certified copy of the original valid B-BBEE status level certificate issued by a SANAS accredited agency.</a:t>
            </a:r>
            <a:endParaRPr lang="en-ZA" sz="1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Preference points claimed must correspond with the original certified copy of the valid B-BBEE certificate submitted. </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The points scored by a bidder in respect of the level of B-BBEE contribution will be added to the points scored for price.</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Exempted Micro Enterprises (EME’s) and Qualifying Small Enterprises (QSE’s) must submit a Sworn Affidavit as prescribed by the B-BBEE Commission, Practice Guide 01 of 2019.    </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Sworn Affidavits submitted by EME’s and QSE will strictly be evaluated according to the guidelines as prescribed by the B-BBEE Commission.</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If the bidder fails to comply with the paragraphs above, the bidder will be deemed not to have claimed preference points for B-BBEE status level of contribution and will therefore be allocated a zero (0). The National Department of Health may, before a bid is adjudicated or at any time, require a bidder to substantiate claims it has made regarding preference claimed.</a:t>
            </a:r>
            <a:endParaRPr lang="en-ZA"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400" kern="12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A contract may, on reasonable and justifiable grounds, be awarded to a bid that did not score the highest number of points</a:t>
            </a:r>
            <a:endParaRPr lang="en-ZA" sz="1400" dirty="0">
              <a:effectLst/>
              <a:latin typeface="Times New Roman" panose="02020603050405020304" pitchFamily="18" charset="0"/>
              <a:ea typeface="Times New Roman" panose="02020603050405020304" pitchFamily="18"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B-BBEE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7870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3" name="TextBox 2"/>
          <p:cNvSpPr txBox="1"/>
          <p:nvPr/>
        </p:nvSpPr>
        <p:spPr>
          <a:xfrm>
            <a:off x="467544" y="1404871"/>
            <a:ext cx="7924800" cy="4462760"/>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National Department of Health reserves the right to:</a:t>
            </a:r>
          </a:p>
          <a:p>
            <a:pPr marL="112713" lvl="1"/>
            <a:endParaRPr lang="en-GB" sz="2000" dirty="0">
              <a:latin typeface="Arial" panose="020B0604020202020204" pitchFamily="34" charset="0"/>
              <a:cs typeface="Arial" panose="020B0604020202020204" pitchFamily="34" charset="0"/>
            </a:endParaRP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negotiate prices.</a:t>
            </a: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award the same item as a multiple award to various contractors (two or more) to address high volume requirements, security of supply and product availability. </a:t>
            </a:r>
          </a:p>
          <a:p>
            <a:pPr marL="455613" lvl="1" indent="-342900">
              <a:buFont typeface="Wingdings" panose="05000000000000000000" pitchFamily="2" charset="2"/>
              <a:buChar char="v"/>
            </a:pPr>
            <a:r>
              <a:rPr lang="en-GB" sz="2000" dirty="0">
                <a:effectLst/>
                <a:latin typeface="Arial" panose="020B0604020202020204" pitchFamily="34" charset="0"/>
                <a:ea typeface="Times New Roman" panose="02020603050405020304" pitchFamily="18" charset="0"/>
                <a:cs typeface="Arial" panose="020B0604020202020204" pitchFamily="34" charset="0"/>
              </a:rPr>
              <a:t>award to an item with a specification deviation. </a:t>
            </a:r>
          </a:p>
          <a:p>
            <a:pPr marL="455613" lvl="1" indent="-342900">
              <a:buFont typeface="Wingdings" panose="05000000000000000000" pitchFamily="2" charset="2"/>
              <a:buChar char="v"/>
            </a:pPr>
            <a:r>
              <a:rPr lang="en-ZA" sz="2000" dirty="0">
                <a:latin typeface="Arial" pitchFamily="34" charset="0"/>
                <a:cs typeface="Arial" pitchFamily="34" charset="0"/>
              </a:rPr>
              <a:t>negotiate minimum order quantities where they are deemed unfavourable.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12713" lvl="1"/>
            <a:endParaRPr lang="en-US" sz="2000" b="1" i="1"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sz="2000" b="1" i="1"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16</a:t>
            </a:fld>
            <a:r>
              <a:rPr lang="en-ZA" sz="1200" dirty="0">
                <a:latin typeface="Arial" pitchFamily="34" charset="0"/>
                <a:cs typeface="Arial" pitchFamily="34" charset="0"/>
              </a:rPr>
              <a:t> </a:t>
            </a:r>
          </a:p>
        </p:txBody>
      </p:sp>
      <p:sp>
        <p:nvSpPr>
          <p:cNvPr id="3" name="TextBox 2"/>
          <p:cNvSpPr txBox="1"/>
          <p:nvPr/>
        </p:nvSpPr>
        <p:spPr>
          <a:xfrm>
            <a:off x="323528" y="1291106"/>
            <a:ext cx="7924800" cy="3847207"/>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following are examples of considerations which may be considered when contemplating a multiple award:</a:t>
            </a:r>
          </a:p>
          <a:p>
            <a:pPr marL="112713" lvl="1"/>
            <a:endParaRPr lang="en-US" sz="2000" b="1" i="1"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Source of Active Pharmaceutical Ingredient (API) and actual manufacturing site;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Capacity to meet expected demand as per published estimates in the Excel Bid Response Document;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Estimated volume to be supplied;</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Risk to public health if the item is not available;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Past compliance of the bidder with contractual obligations.</a:t>
            </a:r>
            <a:endParaRPr lang="en-US" sz="2000"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
        <p:nvSpPr>
          <p:cNvPr id="3" name="TextBox 2"/>
          <p:cNvSpPr txBox="1"/>
          <p:nvPr/>
        </p:nvSpPr>
        <p:spPr>
          <a:xfrm>
            <a:off x="251520" y="1357298"/>
            <a:ext cx="8435280" cy="4616648"/>
          </a:xfrm>
          <a:prstGeom prst="rect">
            <a:avLst/>
          </a:prstGeom>
          <a:noFill/>
        </p:spPr>
        <p:txBody>
          <a:bodyPr wrap="square" rtlCol="0">
            <a:spAutoFit/>
          </a:bodyPr>
          <a:lstStyle/>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Quantities advertised = estimated volumes, </a:t>
            </a:r>
            <a:r>
              <a:rPr lang="en-ZA" sz="2000" b="1" u="sng" dirty="0">
                <a:latin typeface="Arial" pitchFamily="34" charset="0"/>
                <a:cs typeface="Arial" pitchFamily="34" charset="0"/>
              </a:rPr>
              <a:t>not guaranteed.</a:t>
            </a: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sz="2000" dirty="0">
                <a:latin typeface="Arial" pitchFamily="34" charset="0"/>
                <a:cs typeface="Arial" pitchFamily="34" charset="0"/>
              </a:rPr>
              <a:t>Proposed minimum order quantities should facilitate delivery directly to facilities. </a:t>
            </a:r>
            <a:endParaRPr lang="en-ZA" sz="20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457200" y="1357298"/>
            <a:ext cx="3816424" cy="24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Initial lead time</a:t>
            </a:r>
          </a:p>
          <a:p>
            <a:pPr marL="450850" lvl="2" indent="-450850"/>
            <a:r>
              <a:rPr lang="en-ZA" sz="2000" dirty="0">
                <a:solidFill>
                  <a:schemeClr val="tx1"/>
                </a:solidFill>
                <a:latin typeface="Arial" pitchFamily="34" charset="0"/>
                <a:cs typeface="Arial" pitchFamily="34" charset="0"/>
              </a:rPr>
              <a:t>This period may not exceed </a:t>
            </a:r>
            <a:r>
              <a:rPr lang="en-ZA" sz="2000" b="1" dirty="0">
                <a:solidFill>
                  <a:schemeClr val="tx1"/>
                </a:solidFill>
                <a:latin typeface="Arial" pitchFamily="34" charset="0"/>
                <a:cs typeface="Arial" pitchFamily="34" charset="0"/>
              </a:rPr>
              <a:t>75 </a:t>
            </a:r>
            <a:r>
              <a:rPr lang="en-ZA" sz="2000" dirty="0">
                <a:solidFill>
                  <a:schemeClr val="tx1"/>
                </a:solidFill>
                <a:latin typeface="Arial" pitchFamily="34" charset="0"/>
                <a:cs typeface="Arial" pitchFamily="34" charset="0"/>
              </a:rPr>
              <a:t>calendar days from the date of award.</a:t>
            </a:r>
          </a:p>
          <a:p>
            <a:pPr marL="450850" lvl="2" indent="-450850">
              <a:buFont typeface="Wingdings" panose="05000000000000000000" pitchFamily="2" charset="2"/>
              <a:buChar char="v"/>
            </a:pPr>
            <a:r>
              <a:rPr lang="en-ZA" sz="2000" dirty="0">
                <a:solidFill>
                  <a:schemeClr val="tx1"/>
                </a:solidFill>
                <a:latin typeface="Arial" pitchFamily="34" charset="0"/>
                <a:cs typeface="Arial" pitchFamily="34" charset="0"/>
              </a:rPr>
              <a:t>NOT from the date of publication of the contract circular. </a:t>
            </a:r>
          </a:p>
        </p:txBody>
      </p:sp>
      <p:sp>
        <p:nvSpPr>
          <p:cNvPr id="8" name="Rectangle 7">
            <a:extLst>
              <a:ext uri="{FF2B5EF4-FFF2-40B4-BE49-F238E27FC236}">
                <a16:creationId xmlns:a16="http://schemas.microsoft.com/office/drawing/2014/main" id="{48C135A4-0772-43A9-AFBA-C531CB05E88D}"/>
              </a:ext>
            </a:extLst>
          </p:cNvPr>
          <p:cNvSpPr/>
          <p:nvPr/>
        </p:nvSpPr>
        <p:spPr>
          <a:xfrm>
            <a:off x="4427984" y="1357298"/>
            <a:ext cx="4104456" cy="1927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Lead time (</a:t>
            </a:r>
            <a:r>
              <a:rPr lang="en-ZA" sz="2000" dirty="0">
                <a:solidFill>
                  <a:schemeClr val="tx1"/>
                </a:solidFill>
                <a:latin typeface="Arial" pitchFamily="34" charset="0"/>
                <a:cs typeface="Arial" pitchFamily="34" charset="0"/>
              </a:rPr>
              <a:t>within the contract period)</a:t>
            </a:r>
          </a:p>
          <a:p>
            <a:pPr marL="450850" lvl="2" indent="-450850"/>
            <a:r>
              <a:rPr lang="en-ZA" sz="2000" dirty="0">
                <a:solidFill>
                  <a:schemeClr val="tx1"/>
                </a:solidFill>
                <a:latin typeface="Arial" pitchFamily="34" charset="0"/>
                <a:cs typeface="Arial" pitchFamily="34" charset="0"/>
              </a:rPr>
              <a:t>This lead-time </a:t>
            </a:r>
            <a:r>
              <a:rPr lang="en-ZA" sz="2000" u="sng" dirty="0">
                <a:solidFill>
                  <a:schemeClr val="tx1"/>
                </a:solidFill>
                <a:latin typeface="Arial" pitchFamily="34" charset="0"/>
                <a:cs typeface="Arial" pitchFamily="34" charset="0"/>
              </a:rPr>
              <a:t>may not </a:t>
            </a:r>
            <a:r>
              <a:rPr lang="en-ZA" sz="2000" dirty="0">
                <a:solidFill>
                  <a:schemeClr val="tx1"/>
                </a:solidFill>
                <a:latin typeface="Arial" pitchFamily="34" charset="0"/>
                <a:cs typeface="Arial" pitchFamily="34" charset="0"/>
              </a:rPr>
              <a:t>exceed </a:t>
            </a:r>
            <a:r>
              <a:rPr lang="en-ZA" sz="2000" b="1" dirty="0">
                <a:solidFill>
                  <a:schemeClr val="tx1"/>
                </a:solidFill>
                <a:latin typeface="Arial" pitchFamily="34" charset="0"/>
                <a:cs typeface="Arial" pitchFamily="34" charset="0"/>
              </a:rPr>
              <a:t>14</a:t>
            </a:r>
            <a:r>
              <a:rPr lang="en-ZA" sz="2000" dirty="0">
                <a:solidFill>
                  <a:schemeClr val="tx1"/>
                </a:solidFill>
                <a:latin typeface="Arial" pitchFamily="34" charset="0"/>
                <a:cs typeface="Arial" pitchFamily="34" charset="0"/>
              </a:rPr>
              <a:t> calendar days</a:t>
            </a:r>
            <a:endParaRPr lang="en-US" sz="2000" b="1"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762000" y="1357298"/>
            <a:ext cx="7924800" cy="5355312"/>
          </a:xfrm>
          <a:prstGeom prst="rect">
            <a:avLst/>
          </a:prstGeom>
          <a:noFill/>
        </p:spPr>
        <p:txBody>
          <a:bodyPr wrap="square" rtlCol="0">
            <a:spAutoFit/>
          </a:bodyPr>
          <a:lstStyle/>
          <a:p>
            <a:pPr marL="360363" lvl="2" indent="-360363">
              <a:buFont typeface="Arial" pitchFamily="34" charset="0"/>
              <a:buChar char="•"/>
            </a:pPr>
            <a:r>
              <a:rPr lang="en-ZA" b="1" dirty="0">
                <a:latin typeface="Arial" pitchFamily="34" charset="0"/>
                <a:cs typeface="Arial" pitchFamily="34" charset="0"/>
              </a:rPr>
              <a:t>Only </a:t>
            </a:r>
            <a:r>
              <a:rPr lang="en-ZA" dirty="0">
                <a:latin typeface="Arial" pitchFamily="34" charset="0"/>
                <a:cs typeface="Arial" pitchFamily="34" charset="0"/>
              </a:rPr>
              <a:t>the portion of the bid price facing foreign exchange risk will be adjusted. </a:t>
            </a:r>
          </a:p>
          <a:p>
            <a:pPr marL="360363" lvl="2" indent="-360363">
              <a:buFont typeface="Arial" pitchFamily="34" charset="0"/>
              <a:buChar char="•"/>
            </a:pPr>
            <a:r>
              <a:rPr lang="en-ZA" dirty="0">
                <a:latin typeface="Arial" pitchFamily="34" charset="0"/>
                <a:cs typeface="Arial" pitchFamily="34" charset="0"/>
              </a:rPr>
              <a:t>Adjustments are always calculated using the original awarded contracted price as the base. </a:t>
            </a:r>
          </a:p>
          <a:p>
            <a:pPr marL="817563" lvl="3" indent="-360363">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rPr>
              <a:t>www.resbank.co.za</a:t>
            </a:r>
            <a:r>
              <a:rPr lang="en-ZA" dirty="0">
                <a:latin typeface="Arial" pitchFamily="34" charset="0"/>
                <a:cs typeface="Arial" pitchFamily="34" charset="0"/>
              </a:rPr>
              <a:t>).</a:t>
            </a:r>
          </a:p>
          <a:p>
            <a:pPr marL="360363" lvl="2" indent="-360363">
              <a:buFont typeface="Arial" pitchFamily="34" charset="0"/>
              <a:buChar char="•"/>
            </a:pPr>
            <a:r>
              <a:rPr lang="en-ZA" sz="1800"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buFont typeface="Arial" pitchFamily="34" charset="0"/>
              <a:buChar char="•"/>
            </a:pPr>
            <a:r>
              <a:rPr lang="en-ZA" sz="1800" dirty="0">
                <a:latin typeface="Arial" pitchFamily="34" charset="0"/>
                <a:cs typeface="Arial" pitchFamily="34" charset="0"/>
              </a:rPr>
              <a:t>Foreign exchange adjustments </a:t>
            </a:r>
            <a:r>
              <a:rPr lang="en-ZA" sz="1800" b="1" dirty="0">
                <a:latin typeface="Arial" pitchFamily="34" charset="0"/>
                <a:cs typeface="Arial" pitchFamily="34" charset="0"/>
              </a:rPr>
              <a:t>may never</a:t>
            </a:r>
            <a:r>
              <a:rPr lang="en-ZA" sz="1800" dirty="0">
                <a:latin typeface="Arial" pitchFamily="34" charset="0"/>
                <a:cs typeface="Arial" pitchFamily="34" charset="0"/>
              </a:rPr>
              <a:t> result in a price exceeding the current Single Exit Price, ex Logistics.</a:t>
            </a:r>
          </a:p>
          <a:p>
            <a:pPr marL="0" lvl="2"/>
            <a:r>
              <a:rPr lang="en-ZA" sz="1800" dirty="0">
                <a:latin typeface="Arial" panose="020B0604020202020204" pitchFamily="34" charset="0"/>
                <a:ea typeface="Times New Roman" panose="02020603050405020304" pitchFamily="18" charset="0"/>
                <a:cs typeface="Arial" panose="020B0604020202020204" pitchFamily="34" charset="0"/>
              </a:rPr>
              <a:t>Further details regarding CPA’s, please refer to paragraph 23.2 to 23.6 of the SRCC.</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0" lvl="2"/>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323528" y="1145638"/>
            <a:ext cx="8496944" cy="4708981"/>
          </a:xfrm>
          <a:prstGeom prst="rect">
            <a:avLst/>
          </a:prstGeom>
          <a:noFill/>
        </p:spPr>
        <p:txBody>
          <a:bodyPr wrap="square" rtlCol="0">
            <a:spAutoFit/>
          </a:bodyPr>
          <a:lstStyle/>
          <a:p>
            <a:pPr marL="450850" lvl="2" indent="-450850">
              <a:buFont typeface="Arial" pitchFamily="34" charset="0"/>
              <a:buChar char="•"/>
            </a:pPr>
            <a:r>
              <a:rPr lang="en-ZA" sz="2000" dirty="0">
                <a:latin typeface="Arial" pitchFamily="34" charset="0"/>
                <a:cs typeface="Arial" pitchFamily="34" charset="0"/>
              </a:rPr>
              <a:t>Only orders made on an official, authorised purchase order are valid.</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Changes to any quantities ordered may only be made upon receipt of an amended purchase order.</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6" y="1247785"/>
            <a:ext cx="9235752" cy="3600986"/>
          </a:xfrm>
          <a:prstGeom prst="rect">
            <a:avLst/>
          </a:prstGeom>
          <a:noFill/>
        </p:spPr>
        <p:txBody>
          <a:bodyPr wrap="square" rtlCol="0">
            <a:spAutoFit/>
          </a:bodyPr>
          <a:lstStyle/>
          <a:p>
            <a:r>
              <a:rPr lang="en-US" b="1" dirty="0">
                <a:latin typeface="Arial" pitchFamily="34" charset="0"/>
                <a:cs typeface="Arial" pitchFamily="34" charset="0"/>
              </a:rPr>
              <a:t>Closing date: </a:t>
            </a:r>
          </a:p>
          <a:p>
            <a:r>
              <a:rPr lang="en-US" b="1" dirty="0">
                <a:latin typeface="Arial" pitchFamily="34" charset="0"/>
                <a:cs typeface="Arial" pitchFamily="34" charset="0"/>
              </a:rPr>
              <a:t>HP16-2024EPI – 19 September 2022</a:t>
            </a:r>
          </a:p>
          <a:p>
            <a:r>
              <a:rPr lang="en-US" b="1" dirty="0">
                <a:latin typeface="Arial" pitchFamily="34" charset="0"/>
                <a:cs typeface="Arial" pitchFamily="34" charset="0"/>
              </a:rPr>
              <a:t>HP10-2023BIO/01 – 29 August 2022</a:t>
            </a:r>
          </a:p>
          <a:p>
            <a:endParaRPr lang="en-US" i="1" dirty="0">
              <a:latin typeface="Arial" pitchFamily="34" charset="0"/>
              <a:cs typeface="Arial" pitchFamily="34" charset="0"/>
            </a:endParaRPr>
          </a:p>
          <a:p>
            <a:pPr algn="ctr"/>
            <a:r>
              <a:rPr lang="en-US" b="1" u="sng" dirty="0">
                <a:latin typeface="Arial" pitchFamily="34" charset="0"/>
                <a:cs typeface="Arial" pitchFamily="34" charset="0"/>
              </a:rPr>
              <a:t>Contract Period:</a:t>
            </a:r>
          </a:p>
          <a:p>
            <a:r>
              <a:rPr lang="en-US" b="1" dirty="0">
                <a:latin typeface="Arial" pitchFamily="34" charset="0"/>
                <a:cs typeface="Arial" pitchFamily="34" charset="0"/>
              </a:rPr>
              <a:t>HP16-2024EPI 1 January 2024 to 31 December 2026</a:t>
            </a:r>
          </a:p>
          <a:p>
            <a:r>
              <a:rPr lang="en-US" b="1" dirty="0">
                <a:latin typeface="Arial" pitchFamily="34" charset="0"/>
                <a:cs typeface="Arial" pitchFamily="34" charset="0"/>
              </a:rPr>
              <a:t>HP10-2023BIO/01 The contract shall be from 1 Jan 2023 if awarded before this </a:t>
            </a:r>
          </a:p>
          <a:p>
            <a:r>
              <a:rPr lang="en-US" b="1" dirty="0">
                <a:latin typeface="Arial" pitchFamily="34" charset="0"/>
                <a:cs typeface="Arial" pitchFamily="34" charset="0"/>
              </a:rPr>
              <a:t>date to 31 December 2024.  If awarded after 1 January 2023, the contract shall be from the date of award ending 31 December 2024</a:t>
            </a:r>
          </a:p>
          <a:p>
            <a:endParaRPr lang="en-US" sz="2400" b="1" dirty="0">
              <a:latin typeface="Arial" pitchFamily="34" charset="0"/>
              <a:cs typeface="Arial" pitchFamily="34" charset="0"/>
            </a:endParaRPr>
          </a:p>
          <a:p>
            <a:r>
              <a:rPr lang="en-US" b="1"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179512"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latin typeface="Arial" pitchFamily="34" charset="0"/>
                <a:cs typeface="Arial" pitchFamily="34" charset="0"/>
                <a:hlinkClick r:id="rId3"/>
              </a:rPr>
              <a:t>www.treasury.gov.za</a:t>
            </a:r>
            <a:endParaRPr lang="en-ZA" dirty="0">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
        <p:nvSpPr>
          <p:cNvPr id="3" name="TextBox 2"/>
          <p:cNvSpPr txBox="1"/>
          <p:nvPr/>
        </p:nvSpPr>
        <p:spPr>
          <a:xfrm>
            <a:off x="755576" y="1268760"/>
            <a:ext cx="8064896" cy="4708981"/>
          </a:xfrm>
          <a:prstGeom prst="rect">
            <a:avLst/>
          </a:prstGeom>
          <a:noFill/>
        </p:spPr>
        <p:txBody>
          <a:bodyPr wrap="square" rtlCol="0">
            <a:spAutoFit/>
          </a:bodyPr>
          <a:lstStyle/>
          <a:p>
            <a:pPr marL="0" lvl="2" algn="just"/>
            <a:r>
              <a:rPr lang="en-GB" sz="2000" dirty="0">
                <a:latin typeface="Arial" panose="020B0604020202020204" pitchFamily="34" charset="0"/>
                <a:cs typeface="Arial" panose="020B0604020202020204" pitchFamily="34" charset="0"/>
              </a:rPr>
              <a:t>The National Department of Health, in collaboration with the Participating Authorities, will monitor the performance of contracted suppliers in terms of this contract, including but not limited to the following:</a:t>
            </a:r>
          </a:p>
          <a:p>
            <a:pPr marL="0" lvl="2" algn="just"/>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lead times;</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in full as per the purchase order;</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Percentage of orders delivered on time and in full;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compulsory quarterly meetings</a:t>
            </a:r>
          </a:p>
          <a:p>
            <a:pPr marL="0" lvl="2" algn="just"/>
            <a:endParaRPr lang="en-US" sz="1600" dirty="0">
              <a:solidFill>
                <a:srgbClr val="FF0000"/>
              </a:solidFill>
              <a:latin typeface="Arial" panose="020B0604020202020204" pitchFamily="34" charset="0"/>
              <a:cs typeface="Arial" panose="020B0604020202020204" pitchFamily="34" charset="0"/>
            </a:endParaRPr>
          </a:p>
          <a:p>
            <a:pPr marL="0" lvl="2" algn="just"/>
            <a:r>
              <a:rPr lang="en-US" sz="2000"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21</a:t>
            </a:fld>
            <a:r>
              <a:rPr lang="en-ZA" sz="1200" dirty="0">
                <a:latin typeface="Arial" pitchFamily="34" charset="0"/>
                <a:cs typeface="Arial" pitchFamily="34" charset="0"/>
              </a:rPr>
              <a:t> </a:t>
            </a:r>
          </a:p>
        </p:txBody>
      </p:sp>
      <p:sp>
        <p:nvSpPr>
          <p:cNvPr id="3" name="TextBox 2"/>
          <p:cNvSpPr txBox="1"/>
          <p:nvPr/>
        </p:nvSpPr>
        <p:spPr>
          <a:xfrm>
            <a:off x="755576" y="1412776"/>
            <a:ext cx="7924800" cy="4093428"/>
          </a:xfrm>
          <a:prstGeom prst="rect">
            <a:avLst/>
          </a:prstGeom>
          <a:noFill/>
        </p:spPr>
        <p:txBody>
          <a:bodyPr wrap="square" rtlCol="0">
            <a:spAutoFit/>
          </a:bodyPr>
          <a:lstStyle/>
          <a:p>
            <a:pPr marL="0" lvl="2" algn="just"/>
            <a:r>
              <a:rPr lang="en-GB" sz="2000" b="1" dirty="0">
                <a:latin typeface="Arial" panose="020B0604020202020204" pitchFamily="34" charset="0"/>
                <a:cs typeface="Arial" panose="020B0604020202020204" pitchFamily="34" charset="0"/>
              </a:rPr>
              <a:t>Reporting requirements</a:t>
            </a:r>
          </a:p>
          <a:p>
            <a:pPr marL="0" lvl="2" algn="just"/>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a minimum, suppliers will be required to submit the following: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All transactional data relating to orders;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monthly age analysis;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Production pipeline data and forecast including:</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available (stock on hand);</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Quality Assurance, awaiting release;</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the current month’s production plan.</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Status of outstanding orders.</a:t>
            </a: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3" name="TextBox 2"/>
          <p:cNvSpPr txBox="1"/>
          <p:nvPr/>
        </p:nvSpPr>
        <p:spPr>
          <a:xfrm>
            <a:off x="177552" y="973983"/>
            <a:ext cx="8291264" cy="5062924"/>
          </a:xfrm>
          <a:prstGeom prst="rect">
            <a:avLst/>
          </a:prstGeom>
          <a:noFill/>
        </p:spPr>
        <p:txBody>
          <a:bodyPr wrap="square" rtlCol="0">
            <a:spAutoFit/>
          </a:bodyPr>
          <a:lstStyle/>
          <a:p>
            <a:r>
              <a:rPr lang="en-US" sz="1850" dirty="0">
                <a:latin typeface="Arial" panose="020B0604020202020204" pitchFamily="34" charset="0"/>
                <a:cs typeface="Arial" panose="020B0604020202020204" pitchFamily="34" charset="0"/>
              </a:rPr>
              <a:t>Suppliers are required to maintain sufficient buffer stock to meet at </a:t>
            </a:r>
            <a:r>
              <a:rPr lang="en-US" sz="1850">
                <a:latin typeface="Arial" panose="020B0604020202020204" pitchFamily="34" charset="0"/>
                <a:cs typeface="Arial" panose="020B0604020202020204" pitchFamily="34" charset="0"/>
              </a:rPr>
              <a:t>least two months </a:t>
            </a:r>
            <a:r>
              <a:rPr lang="en-US" sz="1850" dirty="0">
                <a:latin typeface="Arial" panose="020B0604020202020204" pitchFamily="34" charset="0"/>
                <a:cs typeface="Arial" panose="020B0604020202020204" pitchFamily="34" charset="0"/>
              </a:rPr>
              <a:t>demand for all items, aligned with the needs of participating Authorities.</a:t>
            </a:r>
          </a:p>
          <a:p>
            <a:r>
              <a:rPr lang="en-US" sz="1850"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sz="1850" dirty="0" err="1">
                <a:latin typeface="Arial" panose="020B0604020202020204" pitchFamily="34" charset="0"/>
                <a:cs typeface="Arial" panose="020B0604020202020204" pitchFamily="34" charset="0"/>
              </a:rPr>
              <a:t>NDoH</a:t>
            </a:r>
            <a:r>
              <a:rPr lang="en-US" sz="1850" dirty="0">
                <a:latin typeface="Arial" panose="020B0604020202020204" pitchFamily="34" charset="0"/>
                <a:cs typeface="Arial" panose="020B0604020202020204" pitchFamily="34" charset="0"/>
              </a:rPr>
              <a:t> and  the contracted supplier.</a:t>
            </a:r>
            <a:endParaRPr lang="en-GB" sz="1850" dirty="0">
              <a:latin typeface="Arial" panose="020B0604020202020204" pitchFamily="34" charset="0"/>
              <a:cs typeface="Arial" panose="020B0604020202020204" pitchFamily="34" charset="0"/>
            </a:endParaRPr>
          </a:p>
          <a:p>
            <a:endParaRPr lang="en-US" sz="1850" b="1" u="sng" dirty="0">
              <a:latin typeface="Arial" panose="020B0604020202020204" pitchFamily="34" charset="0"/>
              <a:cs typeface="Arial" panose="020B0604020202020204" pitchFamily="34" charset="0"/>
            </a:endParaRPr>
          </a:p>
          <a:p>
            <a:r>
              <a:rPr lang="en-GB" sz="1850" dirty="0">
                <a:latin typeface="Arial" panose="020B0604020202020204" pitchFamily="34" charset="0"/>
                <a:cs typeface="Arial" panose="020B0604020202020204" pitchFamily="34" charset="0"/>
              </a:rPr>
              <a:t>Contractors must inform the National Department of Health at first knowledge of any circumstances that may result in interrupted supply, including but not limited to: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anticipated problems associated with the availability of active pharmaceutical ingredient (API);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industrial action;</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challenges with manufacturing pipeline;</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other supply challenges.</a:t>
            </a:r>
            <a:endParaRPr lang="en-US" sz="1850"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467544" y="1357298"/>
            <a:ext cx="8219256" cy="3416320"/>
          </a:xfrm>
          <a:prstGeom prst="rect">
            <a:avLst/>
          </a:prstGeom>
          <a:noFill/>
        </p:spPr>
        <p:txBody>
          <a:bodyPr wrap="square" rtlCol="0">
            <a:spAutoFit/>
          </a:bodyPr>
          <a:lstStyle/>
          <a:p>
            <a:pPr marL="63500" lvl="1" algn="just"/>
            <a:r>
              <a:rPr lang="en-GB" dirty="0">
                <a:latin typeface="Arial" panose="020B0604020202020204" pitchFamily="34" charset="0"/>
                <a:cs typeface="Arial" panose="020B0604020202020204" pitchFamily="34" charset="0"/>
              </a:rPr>
              <a:t>Contracted Suppliers must direct official communication relating to continuity of supply to stockalert@health.gov.za, as well as Participating Authorities;</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In the event that the contracted supplier is unable to supply, the contracted supplier will source alternative product of acceptable quality and up to the same quantity as required in terms of the contract. The substitute item will be supplied at the current price of the contracted item. </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p:cNvSpPr txBox="1"/>
          <p:nvPr/>
        </p:nvSpPr>
        <p:spPr>
          <a:xfrm>
            <a:off x="251520" y="1174038"/>
            <a:ext cx="8496944"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itchFamily="34" charset="0"/>
                <a:cs typeface="Arial" pitchFamily="34" charset="0"/>
              </a:rPr>
              <a:t>Unless MCC or SAHPRA, has approved a shorter shelf life, products must have a shelf-life of at least </a:t>
            </a:r>
            <a:r>
              <a:rPr lang="en-GB" sz="2000" b="1" i="1" u="sng" dirty="0">
                <a:latin typeface="Arial" pitchFamily="34" charset="0"/>
                <a:cs typeface="Arial" pitchFamily="34" charset="0"/>
              </a:rPr>
              <a:t>12</a:t>
            </a:r>
            <a:r>
              <a:rPr lang="en-GB" sz="2000" dirty="0">
                <a:latin typeface="Arial" pitchFamily="34" charset="0"/>
                <a:cs typeface="Arial" pitchFamily="34" charset="0"/>
              </a:rPr>
              <a:t> months upon delivery.</a:t>
            </a:r>
            <a:endParaRPr lang="en-US" sz="2000" dirty="0">
              <a:latin typeface="Arial" pitchFamily="34" charset="0"/>
              <a:cs typeface="Arial" pitchFamily="34" charset="0"/>
            </a:endParaRPr>
          </a:p>
          <a:p>
            <a:pPr marL="342900" lvl="1" indent="-342900">
              <a:buFont typeface="Arial" panose="020B0604020202020204" pitchFamily="34" charset="0"/>
              <a:buChar char="•"/>
            </a:pPr>
            <a:r>
              <a:rPr lang="en-ZA" sz="2000" dirty="0">
                <a:latin typeface="Arial" pitchFamily="34" charset="0"/>
                <a:cs typeface="Arial" pitchFamily="34" charset="0"/>
              </a:rPr>
              <a:t>Contracted suppliers may apply in writing to PAs to supply a product with a shorter shelf life provided that: </a:t>
            </a:r>
          </a:p>
          <a:p>
            <a:pPr marL="908050" lvl="1" indent="-273050">
              <a:buFont typeface="Arial" pitchFamily="34" charset="0"/>
              <a:buChar char="•"/>
            </a:pPr>
            <a:r>
              <a:rPr lang="en-ZA" sz="2000" dirty="0">
                <a:latin typeface="Arial" pitchFamily="34" charset="0"/>
                <a:cs typeface="Arial" pitchFamily="34" charset="0"/>
              </a:rPr>
              <a:t>Applications are accompanied by an undertaking that such short-dated products will be unconditionally replaced or credited before or after expiry; </a:t>
            </a:r>
            <a:r>
              <a:rPr lang="en-ZA" sz="2000" b="1" dirty="0">
                <a:latin typeface="Arial" pitchFamily="34" charset="0"/>
                <a:cs typeface="Arial" pitchFamily="34" charset="0"/>
              </a:rPr>
              <a:t>and</a:t>
            </a:r>
            <a:r>
              <a:rPr lang="en-ZA" sz="2000" dirty="0">
                <a:latin typeface="Arial" pitchFamily="34" charset="0"/>
                <a:cs typeface="Arial" pitchFamily="34" charset="0"/>
              </a:rPr>
              <a:t> </a:t>
            </a:r>
          </a:p>
          <a:p>
            <a:pPr marL="908050" lvl="1" indent="-273050">
              <a:buFont typeface="Arial" pitchFamily="34" charset="0"/>
              <a:buChar char="•"/>
            </a:pPr>
            <a:r>
              <a:rPr lang="en-ZA" sz="2000" dirty="0">
                <a:latin typeface="Arial" pitchFamily="34" charset="0"/>
                <a:cs typeface="Arial" pitchFamily="34" charset="0"/>
              </a:rPr>
              <a:t>applications are approved before execution of orders;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upon notification of remaining expired stock such products will be collected by the supplier at their own cost;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buFont typeface="Arial" pitchFamily="34" charset="0"/>
              <a:buChar char="•"/>
            </a:pPr>
            <a:r>
              <a:rPr lang="en-ZA" sz="2000" dirty="0">
                <a:latin typeface="Arial" pitchFamily="34" charset="0"/>
                <a:cs typeface="Arial" pitchFamily="34" charset="0"/>
              </a:rPr>
              <a:t>Any PA may, </a:t>
            </a:r>
            <a:r>
              <a:rPr lang="en-ZA" sz="2000" u="sng" dirty="0">
                <a:latin typeface="Arial" pitchFamily="34" charset="0"/>
                <a:cs typeface="Arial" pitchFamily="34" charset="0"/>
              </a:rPr>
              <a:t>without prejudice</a:t>
            </a:r>
            <a:r>
              <a:rPr lang="en-ZA" sz="2000"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755576" y="1181306"/>
            <a:ext cx="7924800"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Bid Response Document</a:t>
            </a:r>
          </a:p>
          <a:p>
            <a:pPr marL="265113" lvl="1" indent="-265113" algn="ctr">
              <a:defRPr/>
            </a:pPr>
            <a:r>
              <a:rPr lang="en-ZA" sz="2000" u="sng" dirty="0">
                <a:solidFill>
                  <a:srgbClr val="FF0000"/>
                </a:solidFill>
                <a:latin typeface="Arial" pitchFamily="34" charset="0"/>
                <a:cs typeface="Arial" pitchFamily="34" charset="0"/>
              </a:rPr>
              <a:t>Adobe Reader 9 or later must be used.  </a:t>
            </a:r>
          </a:p>
          <a:p>
            <a:pPr marL="265113" lvl="1" indent="-265113">
              <a:buFont typeface="Wingdings" pitchFamily="2" charset="2"/>
              <a:buChar char="v"/>
              <a:defRPr/>
            </a:pPr>
            <a:r>
              <a:rPr lang="en-ZA" sz="2000" dirty="0">
                <a:latin typeface="Arial" pitchFamily="34" charset="0"/>
                <a:cs typeface="Arial" pitchFamily="34" charset="0"/>
              </a:rPr>
              <a:t>This is available as a free download. </a:t>
            </a:r>
          </a:p>
          <a:p>
            <a:pPr marL="265113" lvl="1" indent="-265113">
              <a:defRPr/>
            </a:pPr>
            <a:endParaRPr lang="en-ZA" sz="2000" dirty="0">
              <a:latin typeface="Arial" pitchFamily="34" charset="0"/>
              <a:cs typeface="Arial" pitchFamily="34" charset="0"/>
            </a:endParaRPr>
          </a:p>
          <a:p>
            <a:pPr marL="265113" lvl="1" indent="-265113">
              <a:buFont typeface="Wingdings" pitchFamily="2" charset="2"/>
              <a:buChar char="Ø"/>
              <a:defRPr/>
            </a:pPr>
            <a:r>
              <a:rPr lang="en-ZA" sz="2000" dirty="0">
                <a:latin typeface="Arial" pitchFamily="34" charset="0"/>
                <a:cs typeface="Arial" pitchFamily="34" charset="0"/>
              </a:rPr>
              <a:t>If you have difficulty in downloading / opening or saving the fillable PDF documents, first try opening the document online then saving from there to your computer.  Add your company name to filename</a:t>
            </a:r>
          </a:p>
          <a:p>
            <a:pPr marL="265113" lvl="1" indent="-265113">
              <a:buFont typeface="Wingdings" pitchFamily="2" charset="2"/>
              <a:buChar char="Ø"/>
              <a:defRPr/>
            </a:pPr>
            <a:r>
              <a:rPr lang="en-ZA" sz="2000" dirty="0">
                <a:latin typeface="Arial" pitchFamily="34" charset="0"/>
                <a:cs typeface="Arial" pitchFamily="34" charset="0"/>
              </a:rPr>
              <a:t>Only start filling in the document when downloaded and saved. Highlight existing fields to avoid missing any</a:t>
            </a:r>
          </a:p>
          <a:p>
            <a:pPr marL="265113" lvl="1" indent="-265113">
              <a:buFont typeface="Wingdings" pitchFamily="2" charset="2"/>
              <a:buChar char="Ø"/>
              <a:defRPr/>
            </a:pPr>
            <a:r>
              <a:rPr lang="en-ZA" sz="2000" dirty="0">
                <a:latin typeface="Arial" pitchFamily="34" charset="0"/>
                <a:cs typeface="Arial" pitchFamily="34" charset="0"/>
              </a:rPr>
              <a:t>Fields can be corrected by overtyping – note that some fields could be “prefilled” from a previous entry</a:t>
            </a:r>
          </a:p>
          <a:p>
            <a:pPr marL="265113" lvl="1" indent="-265113">
              <a:buFont typeface="Wingdings" pitchFamily="2" charset="2"/>
              <a:buChar char="Ø"/>
              <a:defRPr/>
            </a:pPr>
            <a:r>
              <a:rPr lang="en-ZA" sz="2000" dirty="0">
                <a:latin typeface="Arial" pitchFamily="34" charset="0"/>
                <a:cs typeface="Arial" pitchFamily="34" charset="0"/>
              </a:rPr>
              <a:t>Complete all fillable fields, print and save, confirm correct, then complete any remaining empty fields, then sign and scan.</a:t>
            </a:r>
          </a:p>
          <a:p>
            <a:pPr marL="265113" lvl="1" indent="-265113">
              <a:buFont typeface="Wingdings" pitchFamily="2" charset="2"/>
              <a:buChar char="Ø"/>
              <a:defRPr/>
            </a:pPr>
            <a:r>
              <a:rPr lang="en-ZA" sz="2000" dirty="0">
                <a:latin typeface="Arial" pitchFamily="34" charset="0"/>
                <a:cs typeface="Arial" pitchFamily="34" charset="0"/>
              </a:rPr>
              <a:t>Ensure that all fields in the final electronic copy correspond with the </a:t>
            </a:r>
            <a:r>
              <a:rPr lang="en-ZA" sz="2000" u="sng" dirty="0">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p:cNvSpPr txBox="1"/>
          <p:nvPr/>
        </p:nvSpPr>
        <p:spPr>
          <a:xfrm>
            <a:off x="426368" y="1190831"/>
            <a:ext cx="8291264"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Excel Document</a:t>
            </a:r>
          </a:p>
          <a:p>
            <a:pPr lvl="1" algn="ctr"/>
            <a:r>
              <a:rPr lang="en-ZA" sz="2000" dirty="0">
                <a:solidFill>
                  <a:srgbClr val="FF0000"/>
                </a:solidFill>
                <a:latin typeface="Arial" pitchFamily="34" charset="0"/>
                <a:cs typeface="Arial" pitchFamily="34" charset="0"/>
              </a:rPr>
              <a:t>Use Ms Excel®  2007 or later</a:t>
            </a:r>
          </a:p>
          <a:p>
            <a:pPr lvl="1">
              <a:spcBef>
                <a:spcPts val="0"/>
              </a:spcBef>
              <a:buFont typeface="Wingdings" pitchFamily="2" charset="2"/>
              <a:buChar char="v"/>
            </a:pPr>
            <a:r>
              <a:rPr lang="en-ZA" sz="2000" dirty="0">
                <a:latin typeface="Arial" pitchFamily="34" charset="0"/>
                <a:cs typeface="Arial" pitchFamily="34" charset="0"/>
              </a:rPr>
              <a:t>Complete ALL response fields in Excel for items on which bids are    submitted</a:t>
            </a:r>
          </a:p>
          <a:p>
            <a:pPr lvl="1">
              <a:spcBef>
                <a:spcPts val="0"/>
              </a:spcBef>
            </a:pPr>
            <a:endParaRPr lang="en-ZA" sz="2000" dirty="0">
              <a:latin typeface="Arial" pitchFamily="34" charset="0"/>
              <a:cs typeface="Arial" pitchFamily="34" charset="0"/>
            </a:endParaRPr>
          </a:p>
          <a:p>
            <a:pPr lvl="2">
              <a:buFont typeface="Wingdings" pitchFamily="2" charset="2"/>
              <a:buChar char="Ø"/>
            </a:pPr>
            <a:r>
              <a:rPr lang="en-ZA" sz="2000" dirty="0">
                <a:latin typeface="Arial" pitchFamily="34" charset="0"/>
                <a:cs typeface="Arial" pitchFamily="34" charset="0"/>
              </a:rPr>
              <a:t>Note carefully what unit is asked for: the estimates are expressed in these units</a:t>
            </a:r>
          </a:p>
          <a:p>
            <a:pPr lvl="2">
              <a:buFont typeface="Wingdings" pitchFamily="2" charset="2"/>
              <a:buChar char="Ø"/>
            </a:pPr>
            <a:r>
              <a:rPr lang="en-ZA" sz="2000" dirty="0">
                <a:latin typeface="Arial" pitchFamily="34" charset="0"/>
                <a:cs typeface="Arial" pitchFamily="34" charset="0"/>
              </a:rPr>
              <a:t>Submit price according to this unit</a:t>
            </a:r>
          </a:p>
          <a:p>
            <a:pPr lvl="2">
              <a:buFont typeface="Wingdings" pitchFamily="2" charset="2"/>
              <a:buChar char="Ø"/>
            </a:pPr>
            <a:r>
              <a:rPr lang="en-ZA" sz="2000" dirty="0">
                <a:latin typeface="Arial" pitchFamily="34" charset="0"/>
                <a:cs typeface="Arial" pitchFamily="34" charset="0"/>
              </a:rPr>
              <a:t>Certain fields are restricted to numbers only to avoid you entering spaces, commas or letters</a:t>
            </a:r>
          </a:p>
          <a:p>
            <a:pPr lvl="2">
              <a:buFont typeface="Wingdings" pitchFamily="2" charset="2"/>
              <a:buChar char="Ø"/>
            </a:pPr>
            <a:r>
              <a:rPr lang="en-ZA" sz="2000" dirty="0">
                <a:latin typeface="Arial" pitchFamily="34" charset="0"/>
                <a:cs typeface="Arial" pitchFamily="34" charset="0"/>
              </a:rPr>
              <a:t>Do NOT make any changes to item numbers, item specifications or estimates or add / duplicate columns</a:t>
            </a:r>
          </a:p>
          <a:p>
            <a:pPr lvl="2">
              <a:buFont typeface="Wingdings" pitchFamily="2" charset="2"/>
              <a:buChar char="Ø"/>
            </a:pPr>
            <a:r>
              <a:rPr lang="en-ZA" sz="2000" dirty="0">
                <a:latin typeface="Arial" pitchFamily="34" charset="0"/>
                <a:cs typeface="Arial" pitchFamily="34" charset="0"/>
              </a:rPr>
              <a:t>If you want to make </a:t>
            </a:r>
            <a:r>
              <a:rPr lang="en-ZA" sz="2000" dirty="0" err="1">
                <a:latin typeface="Arial" pitchFamily="34" charset="0"/>
                <a:cs typeface="Arial" pitchFamily="34" charset="0"/>
              </a:rPr>
              <a:t>addtional</a:t>
            </a:r>
            <a:r>
              <a:rPr lang="en-ZA" sz="2000" dirty="0">
                <a:latin typeface="Arial" pitchFamily="34" charset="0"/>
                <a:cs typeface="Arial" pitchFamily="34" charset="0"/>
              </a:rPr>
              <a:t> offer on the same product, submit another Bid Response Document for that item – clearly naming it </a:t>
            </a:r>
            <a:r>
              <a:rPr lang="en-ZA" sz="2000" dirty="0" err="1">
                <a:latin typeface="Arial" pitchFamily="34" charset="0"/>
                <a:cs typeface="Arial" pitchFamily="34" charset="0"/>
              </a:rPr>
              <a:t>Alt_offer</a:t>
            </a:r>
            <a:r>
              <a:rPr lang="en-ZA" sz="2000" dirty="0">
                <a:latin typeface="Arial" pitchFamily="34" charset="0"/>
                <a:cs typeface="Arial" pitchFamily="34" charset="0"/>
              </a:rPr>
              <a:t>(s)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395536" y="1357298"/>
            <a:ext cx="8291264" cy="4462760"/>
          </a:xfrm>
          <a:prstGeom prst="rect">
            <a:avLst/>
          </a:prstGeom>
          <a:noFill/>
        </p:spPr>
        <p:txBody>
          <a:bodyPr wrap="square" rtlCol="0">
            <a:spAutoFit/>
          </a:bodyPr>
          <a:lstStyle/>
          <a:p>
            <a:pPr marL="0" lvl="1" algn="ctr">
              <a:defRPr/>
            </a:pPr>
            <a:r>
              <a:rPr lang="en-US" sz="2400" b="1" dirty="0" err="1">
                <a:solidFill>
                  <a:srgbClr val="FF0000"/>
                </a:solidFill>
                <a:latin typeface="Arial" pitchFamily="34" charset="0"/>
                <a:cs typeface="Arial" pitchFamily="34" charset="0"/>
              </a:rPr>
              <a:t>Finalising</a:t>
            </a:r>
            <a:r>
              <a:rPr lang="en-US" sz="2400" b="1" dirty="0">
                <a:solidFill>
                  <a:srgbClr val="FF0000"/>
                </a:solidFill>
                <a:latin typeface="Arial" pitchFamily="34" charset="0"/>
                <a:cs typeface="Arial" pitchFamily="34" charset="0"/>
              </a:rPr>
              <a:t> bid document</a:t>
            </a:r>
          </a:p>
          <a:p>
            <a:r>
              <a:rPr lang="en-ZA" sz="2000" dirty="0">
                <a:latin typeface="Arial" pitchFamily="34" charset="0"/>
                <a:cs typeface="Arial" pitchFamily="34" charset="0"/>
              </a:rPr>
              <a:t>Double-check :</a:t>
            </a:r>
          </a:p>
          <a:p>
            <a:pPr>
              <a:buFont typeface="Wingdings" pitchFamily="2" charset="2"/>
              <a:buChar char="ü"/>
            </a:pPr>
            <a:r>
              <a:rPr lang="en-ZA" sz="2000" dirty="0">
                <a:latin typeface="Arial" pitchFamily="34" charset="0"/>
                <a:cs typeface="Arial" pitchFamily="34" charset="0"/>
              </a:rPr>
              <a:t>accuracy and completeness of the completed document.</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All bid prices are for the correct unit and are VAT-inclusive.</a:t>
            </a:r>
          </a:p>
          <a:p>
            <a:endParaRPr lang="en-ZA" sz="2000" dirty="0">
              <a:latin typeface="Arial" pitchFamily="34" charset="0"/>
              <a:cs typeface="Arial" pitchFamily="34" charset="0"/>
            </a:endParaRPr>
          </a:p>
          <a:p>
            <a:pPr algn="ctr"/>
            <a:r>
              <a:rPr lang="en-ZA" sz="2000" b="1" dirty="0">
                <a:solidFill>
                  <a:srgbClr val="FF0000"/>
                </a:solidFill>
                <a:latin typeface="Arial" pitchFamily="34" charset="0"/>
                <a:cs typeface="Arial" pitchFamily="34" charset="0"/>
              </a:rPr>
              <a:t>Print out the BRD </a:t>
            </a: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 compare the printed BRD with the electronic version (Ensure that all items are printed - printed version is the legal copy)</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Sign every page of hard copy</a:t>
            </a:r>
          </a:p>
          <a:p>
            <a:endParaRPr lang="en-ZA" sz="2000" dirty="0">
              <a:latin typeface="Arial" pitchFamily="34" charset="0"/>
              <a:cs typeface="Arial" pitchFamily="34" charset="0"/>
            </a:endParaRPr>
          </a:p>
          <a:p>
            <a:r>
              <a:rPr lang="en-ZA" sz="2000" b="1" dirty="0">
                <a:latin typeface="Arial" pitchFamily="34" charset="0"/>
                <a:cs typeface="Arial" pitchFamily="34" charset="0"/>
              </a:rPr>
              <a:t>Save and submit </a:t>
            </a:r>
            <a:r>
              <a:rPr lang="en-ZA" sz="2000" dirty="0">
                <a:latin typeface="Arial" pitchFamily="34" charset="0"/>
                <a:cs typeface="Arial" pitchFamily="34" charset="0"/>
              </a:rPr>
              <a:t>completed BRD in Excel and fillable PDF – on a </a:t>
            </a:r>
            <a:r>
              <a:rPr lang="en-US" sz="2000" dirty="0">
                <a:effectLst/>
                <a:latin typeface="Arial" panose="020B0604020202020204" pitchFamily="34" charset="0"/>
                <a:ea typeface="Arial Narrow" panose="020B0606020202030204" pitchFamily="34" charset="0"/>
              </a:rPr>
              <a:t>Universal Serial Bus (USB) Flash Drive / Storage Device</a:t>
            </a:r>
            <a:r>
              <a:rPr lang="en-ZA" sz="2000" b="1" dirty="0">
                <a:highlight>
                  <a:srgbClr val="FFFF00"/>
                </a:highlight>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426368" y="1190831"/>
            <a:ext cx="8291264" cy="5786199"/>
          </a:xfrm>
          <a:prstGeom prst="rect">
            <a:avLst/>
          </a:prstGeom>
          <a:noFill/>
        </p:spPr>
        <p:txBody>
          <a:bodyPr wrap="square" rtlCol="0">
            <a:spAutoFit/>
          </a:bodyPr>
          <a:lstStyle/>
          <a:p>
            <a:pPr marL="0" lvl="1">
              <a:defRPr/>
            </a:pPr>
            <a:r>
              <a:rPr lang="en-US" sz="2000" b="1">
                <a:latin typeface="Arial" pitchFamily="34" charset="0"/>
                <a:cs typeface="Arial" pitchFamily="34" charset="0"/>
              </a:rPr>
              <a:t>Found </a:t>
            </a:r>
            <a:r>
              <a:rPr lang="en-US" sz="2000" b="1" dirty="0">
                <a:latin typeface="Arial" pitchFamily="34" charset="0"/>
                <a:cs typeface="Arial" pitchFamily="34" charset="0"/>
              </a:rPr>
              <a:t>in previous tenders:</a:t>
            </a:r>
          </a:p>
          <a:p>
            <a:pPr lvl="2">
              <a:buFont typeface="Wingdings" pitchFamily="2" charset="2"/>
              <a:buChar char="Ø"/>
            </a:pPr>
            <a:r>
              <a:rPr lang="en-ZA" sz="1500" dirty="0">
                <a:latin typeface="Arial" pitchFamily="34" charset="0"/>
                <a:cs typeface="Arial" pitchFamily="34" charset="0"/>
              </a:rPr>
              <a:t>CD/USB either corrupt or no data saved (Ensure to check that the data is available and accessible);</a:t>
            </a:r>
          </a:p>
          <a:p>
            <a:pPr lvl="2">
              <a:buFont typeface="Wingdings" pitchFamily="2" charset="2"/>
              <a:buChar char="Ø"/>
            </a:pPr>
            <a:r>
              <a:rPr lang="en-ZA" sz="1500" dirty="0">
                <a:latin typeface="Arial" pitchFamily="34" charset="0"/>
                <a:cs typeface="Arial" pitchFamily="34" charset="0"/>
              </a:rPr>
              <a:t>Certification of relevant documents was found to be copies and not dated (Ensure it is an original stamp from a Commissioner of Oath and dated);</a:t>
            </a:r>
          </a:p>
          <a:p>
            <a:pPr lvl="2">
              <a:buFont typeface="Wingdings" pitchFamily="2" charset="2"/>
              <a:buChar char="Ø"/>
            </a:pPr>
            <a:r>
              <a:rPr lang="en-ZA" sz="1500" dirty="0">
                <a:latin typeface="Arial" pitchFamily="34" charset="0"/>
                <a:cs typeface="Arial" pitchFamily="34" charset="0"/>
              </a:rPr>
              <a:t>Compulsory bid documents not signed, if signed a copy was submitted (Ensure compulsory documents are signed in black wet ink in spaces provided)</a:t>
            </a:r>
          </a:p>
          <a:p>
            <a:pPr lvl="2">
              <a:buFont typeface="Wingdings" pitchFamily="2" charset="2"/>
              <a:buChar char="Ø"/>
            </a:pPr>
            <a:r>
              <a:rPr lang="en-ZA" sz="1500" dirty="0">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lvl="2">
              <a:buFont typeface="Wingdings" pitchFamily="2" charset="2"/>
              <a:buChar char="Ø"/>
            </a:pPr>
            <a:r>
              <a:rPr lang="en-ZA" sz="1500" dirty="0">
                <a:latin typeface="Arial" pitchFamily="34" charset="0"/>
                <a:cs typeface="Arial" pitchFamily="34" charset="0"/>
              </a:rPr>
              <a:t>Submission of 3 Party Authorisation letters as indicated on the Medicine Registration Certificate is compulsory (Please submit the relevant Authorisation. If it deviates from the MRC kindly provide a detailed explanation for the reasons thereof)</a:t>
            </a:r>
          </a:p>
          <a:p>
            <a:pPr lvl="2">
              <a:buFont typeface="Wingdings" pitchFamily="2" charset="2"/>
              <a:buChar char="Ø"/>
            </a:pPr>
            <a:r>
              <a:rPr lang="en-ZA" sz="1500" dirty="0">
                <a:latin typeface="Arial" pitchFamily="34" charset="0"/>
                <a:cs typeface="Arial" pitchFamily="34" charset="0"/>
              </a:rPr>
              <a:t>Submission of the MRC Conditions of Registration as indicated on the MRC as Point 5 (Annexure A) is compulsory ( Please submit the certified copy of Conditions of Registration Annexure A with the MRC)</a:t>
            </a:r>
          </a:p>
          <a:p>
            <a:pPr lvl="2">
              <a:buFont typeface="Wingdings" pitchFamily="2" charset="2"/>
              <a:buChar char="Ø"/>
            </a:pPr>
            <a:r>
              <a:rPr lang="en-ZA" sz="1500" b="1" dirty="0">
                <a:latin typeface="Arial" pitchFamily="34" charset="0"/>
                <a:cs typeface="Arial" pitchFamily="34" charset="0"/>
              </a:rPr>
              <a:t>Legible</a:t>
            </a:r>
            <a:r>
              <a:rPr lang="en-ZA" sz="1500" dirty="0">
                <a:latin typeface="Arial" pitchFamily="34" charset="0"/>
                <a:cs typeface="Arial" pitchFamily="34" charset="0"/>
              </a:rPr>
              <a:t> electronic copy of the Package insert as part of Set 2 is a requirement</a:t>
            </a:r>
          </a:p>
          <a:p>
            <a:pPr lvl="2">
              <a:buFont typeface="Wingdings" pitchFamily="2" charset="2"/>
              <a:buChar char="Ø"/>
            </a:pPr>
            <a:r>
              <a:rPr lang="en-ZA" sz="1500" dirty="0">
                <a:latin typeface="Arial" pitchFamily="34" charset="0"/>
                <a:cs typeface="Arial" pitchFamily="34" charset="0"/>
              </a:rPr>
              <a:t>Naming convention of the electronic files is not in accordance with Annexure A Checklist.</a:t>
            </a: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CHALLENGES</a:t>
            </a:r>
          </a:p>
        </p:txBody>
      </p:sp>
    </p:spTree>
    <p:extLst>
      <p:ext uri="{BB962C8B-B14F-4D97-AF65-F5344CB8AC3E}">
        <p14:creationId xmlns:p14="http://schemas.microsoft.com/office/powerpoint/2010/main" val="119120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79512" y="1357298"/>
            <a:ext cx="8507288" cy="5078313"/>
          </a:xfrm>
          <a:prstGeom prst="rect">
            <a:avLst/>
          </a:prstGeom>
          <a:noFill/>
        </p:spPr>
        <p:txBody>
          <a:bodyPr wrap="square" rtlCol="0">
            <a:spAutoFit/>
          </a:bodyPr>
          <a:lstStyle/>
          <a:p>
            <a:pPr marL="0" lvl="1">
              <a:defRPr/>
            </a:pPr>
            <a:r>
              <a:rPr lang="en-ZA" sz="2400" dirty="0">
                <a:latin typeface="Arial" pitchFamily="34" charset="0"/>
                <a:cs typeface="Arial" pitchFamily="34" charset="0"/>
              </a:rPr>
              <a:t>Four documents must be downloaded per tender and saved: </a:t>
            </a:r>
          </a:p>
          <a:p>
            <a:pPr lvl="1" indent="-457200">
              <a:buFont typeface="Arial" panose="020B0604020202020204" pitchFamily="34" charset="0"/>
              <a:buChar char="•"/>
              <a:defRPr/>
            </a:pPr>
            <a:endParaRPr lang="en-ZA" sz="2400" dirty="0">
              <a:latin typeface="Arial" pitchFamily="34" charset="0"/>
              <a:cs typeface="Arial" pitchFamily="34" charset="0"/>
            </a:endParaRPr>
          </a:p>
          <a:p>
            <a:pPr lvl="2" indent="-457200">
              <a:buAutoNum type="arabicParenR"/>
              <a:defRPr/>
            </a:pPr>
            <a:r>
              <a:rPr lang="en-ZA" sz="2400" dirty="0">
                <a:latin typeface="Arial" pitchFamily="34" charset="0"/>
                <a:cs typeface="Arial" pitchFamily="34" charset="0"/>
              </a:rPr>
              <a:t>Bid pack (which includes fillable PDF documents)</a:t>
            </a:r>
          </a:p>
          <a:p>
            <a:pPr marL="457200" lvl="2">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2)  Bid Response Document (in Excel)</a:t>
            </a:r>
          </a:p>
          <a:p>
            <a:pPr lvl="2" indent="-457200">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3)  Annexure A – Checklist (in Excel)</a:t>
            </a:r>
          </a:p>
          <a:p>
            <a:pPr lvl="2" indent="-457200">
              <a:defRPr/>
            </a:pPr>
            <a:endParaRPr lang="en-ZA" sz="2400" dirty="0">
              <a:latin typeface="Arial" pitchFamily="34" charset="0"/>
              <a:cs typeface="Arial" pitchFamily="34" charset="0"/>
            </a:endParaRPr>
          </a:p>
          <a:p>
            <a:pPr lvl="2" indent="-457200">
              <a:buAutoNum type="arabicParenR" startAt="4"/>
              <a:defRPr/>
            </a:pPr>
            <a:r>
              <a:rPr lang="en-ZA" sz="2400" dirty="0">
                <a:latin typeface="Arial" pitchFamily="34" charset="0"/>
                <a:cs typeface="Arial" pitchFamily="34" charset="0"/>
              </a:rPr>
              <a:t>PBD9 Directors Categorisation Profile (in Excel and must be completed)</a:t>
            </a:r>
          </a:p>
          <a:p>
            <a:pPr marL="457200" lvl="2">
              <a:defRPr/>
            </a:pPr>
            <a:r>
              <a:rPr lang="en-ZA" dirty="0">
                <a:latin typeface="Arial" pitchFamily="34" charset="0"/>
                <a:cs typeface="Arial" pitchFamily="34" charset="0"/>
              </a:rPr>
              <a:t>       </a:t>
            </a:r>
            <a:r>
              <a:rPr lang="en-ZA" b="1" dirty="0">
                <a:latin typeface="Arial" pitchFamily="34" charset="0"/>
                <a:cs typeface="Arial" pitchFamily="34" charset="0"/>
              </a:rPr>
              <a:t>Note: Its compulsory to submit certified copies of Director’s       	identification</a:t>
            </a:r>
          </a:p>
          <a:p>
            <a:pPr marL="457200" lvl="2">
              <a:defRPr/>
            </a:pPr>
            <a:endParaRPr lang="en-ZA" sz="2400" dirty="0">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tenders@health.gov.za</a:t>
            </a: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323528" y="1357298"/>
            <a:ext cx="8363272" cy="3600986"/>
          </a:xfrm>
          <a:prstGeom prst="rect">
            <a:avLst/>
          </a:prstGeom>
          <a:noFill/>
        </p:spPr>
        <p:txBody>
          <a:bodyPr wrap="square" rtlCol="0">
            <a:spAutoFit/>
          </a:bodyPr>
          <a:lstStyle/>
          <a:p>
            <a:r>
              <a:rPr lang="en-ZA" sz="2400" b="1" dirty="0">
                <a:latin typeface="Arial" pitchFamily="34" charset="0"/>
                <a:cs typeface="Arial" pitchFamily="34" charset="0"/>
              </a:rPr>
              <a:t>Submit 3 sets of your bid</a:t>
            </a:r>
          </a:p>
          <a:p>
            <a:endParaRPr lang="en-US" sz="2400" b="1" dirty="0">
              <a:latin typeface="Arial" pitchFamily="34" charset="0"/>
              <a:cs typeface="Arial" pitchFamily="34" charset="0"/>
            </a:endParaRPr>
          </a:p>
          <a:p>
            <a:pPr marL="738188" lvl="2" indent="-738188"/>
            <a:r>
              <a:rPr lang="en-ZA" sz="2000" b="1" dirty="0">
                <a:latin typeface="Arial" pitchFamily="34" charset="0"/>
                <a:cs typeface="Arial" pitchFamily="34" charset="0"/>
              </a:rPr>
              <a:t>Set 1: Hard copy of Bid (constitutes the legal binding bid document)</a:t>
            </a:r>
          </a:p>
          <a:p>
            <a:pPr marL="0" lvl="3" indent="0" algn="ctr">
              <a:buFont typeface="Wingdings" pitchFamily="2" charset="2"/>
              <a:buChar char="Ø"/>
            </a:pPr>
            <a:endParaRPr lang="en-ZA" sz="2000" dirty="0">
              <a:latin typeface="Arial" pitchFamily="34" charset="0"/>
              <a:cs typeface="Arial" pitchFamily="34" charset="0"/>
            </a:endParaRPr>
          </a:p>
          <a:p>
            <a:pPr marL="0" lvl="3" indent="0" algn="ctr">
              <a:buNone/>
            </a:pPr>
            <a:r>
              <a:rPr lang="en-ZA" sz="2000" b="1" dirty="0">
                <a:latin typeface="Arial" pitchFamily="34" charset="0"/>
                <a:cs typeface="Arial" pitchFamily="34" charset="0"/>
              </a:rPr>
              <a:t>ALL PAGES MUST BE INITIALLED BY SIGNATORY USING BLACK WET INK &amp; ALL RELEVANT DOCUMENTS MUST BE CERTIFIED INCLUSIVE OF CERTIFICATION DATE</a:t>
            </a:r>
          </a:p>
          <a:p>
            <a:pPr marL="0" lvl="3" indent="0" algn="ctr">
              <a:buNone/>
            </a:pPr>
            <a:endParaRPr lang="en-ZA" sz="2000" i="1" dirty="0">
              <a:solidFill>
                <a:srgbClr val="FF0000"/>
              </a:solidFill>
              <a:latin typeface="Arial" pitchFamily="34" charset="0"/>
              <a:cs typeface="Arial" pitchFamily="34" charset="0"/>
            </a:endParaRPr>
          </a:p>
          <a:p>
            <a:pPr marL="0" lvl="3" indent="0" algn="ctr">
              <a:buNone/>
            </a:pPr>
            <a:r>
              <a:rPr lang="en-ZA" sz="2000" i="1" dirty="0">
                <a:latin typeface="Arial" pitchFamily="34" charset="0"/>
                <a:cs typeface="Arial" pitchFamily="34" charset="0"/>
              </a:rPr>
              <a:t>(Please punch all pages &amp; bind, do-not use ring-binders, strong staples or plastic sleeves. Index tabs are useful)</a:t>
            </a:r>
          </a:p>
        </p:txBody>
      </p:sp>
      <p:sp>
        <p:nvSpPr>
          <p:cNvPr id="4" name="Rectangle 2"/>
          <p:cNvSpPr txBox="1">
            <a:spLocks noChangeArrowheads="1"/>
          </p:cNvSpPr>
          <p:nvPr/>
        </p:nvSpPr>
        <p:spPr>
          <a:xfrm>
            <a:off x="64291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762000" y="1357298"/>
            <a:ext cx="7924800" cy="4216539"/>
          </a:xfrm>
          <a:prstGeom prst="rect">
            <a:avLst/>
          </a:prstGeom>
          <a:noFill/>
        </p:spPr>
        <p:txBody>
          <a:bodyPr wrap="square" rtlCol="0">
            <a:spAutoFit/>
          </a:bodyPr>
          <a:lstStyle/>
          <a:p>
            <a:r>
              <a:rPr lang="en-US" sz="2400" b="1" dirty="0">
                <a:latin typeface="Arial" pitchFamily="34" charset="0"/>
                <a:cs typeface="Arial" pitchFamily="34" charset="0"/>
              </a:rPr>
              <a:t>Document Submission</a:t>
            </a:r>
          </a:p>
          <a:p>
            <a:pPr marL="850900" lvl="2" indent="-850900"/>
            <a:r>
              <a:rPr lang="en-ZA" sz="2000" b="1" dirty="0">
                <a:latin typeface="Arial" pitchFamily="34" charset="0"/>
                <a:cs typeface="Arial" pitchFamily="34" charset="0"/>
              </a:rPr>
              <a:t>Set 2:  Scanned image of set 1 (i.e. all completed, signed documents, certificates, inclusive of supporting documents)</a:t>
            </a:r>
          </a:p>
          <a:p>
            <a:pPr marL="266700" lvl="2" indent="-266700"/>
            <a:r>
              <a:rPr lang="en-ZA" sz="2000" b="1" dirty="0">
                <a:latin typeface="Arial" pitchFamily="34" charset="0"/>
                <a:cs typeface="Arial" pitchFamily="34" charset="0"/>
              </a:rPr>
              <a:t>Set 3: Electronic version of bid </a:t>
            </a:r>
          </a:p>
          <a:p>
            <a:pPr marL="730250" lvl="3" indent="-273050">
              <a:buFont typeface="Wingdings" pitchFamily="2" charset="2"/>
              <a:buChar char="Ø"/>
            </a:pPr>
            <a:r>
              <a:rPr lang="en-ZA" dirty="0">
                <a:latin typeface="Arial" pitchFamily="34" charset="0"/>
                <a:cs typeface="Arial" pitchFamily="34" charset="0"/>
              </a:rPr>
              <a:t>Completed document of which the PBD4.1,SBD4,SBD5, SBD8,SBD9, PBD1, and PBD1.1 are fillable PDF documents;</a:t>
            </a:r>
          </a:p>
          <a:p>
            <a:pPr marL="730250" lvl="3" indent="-273050">
              <a:buFont typeface="Wingdings" pitchFamily="2" charset="2"/>
              <a:buChar char="Ø"/>
            </a:pPr>
            <a:r>
              <a:rPr lang="en-ZA" dirty="0">
                <a:latin typeface="Arial" pitchFamily="34" charset="0"/>
                <a:cs typeface="Arial" pitchFamily="34" charset="0"/>
              </a:rPr>
              <a:t>Completed Bid Response Document in Excel (not PDF)</a:t>
            </a:r>
          </a:p>
          <a:p>
            <a:pPr marL="730250" lvl="3" indent="-273050">
              <a:buFont typeface="Wingdings" pitchFamily="2" charset="2"/>
              <a:buChar char="Ø"/>
            </a:pPr>
            <a:r>
              <a:rPr lang="en-ZA" dirty="0">
                <a:latin typeface="Arial" pitchFamily="34" charset="0"/>
                <a:cs typeface="Arial" pitchFamily="34" charset="0"/>
              </a:rPr>
              <a:t>PBD9 Directors Categorisation Profile</a:t>
            </a:r>
          </a:p>
          <a:p>
            <a:pPr marL="730250" lvl="3" indent="-273050">
              <a:buFont typeface="Wingdings" pitchFamily="2" charset="2"/>
              <a:buChar char="Ø"/>
            </a:pPr>
            <a:r>
              <a:rPr lang="en-ZA" dirty="0">
                <a:latin typeface="Arial" pitchFamily="34" charset="0"/>
                <a:cs typeface="Arial" pitchFamily="34" charset="0"/>
              </a:rPr>
              <a:t>Annexure A Checklist</a:t>
            </a:r>
          </a:p>
          <a:p>
            <a:pPr marL="457200" lvl="3"/>
            <a:endParaRPr lang="en-ZA" dirty="0">
              <a:latin typeface="Arial" pitchFamily="34" charset="0"/>
              <a:cs typeface="Arial" pitchFamily="34" charset="0"/>
            </a:endParaRPr>
          </a:p>
          <a:p>
            <a:pPr lvl="1"/>
            <a:r>
              <a:rPr lang="en-ZA" sz="1400" dirty="0">
                <a:latin typeface="Arial" pitchFamily="34" charset="0"/>
                <a:cs typeface="Arial" pitchFamily="34" charset="0"/>
              </a:rPr>
              <a:t>Set 2 and Set 3 must be included on a </a:t>
            </a:r>
            <a:r>
              <a:rPr lang="en-US" sz="1400" dirty="0">
                <a:effectLst/>
                <a:latin typeface="Arial" panose="020B0604020202020204" pitchFamily="34" charset="0"/>
                <a:ea typeface="Arial Narrow" panose="020B0606020202030204" pitchFamily="34" charset="0"/>
              </a:rPr>
              <a:t>Universal Serial Bus (USB) Flash Drive / Storage Device </a:t>
            </a:r>
            <a:r>
              <a:rPr lang="en-ZA" sz="1400" dirty="0">
                <a:latin typeface="Arial" pitchFamily="34" charset="0"/>
                <a:cs typeface="Arial" pitchFamily="34" charset="0"/>
              </a:rPr>
              <a:t>and submitted in</a:t>
            </a:r>
            <a:r>
              <a:rPr lang="en-ZA" sz="1400" b="1" dirty="0">
                <a:latin typeface="Arial" pitchFamily="34" charset="0"/>
                <a:cs typeface="Arial" pitchFamily="34" charset="0"/>
              </a:rPr>
              <a:t> a sealed</a:t>
            </a:r>
            <a:r>
              <a:rPr lang="en-ZA" sz="1400" dirty="0">
                <a:latin typeface="Arial" pitchFamily="34" charset="0"/>
                <a:cs typeface="Arial" pitchFamily="34" charset="0"/>
              </a:rPr>
              <a:t> package with Set 1. </a:t>
            </a:r>
          </a:p>
          <a:p>
            <a:pPr lvl="1"/>
            <a:r>
              <a:rPr lang="en-ZA" sz="1400" dirty="0">
                <a:latin typeface="Arial" pitchFamily="34" charset="0"/>
                <a:cs typeface="Arial" pitchFamily="34" charset="0"/>
              </a:rPr>
              <a:t>The full name and address of the bidder, including the return address of the bidder, the bid number and the closing date of the bid must be clearly indicated on the package.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3"/>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642910" y="1137443"/>
            <a:ext cx="6215090" cy="1754326"/>
          </a:xfrm>
          <a:prstGeom prst="rect">
            <a:avLst/>
          </a:prstGeom>
        </p:spPr>
        <p:txBody>
          <a:bodyPr wrap="square">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All bid documents must be sorted, filed and submitted in the </a:t>
            </a:r>
            <a:r>
              <a:rPr lang="en-GB" b="1" dirty="0">
                <a:latin typeface="Arial" panose="020B0604020202020204" pitchFamily="34" charset="0"/>
                <a:cs typeface="Arial" panose="020B0604020202020204" pitchFamily="34" charset="0"/>
              </a:rPr>
              <a:t>exact order as indicated in the bid documents checklist – Section….. Of the SRCC</a:t>
            </a:r>
            <a:endParaRPr lang="en-ZA" dirty="0">
              <a:latin typeface="Arial" pitchFamily="34" charset="0"/>
              <a:cs typeface="Arial" pitchFamily="34" charset="0"/>
            </a:endParaRPr>
          </a:p>
          <a:p>
            <a:pPr marL="285750" indent="-285750">
              <a:buFont typeface="Wingdings" panose="05000000000000000000" pitchFamily="2" charset="2"/>
              <a:buChar char="Ø"/>
            </a:pPr>
            <a:r>
              <a:rPr lang="en-ZA" dirty="0">
                <a:latin typeface="Arial" pitchFamily="34" charset="0"/>
                <a:cs typeface="Arial" pitchFamily="34" charset="0"/>
              </a:rPr>
              <a:t>All fields must be completed.</a:t>
            </a:r>
          </a:p>
          <a:p>
            <a:pPr marL="285750" indent="-285750">
              <a:buFont typeface="Wingdings" panose="05000000000000000000" pitchFamily="2" charset="2"/>
              <a:buChar char="Ø"/>
            </a:pPr>
            <a:r>
              <a:rPr lang="en-ZA" dirty="0">
                <a:latin typeface="Arial" pitchFamily="34" charset="0"/>
                <a:cs typeface="Arial" pitchFamily="34" charset="0"/>
              </a:rPr>
              <a:t>Where information requested is not relevant this should be indicated as N/A. </a:t>
            </a:r>
            <a:endParaRPr lang="en-ZA" dirty="0"/>
          </a:p>
        </p:txBody>
      </p:sp>
      <p:graphicFrame>
        <p:nvGraphicFramePr>
          <p:cNvPr id="5" name="Table 4">
            <a:extLst>
              <a:ext uri="{FF2B5EF4-FFF2-40B4-BE49-F238E27FC236}">
                <a16:creationId xmlns:a16="http://schemas.microsoft.com/office/drawing/2014/main" id="{1D37790C-446C-4BAD-B57A-0EC0CEB3EE64}"/>
              </a:ext>
            </a:extLst>
          </p:cNvPr>
          <p:cNvGraphicFramePr>
            <a:graphicFrameLocks noGrp="1"/>
          </p:cNvGraphicFramePr>
          <p:nvPr>
            <p:extLst>
              <p:ext uri="{D42A27DB-BD31-4B8C-83A1-F6EECF244321}">
                <p14:modId xmlns:p14="http://schemas.microsoft.com/office/powerpoint/2010/main" val="2846303413"/>
              </p:ext>
            </p:extLst>
          </p:nvPr>
        </p:nvGraphicFramePr>
        <p:xfrm>
          <a:off x="827584" y="2967830"/>
          <a:ext cx="7128791" cy="2752727"/>
        </p:xfrm>
        <a:graphic>
          <a:graphicData uri="http://schemas.openxmlformats.org/drawingml/2006/table">
            <a:tbl>
              <a:tblPr>
                <a:tableStyleId>{5C22544A-7EE6-4342-B048-85BDC9FD1C3A}</a:tableStyleId>
              </a:tblPr>
              <a:tblGrid>
                <a:gridCol w="795004">
                  <a:extLst>
                    <a:ext uri="{9D8B030D-6E8A-4147-A177-3AD203B41FA5}">
                      <a16:colId xmlns:a16="http://schemas.microsoft.com/office/drawing/2014/main" val="4047588776"/>
                    </a:ext>
                  </a:extLst>
                </a:gridCol>
                <a:gridCol w="720003">
                  <a:extLst>
                    <a:ext uri="{9D8B030D-6E8A-4147-A177-3AD203B41FA5}">
                      <a16:colId xmlns:a16="http://schemas.microsoft.com/office/drawing/2014/main" val="1727772311"/>
                    </a:ext>
                  </a:extLst>
                </a:gridCol>
                <a:gridCol w="2880016">
                  <a:extLst>
                    <a:ext uri="{9D8B030D-6E8A-4147-A177-3AD203B41FA5}">
                      <a16:colId xmlns:a16="http://schemas.microsoft.com/office/drawing/2014/main" val="2353129920"/>
                    </a:ext>
                  </a:extLst>
                </a:gridCol>
                <a:gridCol w="495004">
                  <a:extLst>
                    <a:ext uri="{9D8B030D-6E8A-4147-A177-3AD203B41FA5}">
                      <a16:colId xmlns:a16="http://schemas.microsoft.com/office/drawing/2014/main" val="3570054089"/>
                    </a:ext>
                  </a:extLst>
                </a:gridCol>
                <a:gridCol w="483754">
                  <a:extLst>
                    <a:ext uri="{9D8B030D-6E8A-4147-A177-3AD203B41FA5}">
                      <a16:colId xmlns:a16="http://schemas.microsoft.com/office/drawing/2014/main" val="4101998200"/>
                    </a:ext>
                  </a:extLst>
                </a:gridCol>
                <a:gridCol w="555003">
                  <a:extLst>
                    <a:ext uri="{9D8B030D-6E8A-4147-A177-3AD203B41FA5}">
                      <a16:colId xmlns:a16="http://schemas.microsoft.com/office/drawing/2014/main" val="3524376136"/>
                    </a:ext>
                  </a:extLst>
                </a:gridCol>
                <a:gridCol w="1200007">
                  <a:extLst>
                    <a:ext uri="{9D8B030D-6E8A-4147-A177-3AD203B41FA5}">
                      <a16:colId xmlns:a16="http://schemas.microsoft.com/office/drawing/2014/main" val="2019083638"/>
                    </a:ext>
                  </a:extLst>
                </a:gridCol>
              </a:tblGrid>
              <a:tr h="418893">
                <a:tc>
                  <a:txBody>
                    <a:bodyPr/>
                    <a:lstStyle/>
                    <a:p>
                      <a:pPr algn="ctr" fontAlgn="t"/>
                      <a:r>
                        <a:rPr lang="en-ZA" sz="1000" u="none" strike="noStrike">
                          <a:effectLst/>
                        </a:rPr>
                        <a:t>Compilation Sequence</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Admin Code</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ZA" sz="1000" u="none" strike="noStrike">
                          <a:effectLst/>
                        </a:rPr>
                        <a:t>Document Name</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N/A</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Yes</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No</a:t>
                      </a:r>
                      <a:endParaRPr lang="en-ZA" sz="1000" b="1"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RemarkRemark</a:t>
                      </a:r>
                      <a:endParaRPr lang="en-ZA" sz="1000" b="1"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387388211"/>
                  </a:ext>
                </a:extLst>
              </a:tr>
              <a:tr h="610387">
                <a:tc>
                  <a:txBody>
                    <a:bodyPr/>
                    <a:lstStyle/>
                    <a:p>
                      <a:pPr algn="ctr" fontAlgn="ctr"/>
                      <a:r>
                        <a:rPr lang="en-ZA" sz="1000" u="none" strike="noStrike">
                          <a:effectLst/>
                        </a:rPr>
                        <a:t>1</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CL</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Covering Letter</a:t>
                      </a:r>
                      <a:br>
                        <a:rPr lang="en-US" sz="1000" u="none" strike="noStrike">
                          <a:effectLst/>
                        </a:rPr>
                      </a:br>
                      <a:r>
                        <a:rPr lang="en-US" sz="1000" u="none" strike="noStrike">
                          <a:effectLst/>
                        </a:rPr>
                        <a:t>Note: Status relating to TAX, B-BBEE, License to Manufacture, Certificates etc.  </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053740772"/>
                  </a:ext>
                </a:extLst>
              </a:tr>
              <a:tr h="239368">
                <a:tc>
                  <a:txBody>
                    <a:bodyPr/>
                    <a:lstStyle/>
                    <a:p>
                      <a:pPr algn="ctr" fontAlgn="ctr"/>
                      <a:r>
                        <a:rPr lang="en-ZA" sz="1000" u="none" strike="noStrike">
                          <a:effectLst/>
                        </a:rPr>
                        <a:t>2</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BFI</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ZA" sz="1000" u="none" strike="noStrike">
                          <a:effectLst/>
                        </a:rPr>
                        <a:t>Bid/File Index.</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188204338"/>
                  </a:ext>
                </a:extLst>
              </a:tr>
              <a:tr h="394956">
                <a:tc>
                  <a:txBody>
                    <a:bodyPr/>
                    <a:lstStyle/>
                    <a:p>
                      <a:pPr algn="ctr" fontAlgn="ctr"/>
                      <a:r>
                        <a:rPr lang="en-ZA" sz="1000" u="none" strike="noStrike">
                          <a:effectLst/>
                        </a:rPr>
                        <a:t>3</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BSRA</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Bid Signature. Resolution/Authority to sign bid.</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146659325"/>
                  </a:ext>
                </a:extLst>
              </a:tr>
              <a:tr h="239368">
                <a:tc>
                  <a:txBody>
                    <a:bodyPr/>
                    <a:lstStyle/>
                    <a:p>
                      <a:pPr algn="ctr" fontAlgn="ctr"/>
                      <a:r>
                        <a:rPr lang="en-ZA" sz="1000" u="none" strike="noStrike">
                          <a:effectLst/>
                        </a:rPr>
                        <a:t>4</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SBD1</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SBD 1: Invitation to bid.</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980118002"/>
                  </a:ext>
                </a:extLst>
              </a:tr>
              <a:tr h="239368">
                <a:tc>
                  <a:txBody>
                    <a:bodyPr/>
                    <a:lstStyle/>
                    <a:p>
                      <a:pPr algn="ctr" fontAlgn="ctr"/>
                      <a:r>
                        <a:rPr lang="en-ZA" sz="1000" u="none" strike="noStrike">
                          <a:effectLst/>
                        </a:rPr>
                        <a:t>5</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PBD4.1</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PBD 4.1: Contact Details of Bidder.</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032513273"/>
                  </a:ext>
                </a:extLst>
              </a:tr>
              <a:tr h="610387">
                <a:tc>
                  <a:txBody>
                    <a:bodyPr/>
                    <a:lstStyle/>
                    <a:p>
                      <a:pPr algn="ctr" fontAlgn="ctr"/>
                      <a:r>
                        <a:rPr lang="en-ZA" sz="1000" u="none" strike="noStrike">
                          <a:effectLst/>
                        </a:rPr>
                        <a:t>6</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ZA" sz="1000" u="none" strike="noStrike">
                          <a:effectLst/>
                        </a:rPr>
                        <a:t>CSD</a:t>
                      </a:r>
                      <a:endParaRPr lang="en-ZA"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000" u="none" strike="noStrike">
                          <a:effectLst/>
                        </a:rPr>
                        <a:t>CSD Registration report - A certified copy of latest and complete (full) report.  Note:  CSD summary report is not accepted. </a:t>
                      </a:r>
                      <a:endParaRPr lang="en-US" sz="10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a:effectLst/>
                        </a:rPr>
                        <a:t> </a:t>
                      </a:r>
                      <a:endParaRPr lang="en-ZA" sz="1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ZA" sz="1000" u="none" strike="noStrike" dirty="0">
                          <a:effectLst/>
                        </a:rPr>
                        <a:t> </a:t>
                      </a:r>
                      <a:endParaRPr lang="en-ZA" sz="10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980073239"/>
                  </a:ext>
                </a:extLst>
              </a:tr>
            </a:tbl>
          </a:graphicData>
        </a:graphic>
      </p:graphicFrame>
    </p:spTree>
    <p:extLst>
      <p:ext uri="{BB962C8B-B14F-4D97-AF65-F5344CB8AC3E}">
        <p14:creationId xmlns:p14="http://schemas.microsoft.com/office/powerpoint/2010/main" val="31399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3" name="TextBox 2"/>
          <p:cNvSpPr txBox="1"/>
          <p:nvPr/>
        </p:nvSpPr>
        <p:spPr>
          <a:xfrm>
            <a:off x="480479" y="1086951"/>
            <a:ext cx="8219254" cy="830997"/>
          </a:xfrm>
          <a:prstGeom prst="rect">
            <a:avLst/>
          </a:prstGeom>
          <a:noFill/>
        </p:spPr>
        <p:txBody>
          <a:bodyPr wrap="square" rtlCol="0">
            <a:spAutoFit/>
          </a:bodyPr>
          <a:lstStyle/>
          <a:p>
            <a:r>
              <a:rPr lang="en-US" sz="2400" b="1" dirty="0">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26104207"/>
              </p:ext>
            </p:extLst>
          </p:nvPr>
        </p:nvGraphicFramePr>
        <p:xfrm>
          <a:off x="971600" y="1699429"/>
          <a:ext cx="6768752" cy="3413760"/>
        </p:xfrm>
        <a:graphic>
          <a:graphicData uri="http://schemas.openxmlformats.org/drawingml/2006/table">
            <a:tbl>
              <a:tblPr firstRow="1" bandRow="1">
                <a:tableStyleId>{F5AB1C69-6EDB-4FF4-983F-18BD219EF322}</a:tableStyleId>
              </a:tblPr>
              <a:tblGrid>
                <a:gridCol w="1446506">
                  <a:extLst>
                    <a:ext uri="{9D8B030D-6E8A-4147-A177-3AD203B41FA5}">
                      <a16:colId xmlns:a16="http://schemas.microsoft.com/office/drawing/2014/main" val="1143099251"/>
                    </a:ext>
                  </a:extLst>
                </a:gridCol>
                <a:gridCol w="1774082">
                  <a:extLst>
                    <a:ext uri="{9D8B030D-6E8A-4147-A177-3AD203B41FA5}">
                      <a16:colId xmlns:a16="http://schemas.microsoft.com/office/drawing/2014/main" val="285351125"/>
                    </a:ext>
                  </a:extLst>
                </a:gridCol>
                <a:gridCol w="1774082">
                  <a:extLst>
                    <a:ext uri="{9D8B030D-6E8A-4147-A177-3AD203B41FA5}">
                      <a16:colId xmlns:a16="http://schemas.microsoft.com/office/drawing/2014/main" val="1759117132"/>
                    </a:ext>
                  </a:extLst>
                </a:gridCol>
                <a:gridCol w="1774082">
                  <a:extLst>
                    <a:ext uri="{9D8B030D-6E8A-4147-A177-3AD203B41FA5}">
                      <a16:colId xmlns:a16="http://schemas.microsoft.com/office/drawing/2014/main" val="2079406967"/>
                    </a:ext>
                  </a:extLst>
                </a:gridCol>
              </a:tblGrid>
              <a:tr h="331899">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dirty="0">
                          <a:latin typeface="Arial" panose="020B0604020202020204" pitchFamily="34" charset="0"/>
                          <a:cs typeface="Arial" panose="020B0604020202020204" pitchFamily="34" charset="0"/>
                        </a:rPr>
                        <a:t>Phase IV</a:t>
                      </a:r>
                    </a:p>
                  </a:txBody>
                  <a:tcPr/>
                </a:tc>
                <a:extLst>
                  <a:ext uri="{0D108BD9-81ED-4DB2-BD59-A6C34878D82A}">
                    <a16:rowId xmlns:a16="http://schemas.microsoft.com/office/drawing/2014/main" val="408721080"/>
                  </a:ext>
                </a:extLst>
              </a:tr>
              <a:tr h="885064">
                <a:tc>
                  <a:txBody>
                    <a:bodyPr/>
                    <a:lstStyle/>
                    <a:p>
                      <a:pPr algn="l">
                        <a:lnSpc>
                          <a:spcPct val="100000"/>
                        </a:lnSpc>
                        <a:spcAft>
                          <a:spcPts val="0"/>
                        </a:spcAft>
                      </a:pPr>
                      <a:r>
                        <a:rPr lang="en-GB" sz="1600" b="1" kern="1200" dirty="0">
                          <a:solidFill>
                            <a:schemeClr val="dk1"/>
                          </a:solidFill>
                          <a:effectLst/>
                          <a:latin typeface="+mn-lt"/>
                          <a:ea typeface="+mn-ea"/>
                          <a:cs typeface="+mn-cs"/>
                        </a:rPr>
                        <a:t>Mandatory  Administrative bid requirements</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600" b="1" kern="1200" dirty="0">
                          <a:solidFill>
                            <a:schemeClr val="dk1"/>
                          </a:solidFill>
                          <a:effectLst/>
                          <a:latin typeface="+mn-lt"/>
                          <a:ea typeface="+mn-ea"/>
                          <a:cs typeface="+mn-cs"/>
                        </a:rPr>
                        <a:t>Product technical and legal mandatory compliance </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GB" sz="1600" b="1" kern="1200" dirty="0">
                          <a:solidFill>
                            <a:schemeClr val="dk1"/>
                          </a:solidFill>
                          <a:effectLst/>
                          <a:latin typeface="+mn-lt"/>
                          <a:ea typeface="+mn-ea"/>
                          <a:cs typeface="+mn-cs"/>
                        </a:rPr>
                        <a:t>Price and </a:t>
                      </a:r>
                      <a:endParaRPr lang="en-ZA" sz="1600" kern="1200" dirty="0">
                        <a:solidFill>
                          <a:schemeClr val="dk1"/>
                        </a:solidFill>
                        <a:effectLst/>
                        <a:latin typeface="+mn-lt"/>
                        <a:ea typeface="+mn-ea"/>
                        <a:cs typeface="+mn-cs"/>
                      </a:endParaRPr>
                    </a:p>
                    <a:p>
                      <a:r>
                        <a:rPr lang="en-GB" sz="1600" b="1" kern="1200" dirty="0">
                          <a:solidFill>
                            <a:schemeClr val="dk1"/>
                          </a:solidFill>
                          <a:effectLst/>
                          <a:latin typeface="+mn-lt"/>
                          <a:ea typeface="+mn-ea"/>
                          <a:cs typeface="+mn-cs"/>
                        </a:rPr>
                        <a:t>B-BBEE</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600" b="1" kern="1200" dirty="0">
                          <a:solidFill>
                            <a:schemeClr val="dk1"/>
                          </a:solidFill>
                          <a:effectLst/>
                          <a:latin typeface="+mn-lt"/>
                          <a:ea typeface="+mn-ea"/>
                          <a:cs typeface="+mn-cs"/>
                        </a:rPr>
                        <a:t>Recommendation and Award</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20342472"/>
                  </a:ext>
                </a:extLst>
              </a:tr>
              <a:tr h="1880760">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kern="1200" dirty="0">
                          <a:solidFill>
                            <a:schemeClr val="dk1"/>
                          </a:solidFill>
                          <a:effectLst/>
                          <a:latin typeface="+mn-lt"/>
                          <a:ea typeface="+mn-ea"/>
                          <a:cs typeface="+mn-cs"/>
                        </a:rPr>
                        <a:t>Bidders will be assessed for compliance with the mandatory administrative requirements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r>
                        <a:rPr lang="en-GB" sz="1400" kern="1200" dirty="0">
                          <a:solidFill>
                            <a:schemeClr val="dk1"/>
                          </a:solidFill>
                          <a:effectLst/>
                          <a:latin typeface="+mn-lt"/>
                          <a:ea typeface="+mn-ea"/>
                          <a:cs typeface="+mn-cs"/>
                        </a:rPr>
                        <a:t>Bidders will be evaluated for compliance to the technical mandatory requirements and product compliance to the specification.</a:t>
                      </a:r>
                      <a:endParaRPr lang="en-ZA" sz="14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en-ZA" sz="1200" kern="1200" dirty="0">
                        <a:solidFill>
                          <a:schemeClr val="dk1"/>
                        </a:solidFill>
                        <a:effectLst/>
                        <a:latin typeface="+mn-lt"/>
                        <a:ea typeface="+mn-ea"/>
                        <a:cs typeface="+mn-cs"/>
                      </a:endParaRPr>
                    </a:p>
                    <a:p>
                      <a:endParaRPr lang="en-ZA" sz="12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kern="1200" dirty="0">
                          <a:solidFill>
                            <a:schemeClr val="dk1"/>
                          </a:solidFill>
                          <a:effectLst/>
                          <a:latin typeface="+mn-lt"/>
                          <a:ea typeface="+mn-ea"/>
                          <a:cs typeface="+mn-cs"/>
                        </a:rPr>
                        <a:t>Bids will be evaluated in terms of the 90/10 preference system</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00000"/>
                        </a:lnSpc>
                        <a:spcAft>
                          <a:spcPts val="0"/>
                        </a:spcAft>
                      </a:pPr>
                      <a:r>
                        <a:rPr lang="en-GB" sz="1400" kern="1200" dirty="0">
                          <a:solidFill>
                            <a:schemeClr val="dk1"/>
                          </a:solidFill>
                          <a:effectLst/>
                          <a:latin typeface="+mn-lt"/>
                          <a:ea typeface="+mn-ea"/>
                          <a:cs typeface="+mn-cs"/>
                        </a:rPr>
                        <a:t>Recommendation and award</a:t>
                      </a:r>
                      <a:endParaRPr lang="en-ZA" sz="1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4674105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539552" y="1244059"/>
            <a:ext cx="7924800" cy="3785652"/>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latin typeface="Arial" pitchFamily="34" charset="0"/>
                <a:cs typeface="Arial" pitchFamily="34" charset="0"/>
              </a:rPr>
              <a:t>Registration on the Central Supplier Database (CSD)</a:t>
            </a:r>
          </a:p>
          <a:p>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Submission of Tax Clearance pin </a:t>
            </a:r>
          </a:p>
          <a:p>
            <a:pPr marL="342900" indent="-342900">
              <a:buFont typeface="Wingdings" panose="05000000000000000000" pitchFamily="2" charset="2"/>
              <a:buChar char="ü"/>
            </a:pPr>
            <a:endParaRPr lang="en-GB" sz="2400" dirty="0">
              <a:latin typeface="Arial" pitchFamily="34" charset="0"/>
              <a:cs typeface="Arial" pitchFamily="34" charset="0"/>
            </a:endParaRPr>
          </a:p>
          <a:p>
            <a:pPr marL="1257300" lvl="2" indent="-342900">
              <a:buFont typeface="Wingdings" panose="05000000000000000000" pitchFamily="2" charset="2"/>
              <a:buChar char="v"/>
            </a:pPr>
            <a:r>
              <a:rPr lang="en-GB" sz="2400" dirty="0">
                <a:solidFill>
                  <a:schemeClr val="bg1">
                    <a:lumMod val="50000"/>
                  </a:schemeClr>
                </a:solidFill>
                <a:latin typeface="Arial" pitchFamily="34" charset="0"/>
                <a:cs typeface="Arial" pitchFamily="34" charset="0"/>
              </a:rPr>
              <a:t>   </a:t>
            </a:r>
            <a:r>
              <a:rPr lang="en-GB" sz="2400" dirty="0">
                <a:latin typeface="Arial" pitchFamily="34" charset="0"/>
                <a:cs typeface="Arial" pitchFamily="34" charset="0"/>
              </a:rPr>
              <a:t>Bidders should be Tax compliant at time of the evaluation. </a:t>
            </a:r>
          </a:p>
          <a:p>
            <a:pPr lvl="2"/>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All bids documents outlined under Bid Document checklist</a:t>
            </a: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323528" y="1092762"/>
            <a:ext cx="8496944" cy="461664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The bidder offering a product must be the holder of a </a:t>
            </a:r>
            <a:r>
              <a:rPr lang="en-ZA" sz="2000" b="1" dirty="0">
                <a:latin typeface="Arial" panose="020B0604020202020204" pitchFamily="34" charset="0"/>
                <a:cs typeface="Arial" panose="020B0604020202020204" pitchFamily="34" charset="0"/>
              </a:rPr>
              <a:t>licence to manufacture medicines </a:t>
            </a:r>
            <a:r>
              <a:rPr lang="en-ZA" sz="2000" dirty="0">
                <a:latin typeface="Arial" panose="020B0604020202020204" pitchFamily="34" charset="0"/>
                <a:cs typeface="Arial" panose="020B0604020202020204" pitchFamily="34" charset="0"/>
              </a:rPr>
              <a:t>issued in terms of section 22C (1)(b) of the Medicines and Related Substances Act, 1965 (Act 101 of 1965), as amended. </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512763" indent="-512763">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certified copy </a:t>
            </a:r>
            <a:r>
              <a:rPr lang="en-US" sz="2000" dirty="0">
                <a:latin typeface="Arial" panose="020B0604020202020204" pitchFamily="34" charset="0"/>
                <a:cs typeface="Arial" panose="020B0604020202020204" pitchFamily="34" charset="0"/>
              </a:rPr>
              <a:t>of the original license must be submitted by the bidder offering the product.</a:t>
            </a:r>
          </a:p>
          <a:p>
            <a:pPr marL="512763" indent="-512763">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9296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TotalTime>
  <Words>3130</Words>
  <Application>Microsoft Office PowerPoint</Application>
  <PresentationFormat>On-screen Show (4:3)</PresentationFormat>
  <Paragraphs>385</Paragraphs>
  <Slides>30</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9" baseType="lpstr">
      <vt:lpstr>Arial</vt:lpstr>
      <vt:lpstr>Arial Narrow</vt:lpstr>
      <vt:lpstr>Calibri</vt:lpstr>
      <vt:lpstr>Symbol</vt:lpstr>
      <vt:lpstr>Times New Roman</vt:lpstr>
      <vt:lpstr>Wingdings</vt:lpstr>
      <vt:lpstr>Office Theme</vt:lpstr>
      <vt:lpstr>Custom Design</vt:lpstr>
      <vt:lpstr>Worksheet</vt:lpstr>
      <vt:lpstr>1 </vt:lpstr>
      <vt:lpstr>2 </vt:lpstr>
      <vt:lpstr>3 </vt:lpstr>
      <vt:lpstr>4 </vt:lpstr>
      <vt:lpstr>5 </vt:lpstr>
      <vt:lpstr>6 </vt:lpstr>
      <vt:lpstr>7 </vt:lpstr>
      <vt:lpstr>8 </vt:lpstr>
      <vt:lpstr>9 </vt:lpstr>
      <vt:lpstr>10 </vt:lpstr>
      <vt:lpstr>11 </vt:lpstr>
      <vt:lpstr>12 </vt:lpstr>
      <vt:lpstr>13 </vt:lpstr>
      <vt:lpstr>14 </vt:lpstr>
      <vt:lpstr>15 </vt:lpstr>
      <vt:lpstr>16 </vt:lpstr>
      <vt:lpstr>17 </vt:lpstr>
      <vt:lpstr>18 </vt:lpstr>
      <vt:lpstr>19 </vt:lpstr>
      <vt:lpstr>20 </vt:lpstr>
      <vt:lpstr>21 </vt:lpstr>
      <vt:lpstr>22 </vt:lpstr>
      <vt:lpstr>23 </vt:lpstr>
      <vt:lpstr>24 </vt:lpstr>
      <vt:lpstr>25 </vt:lpstr>
      <vt:lpstr>26 </vt:lpstr>
      <vt:lpstr>27 </vt:lpstr>
      <vt:lpstr>28 </vt:lpstr>
      <vt:lpstr>29 </vt:lpstr>
      <vt:lpstr>30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119</cp:revision>
  <dcterms:created xsi:type="dcterms:W3CDTF">2013-10-17T06:13:57Z</dcterms:created>
  <dcterms:modified xsi:type="dcterms:W3CDTF">2022-08-04T06:08:06Z</dcterms:modified>
</cp:coreProperties>
</file>