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42"/>
  </p:notesMasterIdLst>
  <p:handoutMasterIdLst>
    <p:handoutMasterId r:id="rId43"/>
  </p:handoutMasterIdLst>
  <p:sldIdLst>
    <p:sldId id="256" r:id="rId3"/>
    <p:sldId id="257" r:id="rId4"/>
    <p:sldId id="320" r:id="rId5"/>
    <p:sldId id="262" r:id="rId6"/>
    <p:sldId id="263" r:id="rId7"/>
    <p:sldId id="264" r:id="rId8"/>
    <p:sldId id="313" r:id="rId9"/>
    <p:sldId id="265" r:id="rId10"/>
    <p:sldId id="268" r:id="rId11"/>
    <p:sldId id="310" r:id="rId12"/>
    <p:sldId id="260" r:id="rId13"/>
    <p:sldId id="271" r:id="rId14"/>
    <p:sldId id="261" r:id="rId15"/>
    <p:sldId id="319" r:id="rId16"/>
    <p:sldId id="341" r:id="rId17"/>
    <p:sldId id="348" r:id="rId18"/>
    <p:sldId id="342" r:id="rId19"/>
    <p:sldId id="344" r:id="rId20"/>
    <p:sldId id="347" r:id="rId21"/>
    <p:sldId id="349" r:id="rId22"/>
    <p:sldId id="351" r:id="rId23"/>
    <p:sldId id="335" r:id="rId24"/>
    <p:sldId id="337" r:id="rId25"/>
    <p:sldId id="270" r:id="rId26"/>
    <p:sldId id="292" r:id="rId27"/>
    <p:sldId id="314" r:id="rId28"/>
    <p:sldId id="297" r:id="rId29"/>
    <p:sldId id="287" r:id="rId30"/>
    <p:sldId id="288" r:id="rId31"/>
    <p:sldId id="299" r:id="rId32"/>
    <p:sldId id="289" r:id="rId33"/>
    <p:sldId id="300" r:id="rId34"/>
    <p:sldId id="290" r:id="rId35"/>
    <p:sldId id="283" r:id="rId36"/>
    <p:sldId id="301" r:id="rId37"/>
    <p:sldId id="302" r:id="rId38"/>
    <p:sldId id="326" r:id="rId39"/>
    <p:sldId id="282" r:id="rId40"/>
    <p:sldId id="322"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76" autoAdjust="0"/>
    <p:restoredTop sz="89239" autoAdjust="0"/>
  </p:normalViewPr>
  <p:slideViewPr>
    <p:cSldViewPr>
      <p:cViewPr varScale="1">
        <p:scale>
          <a:sx n="99" d="100"/>
          <a:sy n="99" d="100"/>
        </p:scale>
        <p:origin x="15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6/29/2023</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6/29/2023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6/29/2023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6/29/2023</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6/29/2023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6/29/2023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6/29/2023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6</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6/29/2023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6/29/2023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6/29/2023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27</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6/29/2023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38</a:t>
            </a:fld>
            <a:endParaRPr lang="en-ZA"/>
          </a:p>
        </p:txBody>
      </p:sp>
    </p:spTree>
    <p:extLst>
      <p:ext uri="{BB962C8B-B14F-4D97-AF65-F5344CB8AC3E}">
        <p14:creationId xmlns:p14="http://schemas.microsoft.com/office/powerpoint/2010/main" val="90133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southafrica.info/services/government/hotline-anticorruption.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Briefing session: HP04-2024ONC, HP05-2024DI and HP06-2024SVP</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500298" y="3243204"/>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Ms E Nyathi  </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30 June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0" y="1092762"/>
            <a:ext cx="9144000" cy="6786473"/>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1750" b="1" dirty="0">
                <a:latin typeface="Arial" panose="020B0604020202020204" pitchFamily="34" charset="0"/>
                <a:cs typeface="Arial" panose="020B0604020202020204" pitchFamily="34" charset="0"/>
              </a:rPr>
              <a:t>Items offered must be registered </a:t>
            </a:r>
            <a:r>
              <a:rPr lang="en-ZA" sz="1750" dirty="0">
                <a:latin typeface="Arial" panose="020B0604020202020204" pitchFamily="34" charset="0"/>
                <a:cs typeface="Arial" panose="020B0604020202020204" pitchFamily="34" charset="0"/>
              </a:rPr>
              <a:t>in terms of section 15 of the Medicines and Related Substances Act, (Act 101 of 1965), and must comply with the conditions of registration for the duration of the contract.</a:t>
            </a:r>
          </a:p>
          <a:p>
            <a:pPr marL="969963" lvl="1" indent="-512763">
              <a:lnSpc>
                <a:spcPct val="150000"/>
              </a:lnSpc>
              <a:buFont typeface="Wingdings" panose="05000000000000000000" pitchFamily="2" charset="2"/>
              <a:buChar char="ü"/>
            </a:pPr>
            <a:r>
              <a:rPr lang="en-ZA" sz="1600" dirty="0">
                <a:latin typeface="Arial" panose="020B0604020202020204" pitchFamily="34" charset="0"/>
                <a:cs typeface="Arial" panose="020B0604020202020204" pitchFamily="34" charset="0"/>
              </a:rPr>
              <a:t>A </a:t>
            </a:r>
            <a:r>
              <a:rPr lang="en-ZA" sz="1600" b="1" dirty="0">
                <a:latin typeface="Arial" panose="020B0604020202020204" pitchFamily="34" charset="0"/>
                <a:cs typeface="Arial" panose="020B0604020202020204" pitchFamily="34" charset="0"/>
              </a:rPr>
              <a:t>Certified copy </a:t>
            </a:r>
            <a:r>
              <a:rPr lang="en-ZA" sz="1600" dirty="0">
                <a:latin typeface="Arial" panose="020B0604020202020204" pitchFamily="34" charset="0"/>
                <a:cs typeface="Arial" panose="020B0604020202020204" pitchFamily="34" charset="0"/>
              </a:rPr>
              <a:t>of the </a:t>
            </a:r>
            <a:r>
              <a:rPr lang="en-ZA" sz="1600" b="1" dirty="0">
                <a:latin typeface="Arial" panose="020B0604020202020204" pitchFamily="34" charset="0"/>
                <a:cs typeface="Arial" panose="020B0604020202020204" pitchFamily="34" charset="0"/>
              </a:rPr>
              <a:t>Medicine Registration Certificate</a:t>
            </a:r>
            <a:r>
              <a:rPr lang="en-ZA" sz="1600" dirty="0">
                <a:latin typeface="Arial" panose="020B0604020202020204" pitchFamily="34" charset="0"/>
                <a:cs typeface="Arial" panose="020B0604020202020204" pitchFamily="34" charset="0"/>
              </a:rPr>
              <a:t>, must be included with the bid for all items offered.</a:t>
            </a:r>
          </a:p>
          <a:p>
            <a:pPr marL="969963" lvl="1" indent="-512763">
              <a:lnSpc>
                <a:spcPct val="150000"/>
              </a:lnSpc>
              <a:buFont typeface="Wingdings" panose="05000000000000000000" pitchFamily="2" charset="2"/>
              <a:buChar char="ü"/>
            </a:pPr>
            <a:r>
              <a:rPr lang="en-ZA" sz="1600" dirty="0">
                <a:latin typeface="Arial" panose="020B0604020202020204" pitchFamily="34" charset="0"/>
                <a:cs typeface="Arial" panose="020B0604020202020204" pitchFamily="34" charset="0"/>
              </a:rPr>
              <a:t>The bidder must be indicated </a:t>
            </a:r>
            <a:r>
              <a:rPr lang="en-ZA" sz="1600" b="1" dirty="0">
                <a:latin typeface="Arial" panose="020B0604020202020204" pitchFamily="34" charset="0"/>
                <a:cs typeface="Arial" panose="020B0604020202020204" pitchFamily="34" charset="0"/>
              </a:rPr>
              <a:t>as the applicant on the Medicine Registration Certificate</a:t>
            </a:r>
          </a:p>
          <a:p>
            <a:pPr marL="969963" lvl="1" indent="-512763">
              <a:lnSpc>
                <a:spcPct val="150000"/>
              </a:lnSpc>
              <a:buFont typeface="Wingdings" panose="05000000000000000000" pitchFamily="2" charset="2"/>
              <a:buChar char="ü"/>
            </a:pPr>
            <a:r>
              <a:rPr lang="en-GB" sz="1600" b="1" dirty="0">
                <a:latin typeface="Arial" panose="020B0604020202020204" pitchFamily="34" charset="0"/>
                <a:cs typeface="Arial" panose="020B0604020202020204" pitchFamily="34" charset="0"/>
              </a:rPr>
              <a:t>All companies in the JV </a:t>
            </a:r>
            <a:r>
              <a:rPr lang="en-GB" sz="1600" dirty="0">
                <a:latin typeface="Arial" panose="020B0604020202020204" pitchFamily="34" charset="0"/>
                <a:cs typeface="Arial" panose="020B0604020202020204" pitchFamily="34" charset="0"/>
              </a:rPr>
              <a:t>must be the holder of the </a:t>
            </a:r>
            <a:r>
              <a:rPr lang="en-GB" sz="1600" b="1" dirty="0">
                <a:latin typeface="Arial" panose="020B0604020202020204" pitchFamily="34" charset="0"/>
                <a:cs typeface="Arial" panose="020B0604020202020204" pitchFamily="34" charset="0"/>
              </a:rPr>
              <a:t>license to manufacture or import </a:t>
            </a:r>
            <a:r>
              <a:rPr lang="en-GB" sz="1600" dirty="0">
                <a:latin typeface="Arial" panose="020B0604020202020204" pitchFamily="34" charset="0"/>
                <a:cs typeface="Arial" panose="020B0604020202020204" pitchFamily="34" charset="0"/>
              </a:rPr>
              <a:t>medicines</a:t>
            </a:r>
          </a:p>
          <a:p>
            <a:pPr marL="969963" lvl="1" indent="-512763">
              <a:lnSpc>
                <a:spcPct val="150000"/>
              </a:lnSpc>
              <a:buFont typeface="Wingdings" panose="05000000000000000000" pitchFamily="2" charset="2"/>
              <a:buChar char="ü"/>
            </a:pPr>
            <a:r>
              <a:rPr lang="en-ZA" sz="1600" dirty="0">
                <a:latin typeface="Arial" panose="020B0604020202020204" pitchFamily="34" charset="0"/>
                <a:cs typeface="Arial" panose="020B0604020202020204" pitchFamily="34" charset="0"/>
              </a:rPr>
              <a:t>Inclusive of any </a:t>
            </a:r>
            <a:r>
              <a:rPr lang="en-ZA" sz="1600" b="1" dirty="0">
                <a:latin typeface="Arial" panose="020B0604020202020204" pitchFamily="34" charset="0"/>
                <a:cs typeface="Arial" panose="020B0604020202020204" pitchFamily="34" charset="0"/>
              </a:rPr>
              <a:t>valid variation summaries </a:t>
            </a:r>
            <a:r>
              <a:rPr lang="en-ZA" sz="1600" dirty="0">
                <a:latin typeface="Arial" panose="020B0604020202020204" pitchFamily="34" charset="0"/>
                <a:cs typeface="Arial" panose="020B0604020202020204" pitchFamily="34" charset="0"/>
              </a:rPr>
              <a:t>approved by SAPHRA for amendments on the Medicine Registration Certificate. </a:t>
            </a:r>
          </a:p>
          <a:p>
            <a:pPr lvl="1">
              <a:lnSpc>
                <a:spcPct val="150000"/>
              </a:lnSpc>
            </a:pPr>
            <a:r>
              <a:rPr lang="en-ZA" sz="1600" dirty="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Note: (Both MRC and relevant variation summary must be submitted)</a:t>
            </a:r>
          </a:p>
          <a:p>
            <a:pPr marL="969963" lvl="1" indent="-512763">
              <a:lnSpc>
                <a:spcPct val="150000"/>
              </a:lnSpc>
              <a:buFont typeface="Wingdings" panose="05000000000000000000" pitchFamily="2" charset="2"/>
              <a:buChar char="ü"/>
            </a:pPr>
            <a:endParaRPr lang="en-ZA" sz="175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US" sz="2000" dirty="0">
              <a:solidFill>
                <a:schemeClr val="bg1">
                  <a:lumMod val="50000"/>
                </a:schemeClr>
              </a:solidFill>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r>
              <a:rPr lang="en-GB" sz="2800" b="1" dirty="0">
                <a:solidFill>
                  <a:schemeClr val="bg1"/>
                </a:solidFill>
                <a:latin typeface="Arial" pitchFamily="34" charset="0"/>
                <a:cs typeface="Arial" pitchFamily="34" charset="0"/>
              </a:rPr>
              <a:t>(Phase II evaluation) </a:t>
            </a:r>
            <a:r>
              <a:rPr lang="en-GB" sz="2800" b="1" dirty="0" err="1">
                <a:solidFill>
                  <a:schemeClr val="bg1"/>
                </a:solidFill>
                <a:latin typeface="Arial" pitchFamily="34" charset="0"/>
                <a:cs typeface="Arial" pitchFamily="34" charset="0"/>
              </a:rPr>
              <a:t>cont</a:t>
            </a:r>
            <a:r>
              <a:rPr lang="en-GB" sz="2800" b="1" dirty="0">
                <a:solidFill>
                  <a:schemeClr val="bg1"/>
                </a:solidFill>
                <a:latin typeface="Arial" pitchFamily="34" charset="0"/>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p:cNvSpPr txBox="1"/>
          <p:nvPr/>
        </p:nvSpPr>
        <p:spPr>
          <a:xfrm>
            <a:off x="762000" y="1357298"/>
            <a:ext cx="7924800" cy="4286494"/>
          </a:xfrm>
          <a:prstGeom prst="rect">
            <a:avLst/>
          </a:prstGeom>
          <a:noFill/>
        </p:spPr>
        <p:txBody>
          <a:bodyPr wrap="square" rtlCol="0">
            <a:spAutoFit/>
          </a:bodyPr>
          <a:lstStyle/>
          <a:p>
            <a:pPr>
              <a:lnSpc>
                <a:spcPct val="150000"/>
              </a:lnSpc>
            </a:pPr>
            <a:r>
              <a:rPr lang="en-ZA" sz="1750" dirty="0">
                <a:latin typeface="Arial" panose="020B0604020202020204" pitchFamily="34" charset="0"/>
                <a:cs typeface="Arial" panose="020B0604020202020204" pitchFamily="34" charset="0"/>
              </a:rPr>
              <a:t>All bidders are required to submit samples including bidders who are currently supplying the NDoH with products to confirm the following:</a:t>
            </a:r>
          </a:p>
          <a:p>
            <a:pPr marL="342900" indent="-342900">
              <a:lnSpc>
                <a:spcPct val="150000"/>
              </a:lnSpc>
              <a:buFont typeface="Wingdings" panose="05000000000000000000" pitchFamily="2" charset="2"/>
              <a:buChar char="ü"/>
            </a:pPr>
            <a:r>
              <a:rPr lang="en-ZA" sz="1750" dirty="0">
                <a:latin typeface="Arial" panose="020B0604020202020204" pitchFamily="34" charset="0"/>
                <a:cs typeface="Arial" panose="020B0604020202020204" pitchFamily="34" charset="0"/>
              </a:rPr>
              <a:t>Compliance with specifications as set out in the bid document/ item specification.</a:t>
            </a:r>
          </a:p>
          <a:p>
            <a:pPr marL="342900" indent="-342900">
              <a:lnSpc>
                <a:spcPct val="150000"/>
              </a:lnSpc>
              <a:buFont typeface="Wingdings" panose="05000000000000000000" pitchFamily="2" charset="2"/>
              <a:buChar char="ü"/>
            </a:pPr>
            <a:r>
              <a:rPr lang="en-ZA" sz="1750" dirty="0">
                <a:latin typeface="Arial" panose="020B0604020202020204" pitchFamily="34" charset="0"/>
                <a:cs typeface="Arial" panose="020B0604020202020204" pitchFamily="34" charset="0"/>
              </a:rPr>
              <a:t>Compliance of the product with the requirements of the Medicines and Related Substances Act, (Act 101 of 1965)</a:t>
            </a:r>
          </a:p>
          <a:p>
            <a:pPr marL="342900" lvl="0" indent="-342900" algn="just">
              <a:lnSpc>
                <a:spcPct val="150000"/>
              </a:lnSpc>
              <a:spcBef>
                <a:spcPts val="600"/>
              </a:spcBef>
              <a:buFont typeface="Wingdings" panose="05000000000000000000" pitchFamily="2" charset="2"/>
              <a:buChar char="ü"/>
            </a:pPr>
            <a:r>
              <a:rPr lang="en-ZA" sz="1750"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342900" lvl="0" indent="-342900" algn="just">
              <a:lnSpc>
                <a:spcPct val="150000"/>
              </a:lnSpc>
              <a:spcBef>
                <a:spcPts val="600"/>
              </a:spcBef>
              <a:buFont typeface="Wingdings" panose="05000000000000000000" pitchFamily="2" charset="2"/>
              <a:buChar char="v"/>
            </a:pPr>
            <a:r>
              <a:rPr lang="en-ZA" sz="1750" b="1" dirty="0">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sz="175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251520" y="-71462"/>
            <a:ext cx="6768752" cy="990600"/>
          </a:xfrm>
          <a:prstGeom prst="rect">
            <a:avLst/>
          </a:prstGeom>
        </p:spPr>
        <p:txBody>
          <a:bodyPr tIns="45720" rIns="91440" bIns="45720" anchor="b">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762000" y="1357298"/>
            <a:ext cx="7924800" cy="4216539"/>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400" b="1" dirty="0">
                <a:latin typeface="Arial" pitchFamily="34" charset="0"/>
                <a:cs typeface="Arial" pitchFamily="34" charset="0"/>
              </a:rPr>
              <a:t>Price breakdown</a:t>
            </a:r>
          </a:p>
          <a:p>
            <a:pPr marL="0" lvl="2"/>
            <a:r>
              <a:rPr lang="en-ZA" sz="2000" dirty="0">
                <a:latin typeface="Arial" pitchFamily="34" charset="0"/>
                <a:cs typeface="Arial" pitchFamily="34" charset="0"/>
              </a:rPr>
              <a:t>The delivered price must be divided across five components:</a:t>
            </a:r>
          </a:p>
          <a:p>
            <a:pPr marL="360363" lvl="1" indent="-360363">
              <a:buFont typeface="Arial" pitchFamily="34" charset="0"/>
              <a:buChar char="•"/>
            </a:pPr>
            <a:r>
              <a:rPr lang="en-ZA" sz="2000" dirty="0">
                <a:latin typeface="Arial" pitchFamily="34" charset="0"/>
                <a:cs typeface="Arial" pitchFamily="34" charset="0"/>
              </a:rPr>
              <a:t>Active Pharmaceutical Ingredients (API);</a:t>
            </a:r>
          </a:p>
          <a:p>
            <a:pPr marL="360363" lvl="1" indent="-360363">
              <a:buFont typeface="Arial" pitchFamily="34" charset="0"/>
              <a:buChar char="•"/>
            </a:pPr>
            <a:r>
              <a:rPr lang="en-ZA" sz="2000" dirty="0">
                <a:latin typeface="Arial" pitchFamily="34" charset="0"/>
                <a:cs typeface="Arial" pitchFamily="34" charset="0"/>
              </a:rPr>
              <a:t>Formulation;</a:t>
            </a:r>
          </a:p>
          <a:p>
            <a:pPr marL="360363" lvl="1" indent="-360363">
              <a:buFont typeface="Arial" pitchFamily="34" charset="0"/>
              <a:buChar char="•"/>
            </a:pPr>
            <a:r>
              <a:rPr lang="en-ZA" sz="2000" dirty="0">
                <a:latin typeface="Arial" pitchFamily="34" charset="0"/>
                <a:cs typeface="Arial" pitchFamily="34" charset="0"/>
              </a:rPr>
              <a:t>Packaging;</a:t>
            </a:r>
          </a:p>
          <a:p>
            <a:pPr marL="360363" lvl="1" indent="-360363">
              <a:buFont typeface="Arial" pitchFamily="34" charset="0"/>
              <a:buChar char="•"/>
            </a:pPr>
            <a:r>
              <a:rPr lang="en-ZA" sz="2000" dirty="0">
                <a:latin typeface="Arial" pitchFamily="34" charset="0"/>
                <a:cs typeface="Arial" pitchFamily="34" charset="0"/>
              </a:rPr>
              <a:t>Logistics </a:t>
            </a:r>
            <a:r>
              <a:rPr lang="en-US" sz="2000" dirty="0">
                <a:latin typeface="Arial" pitchFamily="34" charset="0"/>
                <a:cs typeface="Arial" pitchFamily="34" charset="0"/>
              </a:rPr>
              <a:t>(this includes transportation, warehousing and distribution)</a:t>
            </a:r>
            <a:r>
              <a:rPr lang="en-ZA" sz="2000" dirty="0">
                <a:latin typeface="Arial" pitchFamily="34" charset="0"/>
                <a:cs typeface="Arial" pitchFamily="34" charset="0"/>
              </a:rPr>
              <a:t>; and</a:t>
            </a:r>
          </a:p>
          <a:p>
            <a:pPr marL="360363" lvl="1" indent="-360363">
              <a:buFont typeface="Arial" pitchFamily="34" charset="0"/>
              <a:buChar char="•"/>
            </a:pPr>
            <a:r>
              <a:rPr lang="en-ZA" sz="2000" dirty="0">
                <a:latin typeface="Arial" pitchFamily="34" charset="0"/>
                <a:cs typeface="Arial" pitchFamily="34" charset="0"/>
              </a:rPr>
              <a:t>Gross margin (remaining portion).</a:t>
            </a:r>
          </a:p>
          <a:p>
            <a:pPr marL="0" lvl="2"/>
            <a:r>
              <a:rPr lang="en-ZA" sz="2000" dirty="0">
                <a:latin typeface="Arial" pitchFamily="34" charset="0"/>
                <a:cs typeface="Arial" pitchFamily="34" charset="0"/>
              </a:rPr>
              <a:t>The sum of these categories must be equal to 100% of the delivered price for the line item.</a:t>
            </a:r>
          </a:p>
          <a:p>
            <a:pPr marL="0" lvl="2"/>
            <a:endParaRPr lang="en-ZA" sz="2000" dirty="0">
              <a:latin typeface="Arial" pitchFamily="34" charset="0"/>
              <a:cs typeface="Arial" pitchFamily="34" charset="0"/>
            </a:endParaRPr>
          </a:p>
          <a:p>
            <a:pPr marL="0" lvl="2"/>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3" name="TextBox 2"/>
          <p:cNvSpPr txBox="1"/>
          <p:nvPr/>
        </p:nvSpPr>
        <p:spPr>
          <a:xfrm>
            <a:off x="899592" y="1115452"/>
            <a:ext cx="7787208" cy="738664"/>
          </a:xfrm>
          <a:prstGeom prst="rect">
            <a:avLst/>
          </a:prstGeom>
          <a:noFill/>
        </p:spPr>
        <p:txBody>
          <a:bodyPr wrap="square" rtlCol="0">
            <a:spAutoFit/>
          </a:bodyPr>
          <a:lstStyle/>
          <a:p>
            <a:r>
              <a:rPr lang="en-US" sz="2400" b="1" dirty="0">
                <a:latin typeface="Arial" pitchFamily="34" charset="0"/>
                <a:cs typeface="Arial" pitchFamily="34" charset="0"/>
              </a:rPr>
              <a:t>Price breakdown</a:t>
            </a:r>
          </a:p>
          <a:p>
            <a:r>
              <a:rPr lang="en-US" dirty="0">
                <a:latin typeface="Arial" pitchFamily="34" charset="0"/>
                <a:cs typeface="Arial" pitchFamily="34" charset="0"/>
              </a:rPr>
              <a:t>All sections of the below example inclusive of currency must be completed.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 </a:t>
            </a:r>
            <a:r>
              <a:rPr lang="en-ZA" sz="2800" b="1" noProof="0" dirty="0" err="1">
                <a:solidFill>
                  <a:schemeClr val="bg1"/>
                </a:solidFill>
                <a:latin typeface="Arial" pitchFamily="34" charset="0"/>
                <a:ea typeface="+mj-ea"/>
                <a:cs typeface="Arial" pitchFamily="34" charset="0"/>
              </a:rPr>
              <a:t>cont</a:t>
            </a:r>
            <a:r>
              <a:rPr lang="en-ZA" sz="2800" b="1" noProof="0" dirty="0">
                <a:solidFill>
                  <a:schemeClr val="bg1"/>
                </a:solidFill>
                <a:latin typeface="Arial" pitchFamily="34" charset="0"/>
                <a:ea typeface="+mj-ea"/>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5234361"/>
              </p:ext>
            </p:extLst>
          </p:nvPr>
        </p:nvGraphicFramePr>
        <p:xfrm>
          <a:off x="1043608" y="2057400"/>
          <a:ext cx="7488832" cy="3315816"/>
        </p:xfrm>
        <a:graphic>
          <a:graphicData uri="http://schemas.openxmlformats.org/presentationml/2006/ole">
            <mc:AlternateContent xmlns:mc="http://schemas.openxmlformats.org/markup-compatibility/2006">
              <mc:Choice xmlns:v="urn:schemas-microsoft-com:vml" Requires="v">
                <p:oleObj name="Worksheet" r:id="rId2" imgW="4648045" imgH="2743422" progId="Excel.Sheet.12">
                  <p:embed/>
                </p:oleObj>
              </mc:Choice>
              <mc:Fallback>
                <p:oleObj name="Worksheet" r:id="rId2" imgW="4648045" imgH="2743422" progId="Excel.Sheet.12">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57400"/>
                        <a:ext cx="7488832" cy="3315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14</a:t>
            </a:fld>
            <a:r>
              <a:rPr lang="en-ZA" sz="1200" dirty="0">
                <a:latin typeface="Arial" pitchFamily="34" charset="0"/>
                <a:cs typeface="Arial" pitchFamily="34" charset="0"/>
              </a:rPr>
              <a:t> </a:t>
            </a:r>
          </a:p>
        </p:txBody>
      </p:sp>
      <p:sp>
        <p:nvSpPr>
          <p:cNvPr id="3" name="TextBox 2"/>
          <p:cNvSpPr txBox="1"/>
          <p:nvPr/>
        </p:nvSpPr>
        <p:spPr>
          <a:xfrm>
            <a:off x="323528" y="1036074"/>
            <a:ext cx="7924800" cy="4513223"/>
          </a:xfrm>
          <a:prstGeom prst="rect">
            <a:avLst/>
          </a:prstGeom>
          <a:noFill/>
        </p:spPr>
        <p:txBody>
          <a:bodyPr wrap="square" rtlCol="0">
            <a:spAutoFit/>
          </a:bodyPr>
          <a:lstStyle/>
          <a:p>
            <a:pPr marL="457200">
              <a:lnSpc>
                <a:spcPct val="150000"/>
              </a:lnSpc>
            </a:pPr>
            <a:r>
              <a:rPr lang="en-ZA" sz="2000" dirty="0">
                <a:latin typeface="Arial" pitchFamily="34" charset="0"/>
                <a:cs typeface="Arial" pitchFamily="34" charset="0"/>
              </a:rPr>
              <a:t>Preference Points will be allocated according to the </a:t>
            </a:r>
            <a:r>
              <a:rPr lang="en-ZA" sz="2000" dirty="0">
                <a:effectLst/>
                <a:latin typeface="Arial" panose="020B0604020202020204" pitchFamily="34" charset="0"/>
                <a:ea typeface="Times New Roman" panose="02020603050405020304" pitchFamily="18" charset="0"/>
              </a:rPr>
              <a:t>New Preferential Procurement Regulations </a:t>
            </a:r>
            <a:r>
              <a:rPr lang="en-ZA" sz="2000" dirty="0">
                <a:latin typeface="Arial" panose="020B0604020202020204" pitchFamily="34" charset="0"/>
                <a:ea typeface="Times New Roman" panose="02020603050405020304" pitchFamily="18" charset="0"/>
              </a:rPr>
              <a:t>(</a:t>
            </a:r>
            <a:r>
              <a:rPr lang="en-ZA" sz="2000" dirty="0">
                <a:effectLst/>
                <a:latin typeface="Arial" panose="020B0604020202020204" pitchFamily="34" charset="0"/>
                <a:ea typeface="Times New Roman" panose="02020603050405020304" pitchFamily="18" charset="0"/>
              </a:rPr>
              <a:t>2022 Regulations) as gazetted on 4 November 2022 - effective 16 January 2023.</a:t>
            </a:r>
            <a:endParaRPr lang="en-ZA" sz="2000" dirty="0">
              <a:latin typeface="Arial" pitchFamily="34" charset="0"/>
              <a:cs typeface="Arial" pitchFamily="34" charset="0"/>
            </a:endParaRPr>
          </a:p>
          <a:p>
            <a:pPr marL="457200">
              <a:lnSpc>
                <a:spcPct val="150000"/>
              </a:lnSpc>
            </a:pPr>
            <a:endParaRPr lang="en-ZA" sz="1050" dirty="0">
              <a:latin typeface="Arial" panose="020B0604020202020204" pitchFamily="34" charset="0"/>
              <a:ea typeface="Times New Roman" panose="02020603050405020304" pitchFamily="18" charset="0"/>
            </a:endParaRPr>
          </a:p>
          <a:p>
            <a:pPr marL="457200">
              <a:lnSpc>
                <a:spcPct val="150000"/>
              </a:lnSpc>
            </a:pPr>
            <a:r>
              <a:rPr lang="en-ZA" sz="2000" dirty="0">
                <a:latin typeface="Arial" panose="020B0604020202020204" pitchFamily="34" charset="0"/>
                <a:ea typeface="Times New Roman" panose="02020603050405020304" pitchFamily="18" charset="0"/>
              </a:rPr>
              <a:t>Notes on the </a:t>
            </a:r>
            <a:r>
              <a:rPr lang="en-ZA" sz="2000" dirty="0">
                <a:effectLst/>
                <a:latin typeface="Arial" panose="020B0604020202020204" pitchFamily="34" charset="0"/>
                <a:ea typeface="Times New Roman" panose="02020603050405020304" pitchFamily="18" charset="0"/>
              </a:rPr>
              <a:t>2022 Regulations</a:t>
            </a:r>
          </a:p>
          <a:p>
            <a:pPr marL="742950" indent="-285750">
              <a:lnSpc>
                <a:spcPct val="150000"/>
              </a:lnSpc>
              <a:buFont typeface="Arial" panose="020B0604020202020204" pitchFamily="34" charset="0"/>
              <a:buChar char="•"/>
            </a:pPr>
            <a:r>
              <a:rPr lang="en-ZA" sz="2000" dirty="0">
                <a:latin typeface="Arial" panose="020B0604020202020204" pitchFamily="34" charset="0"/>
              </a:rPr>
              <a:t>80/20 or 90/10 preference point system to be applied related to tender value. (NDoH will use 90/10) </a:t>
            </a:r>
          </a:p>
          <a:p>
            <a:pPr marL="742950" indent="-285750">
              <a:lnSpc>
                <a:spcPct val="150000"/>
              </a:lnSpc>
              <a:buFont typeface="Arial" panose="020B0604020202020204" pitchFamily="34" charset="0"/>
              <a:buChar char="•"/>
            </a:pPr>
            <a:r>
              <a:rPr lang="en-ZA" sz="2000" dirty="0">
                <a:latin typeface="Arial" panose="020B0604020202020204" pitchFamily="34" charset="0"/>
              </a:rPr>
              <a:t>Introduction of *HDI and p</a:t>
            </a:r>
            <a:r>
              <a:rPr lang="en-ZA" sz="2000" dirty="0">
                <a:latin typeface="Arial" pitchFamily="34" charset="0"/>
                <a:cs typeface="Arial" pitchFamily="34" charset="0"/>
              </a:rPr>
              <a:t>romotion of specific Reconstruction and Development Programme (RDP) goals</a:t>
            </a:r>
          </a:p>
          <a:p>
            <a:pPr marL="742950" indent="-285750">
              <a:lnSpc>
                <a:spcPct val="150000"/>
              </a:lnSpc>
              <a:buFont typeface="Arial" panose="020B0604020202020204" pitchFamily="34" charset="0"/>
              <a:buChar char="•"/>
            </a:pPr>
            <a:endParaRPr lang="en-ZA" sz="1050" dirty="0">
              <a:latin typeface="Arial" pitchFamily="34" charset="0"/>
              <a:cs typeface="Arial" pitchFamily="34" charset="0"/>
            </a:endParaRPr>
          </a:p>
          <a:p>
            <a:pPr marL="457200">
              <a:lnSpc>
                <a:spcPct val="150000"/>
              </a:lnSpc>
            </a:pPr>
            <a:r>
              <a:rPr lang="en-ZA" sz="1200" i="1" dirty="0">
                <a:latin typeface="Arial" panose="020B0604020202020204" pitchFamily="34" charset="0"/>
              </a:rPr>
              <a:t>(*</a:t>
            </a:r>
            <a:r>
              <a:rPr lang="en-ZA" sz="1200" i="1" dirty="0">
                <a:latin typeface="Arial" pitchFamily="34" charset="0"/>
                <a:cs typeface="Arial" pitchFamily="34" charset="0"/>
              </a:rPr>
              <a:t>section 2(1)(d) of the </a:t>
            </a:r>
            <a:r>
              <a:rPr lang="en-US" sz="1200" i="1" dirty="0">
                <a:latin typeface="Arial" pitchFamily="34" charset="0"/>
                <a:cs typeface="Arial" pitchFamily="34" charset="0"/>
              </a:rPr>
              <a:t>Preferential Procurement Policy Framework Act, 2000 (Act No. 5 of 2000).</a:t>
            </a:r>
            <a:r>
              <a:rPr lang="en-ZA" sz="1200" dirty="0">
                <a:latin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0" y="227835"/>
            <a:ext cx="7562800" cy="513928"/>
          </a:xfrm>
          <a:prstGeom prst="rect">
            <a:avLst/>
          </a:prstGeom>
        </p:spPr>
        <p:txBody>
          <a:bodyPr tIns="45720" rIns="91440" bIns="45720" anchor="b">
            <a:normAutofit fontScale="77500" lnSpcReduction="2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ea typeface="+mj-ea"/>
                <a:cs typeface="Arial" pitchFamily="34" charset="0"/>
              </a:rPr>
              <a:t>NEW PREFERENTIAL PROCUREMENT REGULATIONS</a:t>
            </a:r>
            <a:endParaRPr lang="en-GB" sz="2800" b="1" dirty="0">
              <a:solidFill>
                <a:schemeClr val="bg1"/>
              </a:solidFill>
              <a:latin typeface="Arial" pitchFamily="34" charset="0"/>
              <a:ea typeface="+mj-ea"/>
              <a:cs typeface="Arial" pitchFamily="34" charset="0"/>
            </a:endParaRPr>
          </a:p>
        </p:txBody>
      </p:sp>
    </p:spTree>
    <p:extLst>
      <p:ext uri="{BB962C8B-B14F-4D97-AF65-F5344CB8AC3E}">
        <p14:creationId xmlns:p14="http://schemas.microsoft.com/office/powerpoint/2010/main" val="37870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15</a:t>
            </a:fld>
            <a:r>
              <a:rPr lang="en-ZA" sz="1200" dirty="0">
                <a:latin typeface="Arial" pitchFamily="34" charset="0"/>
                <a:cs typeface="Arial" pitchFamily="34" charset="0"/>
              </a:rPr>
              <a:t> </a:t>
            </a:r>
          </a:p>
        </p:txBody>
      </p:sp>
      <p:sp>
        <p:nvSpPr>
          <p:cNvPr id="3" name="TextBox 2"/>
          <p:cNvSpPr txBox="1"/>
          <p:nvPr/>
        </p:nvSpPr>
        <p:spPr>
          <a:xfrm>
            <a:off x="107504" y="1484784"/>
            <a:ext cx="9036496" cy="4093428"/>
          </a:xfrm>
          <a:prstGeom prst="rect">
            <a:avLst/>
          </a:prstGeom>
          <a:noFill/>
        </p:spPr>
        <p:txBody>
          <a:bodyPr wrap="square" rtlCol="0">
            <a:spAutoFit/>
          </a:bodyPr>
          <a:lstStyle/>
          <a:p>
            <a:pPr marL="457200">
              <a:lnSpc>
                <a:spcPct val="150000"/>
              </a:lnSpc>
            </a:pPr>
            <a:endParaRPr lang="en-ZA" sz="2000" u="sng" dirty="0">
              <a:latin typeface="Arial" panose="020B0604020202020204" pitchFamily="34" charset="0"/>
              <a:cs typeface="Arial" pitchFamily="34" charset="0"/>
            </a:endParaRPr>
          </a:p>
          <a:p>
            <a:pPr marL="457200">
              <a:lnSpc>
                <a:spcPct val="150000"/>
              </a:lnSpc>
            </a:pPr>
            <a:r>
              <a:rPr lang="en-ZA" sz="2000" u="sng" dirty="0">
                <a:latin typeface="Arial" panose="020B0604020202020204" pitchFamily="34" charset="0"/>
                <a:cs typeface="Arial" pitchFamily="34" charset="0"/>
              </a:rPr>
              <a:t>Same as in previous 2017 Regulations</a:t>
            </a:r>
          </a:p>
          <a:p>
            <a:pPr marL="742950" indent="-285750">
              <a:lnSpc>
                <a:spcPct val="150000"/>
              </a:lnSpc>
              <a:buFont typeface="Arial" panose="020B0604020202020204" pitchFamily="34" charset="0"/>
              <a:buChar char="•"/>
            </a:pPr>
            <a:r>
              <a:rPr lang="en-ZA" sz="2000" dirty="0">
                <a:latin typeface="Arial" pitchFamily="34" charset="0"/>
                <a:cs typeface="Arial" pitchFamily="34" charset="0"/>
              </a:rPr>
              <a:t>Preference Points to be allocated according to 80/20 or</a:t>
            </a:r>
            <a:r>
              <a:rPr lang="en-ZA" sz="2000" b="1" dirty="0">
                <a:latin typeface="Arial" pitchFamily="34" charset="0"/>
                <a:cs typeface="Arial" pitchFamily="34" charset="0"/>
              </a:rPr>
              <a:t> 90/10 </a:t>
            </a:r>
            <a:r>
              <a:rPr lang="en-ZA" sz="2000" dirty="0">
                <a:latin typeface="Arial" pitchFamily="34" charset="0"/>
                <a:cs typeface="Arial" pitchFamily="34" charset="0"/>
              </a:rPr>
              <a:t>system.</a:t>
            </a:r>
          </a:p>
          <a:p>
            <a:pPr marL="457200">
              <a:lnSpc>
                <a:spcPct val="150000"/>
              </a:lnSpc>
            </a:pPr>
            <a:endParaRPr lang="en-ZA" sz="2000" dirty="0">
              <a:latin typeface="Arial" pitchFamily="34" charset="0"/>
              <a:cs typeface="Arial" pitchFamily="34" charset="0"/>
            </a:endParaRPr>
          </a:p>
          <a:p>
            <a:pPr marL="457200">
              <a:lnSpc>
                <a:spcPct val="150000"/>
              </a:lnSpc>
            </a:pPr>
            <a:r>
              <a:rPr lang="en-ZA" sz="2000" u="sng" dirty="0">
                <a:latin typeface="Arial" pitchFamily="34" charset="0"/>
                <a:cs typeface="Arial" pitchFamily="34" charset="0"/>
              </a:rPr>
              <a:t>New in 2022 Regulations: </a:t>
            </a:r>
          </a:p>
          <a:p>
            <a:pPr marL="742950" indent="-285750">
              <a:lnSpc>
                <a:spcPct val="150000"/>
              </a:lnSpc>
              <a:buFont typeface="Arial" panose="020B0604020202020204" pitchFamily="34" charset="0"/>
              <a:buChar char="•"/>
            </a:pPr>
            <a:r>
              <a:rPr lang="en-ZA" sz="2000" b="1" dirty="0">
                <a:latin typeface="Arial" pitchFamily="34" charset="0"/>
                <a:cs typeface="Arial" pitchFamily="34" charset="0"/>
              </a:rPr>
              <a:t>10</a:t>
            </a:r>
            <a:r>
              <a:rPr lang="en-ZA" sz="2000" dirty="0">
                <a:latin typeface="Arial" pitchFamily="34" charset="0"/>
                <a:cs typeface="Arial" pitchFamily="34" charset="0"/>
              </a:rPr>
              <a:t> or 20 Points no longer predetermined and related to B-BBEE Level </a:t>
            </a:r>
          </a:p>
          <a:p>
            <a:pPr marL="742950" indent="-285750">
              <a:lnSpc>
                <a:spcPct val="150000"/>
              </a:lnSpc>
              <a:buFont typeface="Arial" panose="020B0604020202020204" pitchFamily="34" charset="0"/>
              <a:buChar char="•"/>
            </a:pPr>
            <a:r>
              <a:rPr lang="en-ZA" sz="2000" dirty="0">
                <a:latin typeface="Arial" panose="020B0604020202020204" pitchFamily="34" charset="0"/>
                <a:ea typeface="Times New Roman" panose="02020603050405020304" pitchFamily="18" charset="0"/>
              </a:rPr>
              <a:t>Institutions must indicate and allocate</a:t>
            </a:r>
            <a:r>
              <a:rPr lang="en-ZA" sz="2000" dirty="0">
                <a:latin typeface="Arial" panose="020B0604020202020204" pitchFamily="34" charset="0"/>
              </a:rPr>
              <a:t> points for specific goals </a:t>
            </a:r>
          </a:p>
          <a:p>
            <a:pPr marL="742950" indent="-285750">
              <a:lnSpc>
                <a:spcPct val="150000"/>
              </a:lnSpc>
              <a:buFont typeface="Arial" panose="020B0604020202020204" pitchFamily="34" charset="0"/>
              <a:buChar char="•"/>
            </a:pPr>
            <a:r>
              <a:rPr lang="en-ZA" sz="2000" dirty="0">
                <a:latin typeface="Arial" panose="020B0604020202020204" pitchFamily="34" charset="0"/>
              </a:rPr>
              <a:t>These Points relate to </a:t>
            </a:r>
            <a:r>
              <a:rPr lang="en-ZA" sz="2000" b="1" dirty="0">
                <a:latin typeface="Arial" panose="020B0604020202020204" pitchFamily="34" charset="0"/>
              </a:rPr>
              <a:t>HDI &amp; RDP</a:t>
            </a: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34752"/>
            <a:ext cx="7632848" cy="657944"/>
          </a:xfrm>
          <a:prstGeom prst="rect">
            <a:avLst/>
          </a:prstGeom>
        </p:spPr>
        <p:txBody>
          <a:bodyPr tIns="45720" rIns="91440" bIns="45720" anchor="b">
            <a:normAutofit/>
          </a:bodyPr>
          <a:lstStyle/>
          <a:p>
            <a:pPr defTabSz="457200">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b="1" dirty="0">
                <a:solidFill>
                  <a:schemeClr val="bg1"/>
                </a:solidFill>
                <a:latin typeface="Arial" pitchFamily="34" charset="0"/>
                <a:ea typeface="+mj-ea"/>
                <a:cs typeface="Arial" pitchFamily="34" charset="0"/>
              </a:rPr>
              <a:t>NEW REGULATIONS PREFERENCE POINTS SYSTEM </a:t>
            </a:r>
          </a:p>
        </p:txBody>
      </p:sp>
    </p:spTree>
    <p:extLst>
      <p:ext uri="{BB962C8B-B14F-4D97-AF65-F5344CB8AC3E}">
        <p14:creationId xmlns:p14="http://schemas.microsoft.com/office/powerpoint/2010/main" val="204521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1BDE3D-79DF-644E-2793-C5F6CCD2AAFB}"/>
              </a:ext>
            </a:extLst>
          </p:cNvPr>
          <p:cNvSpPr txBox="1"/>
          <p:nvPr/>
        </p:nvSpPr>
        <p:spPr>
          <a:xfrm>
            <a:off x="269410" y="332655"/>
            <a:ext cx="7182910" cy="461665"/>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HDI AND RDP GOAL POINTS (SBD 6.1)</a:t>
            </a:r>
          </a:p>
        </p:txBody>
      </p:sp>
      <p:grpSp>
        <p:nvGrpSpPr>
          <p:cNvPr id="9" name="Group 8">
            <a:extLst>
              <a:ext uri="{FF2B5EF4-FFF2-40B4-BE49-F238E27FC236}">
                <a16:creationId xmlns:a16="http://schemas.microsoft.com/office/drawing/2014/main" id="{7A19274F-7114-BCC8-4DD9-1F9EB6DB8F91}"/>
              </a:ext>
            </a:extLst>
          </p:cNvPr>
          <p:cNvGrpSpPr/>
          <p:nvPr/>
        </p:nvGrpSpPr>
        <p:grpSpPr>
          <a:xfrm>
            <a:off x="269410" y="1124744"/>
            <a:ext cx="8605180" cy="4762717"/>
            <a:chOff x="269410" y="1124744"/>
            <a:chExt cx="8605180" cy="4762717"/>
          </a:xfrm>
        </p:grpSpPr>
        <p:pic>
          <p:nvPicPr>
            <p:cNvPr id="6" name="Picture 5">
              <a:extLst>
                <a:ext uri="{FF2B5EF4-FFF2-40B4-BE49-F238E27FC236}">
                  <a16:creationId xmlns:a16="http://schemas.microsoft.com/office/drawing/2014/main" id="{1EADE0BA-E031-0B47-95F9-BAD42239273A}"/>
                </a:ext>
              </a:extLst>
            </p:cNvPr>
            <p:cNvPicPr>
              <a:picLocks noChangeAspect="1"/>
            </p:cNvPicPr>
            <p:nvPr/>
          </p:nvPicPr>
          <p:blipFill>
            <a:blip r:embed="rId2"/>
            <a:stretch>
              <a:fillRect/>
            </a:stretch>
          </p:blipFill>
          <p:spPr>
            <a:xfrm>
              <a:off x="269410" y="1124744"/>
              <a:ext cx="8605180" cy="4762717"/>
            </a:xfrm>
            <a:prstGeom prst="rect">
              <a:avLst/>
            </a:prstGeom>
          </p:spPr>
        </p:pic>
        <p:cxnSp>
          <p:nvCxnSpPr>
            <p:cNvPr id="3" name="Straight Connector 2">
              <a:extLst>
                <a:ext uri="{FF2B5EF4-FFF2-40B4-BE49-F238E27FC236}">
                  <a16:creationId xmlns:a16="http://schemas.microsoft.com/office/drawing/2014/main" id="{14693168-7794-79B0-3D63-03ACEFAAE81F}"/>
                </a:ext>
              </a:extLst>
            </p:cNvPr>
            <p:cNvCxnSpPr>
              <a:cxnSpLocks/>
            </p:cNvCxnSpPr>
            <p:nvPr/>
          </p:nvCxnSpPr>
          <p:spPr>
            <a:xfrm>
              <a:off x="5868144" y="4653136"/>
              <a:ext cx="432644" cy="18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593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17</a:t>
            </a:fld>
            <a:r>
              <a:rPr lang="en-ZA" sz="1200" dirty="0">
                <a:latin typeface="Arial" pitchFamily="34" charset="0"/>
                <a:cs typeface="Arial" pitchFamily="34" charset="0"/>
              </a:rPr>
              <a:t> </a:t>
            </a:r>
          </a:p>
        </p:txBody>
      </p:sp>
      <p:sp>
        <p:nvSpPr>
          <p:cNvPr id="3" name="TextBox 2"/>
          <p:cNvSpPr txBox="1"/>
          <p:nvPr/>
        </p:nvSpPr>
        <p:spPr>
          <a:xfrm>
            <a:off x="143508" y="1109742"/>
            <a:ext cx="8856984" cy="4426853"/>
          </a:xfrm>
          <a:prstGeom prst="rect">
            <a:avLst/>
          </a:prstGeom>
          <a:noFill/>
        </p:spPr>
        <p:txBody>
          <a:bodyPr wrap="square" rtlCol="0">
            <a:spAutoFit/>
          </a:bodyPr>
          <a:lstStyle/>
          <a:p>
            <a:pPr marL="457200">
              <a:lnSpc>
                <a:spcPct val="150000"/>
              </a:lnSpc>
            </a:pPr>
            <a:r>
              <a:rPr lang="en-US" dirty="0">
                <a:latin typeface="Arial" pitchFamily="34" charset="0"/>
                <a:cs typeface="Arial" pitchFamily="34" charset="0"/>
              </a:rPr>
              <a:t>Points allocated for “</a:t>
            </a:r>
            <a:r>
              <a:rPr lang="en-ZA" dirty="0">
                <a:latin typeface="Arial" pitchFamily="34" charset="0"/>
                <a:cs typeface="Arial" pitchFamily="34" charset="0"/>
              </a:rPr>
              <a:t>specific goals” (as referenced in 2022 </a:t>
            </a:r>
            <a:r>
              <a:rPr lang="en-ZA" dirty="0">
                <a:latin typeface="Arial" panose="020B0604020202020204" pitchFamily="34" charset="0"/>
                <a:ea typeface="Times New Roman" panose="02020603050405020304" pitchFamily="18" charset="0"/>
              </a:rPr>
              <a:t>Preferential Procurement </a:t>
            </a:r>
            <a:r>
              <a:rPr lang="en-ZA" dirty="0">
                <a:latin typeface="Arial" pitchFamily="34" charset="0"/>
                <a:cs typeface="Arial" pitchFamily="34" charset="0"/>
              </a:rPr>
              <a:t>Regulations) may include:</a:t>
            </a:r>
          </a:p>
          <a:p>
            <a:pPr marL="457200">
              <a:lnSpc>
                <a:spcPct val="150000"/>
              </a:lnSpc>
            </a:pPr>
            <a:endParaRPr lang="en-ZA" sz="1100"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HDI</a:t>
            </a:r>
            <a:endParaRPr lang="en-ZA" i="1" dirty="0">
              <a:latin typeface="Arial" pitchFamily="34" charset="0"/>
              <a:cs typeface="Arial" pitchFamily="34" charset="0"/>
            </a:endParaRPr>
          </a:p>
          <a:p>
            <a:pPr marL="457200">
              <a:lnSpc>
                <a:spcPct val="150000"/>
              </a:lnSpc>
            </a:pPr>
            <a:r>
              <a:rPr lang="en-ZA" i="1" dirty="0">
                <a:latin typeface="Arial" pitchFamily="34" charset="0"/>
                <a:cs typeface="Arial" pitchFamily="34" charset="0"/>
              </a:rPr>
              <a:t>“contracting with persons, or categories of persons, historically disadvantaged by unfair discrimination on the basis of </a:t>
            </a:r>
            <a:r>
              <a:rPr lang="en-ZA" b="1" i="1" dirty="0">
                <a:latin typeface="Arial" pitchFamily="34" charset="0"/>
                <a:cs typeface="Arial" pitchFamily="34" charset="0"/>
              </a:rPr>
              <a:t>race</a:t>
            </a:r>
            <a:r>
              <a:rPr lang="en-ZA" i="1" dirty="0">
                <a:latin typeface="Arial" pitchFamily="34" charset="0"/>
                <a:cs typeface="Arial" pitchFamily="34" charset="0"/>
              </a:rPr>
              <a:t>, gender and disability “</a:t>
            </a:r>
          </a:p>
          <a:p>
            <a:pPr marL="457200">
              <a:lnSpc>
                <a:spcPct val="150000"/>
              </a:lnSpc>
            </a:pPr>
            <a:endParaRPr lang="en-ZA" sz="1200"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Awarding of points for HDI (4 /10)</a:t>
            </a:r>
          </a:p>
          <a:p>
            <a:pPr marL="457200">
              <a:lnSpc>
                <a:spcPct val="150000"/>
              </a:lnSpc>
            </a:pPr>
            <a:r>
              <a:rPr lang="en-ZA" dirty="0">
                <a:latin typeface="Arial" pitchFamily="34" charset="0"/>
                <a:cs typeface="Arial" pitchFamily="34" charset="0"/>
              </a:rPr>
              <a:t>NDoH will allocate a percentage (%) of the available points for each goal, </a:t>
            </a:r>
          </a:p>
          <a:p>
            <a:pPr marL="457200">
              <a:lnSpc>
                <a:spcPct val="150000"/>
              </a:lnSpc>
            </a:pPr>
            <a:r>
              <a:rPr lang="en-ZA" dirty="0">
                <a:latin typeface="Arial" pitchFamily="34" charset="0"/>
                <a:cs typeface="Arial" pitchFamily="34" charset="0"/>
              </a:rPr>
              <a:t>as per the percentage (%) equity ownership substantiated by supporting evidence, for HDI`s in the bidding enterprise.</a:t>
            </a:r>
            <a:r>
              <a:rPr lang="en-GB" sz="1600" i="1" dirty="0">
                <a:latin typeface="Arial" panose="020B0604020202020204" pitchFamily="34" charset="0"/>
                <a:cs typeface="Arial" panose="020B0604020202020204" pitchFamily="34" charset="0"/>
              </a:rPr>
              <a:t>				</a:t>
            </a:r>
          </a:p>
        </p:txBody>
      </p:sp>
      <p:sp>
        <p:nvSpPr>
          <p:cNvPr id="4" name="Rectangle 2"/>
          <p:cNvSpPr txBox="1">
            <a:spLocks noChangeArrowheads="1"/>
          </p:cNvSpPr>
          <p:nvPr/>
        </p:nvSpPr>
        <p:spPr>
          <a:xfrm>
            <a:off x="611560" y="251453"/>
            <a:ext cx="6588732" cy="513928"/>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PREFERENCE POINTS HDI </a:t>
            </a:r>
          </a:p>
        </p:txBody>
      </p:sp>
    </p:spTree>
    <p:extLst>
      <p:ext uri="{BB962C8B-B14F-4D97-AF65-F5344CB8AC3E}">
        <p14:creationId xmlns:p14="http://schemas.microsoft.com/office/powerpoint/2010/main" val="348534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0" y="1124744"/>
            <a:ext cx="8856984" cy="5517408"/>
          </a:xfrm>
          <a:prstGeom prst="rect">
            <a:avLst/>
          </a:prstGeom>
          <a:noFill/>
        </p:spPr>
        <p:txBody>
          <a:bodyPr wrap="square" rtlCol="0">
            <a:spAutoFit/>
          </a:bodyPr>
          <a:lstStyle/>
          <a:p>
            <a:pPr marL="457200">
              <a:lnSpc>
                <a:spcPct val="150000"/>
              </a:lnSpc>
            </a:pPr>
            <a:r>
              <a:rPr lang="en-US" dirty="0">
                <a:latin typeface="Arial" pitchFamily="34" charset="0"/>
                <a:cs typeface="Arial" pitchFamily="34" charset="0"/>
              </a:rPr>
              <a:t>Points allocated for “</a:t>
            </a:r>
            <a:r>
              <a:rPr lang="en-ZA" dirty="0">
                <a:latin typeface="Arial" pitchFamily="34" charset="0"/>
                <a:cs typeface="Arial" pitchFamily="34" charset="0"/>
              </a:rPr>
              <a:t>specific goals” (as referenced in 2022 </a:t>
            </a:r>
            <a:r>
              <a:rPr lang="en-ZA" dirty="0">
                <a:latin typeface="Arial" panose="020B0604020202020204" pitchFamily="34" charset="0"/>
                <a:ea typeface="Times New Roman" panose="02020603050405020304" pitchFamily="18" charset="0"/>
              </a:rPr>
              <a:t>Preferential Procurement </a:t>
            </a:r>
            <a:r>
              <a:rPr lang="en-ZA" dirty="0">
                <a:latin typeface="Arial" pitchFamily="34" charset="0"/>
                <a:cs typeface="Arial" pitchFamily="34" charset="0"/>
              </a:rPr>
              <a:t>Regulations) may include:</a:t>
            </a:r>
          </a:p>
          <a:p>
            <a:pPr marL="457200">
              <a:lnSpc>
                <a:spcPct val="150000"/>
              </a:lnSpc>
            </a:pPr>
            <a:endParaRPr lang="en-ZA" sz="1100" dirty="0">
              <a:latin typeface="Arial" pitchFamily="34" charset="0"/>
              <a:cs typeface="Arial" pitchFamily="34" charset="0"/>
            </a:endParaRPr>
          </a:p>
          <a:p>
            <a:pPr marL="457200">
              <a:lnSpc>
                <a:spcPct val="150000"/>
              </a:lnSpc>
            </a:pPr>
            <a:r>
              <a:rPr lang="en-ZA" i="1" dirty="0">
                <a:latin typeface="Arial" pitchFamily="34" charset="0"/>
                <a:cs typeface="Arial" pitchFamily="34" charset="0"/>
              </a:rPr>
              <a:t>“contracting with persons, or categories of persons, historically disadvantaged by unfair discrimination on the basis of race, </a:t>
            </a:r>
            <a:r>
              <a:rPr lang="en-ZA" b="1" i="1" dirty="0">
                <a:latin typeface="Arial" pitchFamily="34" charset="0"/>
                <a:cs typeface="Arial" pitchFamily="34" charset="0"/>
              </a:rPr>
              <a:t>gender and disability </a:t>
            </a:r>
            <a:r>
              <a:rPr lang="en-ZA" i="1" dirty="0">
                <a:latin typeface="Arial" pitchFamily="34" charset="0"/>
                <a:cs typeface="Arial" pitchFamily="34" charset="0"/>
              </a:rPr>
              <a:t>“</a:t>
            </a:r>
          </a:p>
          <a:p>
            <a:pPr marL="457200">
              <a:lnSpc>
                <a:spcPct val="150000"/>
              </a:lnSpc>
            </a:pPr>
            <a:endParaRPr lang="en-ZA" sz="1200" b="1"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Awarding of points for Gender (Female 2/10)</a:t>
            </a:r>
          </a:p>
          <a:p>
            <a:pPr marL="457200">
              <a:lnSpc>
                <a:spcPct val="150000"/>
              </a:lnSpc>
            </a:pPr>
            <a:r>
              <a:rPr lang="en-ZA" dirty="0">
                <a:latin typeface="Arial" pitchFamily="34" charset="0"/>
                <a:cs typeface="Arial" pitchFamily="34" charset="0"/>
              </a:rPr>
              <a:t>NDoH opted to use the percentage (%) equity ownership held by females in the bidding enterprise and allocate same % of the available points.</a:t>
            </a:r>
          </a:p>
          <a:p>
            <a:pPr marL="457200">
              <a:lnSpc>
                <a:spcPct val="150000"/>
              </a:lnSpc>
            </a:pPr>
            <a:endParaRPr lang="en-ZA" sz="1200" b="1"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Awarding of points for Disability (2/10)</a:t>
            </a:r>
          </a:p>
          <a:p>
            <a:pPr marL="457200">
              <a:lnSpc>
                <a:spcPct val="150000"/>
              </a:lnSpc>
            </a:pPr>
            <a:r>
              <a:rPr lang="en-ZA" dirty="0">
                <a:latin typeface="Arial" pitchFamily="34" charset="0"/>
                <a:cs typeface="Arial" pitchFamily="34" charset="0"/>
              </a:rPr>
              <a:t>Same calculation as with Gender.</a:t>
            </a:r>
          </a:p>
          <a:p>
            <a:pPr marL="457200">
              <a:lnSpc>
                <a:spcPct val="150000"/>
              </a:lnSpc>
            </a:pPr>
            <a:endParaRPr lang="en-ZA" b="1" dirty="0">
              <a:latin typeface="Arial" pitchFamily="34" charset="0"/>
              <a:cs typeface="Arial" pitchFamily="34" charset="0"/>
            </a:endParaRPr>
          </a:p>
          <a:p>
            <a:pPr marL="457200">
              <a:lnSpc>
                <a:spcPct val="150000"/>
              </a:lnSpc>
            </a:pPr>
            <a:endParaRPr lang="en-GB" sz="1600" i="1"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44016" y="163630"/>
            <a:ext cx="7308304" cy="585936"/>
          </a:xfrm>
          <a:prstGeom prst="rect">
            <a:avLst/>
          </a:prstGeom>
        </p:spPr>
        <p:txBody>
          <a:bodyPr tIns="45720" rIns="91440" bIns="45720" anchor="b">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POINTS  - GENDER &amp; DISABILITY </a:t>
            </a:r>
          </a:p>
        </p:txBody>
      </p:sp>
    </p:spTree>
    <p:extLst>
      <p:ext uri="{BB962C8B-B14F-4D97-AF65-F5344CB8AC3E}">
        <p14:creationId xmlns:p14="http://schemas.microsoft.com/office/powerpoint/2010/main" val="3294506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3" name="TextBox 2"/>
          <p:cNvSpPr txBox="1"/>
          <p:nvPr/>
        </p:nvSpPr>
        <p:spPr>
          <a:xfrm>
            <a:off x="0" y="1124744"/>
            <a:ext cx="8856984" cy="4952061"/>
          </a:xfrm>
          <a:prstGeom prst="rect">
            <a:avLst/>
          </a:prstGeom>
          <a:noFill/>
        </p:spPr>
        <p:txBody>
          <a:bodyPr wrap="square" rtlCol="0">
            <a:spAutoFit/>
          </a:bodyPr>
          <a:lstStyle/>
          <a:p>
            <a:pPr marL="457200">
              <a:lnSpc>
                <a:spcPct val="150000"/>
              </a:lnSpc>
            </a:pPr>
            <a:endParaRPr lang="en-ZA" sz="700" b="1"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RDP </a:t>
            </a:r>
            <a:r>
              <a:rPr lang="en-ZA" dirty="0">
                <a:latin typeface="Arial" pitchFamily="34" charset="0"/>
                <a:cs typeface="Arial" pitchFamily="34" charset="0"/>
              </a:rPr>
              <a:t>(as referenced in 2022 </a:t>
            </a:r>
            <a:r>
              <a:rPr lang="en-ZA" dirty="0">
                <a:effectLst/>
                <a:latin typeface="Arial" panose="020B0604020202020204" pitchFamily="34" charset="0"/>
                <a:ea typeface="Times New Roman" panose="02020603050405020304" pitchFamily="18" charset="0"/>
              </a:rPr>
              <a:t>Preferential Procurement </a:t>
            </a:r>
            <a:r>
              <a:rPr lang="en-ZA" dirty="0">
                <a:latin typeface="Arial" pitchFamily="34" charset="0"/>
                <a:cs typeface="Arial" pitchFamily="34" charset="0"/>
              </a:rPr>
              <a:t>Regulations)</a:t>
            </a:r>
          </a:p>
          <a:p>
            <a:pPr marL="457200">
              <a:lnSpc>
                <a:spcPct val="150000"/>
              </a:lnSpc>
            </a:pPr>
            <a:endParaRPr lang="en-ZA" sz="1400" i="1" dirty="0">
              <a:latin typeface="Arial" pitchFamily="34" charset="0"/>
              <a:cs typeface="Arial" pitchFamily="34" charset="0"/>
            </a:endParaRPr>
          </a:p>
          <a:p>
            <a:pPr marL="457200">
              <a:lnSpc>
                <a:spcPct val="150000"/>
              </a:lnSpc>
            </a:pPr>
            <a:r>
              <a:rPr lang="en-ZA" i="1" dirty="0">
                <a:latin typeface="Arial" pitchFamily="34" charset="0"/>
                <a:cs typeface="Arial" pitchFamily="34" charset="0"/>
              </a:rPr>
              <a:t>“including the implementation of programmes of the Reconstruction and Development Programme (RDP) as published in Government Gazette No. 16085 dated 23 November 1994”</a:t>
            </a:r>
            <a:r>
              <a:rPr lang="en-ZA" dirty="0">
                <a:latin typeface="Arial" pitchFamily="34" charset="0"/>
                <a:cs typeface="Arial" pitchFamily="34" charset="0"/>
              </a:rPr>
              <a:t> </a:t>
            </a:r>
          </a:p>
          <a:p>
            <a:pPr marL="457200">
              <a:lnSpc>
                <a:spcPct val="150000"/>
              </a:lnSpc>
            </a:pPr>
            <a:endParaRPr lang="en-ZA" sz="1050" dirty="0">
              <a:latin typeface="Arial" pitchFamily="34" charset="0"/>
              <a:cs typeface="Arial" pitchFamily="34" charset="0"/>
            </a:endParaRPr>
          </a:p>
          <a:p>
            <a:pPr marL="457200">
              <a:lnSpc>
                <a:spcPct val="150000"/>
              </a:lnSpc>
            </a:pPr>
            <a:r>
              <a:rPr lang="en-ZA" b="1" dirty="0">
                <a:latin typeface="Arial" pitchFamily="34" charset="0"/>
                <a:cs typeface="Arial" pitchFamily="34" charset="0"/>
              </a:rPr>
              <a:t>RDP GOALS</a:t>
            </a:r>
          </a:p>
          <a:p>
            <a:pPr marL="457200">
              <a:lnSpc>
                <a:spcPct val="150000"/>
              </a:lnSpc>
            </a:pPr>
            <a:r>
              <a:rPr lang="en-ZA" dirty="0">
                <a:latin typeface="Arial" pitchFamily="34" charset="0"/>
                <a:cs typeface="Arial" pitchFamily="34" charset="0"/>
              </a:rPr>
              <a:t>NDoH presented a list of goals to the BEC/BSC members who selected -</a:t>
            </a:r>
          </a:p>
          <a:p>
            <a:pPr marL="457200">
              <a:lnSpc>
                <a:spcPct val="150000"/>
              </a:lnSpc>
            </a:pPr>
            <a:r>
              <a:rPr lang="en-ZA" b="1" dirty="0">
                <a:latin typeface="Arial" pitchFamily="34" charset="0"/>
                <a:cs typeface="Arial" pitchFamily="34" charset="0"/>
              </a:rPr>
              <a:t>The promotion of South African owned enterprises </a:t>
            </a:r>
          </a:p>
          <a:p>
            <a:pPr marL="457200">
              <a:lnSpc>
                <a:spcPct val="150000"/>
              </a:lnSpc>
            </a:pPr>
            <a:endParaRPr lang="en-ZA" dirty="0">
              <a:latin typeface="Arial" pitchFamily="34" charset="0"/>
              <a:cs typeface="Arial" pitchFamily="34" charset="0"/>
            </a:endParaRPr>
          </a:p>
          <a:p>
            <a:pPr marL="457200">
              <a:lnSpc>
                <a:spcPct val="150000"/>
              </a:lnSpc>
            </a:pPr>
            <a:r>
              <a:rPr lang="en-ZA" dirty="0">
                <a:latin typeface="Arial" pitchFamily="34" charset="0"/>
                <a:cs typeface="Arial" pitchFamily="34" charset="0"/>
              </a:rPr>
              <a:t>Allocation of preference points aligned with </a:t>
            </a:r>
            <a:r>
              <a:rPr lang="en-ZA" b="1" dirty="0">
                <a:latin typeface="Arial" pitchFamily="34" charset="0"/>
                <a:cs typeface="Arial" pitchFamily="34" charset="0"/>
              </a:rPr>
              <a:t>% ownership by South Africans</a:t>
            </a:r>
          </a:p>
          <a:p>
            <a:pPr marL="457200">
              <a:lnSpc>
                <a:spcPct val="150000"/>
              </a:lnSpc>
            </a:pPr>
            <a:endParaRPr lang="en-GB" sz="20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8B4FD99C-FFCA-1980-0622-C4C8261CC9C5}"/>
              </a:ext>
            </a:extLst>
          </p:cNvPr>
          <p:cNvSpPr txBox="1">
            <a:spLocks noChangeArrowheads="1"/>
          </p:cNvSpPr>
          <p:nvPr/>
        </p:nvSpPr>
        <p:spPr>
          <a:xfrm>
            <a:off x="395536" y="188640"/>
            <a:ext cx="6552728" cy="585936"/>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PREFERENCE POINTS  - RDP </a:t>
            </a:r>
          </a:p>
        </p:txBody>
      </p:sp>
    </p:spTree>
    <p:extLst>
      <p:ext uri="{BB962C8B-B14F-4D97-AF65-F5344CB8AC3E}">
        <p14:creationId xmlns:p14="http://schemas.microsoft.com/office/powerpoint/2010/main" val="184146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76" y="1247785"/>
            <a:ext cx="9235752" cy="3600986"/>
          </a:xfrm>
          <a:prstGeom prst="rect">
            <a:avLst/>
          </a:prstGeom>
          <a:noFill/>
        </p:spPr>
        <p:txBody>
          <a:bodyPr wrap="square" rtlCol="0">
            <a:spAutoFit/>
          </a:bodyPr>
          <a:lstStyle/>
          <a:p>
            <a:r>
              <a:rPr lang="en-US" b="1" dirty="0">
                <a:latin typeface="Arial" pitchFamily="34" charset="0"/>
                <a:cs typeface="Arial" pitchFamily="34" charset="0"/>
              </a:rPr>
              <a:t>Closing date: </a:t>
            </a:r>
          </a:p>
          <a:p>
            <a:r>
              <a:rPr lang="en-US" b="1" dirty="0">
                <a:latin typeface="Arial" pitchFamily="34" charset="0"/>
                <a:cs typeface="Arial" pitchFamily="34" charset="0"/>
              </a:rPr>
              <a:t>HP04-2024ONC, HP05-2024DI and HP06-2024SVP – 14 August 2023</a:t>
            </a:r>
          </a:p>
          <a:p>
            <a:r>
              <a:rPr lang="en-US" b="1" dirty="0">
                <a:latin typeface="Arial" pitchFamily="34" charset="0"/>
                <a:cs typeface="Arial" pitchFamily="34" charset="0"/>
              </a:rPr>
              <a:t>Note: HP05-2021DI – Erratum1 </a:t>
            </a:r>
            <a:r>
              <a:rPr lang="en-US" b="1">
                <a:latin typeface="Arial" pitchFamily="34" charset="0"/>
                <a:cs typeface="Arial" pitchFamily="34" charset="0"/>
              </a:rPr>
              <a:t>Published 26 </a:t>
            </a:r>
            <a:r>
              <a:rPr lang="en-US" b="1" dirty="0">
                <a:latin typeface="Arial" pitchFamily="34" charset="0"/>
                <a:cs typeface="Arial" pitchFamily="34" charset="0"/>
              </a:rPr>
              <a:t>June 2023</a:t>
            </a:r>
          </a:p>
          <a:p>
            <a:endParaRPr lang="en-US" i="1" dirty="0">
              <a:latin typeface="Arial" pitchFamily="34" charset="0"/>
              <a:cs typeface="Arial" pitchFamily="34" charset="0"/>
            </a:endParaRPr>
          </a:p>
          <a:p>
            <a:pPr algn="ctr"/>
            <a:r>
              <a:rPr lang="en-US" b="1" u="sng" dirty="0">
                <a:latin typeface="Arial" pitchFamily="34" charset="0"/>
                <a:cs typeface="Arial" pitchFamily="34" charset="0"/>
              </a:rPr>
              <a:t>Contract Period:</a:t>
            </a:r>
          </a:p>
          <a:p>
            <a:endParaRPr lang="en-US" b="1" dirty="0">
              <a:latin typeface="Arial" pitchFamily="34" charset="0"/>
              <a:cs typeface="Arial" pitchFamily="34" charset="0"/>
            </a:endParaRPr>
          </a:p>
          <a:p>
            <a:r>
              <a:rPr lang="en-US" b="1" dirty="0">
                <a:latin typeface="Arial" pitchFamily="34" charset="0"/>
                <a:cs typeface="Arial" pitchFamily="34" charset="0"/>
              </a:rPr>
              <a:t>HP04-2024ONC - 1 July 2024 to 30 June 2026</a:t>
            </a:r>
          </a:p>
          <a:p>
            <a:r>
              <a:rPr lang="en-US" b="1" dirty="0">
                <a:latin typeface="Arial" pitchFamily="34" charset="0"/>
                <a:cs typeface="Arial" pitchFamily="34" charset="0"/>
              </a:rPr>
              <a:t>HP05-2024DI - 1 July 2024 to 30 June 2027</a:t>
            </a:r>
          </a:p>
          <a:p>
            <a:r>
              <a:rPr lang="en-US" b="1" dirty="0">
                <a:latin typeface="Arial" pitchFamily="34" charset="0"/>
                <a:cs typeface="Arial" pitchFamily="34" charset="0"/>
              </a:rPr>
              <a:t>HP06-2024SVP – 1 May 2024 to 30 April 2027</a:t>
            </a:r>
          </a:p>
          <a:p>
            <a:endParaRPr lang="en-US" sz="2400" b="1" dirty="0">
              <a:latin typeface="Arial" pitchFamily="34" charset="0"/>
              <a:cs typeface="Arial" pitchFamily="34" charset="0"/>
            </a:endParaRPr>
          </a:p>
          <a:p>
            <a:r>
              <a:rPr lang="en-US" b="1"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179512"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latin typeface="Arial" pitchFamily="34" charset="0"/>
                <a:cs typeface="Arial" pitchFamily="34" charset="0"/>
                <a:hlinkClick r:id="rId3"/>
              </a:rPr>
              <a:t>www.treasury.gov.za</a:t>
            </a:r>
            <a:endParaRPr lang="en-ZA" dirty="0">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DCBEE2-6F6D-4400-A2A1-81C700EE2376}"/>
              </a:ext>
            </a:extLst>
          </p:cNvPr>
          <p:cNvSpPr txBox="1"/>
          <p:nvPr/>
        </p:nvSpPr>
        <p:spPr>
          <a:xfrm>
            <a:off x="179512" y="332656"/>
            <a:ext cx="6840760" cy="461665"/>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BID PRICE (90 POINTS) CALCULATION</a:t>
            </a:r>
          </a:p>
        </p:txBody>
      </p:sp>
      <p:pic>
        <p:nvPicPr>
          <p:cNvPr id="4" name="Picture 3">
            <a:extLst>
              <a:ext uri="{FF2B5EF4-FFF2-40B4-BE49-F238E27FC236}">
                <a16:creationId xmlns:a16="http://schemas.microsoft.com/office/drawing/2014/main" id="{45A8B45E-51D2-5AE3-B2A3-98E53E0F36AA}"/>
              </a:ext>
            </a:extLst>
          </p:cNvPr>
          <p:cNvPicPr>
            <a:picLocks noChangeAspect="1"/>
          </p:cNvPicPr>
          <p:nvPr/>
        </p:nvPicPr>
        <p:blipFill rotWithShape="1">
          <a:blip r:embed="rId2"/>
          <a:srcRect l="14563" t="12201" r="9050" b="10801"/>
          <a:stretch/>
        </p:blipFill>
        <p:spPr>
          <a:xfrm>
            <a:off x="611560" y="1196752"/>
            <a:ext cx="7920880" cy="4491221"/>
          </a:xfrm>
          <a:prstGeom prst="rect">
            <a:avLst/>
          </a:prstGeom>
        </p:spPr>
      </p:pic>
    </p:spTree>
    <p:extLst>
      <p:ext uri="{BB962C8B-B14F-4D97-AF65-F5344CB8AC3E}">
        <p14:creationId xmlns:p14="http://schemas.microsoft.com/office/powerpoint/2010/main" val="242989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DCBEE2-6F6D-4400-A2A1-81C700EE2376}"/>
              </a:ext>
            </a:extLst>
          </p:cNvPr>
          <p:cNvSpPr txBox="1"/>
          <p:nvPr/>
        </p:nvSpPr>
        <p:spPr>
          <a:xfrm>
            <a:off x="179512" y="332656"/>
            <a:ext cx="6840760" cy="461665"/>
          </a:xfrm>
          <a:prstGeom prst="rect">
            <a:avLst/>
          </a:prstGeom>
          <a:noFill/>
        </p:spPr>
        <p:txBody>
          <a:bodyPr wrap="square">
            <a:sp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HDI + RDP POINTS CALCULATION</a:t>
            </a:r>
          </a:p>
        </p:txBody>
      </p:sp>
      <p:pic>
        <p:nvPicPr>
          <p:cNvPr id="7" name="Picture 6">
            <a:extLst>
              <a:ext uri="{FF2B5EF4-FFF2-40B4-BE49-F238E27FC236}">
                <a16:creationId xmlns:a16="http://schemas.microsoft.com/office/drawing/2014/main" id="{487B8432-F096-C7C2-19D7-4B561C9241C8}"/>
              </a:ext>
            </a:extLst>
          </p:cNvPr>
          <p:cNvPicPr>
            <a:picLocks noChangeAspect="1"/>
          </p:cNvPicPr>
          <p:nvPr/>
        </p:nvPicPr>
        <p:blipFill rotWithShape="1">
          <a:blip r:embed="rId2"/>
          <a:srcRect l="14563" t="10979" r="9050" b="10622"/>
          <a:stretch/>
        </p:blipFill>
        <p:spPr>
          <a:xfrm>
            <a:off x="611560" y="1142561"/>
            <a:ext cx="7951741" cy="4590696"/>
          </a:xfrm>
          <a:prstGeom prst="rect">
            <a:avLst/>
          </a:prstGeom>
        </p:spPr>
      </p:pic>
    </p:spTree>
    <p:extLst>
      <p:ext uri="{BB962C8B-B14F-4D97-AF65-F5344CB8AC3E}">
        <p14:creationId xmlns:p14="http://schemas.microsoft.com/office/powerpoint/2010/main" val="476924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E6AC1-1EC9-2A7A-DBBB-A96F82A91F88}"/>
              </a:ext>
            </a:extLst>
          </p:cNvPr>
          <p:cNvSpPr txBox="1"/>
          <p:nvPr/>
        </p:nvSpPr>
        <p:spPr>
          <a:xfrm>
            <a:off x="110927" y="260648"/>
            <a:ext cx="7341393" cy="461665"/>
          </a:xfrm>
          <a:prstGeom prst="rect">
            <a:avLst/>
          </a:prstGeom>
          <a:noFill/>
        </p:spPr>
        <p:txBody>
          <a:bodyPr wrap="square">
            <a:spAutoFit/>
          </a:bodyPr>
          <a:lstStyle/>
          <a:p>
            <a: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PRICE (90) HDI &amp; RDP (10) CALCULATED</a:t>
            </a:r>
          </a:p>
        </p:txBody>
      </p:sp>
      <p:pic>
        <p:nvPicPr>
          <p:cNvPr id="9" name="Picture 8">
            <a:extLst>
              <a:ext uri="{FF2B5EF4-FFF2-40B4-BE49-F238E27FC236}">
                <a16:creationId xmlns:a16="http://schemas.microsoft.com/office/drawing/2014/main" id="{69D12239-A0E2-C978-1653-6A8CD93D1D91}"/>
              </a:ext>
            </a:extLst>
          </p:cNvPr>
          <p:cNvPicPr>
            <a:picLocks noChangeAspect="1"/>
          </p:cNvPicPr>
          <p:nvPr/>
        </p:nvPicPr>
        <p:blipFill rotWithShape="1">
          <a:blip r:embed="rId2"/>
          <a:srcRect l="14563" t="11499" r="9050" b="10802"/>
          <a:stretch/>
        </p:blipFill>
        <p:spPr>
          <a:xfrm>
            <a:off x="575556" y="1142375"/>
            <a:ext cx="7992888" cy="4573250"/>
          </a:xfrm>
          <a:prstGeom prst="rect">
            <a:avLst/>
          </a:prstGeom>
        </p:spPr>
      </p:pic>
    </p:spTree>
    <p:extLst>
      <p:ext uri="{BB962C8B-B14F-4D97-AF65-F5344CB8AC3E}">
        <p14:creationId xmlns:p14="http://schemas.microsoft.com/office/powerpoint/2010/main" val="2998552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21A204-3F84-E390-819A-D83A443AD6FB}"/>
              </a:ext>
            </a:extLst>
          </p:cNvPr>
          <p:cNvSpPr txBox="1"/>
          <p:nvPr/>
        </p:nvSpPr>
        <p:spPr>
          <a:xfrm>
            <a:off x="269410" y="1196752"/>
            <a:ext cx="7992888" cy="4242187"/>
          </a:xfrm>
          <a:prstGeom prst="rect">
            <a:avLst/>
          </a:prstGeom>
          <a:noFill/>
        </p:spPr>
        <p:txBody>
          <a:bodyPr wrap="square">
            <a:spAutoFit/>
          </a:bodyPr>
          <a:lstStyle/>
          <a:p>
            <a:pPr marL="457200">
              <a:lnSpc>
                <a:spcPct val="150000"/>
              </a:lnSpc>
            </a:pPr>
            <a:r>
              <a:rPr lang="en-US" b="1" dirty="0">
                <a:latin typeface="Arial" pitchFamily="34" charset="0"/>
                <a:cs typeface="Arial" pitchFamily="34" charset="0"/>
              </a:rPr>
              <a:t>TRUSTS &amp; OWNERSHIP SCHEMES</a:t>
            </a:r>
          </a:p>
          <a:p>
            <a:pPr marL="457200">
              <a:lnSpc>
                <a:spcPct val="150000"/>
              </a:lnSpc>
            </a:pPr>
            <a:endParaRPr lang="en-US" sz="900"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Equity claims for a Trust may only be allowed in respect of those persons who are both trustees and beneficiaries and who are actively involved in the management of the Trust.</a:t>
            </a:r>
          </a:p>
          <a:p>
            <a:pPr marL="457200">
              <a:lnSpc>
                <a:spcPct val="150000"/>
              </a:lnSpc>
            </a:pPr>
            <a:endParaRPr lang="en-US" sz="1100"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A Consortium / Joint Venture may, based on the percentage of the contract value managed or executed by their HDI members, be entitled to equity ownership in respect of HDI.</a:t>
            </a:r>
          </a:p>
          <a:p>
            <a:pPr marL="457200">
              <a:lnSpc>
                <a:spcPct val="150000"/>
              </a:lnSpc>
            </a:pPr>
            <a:endParaRPr lang="en-US" dirty="0">
              <a:latin typeface="Arial" pitchFamily="34" charset="0"/>
              <a:cs typeface="Arial" pitchFamily="34" charset="0"/>
            </a:endParaRPr>
          </a:p>
          <a:p>
            <a:pPr marL="457200">
              <a:lnSpc>
                <a:spcPct val="150000"/>
              </a:lnSpc>
            </a:pPr>
            <a:r>
              <a:rPr lang="en-US" dirty="0">
                <a:latin typeface="Arial" pitchFamily="34" charset="0"/>
                <a:cs typeface="Arial" pitchFamily="34" charset="0"/>
              </a:rPr>
              <a:t>Substantiating evidence need to be presented with bid.</a:t>
            </a:r>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EBE3EA9-BBE1-9EC6-2F86-5A208CBAF10C}"/>
              </a:ext>
            </a:extLst>
          </p:cNvPr>
          <p:cNvSpPr txBox="1"/>
          <p:nvPr/>
        </p:nvSpPr>
        <p:spPr>
          <a:xfrm>
            <a:off x="269410" y="332655"/>
            <a:ext cx="7182910" cy="461665"/>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pitchFamily="34" charset="0"/>
                <a:ea typeface="+mj-ea"/>
                <a:cs typeface="Arial" pitchFamily="34" charset="0"/>
              </a:rPr>
              <a:t>OTHER OWNERSHIP CLAIMS (SBD 6.1)</a:t>
            </a:r>
          </a:p>
        </p:txBody>
      </p:sp>
    </p:spTree>
    <p:extLst>
      <p:ext uri="{BB962C8B-B14F-4D97-AF65-F5344CB8AC3E}">
        <p14:creationId xmlns:p14="http://schemas.microsoft.com/office/powerpoint/2010/main" val="826839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p:cNvSpPr txBox="1"/>
          <p:nvPr/>
        </p:nvSpPr>
        <p:spPr>
          <a:xfrm>
            <a:off x="467544" y="1404871"/>
            <a:ext cx="7924800" cy="4462760"/>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National Department of Health reserves the right to:</a:t>
            </a:r>
          </a:p>
          <a:p>
            <a:pPr marL="112713" lvl="1"/>
            <a:endParaRPr lang="en-GB" sz="2000" dirty="0">
              <a:latin typeface="Arial" panose="020B0604020202020204" pitchFamily="34" charset="0"/>
              <a:cs typeface="Arial" panose="020B0604020202020204" pitchFamily="34" charset="0"/>
            </a:endParaRP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negotiate prices.</a:t>
            </a: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award the same item as a multiple award to various contractors (two or more) to address high volume requirements, security of supply and product availability. </a:t>
            </a:r>
          </a:p>
          <a:p>
            <a:pPr marL="455613" lvl="1" indent="-342900">
              <a:buFont typeface="Wingdings" panose="05000000000000000000" pitchFamily="2" charset="2"/>
              <a:buChar char="v"/>
            </a:pPr>
            <a:r>
              <a:rPr lang="en-GB" sz="2000" dirty="0">
                <a:effectLst/>
                <a:latin typeface="Arial" panose="020B0604020202020204" pitchFamily="34" charset="0"/>
                <a:ea typeface="Times New Roman" panose="02020603050405020304" pitchFamily="18" charset="0"/>
                <a:cs typeface="Arial" panose="020B0604020202020204" pitchFamily="34" charset="0"/>
              </a:rPr>
              <a:t>award to an item with a specification deviation. </a:t>
            </a:r>
          </a:p>
          <a:p>
            <a:pPr marL="455613" lvl="1" indent="-342900">
              <a:buFont typeface="Wingdings" panose="05000000000000000000" pitchFamily="2" charset="2"/>
              <a:buChar char="v"/>
            </a:pPr>
            <a:r>
              <a:rPr lang="en-ZA" sz="2000" dirty="0">
                <a:latin typeface="Arial" pitchFamily="34" charset="0"/>
                <a:cs typeface="Arial" pitchFamily="34" charset="0"/>
              </a:rPr>
              <a:t>negotiate minimum order quantities where they are deemed unfavourable.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112713" lvl="1"/>
            <a:endParaRPr lang="en-US" sz="2000" b="1" i="1"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endParaRPr lang="en-US" sz="2000" b="1" i="1"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323528" y="1291106"/>
            <a:ext cx="7924800" cy="3847207"/>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following are examples of considerations which may be considered when contemplating a multiple award:</a:t>
            </a:r>
          </a:p>
          <a:p>
            <a:pPr marL="112713" lvl="1"/>
            <a:endParaRPr lang="en-US" sz="2000" b="1" i="1"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Source of Active Pharmaceutical Ingredient (API) and actual manufacturing site;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Capacity to meet expected demand as per published estimates in the Excel Bid Response Document;</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Estimated volume to be supplied;</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Risk to public health if the item is not available;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Past compliance of the bidder with contractual obligations.</a:t>
            </a:r>
            <a:endParaRPr lang="en-US" sz="2000"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p:cNvSpPr txBox="1"/>
          <p:nvPr/>
        </p:nvSpPr>
        <p:spPr>
          <a:xfrm>
            <a:off x="762000" y="1357298"/>
            <a:ext cx="7924800" cy="5355312"/>
          </a:xfrm>
          <a:prstGeom prst="rect">
            <a:avLst/>
          </a:prstGeom>
          <a:noFill/>
        </p:spPr>
        <p:txBody>
          <a:bodyPr wrap="square" rtlCol="0">
            <a:spAutoFit/>
          </a:bodyPr>
          <a:lstStyle/>
          <a:p>
            <a:pPr marL="360363" lvl="2" indent="-360363">
              <a:buFont typeface="Arial" pitchFamily="34" charset="0"/>
              <a:buChar char="•"/>
            </a:pPr>
            <a:r>
              <a:rPr lang="en-ZA" b="1" dirty="0">
                <a:latin typeface="Arial" pitchFamily="34" charset="0"/>
                <a:cs typeface="Arial" pitchFamily="34" charset="0"/>
              </a:rPr>
              <a:t>Only </a:t>
            </a:r>
            <a:r>
              <a:rPr lang="en-ZA" dirty="0">
                <a:latin typeface="Arial" pitchFamily="34" charset="0"/>
                <a:cs typeface="Arial" pitchFamily="34" charset="0"/>
              </a:rPr>
              <a:t>the portion of the bid price facing foreign exchange risk will be adjusted. </a:t>
            </a:r>
          </a:p>
          <a:p>
            <a:pPr marL="360363" lvl="2" indent="-360363">
              <a:buFont typeface="Arial" pitchFamily="34" charset="0"/>
              <a:buChar char="•"/>
            </a:pPr>
            <a:r>
              <a:rPr lang="en-ZA" dirty="0">
                <a:latin typeface="Arial" pitchFamily="34" charset="0"/>
                <a:cs typeface="Arial" pitchFamily="34" charset="0"/>
              </a:rPr>
              <a:t>Adjustments are always calculated using the original awarded contracted price as the base. </a:t>
            </a:r>
          </a:p>
          <a:p>
            <a:pPr marL="817563" lvl="3" indent="-360363">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rPr>
              <a:t>www.resbank.co.za</a:t>
            </a:r>
            <a:r>
              <a:rPr lang="en-ZA" dirty="0">
                <a:latin typeface="Arial" pitchFamily="34" charset="0"/>
                <a:cs typeface="Arial" pitchFamily="34" charset="0"/>
              </a:rPr>
              <a:t>).</a:t>
            </a:r>
          </a:p>
          <a:p>
            <a:pPr marL="360363" lvl="2" indent="-360363">
              <a:buFont typeface="Arial" pitchFamily="34" charset="0"/>
              <a:buChar char="•"/>
            </a:pPr>
            <a:r>
              <a:rPr lang="en-ZA" sz="1800"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buFont typeface="Arial" pitchFamily="34" charset="0"/>
              <a:buChar char="•"/>
            </a:pPr>
            <a:r>
              <a:rPr lang="en-ZA" sz="1800" dirty="0">
                <a:latin typeface="Arial" pitchFamily="34" charset="0"/>
                <a:cs typeface="Arial" pitchFamily="34" charset="0"/>
              </a:rPr>
              <a:t>Foreign exchange adjustments </a:t>
            </a:r>
            <a:r>
              <a:rPr lang="en-ZA" sz="1800" b="1" dirty="0">
                <a:latin typeface="Arial" pitchFamily="34" charset="0"/>
                <a:cs typeface="Arial" pitchFamily="34" charset="0"/>
              </a:rPr>
              <a:t>may never</a:t>
            </a:r>
            <a:r>
              <a:rPr lang="en-ZA" sz="1800" dirty="0">
                <a:latin typeface="Arial" pitchFamily="34" charset="0"/>
                <a:cs typeface="Arial" pitchFamily="34" charset="0"/>
              </a:rPr>
              <a:t> result in a price exceeding the current Single Exit Price, ex Logistics.</a:t>
            </a:r>
          </a:p>
          <a:p>
            <a:pPr marL="0" lvl="2"/>
            <a:r>
              <a:rPr lang="en-ZA" sz="1800" dirty="0">
                <a:latin typeface="Arial" panose="020B0604020202020204" pitchFamily="34" charset="0"/>
                <a:ea typeface="Times New Roman" panose="02020603050405020304" pitchFamily="18" charset="0"/>
                <a:cs typeface="Arial" panose="020B0604020202020204" pitchFamily="34" charset="0"/>
              </a:rPr>
              <a:t>Further details regarding CPA’s, please refer to paragraph 23.2 to 23.6 of the SRCC.</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0" lvl="2"/>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p:cNvSpPr txBox="1"/>
          <p:nvPr/>
        </p:nvSpPr>
        <p:spPr>
          <a:xfrm>
            <a:off x="251520" y="1357298"/>
            <a:ext cx="8435280" cy="4616648"/>
          </a:xfrm>
          <a:prstGeom prst="rect">
            <a:avLst/>
          </a:prstGeom>
          <a:noFill/>
        </p:spPr>
        <p:txBody>
          <a:bodyPr wrap="square" rtlCol="0">
            <a:spAutoFit/>
          </a:bodyPr>
          <a:lstStyle/>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Quantities advertised = estimated volumes, </a:t>
            </a:r>
            <a:r>
              <a:rPr lang="en-ZA" sz="2000" b="1" u="sng" dirty="0">
                <a:latin typeface="Arial" pitchFamily="34" charset="0"/>
                <a:cs typeface="Arial" pitchFamily="34" charset="0"/>
              </a:rPr>
              <a:t>not guaranteed.</a:t>
            </a: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sz="2000" dirty="0">
                <a:latin typeface="Arial" pitchFamily="34" charset="0"/>
                <a:cs typeface="Arial" pitchFamily="34" charset="0"/>
              </a:rPr>
              <a:t>Proposed minimum order quantities should facilitate delivery directly to facilities. </a:t>
            </a:r>
            <a:endParaRPr lang="en-ZA" sz="20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457200" y="1357298"/>
            <a:ext cx="3816424" cy="241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Initial lead time</a:t>
            </a:r>
          </a:p>
          <a:p>
            <a:pPr marL="450850" lvl="2" indent="-450850"/>
            <a:r>
              <a:rPr lang="en-ZA" sz="2000" dirty="0">
                <a:solidFill>
                  <a:schemeClr val="tx1"/>
                </a:solidFill>
                <a:latin typeface="Arial" pitchFamily="34" charset="0"/>
                <a:cs typeface="Arial" pitchFamily="34" charset="0"/>
              </a:rPr>
              <a:t>This period may not exceed </a:t>
            </a:r>
            <a:r>
              <a:rPr lang="en-ZA" sz="2000" b="1" dirty="0">
                <a:solidFill>
                  <a:schemeClr val="tx1"/>
                </a:solidFill>
                <a:latin typeface="Arial" pitchFamily="34" charset="0"/>
                <a:cs typeface="Arial" pitchFamily="34" charset="0"/>
              </a:rPr>
              <a:t>75 </a:t>
            </a:r>
            <a:r>
              <a:rPr lang="en-ZA" sz="2000" dirty="0">
                <a:solidFill>
                  <a:schemeClr val="tx1"/>
                </a:solidFill>
                <a:latin typeface="Arial" pitchFamily="34" charset="0"/>
                <a:cs typeface="Arial" pitchFamily="34" charset="0"/>
              </a:rPr>
              <a:t>calendar days from the date of award.</a:t>
            </a:r>
          </a:p>
          <a:p>
            <a:pPr marL="450850" lvl="2" indent="-450850">
              <a:buFont typeface="Wingdings" panose="05000000000000000000" pitchFamily="2" charset="2"/>
              <a:buChar char="v"/>
            </a:pPr>
            <a:r>
              <a:rPr lang="en-ZA" sz="2000" dirty="0">
                <a:solidFill>
                  <a:schemeClr val="tx1"/>
                </a:solidFill>
                <a:latin typeface="Arial" pitchFamily="34" charset="0"/>
                <a:cs typeface="Arial" pitchFamily="34" charset="0"/>
              </a:rPr>
              <a:t>NOT from the date of publication of the contract circular. </a:t>
            </a:r>
          </a:p>
        </p:txBody>
      </p:sp>
      <p:sp>
        <p:nvSpPr>
          <p:cNvPr id="8" name="Rectangle 7">
            <a:extLst>
              <a:ext uri="{FF2B5EF4-FFF2-40B4-BE49-F238E27FC236}">
                <a16:creationId xmlns:a16="http://schemas.microsoft.com/office/drawing/2014/main" id="{48C135A4-0772-43A9-AFBA-C531CB05E88D}"/>
              </a:ext>
            </a:extLst>
          </p:cNvPr>
          <p:cNvSpPr/>
          <p:nvPr/>
        </p:nvSpPr>
        <p:spPr>
          <a:xfrm>
            <a:off x="4427984" y="1357298"/>
            <a:ext cx="4104456" cy="1927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Lead time (</a:t>
            </a:r>
            <a:r>
              <a:rPr lang="en-ZA" sz="2000" dirty="0">
                <a:solidFill>
                  <a:schemeClr val="tx1"/>
                </a:solidFill>
                <a:latin typeface="Arial" pitchFamily="34" charset="0"/>
                <a:cs typeface="Arial" pitchFamily="34" charset="0"/>
              </a:rPr>
              <a:t>within the contract period)</a:t>
            </a:r>
          </a:p>
          <a:p>
            <a:pPr marL="450850" lvl="2" indent="-450850"/>
            <a:r>
              <a:rPr lang="en-ZA" sz="2000" dirty="0">
                <a:solidFill>
                  <a:schemeClr val="tx1"/>
                </a:solidFill>
                <a:latin typeface="Arial" pitchFamily="34" charset="0"/>
                <a:cs typeface="Arial" pitchFamily="34" charset="0"/>
              </a:rPr>
              <a:t>This lead-time </a:t>
            </a:r>
            <a:r>
              <a:rPr lang="en-ZA" sz="2000" u="sng" dirty="0">
                <a:solidFill>
                  <a:schemeClr val="tx1"/>
                </a:solidFill>
                <a:latin typeface="Arial" pitchFamily="34" charset="0"/>
                <a:cs typeface="Arial" pitchFamily="34" charset="0"/>
              </a:rPr>
              <a:t>may not </a:t>
            </a:r>
            <a:r>
              <a:rPr lang="en-ZA" sz="2000" dirty="0">
                <a:solidFill>
                  <a:schemeClr val="tx1"/>
                </a:solidFill>
                <a:latin typeface="Arial" pitchFamily="34" charset="0"/>
                <a:cs typeface="Arial" pitchFamily="34" charset="0"/>
              </a:rPr>
              <a:t>exceed </a:t>
            </a:r>
            <a:r>
              <a:rPr lang="en-ZA" sz="2000" b="1" dirty="0">
                <a:solidFill>
                  <a:schemeClr val="tx1"/>
                </a:solidFill>
                <a:latin typeface="Arial" pitchFamily="34" charset="0"/>
                <a:cs typeface="Arial" pitchFamily="34" charset="0"/>
              </a:rPr>
              <a:t>14</a:t>
            </a:r>
            <a:r>
              <a:rPr lang="en-ZA" sz="2000" dirty="0">
                <a:solidFill>
                  <a:schemeClr val="tx1"/>
                </a:solidFill>
                <a:latin typeface="Arial" pitchFamily="34" charset="0"/>
                <a:cs typeface="Arial" pitchFamily="34" charset="0"/>
              </a:rPr>
              <a:t> calendar days</a:t>
            </a:r>
            <a:endParaRPr lang="en-US" sz="2000" b="1"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p:cNvSpPr txBox="1"/>
          <p:nvPr/>
        </p:nvSpPr>
        <p:spPr>
          <a:xfrm>
            <a:off x="323528" y="1145638"/>
            <a:ext cx="8496944" cy="4708981"/>
          </a:xfrm>
          <a:prstGeom prst="rect">
            <a:avLst/>
          </a:prstGeom>
          <a:noFill/>
        </p:spPr>
        <p:txBody>
          <a:bodyPr wrap="square" rtlCol="0">
            <a:spAutoFit/>
          </a:bodyPr>
          <a:lstStyle/>
          <a:p>
            <a:pPr marL="450850" lvl="2" indent="-450850">
              <a:buFont typeface="Arial" pitchFamily="34" charset="0"/>
              <a:buChar char="•"/>
            </a:pPr>
            <a:r>
              <a:rPr lang="en-ZA" sz="2000" dirty="0">
                <a:latin typeface="Arial" pitchFamily="34" charset="0"/>
                <a:cs typeface="Arial" pitchFamily="34" charset="0"/>
              </a:rPr>
              <a:t>Only orders made on an official, authorised purchase order are valid.</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Changes to any quantities ordered may only be made upon receipt of an amended purchase order.</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3" name="TextBox 2"/>
          <p:cNvSpPr txBox="1"/>
          <p:nvPr/>
        </p:nvSpPr>
        <p:spPr>
          <a:xfrm>
            <a:off x="755576" y="1268760"/>
            <a:ext cx="8064896" cy="4708981"/>
          </a:xfrm>
          <a:prstGeom prst="rect">
            <a:avLst/>
          </a:prstGeom>
          <a:noFill/>
        </p:spPr>
        <p:txBody>
          <a:bodyPr wrap="square" rtlCol="0">
            <a:spAutoFit/>
          </a:bodyPr>
          <a:lstStyle/>
          <a:p>
            <a:pPr marL="0" lvl="2" algn="just"/>
            <a:r>
              <a:rPr lang="en-GB" sz="2000" dirty="0">
                <a:latin typeface="Arial" panose="020B0604020202020204" pitchFamily="34" charset="0"/>
                <a:cs typeface="Arial" panose="020B0604020202020204" pitchFamily="34" charset="0"/>
              </a:rPr>
              <a:t>The National Department of Health, in collaboration with the Participating Authorities, will monitor the performance of contracted suppliers in terms of this contract, including but not limited to the following:</a:t>
            </a:r>
          </a:p>
          <a:p>
            <a:pPr marL="0" lvl="2" algn="just"/>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lead times;</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in full as per the purchase order;</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Percentage of orders delivered on time and in full;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Attendance of compulsory quarterly meetings</a:t>
            </a:r>
          </a:p>
          <a:p>
            <a:pPr marL="0" lvl="2" algn="just"/>
            <a:endParaRPr lang="en-US" sz="1600" dirty="0">
              <a:solidFill>
                <a:srgbClr val="FF0000"/>
              </a:solidFill>
              <a:latin typeface="Arial" panose="020B0604020202020204" pitchFamily="34" charset="0"/>
              <a:cs typeface="Arial" panose="020B0604020202020204" pitchFamily="34" charset="0"/>
            </a:endParaRPr>
          </a:p>
          <a:p>
            <a:pPr marL="0" lvl="2" algn="just"/>
            <a:r>
              <a:rPr lang="en-US" sz="2000"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79512" y="1357298"/>
            <a:ext cx="8507288" cy="5078313"/>
          </a:xfrm>
          <a:prstGeom prst="rect">
            <a:avLst/>
          </a:prstGeom>
          <a:noFill/>
        </p:spPr>
        <p:txBody>
          <a:bodyPr wrap="square" rtlCol="0">
            <a:spAutoFit/>
          </a:bodyPr>
          <a:lstStyle/>
          <a:p>
            <a:pPr marL="0" lvl="1">
              <a:defRPr/>
            </a:pPr>
            <a:r>
              <a:rPr lang="en-ZA" sz="2400" dirty="0">
                <a:latin typeface="Arial" pitchFamily="34" charset="0"/>
                <a:cs typeface="Arial" pitchFamily="34" charset="0"/>
              </a:rPr>
              <a:t>Four documents must be downloaded per tender and saved: </a:t>
            </a:r>
          </a:p>
          <a:p>
            <a:pPr lvl="1" indent="-457200">
              <a:buFont typeface="Arial" panose="020B0604020202020204" pitchFamily="34" charset="0"/>
              <a:buChar char="•"/>
              <a:defRPr/>
            </a:pPr>
            <a:endParaRPr lang="en-ZA" sz="2400" dirty="0">
              <a:latin typeface="Arial" pitchFamily="34" charset="0"/>
              <a:cs typeface="Arial" pitchFamily="34" charset="0"/>
            </a:endParaRPr>
          </a:p>
          <a:p>
            <a:pPr lvl="2" indent="-457200">
              <a:buAutoNum type="arabicParenR"/>
              <a:defRPr/>
            </a:pPr>
            <a:r>
              <a:rPr lang="en-ZA" sz="2400" dirty="0">
                <a:latin typeface="Arial" pitchFamily="34" charset="0"/>
                <a:cs typeface="Arial" pitchFamily="34" charset="0"/>
              </a:rPr>
              <a:t>Bid pack</a:t>
            </a:r>
          </a:p>
          <a:p>
            <a:pPr marL="457200" lvl="2">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2)  Bid Response Document (in Excel)</a:t>
            </a:r>
          </a:p>
          <a:p>
            <a:pPr lvl="2" indent="-457200">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3)  Annexure A – Checklist (in Excel)</a:t>
            </a:r>
          </a:p>
          <a:p>
            <a:pPr lvl="2" indent="-457200">
              <a:defRPr/>
            </a:pPr>
            <a:endParaRPr lang="en-ZA" sz="2400" dirty="0">
              <a:latin typeface="Arial" pitchFamily="34" charset="0"/>
              <a:cs typeface="Arial" pitchFamily="34" charset="0"/>
            </a:endParaRPr>
          </a:p>
          <a:p>
            <a:pPr lvl="2" indent="-457200">
              <a:buAutoNum type="arabicParenR" startAt="4"/>
              <a:defRPr/>
            </a:pPr>
            <a:r>
              <a:rPr lang="en-ZA" sz="2400" dirty="0">
                <a:latin typeface="Arial" pitchFamily="34" charset="0"/>
                <a:cs typeface="Arial" pitchFamily="34" charset="0"/>
              </a:rPr>
              <a:t>PBD9 Directors Categorisation Profile (in Excel and must be completed)</a:t>
            </a:r>
          </a:p>
          <a:p>
            <a:pPr marL="457200" lvl="2">
              <a:defRPr/>
            </a:pPr>
            <a:r>
              <a:rPr lang="en-ZA" dirty="0">
                <a:latin typeface="Arial" pitchFamily="34" charset="0"/>
                <a:cs typeface="Arial" pitchFamily="34" charset="0"/>
              </a:rPr>
              <a:t>       </a:t>
            </a:r>
            <a:r>
              <a:rPr lang="en-ZA" b="1" dirty="0">
                <a:latin typeface="Arial" pitchFamily="34" charset="0"/>
                <a:cs typeface="Arial" pitchFamily="34" charset="0"/>
              </a:rPr>
              <a:t>Note: Its compulsory to submit certified copies of Director’s       	identification</a:t>
            </a:r>
          </a:p>
          <a:p>
            <a:pPr marL="457200" lvl="2">
              <a:defRPr/>
            </a:pPr>
            <a:endParaRPr lang="en-ZA" sz="2400" dirty="0">
              <a:highlight>
                <a:srgbClr val="FFFF00"/>
              </a:highlight>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3" name="TextBox 2"/>
          <p:cNvSpPr txBox="1"/>
          <p:nvPr/>
        </p:nvSpPr>
        <p:spPr>
          <a:xfrm>
            <a:off x="755576" y="1412776"/>
            <a:ext cx="7924800" cy="4093428"/>
          </a:xfrm>
          <a:prstGeom prst="rect">
            <a:avLst/>
          </a:prstGeom>
          <a:noFill/>
        </p:spPr>
        <p:txBody>
          <a:bodyPr wrap="square" rtlCol="0">
            <a:spAutoFit/>
          </a:bodyPr>
          <a:lstStyle/>
          <a:p>
            <a:pPr marL="0" lvl="2" algn="just"/>
            <a:r>
              <a:rPr lang="en-GB" sz="2000" b="1" dirty="0">
                <a:latin typeface="Arial" panose="020B0604020202020204" pitchFamily="34" charset="0"/>
                <a:cs typeface="Arial" panose="020B0604020202020204" pitchFamily="34" charset="0"/>
              </a:rPr>
              <a:t>Reporting requirements</a:t>
            </a:r>
          </a:p>
          <a:p>
            <a:pPr marL="0" lvl="2" algn="just"/>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 a minimum, suppliers will be required to submit the following:</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All transactional data relating to orders;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 monthly age analysis;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Production pipeline data and forecast including:</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available (stock on hand);</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Quality Assurance, awaiting release;</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the current month’s production plan.</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Status of outstanding orders.</a:t>
            </a: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31</a:t>
            </a:fld>
            <a:r>
              <a:rPr lang="en-ZA" sz="1200" dirty="0">
                <a:latin typeface="Arial" pitchFamily="34" charset="0"/>
                <a:cs typeface="Arial" pitchFamily="34" charset="0"/>
              </a:rPr>
              <a:t> </a:t>
            </a:r>
          </a:p>
        </p:txBody>
      </p:sp>
      <p:sp>
        <p:nvSpPr>
          <p:cNvPr id="3" name="TextBox 2"/>
          <p:cNvSpPr txBox="1"/>
          <p:nvPr/>
        </p:nvSpPr>
        <p:spPr>
          <a:xfrm>
            <a:off x="177552" y="973983"/>
            <a:ext cx="8291264" cy="5062924"/>
          </a:xfrm>
          <a:prstGeom prst="rect">
            <a:avLst/>
          </a:prstGeom>
          <a:noFill/>
        </p:spPr>
        <p:txBody>
          <a:bodyPr wrap="square" rtlCol="0">
            <a:spAutoFit/>
          </a:bodyPr>
          <a:lstStyle/>
          <a:p>
            <a:r>
              <a:rPr lang="en-US" sz="1850" dirty="0">
                <a:latin typeface="Arial" panose="020B0604020202020204" pitchFamily="34" charset="0"/>
                <a:cs typeface="Arial" panose="020B0604020202020204" pitchFamily="34" charset="0"/>
              </a:rPr>
              <a:t>Suppliers are required to maintain sufficient buffer stock to meet at </a:t>
            </a:r>
            <a:r>
              <a:rPr lang="en-US" sz="1850">
                <a:latin typeface="Arial" panose="020B0604020202020204" pitchFamily="34" charset="0"/>
                <a:cs typeface="Arial" panose="020B0604020202020204" pitchFamily="34" charset="0"/>
              </a:rPr>
              <a:t>least two months </a:t>
            </a:r>
            <a:r>
              <a:rPr lang="en-US" sz="1850" dirty="0">
                <a:latin typeface="Arial" panose="020B0604020202020204" pitchFamily="34" charset="0"/>
                <a:cs typeface="Arial" panose="020B0604020202020204" pitchFamily="34" charset="0"/>
              </a:rPr>
              <a:t>demand for all items, aligned with the needs of participating Authorities.</a:t>
            </a:r>
          </a:p>
          <a:p>
            <a:r>
              <a:rPr lang="en-US" sz="1850"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sz="1850" dirty="0" err="1">
                <a:latin typeface="Arial" panose="020B0604020202020204" pitchFamily="34" charset="0"/>
                <a:cs typeface="Arial" panose="020B0604020202020204" pitchFamily="34" charset="0"/>
              </a:rPr>
              <a:t>NDoH</a:t>
            </a:r>
            <a:r>
              <a:rPr lang="en-US" sz="1850" dirty="0">
                <a:latin typeface="Arial" panose="020B0604020202020204" pitchFamily="34" charset="0"/>
                <a:cs typeface="Arial" panose="020B0604020202020204" pitchFamily="34" charset="0"/>
              </a:rPr>
              <a:t> and  the contracted supplier.</a:t>
            </a:r>
            <a:endParaRPr lang="en-GB" sz="1850" dirty="0">
              <a:latin typeface="Arial" panose="020B0604020202020204" pitchFamily="34" charset="0"/>
              <a:cs typeface="Arial" panose="020B0604020202020204" pitchFamily="34" charset="0"/>
            </a:endParaRPr>
          </a:p>
          <a:p>
            <a:endParaRPr lang="en-US" sz="1850" b="1" u="sng" dirty="0">
              <a:latin typeface="Arial" panose="020B0604020202020204" pitchFamily="34" charset="0"/>
              <a:cs typeface="Arial" panose="020B0604020202020204" pitchFamily="34" charset="0"/>
            </a:endParaRPr>
          </a:p>
          <a:p>
            <a:r>
              <a:rPr lang="en-GB" sz="1850" dirty="0">
                <a:latin typeface="Arial" panose="020B0604020202020204" pitchFamily="34" charset="0"/>
                <a:cs typeface="Arial" panose="020B0604020202020204" pitchFamily="34" charset="0"/>
              </a:rPr>
              <a:t>Contractors must inform the National Department of Health at first knowledge of any circumstances that may result in interrupted supply, including but not limited to: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anticipated problems associated with the availability of active pharmaceutical ingredient (API);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industrial action;</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challenges with manufacturing pipeline;</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other supply challenges.</a:t>
            </a:r>
            <a:endParaRPr lang="en-US" sz="1850"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32</a:t>
            </a:fld>
            <a:r>
              <a:rPr lang="en-ZA" sz="1200" dirty="0">
                <a:latin typeface="Arial" pitchFamily="34" charset="0"/>
                <a:cs typeface="Arial" pitchFamily="34" charset="0"/>
              </a:rPr>
              <a:t> </a:t>
            </a:r>
          </a:p>
        </p:txBody>
      </p:sp>
      <p:sp>
        <p:nvSpPr>
          <p:cNvPr id="3" name="TextBox 2"/>
          <p:cNvSpPr txBox="1"/>
          <p:nvPr/>
        </p:nvSpPr>
        <p:spPr>
          <a:xfrm>
            <a:off x="467544" y="1357298"/>
            <a:ext cx="8219256" cy="3416320"/>
          </a:xfrm>
          <a:prstGeom prst="rect">
            <a:avLst/>
          </a:prstGeom>
          <a:noFill/>
        </p:spPr>
        <p:txBody>
          <a:bodyPr wrap="square" rtlCol="0">
            <a:spAutoFit/>
          </a:bodyPr>
          <a:lstStyle/>
          <a:p>
            <a:pPr marL="63500" lvl="1" algn="just"/>
            <a:r>
              <a:rPr lang="en-GB" dirty="0">
                <a:latin typeface="Arial" panose="020B0604020202020204" pitchFamily="34" charset="0"/>
                <a:cs typeface="Arial" panose="020B0604020202020204" pitchFamily="34" charset="0"/>
              </a:rPr>
              <a:t>Contracted Suppliers must direct official communication relating to continuity of supply to stockalert@health.gov.za, as well as Participating Authorities;</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In the event that the contracted supplier is unable to supply, the contracted supplier will source alternative product of acceptable quality and up to the same quantity as required in terms of the contract. The substitute item will be supplied at the current price of the contracted item. </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33</a:t>
            </a:fld>
            <a:r>
              <a:rPr lang="en-ZA" sz="1200" dirty="0">
                <a:latin typeface="Arial" pitchFamily="34" charset="0"/>
                <a:cs typeface="Arial" pitchFamily="34" charset="0"/>
              </a:rPr>
              <a:t> </a:t>
            </a:r>
          </a:p>
        </p:txBody>
      </p:sp>
      <p:sp>
        <p:nvSpPr>
          <p:cNvPr id="3" name="TextBox 2"/>
          <p:cNvSpPr txBox="1"/>
          <p:nvPr/>
        </p:nvSpPr>
        <p:spPr>
          <a:xfrm>
            <a:off x="251520" y="1174038"/>
            <a:ext cx="8496944"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itchFamily="34" charset="0"/>
                <a:cs typeface="Arial" pitchFamily="34" charset="0"/>
              </a:rPr>
              <a:t>Unless MCC or SAHPRA, has approved a shorter shelf life, products must have a shelf-life of at least </a:t>
            </a:r>
            <a:r>
              <a:rPr lang="en-GB" sz="2000" b="1" i="1" u="sng" dirty="0">
                <a:latin typeface="Arial" pitchFamily="34" charset="0"/>
                <a:cs typeface="Arial" pitchFamily="34" charset="0"/>
              </a:rPr>
              <a:t>12</a:t>
            </a:r>
            <a:r>
              <a:rPr lang="en-GB" sz="2000" dirty="0">
                <a:latin typeface="Arial" pitchFamily="34" charset="0"/>
                <a:cs typeface="Arial" pitchFamily="34" charset="0"/>
              </a:rPr>
              <a:t> months upon delivery.</a:t>
            </a:r>
            <a:endParaRPr lang="en-US" sz="2000" dirty="0">
              <a:latin typeface="Arial" pitchFamily="34" charset="0"/>
              <a:cs typeface="Arial" pitchFamily="34" charset="0"/>
            </a:endParaRPr>
          </a:p>
          <a:p>
            <a:pPr marL="342900" lvl="1" indent="-342900">
              <a:buFont typeface="Arial" panose="020B0604020202020204" pitchFamily="34" charset="0"/>
              <a:buChar char="•"/>
            </a:pPr>
            <a:r>
              <a:rPr lang="en-ZA" sz="2000" dirty="0">
                <a:latin typeface="Arial" pitchFamily="34" charset="0"/>
                <a:cs typeface="Arial" pitchFamily="34" charset="0"/>
              </a:rPr>
              <a:t>Contracted suppliers may apply in writing to PAs to supply a product with a shorter shelf life provided that: </a:t>
            </a:r>
          </a:p>
          <a:p>
            <a:pPr marL="908050" lvl="1" indent="-273050">
              <a:buFont typeface="Arial" pitchFamily="34" charset="0"/>
              <a:buChar char="•"/>
            </a:pPr>
            <a:r>
              <a:rPr lang="en-ZA" sz="2000" dirty="0">
                <a:latin typeface="Arial" pitchFamily="34" charset="0"/>
                <a:cs typeface="Arial" pitchFamily="34" charset="0"/>
              </a:rPr>
              <a:t>Applications are accompanied by an undertaking that such short-dated products will be unconditionally replaced or credited before or after expiry; </a:t>
            </a:r>
            <a:r>
              <a:rPr lang="en-ZA" sz="2000" b="1" dirty="0">
                <a:latin typeface="Arial" pitchFamily="34" charset="0"/>
                <a:cs typeface="Arial" pitchFamily="34" charset="0"/>
              </a:rPr>
              <a:t>and</a:t>
            </a:r>
            <a:r>
              <a:rPr lang="en-ZA" sz="2000" dirty="0">
                <a:latin typeface="Arial" pitchFamily="34" charset="0"/>
                <a:cs typeface="Arial" pitchFamily="34" charset="0"/>
              </a:rPr>
              <a:t> </a:t>
            </a:r>
          </a:p>
          <a:p>
            <a:pPr marL="908050" lvl="1" indent="-273050">
              <a:buFont typeface="Arial" pitchFamily="34" charset="0"/>
              <a:buChar char="•"/>
            </a:pPr>
            <a:r>
              <a:rPr lang="en-ZA" sz="2000" dirty="0">
                <a:latin typeface="Arial" pitchFamily="34" charset="0"/>
                <a:cs typeface="Arial" pitchFamily="34" charset="0"/>
              </a:rPr>
              <a:t>applications are approved before execution of orders;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upon notification of remaining expired stock such products will be collected by the supplier at their own cost;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buFont typeface="Arial" pitchFamily="34" charset="0"/>
              <a:buChar char="•"/>
            </a:pPr>
            <a:r>
              <a:rPr lang="en-ZA" sz="2000" dirty="0">
                <a:latin typeface="Arial" pitchFamily="34" charset="0"/>
                <a:cs typeface="Arial" pitchFamily="34" charset="0"/>
              </a:rPr>
              <a:t>Any PA may, </a:t>
            </a:r>
            <a:r>
              <a:rPr lang="en-ZA" sz="2000" u="sng" dirty="0">
                <a:latin typeface="Arial" pitchFamily="34" charset="0"/>
                <a:cs typeface="Arial" pitchFamily="34" charset="0"/>
              </a:rPr>
              <a:t>without prejudice</a:t>
            </a:r>
            <a:r>
              <a:rPr lang="en-ZA" sz="2000"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34</a:t>
            </a:fld>
            <a:r>
              <a:rPr lang="en-ZA" sz="1200" dirty="0">
                <a:latin typeface="Arial" pitchFamily="34" charset="0"/>
                <a:cs typeface="Arial" pitchFamily="34" charset="0"/>
              </a:rPr>
              <a:t> </a:t>
            </a:r>
          </a:p>
        </p:txBody>
      </p:sp>
      <p:sp>
        <p:nvSpPr>
          <p:cNvPr id="3" name="TextBox 2"/>
          <p:cNvSpPr txBox="1"/>
          <p:nvPr/>
        </p:nvSpPr>
        <p:spPr>
          <a:xfrm>
            <a:off x="755576" y="1181306"/>
            <a:ext cx="7924800"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Bid Response Document</a:t>
            </a:r>
          </a:p>
          <a:p>
            <a:pPr marL="265113" lvl="1" indent="-265113" algn="ctr">
              <a:defRPr/>
            </a:pPr>
            <a:r>
              <a:rPr lang="en-ZA" sz="2000" u="sng" dirty="0">
                <a:solidFill>
                  <a:srgbClr val="FF0000"/>
                </a:solidFill>
                <a:latin typeface="Arial" pitchFamily="34" charset="0"/>
                <a:cs typeface="Arial" pitchFamily="34" charset="0"/>
              </a:rPr>
              <a:t>Adobe Reader 9 or later must be used.  </a:t>
            </a:r>
          </a:p>
          <a:p>
            <a:pPr marL="265113" lvl="1" indent="-265113">
              <a:buFont typeface="Wingdings" pitchFamily="2" charset="2"/>
              <a:buChar char="v"/>
              <a:defRPr/>
            </a:pPr>
            <a:r>
              <a:rPr lang="en-ZA" sz="2000" dirty="0">
                <a:latin typeface="Arial" pitchFamily="34" charset="0"/>
                <a:cs typeface="Arial" pitchFamily="34" charset="0"/>
              </a:rPr>
              <a:t>This is available as a free download. </a:t>
            </a:r>
          </a:p>
          <a:p>
            <a:pPr marL="265113" lvl="1" indent="-265113">
              <a:defRPr/>
            </a:pPr>
            <a:endParaRPr lang="en-ZA" sz="2000" dirty="0">
              <a:latin typeface="Arial" pitchFamily="34" charset="0"/>
              <a:cs typeface="Arial" pitchFamily="34" charset="0"/>
            </a:endParaRPr>
          </a:p>
          <a:p>
            <a:pPr marL="265113" lvl="1" indent="-265113">
              <a:buFont typeface="Wingdings" pitchFamily="2" charset="2"/>
              <a:buChar char="Ø"/>
              <a:defRPr/>
            </a:pPr>
            <a:r>
              <a:rPr lang="en-ZA" sz="20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265113" lvl="1" indent="-265113">
              <a:buFont typeface="Wingdings" pitchFamily="2" charset="2"/>
              <a:buChar char="Ø"/>
              <a:defRPr/>
            </a:pPr>
            <a:r>
              <a:rPr lang="en-ZA" sz="2000" dirty="0">
                <a:latin typeface="Arial" pitchFamily="34" charset="0"/>
                <a:cs typeface="Arial" pitchFamily="34" charset="0"/>
              </a:rPr>
              <a:t>Only start completing in the document when downloaded and saved. Highlight existing fields to avoid missing any</a:t>
            </a:r>
          </a:p>
          <a:p>
            <a:pPr marL="265113" lvl="1" indent="-265113">
              <a:buFont typeface="Wingdings" pitchFamily="2" charset="2"/>
              <a:buChar char="Ø"/>
              <a:defRPr/>
            </a:pPr>
            <a:r>
              <a:rPr lang="en-ZA" sz="2000" dirty="0">
                <a:latin typeface="Arial" pitchFamily="34" charset="0"/>
                <a:cs typeface="Arial" pitchFamily="34" charset="0"/>
              </a:rPr>
              <a:t>Fields can be corrected by overtyping – note that some fields could be “prefilled” from a previous entry</a:t>
            </a:r>
          </a:p>
          <a:p>
            <a:pPr marL="265113" lvl="1" indent="-265113">
              <a:buFont typeface="Wingdings" pitchFamily="2" charset="2"/>
              <a:buChar char="Ø"/>
              <a:defRPr/>
            </a:pPr>
            <a:r>
              <a:rPr lang="en-ZA" sz="2000" dirty="0">
                <a:latin typeface="Arial" pitchFamily="34" charset="0"/>
                <a:cs typeface="Arial" pitchFamily="34" charset="0"/>
              </a:rPr>
              <a:t>Complete all fields, print and save, confirm correct, then complete any remaining empty fields, then sign and scan.</a:t>
            </a:r>
          </a:p>
          <a:p>
            <a:pPr marL="265113" lvl="1" indent="-265113">
              <a:buFont typeface="Wingdings" pitchFamily="2" charset="2"/>
              <a:buChar char="Ø"/>
              <a:defRPr/>
            </a:pPr>
            <a:r>
              <a:rPr lang="en-ZA" sz="2000" dirty="0">
                <a:latin typeface="Arial" pitchFamily="34" charset="0"/>
                <a:cs typeface="Arial" pitchFamily="34" charset="0"/>
              </a:rPr>
              <a:t>Ensure that all fields in the final electronic copy correspond with the </a:t>
            </a:r>
            <a:r>
              <a:rPr lang="en-ZA" sz="2000" u="sng" dirty="0">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35</a:t>
            </a:fld>
            <a:r>
              <a:rPr lang="en-ZA" sz="1200" dirty="0">
                <a:latin typeface="Arial" pitchFamily="34" charset="0"/>
                <a:cs typeface="Arial" pitchFamily="34" charset="0"/>
              </a:rPr>
              <a:t> </a:t>
            </a:r>
          </a:p>
        </p:txBody>
      </p:sp>
      <p:sp>
        <p:nvSpPr>
          <p:cNvPr id="3" name="TextBox 2"/>
          <p:cNvSpPr txBox="1"/>
          <p:nvPr/>
        </p:nvSpPr>
        <p:spPr>
          <a:xfrm>
            <a:off x="426368" y="1190831"/>
            <a:ext cx="8291264"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Excel Document</a:t>
            </a:r>
          </a:p>
          <a:p>
            <a:pPr lvl="1" algn="ctr"/>
            <a:r>
              <a:rPr lang="en-ZA" sz="2000" dirty="0">
                <a:solidFill>
                  <a:srgbClr val="FF0000"/>
                </a:solidFill>
                <a:latin typeface="Arial" pitchFamily="34" charset="0"/>
                <a:cs typeface="Arial" pitchFamily="34" charset="0"/>
              </a:rPr>
              <a:t>Use Ms Excel®  2007 or later</a:t>
            </a:r>
          </a:p>
          <a:p>
            <a:pPr lvl="1">
              <a:spcBef>
                <a:spcPts val="0"/>
              </a:spcBef>
              <a:buFont typeface="Wingdings" pitchFamily="2" charset="2"/>
              <a:buChar char="v"/>
            </a:pPr>
            <a:r>
              <a:rPr lang="en-ZA" sz="2000" dirty="0">
                <a:latin typeface="Arial" pitchFamily="34" charset="0"/>
                <a:cs typeface="Arial" pitchFamily="34" charset="0"/>
              </a:rPr>
              <a:t>Complete ALL response fields in Excel for items on which bids are    submitted</a:t>
            </a:r>
          </a:p>
          <a:p>
            <a:pPr lvl="1">
              <a:spcBef>
                <a:spcPts val="0"/>
              </a:spcBef>
            </a:pPr>
            <a:endParaRPr lang="en-ZA" sz="2000" dirty="0">
              <a:latin typeface="Arial" pitchFamily="34" charset="0"/>
              <a:cs typeface="Arial" pitchFamily="34" charset="0"/>
            </a:endParaRPr>
          </a:p>
          <a:p>
            <a:pPr lvl="2">
              <a:buFont typeface="Wingdings" pitchFamily="2" charset="2"/>
              <a:buChar char="Ø"/>
            </a:pPr>
            <a:r>
              <a:rPr lang="en-ZA" sz="2000" dirty="0">
                <a:latin typeface="Arial" pitchFamily="34" charset="0"/>
                <a:cs typeface="Arial" pitchFamily="34" charset="0"/>
              </a:rPr>
              <a:t>Note carefully what unit is asked for: the estimates are expressed in these units</a:t>
            </a:r>
          </a:p>
          <a:p>
            <a:pPr lvl="2">
              <a:buFont typeface="Wingdings" pitchFamily="2" charset="2"/>
              <a:buChar char="Ø"/>
            </a:pPr>
            <a:r>
              <a:rPr lang="en-ZA" sz="2000" dirty="0">
                <a:latin typeface="Arial" pitchFamily="34" charset="0"/>
                <a:cs typeface="Arial" pitchFamily="34" charset="0"/>
              </a:rPr>
              <a:t>Submit price according to this unit</a:t>
            </a:r>
          </a:p>
          <a:p>
            <a:pPr lvl="2">
              <a:buFont typeface="Wingdings" pitchFamily="2" charset="2"/>
              <a:buChar char="Ø"/>
            </a:pPr>
            <a:r>
              <a:rPr lang="en-ZA" sz="2000" dirty="0">
                <a:latin typeface="Arial" pitchFamily="34" charset="0"/>
                <a:cs typeface="Arial" pitchFamily="34" charset="0"/>
              </a:rPr>
              <a:t>Certain fields are restricted to numbers only to avoid you entering spaces, commas or letters</a:t>
            </a:r>
          </a:p>
          <a:p>
            <a:pPr lvl="2">
              <a:buFont typeface="Wingdings" pitchFamily="2" charset="2"/>
              <a:buChar char="Ø"/>
            </a:pPr>
            <a:r>
              <a:rPr lang="en-ZA" sz="2000" dirty="0">
                <a:latin typeface="Arial" pitchFamily="34" charset="0"/>
                <a:cs typeface="Arial" pitchFamily="34" charset="0"/>
              </a:rPr>
              <a:t>Do NOT make any changes to item numbers, item specifications or estimates or add / duplicate columns</a:t>
            </a:r>
          </a:p>
          <a:p>
            <a:pPr lvl="2">
              <a:buFont typeface="Wingdings" pitchFamily="2" charset="2"/>
              <a:buChar char="Ø"/>
            </a:pPr>
            <a:r>
              <a:rPr lang="en-ZA" sz="2000" dirty="0">
                <a:latin typeface="Arial" pitchFamily="34" charset="0"/>
                <a:cs typeface="Arial" pitchFamily="34" charset="0"/>
              </a:rPr>
              <a:t>If you want to make additional offer on the same product, submit another Bid Response Document for that item – clearly naming it </a:t>
            </a:r>
            <a:r>
              <a:rPr lang="en-ZA" sz="2000" dirty="0" err="1">
                <a:latin typeface="Arial" pitchFamily="34" charset="0"/>
                <a:cs typeface="Arial" pitchFamily="34" charset="0"/>
              </a:rPr>
              <a:t>Alt_offer</a:t>
            </a:r>
            <a:r>
              <a:rPr lang="en-ZA" sz="2000" dirty="0">
                <a:latin typeface="Arial" pitchFamily="34" charset="0"/>
                <a:cs typeface="Arial" pitchFamily="34" charset="0"/>
              </a:rPr>
              <a:t>(s)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36</a:t>
            </a:fld>
            <a:r>
              <a:rPr lang="en-ZA" sz="1200" dirty="0">
                <a:latin typeface="Arial" pitchFamily="34" charset="0"/>
                <a:cs typeface="Arial" pitchFamily="34" charset="0"/>
              </a:rPr>
              <a:t> </a:t>
            </a:r>
          </a:p>
        </p:txBody>
      </p:sp>
      <p:sp>
        <p:nvSpPr>
          <p:cNvPr id="3" name="TextBox 2"/>
          <p:cNvSpPr txBox="1"/>
          <p:nvPr/>
        </p:nvSpPr>
        <p:spPr>
          <a:xfrm>
            <a:off x="395536" y="1357298"/>
            <a:ext cx="8291264" cy="4462760"/>
          </a:xfrm>
          <a:prstGeom prst="rect">
            <a:avLst/>
          </a:prstGeom>
          <a:noFill/>
        </p:spPr>
        <p:txBody>
          <a:bodyPr wrap="square" rtlCol="0">
            <a:spAutoFit/>
          </a:bodyPr>
          <a:lstStyle/>
          <a:p>
            <a:pPr marL="0" lvl="1" algn="ctr">
              <a:defRPr/>
            </a:pPr>
            <a:r>
              <a:rPr lang="en-US" sz="2400" b="1" dirty="0" err="1">
                <a:solidFill>
                  <a:srgbClr val="FF0000"/>
                </a:solidFill>
                <a:latin typeface="Arial" pitchFamily="34" charset="0"/>
                <a:cs typeface="Arial" pitchFamily="34" charset="0"/>
              </a:rPr>
              <a:t>Finalising</a:t>
            </a:r>
            <a:r>
              <a:rPr lang="en-US" sz="2400" b="1" dirty="0">
                <a:solidFill>
                  <a:srgbClr val="FF0000"/>
                </a:solidFill>
                <a:latin typeface="Arial" pitchFamily="34" charset="0"/>
                <a:cs typeface="Arial" pitchFamily="34" charset="0"/>
              </a:rPr>
              <a:t> bid document</a:t>
            </a:r>
          </a:p>
          <a:p>
            <a:r>
              <a:rPr lang="en-ZA" sz="2000" dirty="0">
                <a:latin typeface="Arial" pitchFamily="34" charset="0"/>
                <a:cs typeface="Arial" pitchFamily="34" charset="0"/>
              </a:rPr>
              <a:t>Double-check :</a:t>
            </a:r>
          </a:p>
          <a:p>
            <a:pPr>
              <a:buFont typeface="Wingdings" pitchFamily="2" charset="2"/>
              <a:buChar char="ü"/>
            </a:pPr>
            <a:r>
              <a:rPr lang="en-ZA" sz="2000" dirty="0">
                <a:latin typeface="Arial" pitchFamily="34" charset="0"/>
                <a:cs typeface="Arial" pitchFamily="34" charset="0"/>
              </a:rPr>
              <a:t>accuracy and completeness of the completed document.</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All bid prices are for the correct unit and are VAT-inclusive.</a:t>
            </a:r>
          </a:p>
          <a:p>
            <a:endParaRPr lang="en-ZA" sz="2000" dirty="0">
              <a:latin typeface="Arial" pitchFamily="34" charset="0"/>
              <a:cs typeface="Arial" pitchFamily="34" charset="0"/>
            </a:endParaRPr>
          </a:p>
          <a:p>
            <a:pPr algn="ctr"/>
            <a:r>
              <a:rPr lang="en-ZA" sz="2000" b="1" dirty="0">
                <a:solidFill>
                  <a:srgbClr val="FF0000"/>
                </a:solidFill>
                <a:latin typeface="Arial" pitchFamily="34" charset="0"/>
                <a:cs typeface="Arial" pitchFamily="34" charset="0"/>
              </a:rPr>
              <a:t>Print out the BRD </a:t>
            </a: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 compare the printed BRD with the electronic version (Ensure that all items are printed - printed version is the legal copy)</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Sign every page of hard copy</a:t>
            </a:r>
          </a:p>
          <a:p>
            <a:endParaRPr lang="en-ZA" sz="2000" dirty="0">
              <a:latin typeface="Arial" pitchFamily="34" charset="0"/>
              <a:cs typeface="Arial" pitchFamily="34" charset="0"/>
            </a:endParaRPr>
          </a:p>
          <a:p>
            <a:r>
              <a:rPr lang="en-ZA" sz="2000" b="1" dirty="0">
                <a:latin typeface="Arial" pitchFamily="34" charset="0"/>
                <a:cs typeface="Arial" pitchFamily="34" charset="0"/>
              </a:rPr>
              <a:t>Save and submit </a:t>
            </a:r>
            <a:r>
              <a:rPr lang="en-ZA" sz="2000" dirty="0">
                <a:latin typeface="Arial" pitchFamily="34" charset="0"/>
                <a:cs typeface="Arial" pitchFamily="34" charset="0"/>
              </a:rPr>
              <a:t>completed BRD in Excel – on a </a:t>
            </a:r>
            <a:r>
              <a:rPr lang="en-US" sz="2000" dirty="0">
                <a:effectLst/>
                <a:latin typeface="Arial" panose="020B0604020202020204" pitchFamily="34" charset="0"/>
                <a:ea typeface="Arial Narrow" panose="020B0606020202030204" pitchFamily="34" charset="0"/>
              </a:rPr>
              <a:t>Universal Serial Bus (USB) Flash Drive / Storage Device</a:t>
            </a:r>
            <a:r>
              <a:rPr lang="en-ZA" sz="2000" b="1" dirty="0">
                <a:highlight>
                  <a:srgbClr val="FFFF00"/>
                </a:highlight>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3" name="TextBox 2"/>
          <p:cNvSpPr txBox="1"/>
          <p:nvPr/>
        </p:nvSpPr>
        <p:spPr>
          <a:xfrm>
            <a:off x="426368" y="1190831"/>
            <a:ext cx="8291264" cy="5870838"/>
          </a:xfrm>
          <a:prstGeom prst="rect">
            <a:avLst/>
          </a:prstGeom>
          <a:noFill/>
        </p:spPr>
        <p:txBody>
          <a:bodyPr wrap="square" rtlCol="0">
            <a:spAutoFit/>
          </a:bodyPr>
          <a:lstStyle/>
          <a:p>
            <a:pPr marL="0" lvl="1">
              <a:defRPr/>
            </a:pPr>
            <a:r>
              <a:rPr lang="en-US" sz="2000" b="1" dirty="0">
                <a:latin typeface="Arial" pitchFamily="34" charset="0"/>
                <a:cs typeface="Arial" pitchFamily="34" charset="0"/>
              </a:rPr>
              <a:t>Found in previous tenders:</a:t>
            </a:r>
          </a:p>
          <a:p>
            <a:pPr lvl="2">
              <a:buFont typeface="Wingdings" pitchFamily="2" charset="2"/>
              <a:buChar char="Ø"/>
            </a:pPr>
            <a:r>
              <a:rPr lang="en-ZA" sz="1450" dirty="0">
                <a:latin typeface="Arial" pitchFamily="34" charset="0"/>
                <a:cs typeface="Arial" pitchFamily="34" charset="0"/>
              </a:rPr>
              <a:t>CD/USB either corrupt or no data saved (Ensure to check that the data is available and accessible);</a:t>
            </a:r>
          </a:p>
          <a:p>
            <a:pPr lvl="2">
              <a:buFont typeface="Wingdings" pitchFamily="2" charset="2"/>
              <a:buChar char="Ø"/>
            </a:pPr>
            <a:r>
              <a:rPr lang="en-ZA" sz="1450" dirty="0">
                <a:latin typeface="Arial" pitchFamily="34" charset="0"/>
                <a:cs typeface="Arial" pitchFamily="34" charset="0"/>
              </a:rPr>
              <a:t>Certification of relevant documents was found to be copies and not dated (Ensure it is an original stamp from a Commissioner of Oath and dated);</a:t>
            </a:r>
          </a:p>
          <a:p>
            <a:pPr lvl="2">
              <a:buFont typeface="Wingdings" pitchFamily="2" charset="2"/>
              <a:buChar char="Ø"/>
            </a:pPr>
            <a:r>
              <a:rPr lang="en-ZA" sz="1450" dirty="0">
                <a:latin typeface="Arial" pitchFamily="34" charset="0"/>
                <a:cs typeface="Arial" pitchFamily="34" charset="0"/>
              </a:rPr>
              <a:t>Compulsory bid documents not signed, if signed a copy was submitted (Ensure compulsory documents are signed in black wet ink in spaces provided)</a:t>
            </a:r>
          </a:p>
          <a:p>
            <a:pPr lvl="2">
              <a:buFont typeface="Wingdings" pitchFamily="2" charset="2"/>
              <a:buChar char="Ø"/>
            </a:pPr>
            <a:r>
              <a:rPr lang="en-ZA" sz="1450" dirty="0">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lvl="2">
              <a:buFont typeface="Wingdings" pitchFamily="2" charset="2"/>
              <a:buChar char="Ø"/>
            </a:pPr>
            <a:r>
              <a:rPr lang="en-ZA" sz="1450" dirty="0">
                <a:latin typeface="Arial" pitchFamily="34" charset="0"/>
                <a:cs typeface="Arial" pitchFamily="34" charset="0"/>
              </a:rPr>
              <a:t>Submission of 3 Party Authorisation letters as indicated on the Medicine Registration Certificate is compulsory (Please submit the relevant Authorisation. If it deviates from the MRC kindly provide a detailed explanation for the reasons thereof)</a:t>
            </a:r>
          </a:p>
          <a:p>
            <a:pPr lvl="2">
              <a:buFont typeface="Wingdings" pitchFamily="2" charset="2"/>
              <a:buChar char="Ø"/>
            </a:pPr>
            <a:r>
              <a:rPr lang="en-ZA" sz="1450" dirty="0">
                <a:latin typeface="Arial" pitchFamily="34" charset="0"/>
                <a:cs typeface="Arial" pitchFamily="34" charset="0"/>
              </a:rPr>
              <a:t>Submission of the MRC Variation Summary approved by SAPHRA amending changes on the MRC (MRC must be submitted to verify amendment)</a:t>
            </a:r>
          </a:p>
          <a:p>
            <a:pPr lvl="2">
              <a:buFont typeface="Wingdings" pitchFamily="2" charset="2"/>
              <a:buChar char="Ø"/>
            </a:pPr>
            <a:r>
              <a:rPr lang="en-ZA" sz="1450" b="1" dirty="0">
                <a:latin typeface="Arial" pitchFamily="34" charset="0"/>
                <a:cs typeface="Arial" pitchFamily="34" charset="0"/>
              </a:rPr>
              <a:t>Legible</a:t>
            </a:r>
            <a:r>
              <a:rPr lang="en-ZA" sz="1450" dirty="0">
                <a:latin typeface="Arial" pitchFamily="34" charset="0"/>
                <a:cs typeface="Arial" pitchFamily="34" charset="0"/>
              </a:rPr>
              <a:t> electronic copy of the Package insert as part of Set 2 is a requirement</a:t>
            </a:r>
          </a:p>
          <a:p>
            <a:pPr lvl="2">
              <a:buFont typeface="Wingdings" pitchFamily="2" charset="2"/>
              <a:buChar char="Ø"/>
            </a:pPr>
            <a:r>
              <a:rPr lang="en-ZA" sz="1450" dirty="0">
                <a:latin typeface="Arial" pitchFamily="34" charset="0"/>
                <a:cs typeface="Arial" pitchFamily="34" charset="0"/>
              </a:rPr>
              <a:t>Naming convention of the electronic files is not in accordance with Annexure A Checklist.</a:t>
            </a:r>
          </a:p>
          <a:p>
            <a:pPr lvl="2">
              <a:buFont typeface="Wingdings" pitchFamily="2" charset="2"/>
              <a:buChar char="Ø"/>
            </a:pPr>
            <a:r>
              <a:rPr lang="en-ZA" sz="1450" dirty="0">
                <a:latin typeface="Arial" pitchFamily="34" charset="0"/>
                <a:cs typeface="Arial" pitchFamily="34" charset="0"/>
              </a:rPr>
              <a:t>Incorrect MRC Certificate supplied in bid pack.</a:t>
            </a:r>
          </a:p>
          <a:p>
            <a:pPr lvl="2">
              <a:buFont typeface="Wingdings" pitchFamily="2" charset="2"/>
              <a:buChar char="Ø"/>
            </a:pPr>
            <a:r>
              <a:rPr lang="en-ZA" sz="1450" dirty="0">
                <a:latin typeface="Arial" pitchFamily="34" charset="0"/>
                <a:cs typeface="Arial" pitchFamily="34" charset="0"/>
              </a:rPr>
              <a:t>Licence to Manufacture omitted from </a:t>
            </a:r>
            <a:r>
              <a:rPr lang="en-ZA" sz="1450">
                <a:latin typeface="Arial" pitchFamily="34" charset="0"/>
                <a:cs typeface="Arial" pitchFamily="34" charset="0"/>
              </a:rPr>
              <a:t>bid pack. </a:t>
            </a:r>
            <a:endParaRPr lang="en-ZA" sz="1450" dirty="0">
              <a:latin typeface="Arial" pitchFamily="34" charset="0"/>
              <a:cs typeface="Arial" pitchFamily="34" charset="0"/>
            </a:endParaRPr>
          </a:p>
          <a:p>
            <a:pPr lvl="2"/>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CHALLENGES</a:t>
            </a:r>
          </a:p>
        </p:txBody>
      </p:sp>
    </p:spTree>
    <p:extLst>
      <p:ext uri="{BB962C8B-B14F-4D97-AF65-F5344CB8AC3E}">
        <p14:creationId xmlns:p14="http://schemas.microsoft.com/office/powerpoint/2010/main" val="1191202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tenders@health.gov.za</a:t>
            </a: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323528" y="1357298"/>
            <a:ext cx="8363272" cy="4216539"/>
          </a:xfrm>
          <a:prstGeom prst="rect">
            <a:avLst/>
          </a:prstGeom>
          <a:noFill/>
        </p:spPr>
        <p:txBody>
          <a:bodyPr wrap="square" rtlCol="0">
            <a:spAutoFit/>
          </a:bodyPr>
          <a:lstStyle/>
          <a:p>
            <a:r>
              <a:rPr lang="en-ZA" sz="2400" b="1" dirty="0">
                <a:latin typeface="Arial" pitchFamily="34" charset="0"/>
                <a:cs typeface="Arial" pitchFamily="34" charset="0"/>
              </a:rPr>
              <a:t>Submit 3 sets of your bid</a:t>
            </a:r>
          </a:p>
          <a:p>
            <a:endParaRPr lang="en-US" sz="2400" b="1" dirty="0">
              <a:latin typeface="Arial" pitchFamily="34" charset="0"/>
              <a:cs typeface="Arial" pitchFamily="34" charset="0"/>
            </a:endParaRPr>
          </a:p>
          <a:p>
            <a:pPr marL="738188" lvl="2" indent="-738188"/>
            <a:r>
              <a:rPr lang="en-ZA" sz="2000" b="1" dirty="0">
                <a:latin typeface="Arial" pitchFamily="34" charset="0"/>
                <a:cs typeface="Arial" pitchFamily="34" charset="0"/>
              </a:rPr>
              <a:t>Set 1: Hard copy of Bid (constitutes the legal binding bid document)</a:t>
            </a:r>
          </a:p>
          <a:p>
            <a:pPr marL="0" lvl="3" indent="0" algn="ctr">
              <a:buFont typeface="Wingdings" pitchFamily="2" charset="2"/>
              <a:buChar char="Ø"/>
            </a:pPr>
            <a:endParaRPr lang="en-ZA" sz="2000" dirty="0">
              <a:latin typeface="Arial" pitchFamily="34" charset="0"/>
              <a:cs typeface="Arial" pitchFamily="34" charset="0"/>
            </a:endParaRPr>
          </a:p>
          <a:p>
            <a:pPr marL="0" lvl="3" indent="0" algn="ctr">
              <a:buNone/>
            </a:pPr>
            <a:r>
              <a:rPr lang="en-ZA" sz="2000" b="1" dirty="0">
                <a:latin typeface="Arial" pitchFamily="34" charset="0"/>
                <a:cs typeface="Arial" pitchFamily="34" charset="0"/>
              </a:rPr>
              <a:t>ALL PAGES MUST BE INITIALLED BY SIGNATORY USING INK &amp; ALL RELEVANT DOCUMENTS MUST BE CERTIFIED INCLUSIVE OF CERTIFICATION DATE</a:t>
            </a:r>
          </a:p>
          <a:p>
            <a:pPr marL="0" lvl="3" indent="0" algn="ctr">
              <a:buNone/>
            </a:pPr>
            <a:endParaRPr lang="en-ZA" sz="2000" i="1" dirty="0">
              <a:solidFill>
                <a:srgbClr val="FF0000"/>
              </a:solidFill>
              <a:latin typeface="Arial" pitchFamily="34" charset="0"/>
              <a:cs typeface="Arial" pitchFamily="34" charset="0"/>
            </a:endParaRPr>
          </a:p>
          <a:p>
            <a:pPr marL="0" lvl="3" indent="0" algn="ctr">
              <a:buNone/>
            </a:pPr>
            <a:r>
              <a:rPr lang="en-ZA" sz="2000" i="1" dirty="0">
                <a:latin typeface="Arial" pitchFamily="34" charset="0"/>
                <a:cs typeface="Arial" pitchFamily="34" charset="0"/>
              </a:rPr>
              <a:t>Present your hard copy bid in folder/s not thicker than one (1) ream A4 paper or bind your bid.  </a:t>
            </a:r>
          </a:p>
          <a:p>
            <a:pPr marL="0" lvl="3" indent="0" algn="ctr">
              <a:buNone/>
            </a:pPr>
            <a:r>
              <a:rPr lang="en-ZA" sz="2000" b="1" i="1" u="sng" dirty="0">
                <a:latin typeface="Arial" pitchFamily="34" charset="0"/>
                <a:cs typeface="Arial" pitchFamily="34" charset="0"/>
              </a:rPr>
              <a:t>Very Important: </a:t>
            </a:r>
            <a:r>
              <a:rPr lang="en-ZA" sz="2000" i="1" u="sng" dirty="0">
                <a:latin typeface="Arial" pitchFamily="34" charset="0"/>
                <a:cs typeface="Arial" pitchFamily="34" charset="0"/>
              </a:rPr>
              <a:t>Attach protruding Tabs for each section of your bid in sequence as per the bid file INDEX</a:t>
            </a:r>
          </a:p>
        </p:txBody>
      </p:sp>
      <p:sp>
        <p:nvSpPr>
          <p:cNvPr id="4" name="Rectangle 2"/>
          <p:cNvSpPr txBox="1">
            <a:spLocks noChangeArrowheads="1"/>
          </p:cNvSpPr>
          <p:nvPr/>
        </p:nvSpPr>
        <p:spPr>
          <a:xfrm>
            <a:off x="64291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762000" y="1357298"/>
            <a:ext cx="7924800" cy="3970318"/>
          </a:xfrm>
          <a:prstGeom prst="rect">
            <a:avLst/>
          </a:prstGeom>
          <a:noFill/>
        </p:spPr>
        <p:txBody>
          <a:bodyPr wrap="square" rtlCol="0">
            <a:spAutoFit/>
          </a:bodyPr>
          <a:lstStyle/>
          <a:p>
            <a:r>
              <a:rPr lang="en-US" sz="2400" b="1" dirty="0">
                <a:latin typeface="Arial" pitchFamily="34" charset="0"/>
                <a:cs typeface="Arial" pitchFamily="34" charset="0"/>
              </a:rPr>
              <a:t>Document Submission</a:t>
            </a:r>
          </a:p>
          <a:p>
            <a:pPr marL="850900" lvl="2" indent="-850900"/>
            <a:r>
              <a:rPr lang="en-ZA" sz="2000" b="1" dirty="0">
                <a:latin typeface="Arial" pitchFamily="34" charset="0"/>
                <a:cs typeface="Arial" pitchFamily="34" charset="0"/>
              </a:rPr>
              <a:t>Set 2:  Scanned image of set 1 (</a:t>
            </a:r>
            <a:r>
              <a:rPr lang="en-ZA" sz="2000" dirty="0">
                <a:latin typeface="Arial" pitchFamily="34" charset="0"/>
                <a:cs typeface="Arial" pitchFamily="34" charset="0"/>
              </a:rPr>
              <a:t>i.e.  A folder with all completed, signed documents (files), therefore scanned documents are presented as separate files in sequence (as per bid file Index).  Each file named as per bid file Index. </a:t>
            </a:r>
          </a:p>
          <a:p>
            <a:pPr marL="266700" lvl="2" indent="-266700"/>
            <a:r>
              <a:rPr lang="en-ZA" sz="2000" b="1" dirty="0">
                <a:latin typeface="Arial" pitchFamily="34" charset="0"/>
                <a:cs typeface="Arial" pitchFamily="34" charset="0"/>
              </a:rPr>
              <a:t>Set 3: Electronic version of bid </a:t>
            </a:r>
          </a:p>
          <a:p>
            <a:pPr marL="730250" lvl="3" indent="-273050">
              <a:buFont typeface="Wingdings" pitchFamily="2" charset="2"/>
              <a:buChar char="Ø"/>
            </a:pPr>
            <a:r>
              <a:rPr lang="en-ZA" dirty="0">
                <a:latin typeface="Arial" pitchFamily="34" charset="0"/>
                <a:cs typeface="Arial" pitchFamily="34" charset="0"/>
              </a:rPr>
              <a:t>Completed Bid Response Document in Excel (not PDF)</a:t>
            </a:r>
          </a:p>
          <a:p>
            <a:pPr marL="730250" lvl="3" indent="-273050">
              <a:buFont typeface="Wingdings" pitchFamily="2" charset="2"/>
              <a:buChar char="Ø"/>
            </a:pPr>
            <a:r>
              <a:rPr lang="en-ZA" dirty="0">
                <a:latin typeface="Arial" pitchFamily="34" charset="0"/>
                <a:cs typeface="Arial" pitchFamily="34" charset="0"/>
              </a:rPr>
              <a:t>PBD9 Directors Categorisation Profile</a:t>
            </a:r>
          </a:p>
          <a:p>
            <a:pPr marL="730250" lvl="3" indent="-273050">
              <a:buFont typeface="Wingdings" pitchFamily="2" charset="2"/>
              <a:buChar char="Ø"/>
            </a:pPr>
            <a:r>
              <a:rPr lang="en-ZA" dirty="0">
                <a:latin typeface="Arial" pitchFamily="34" charset="0"/>
                <a:cs typeface="Arial" pitchFamily="34" charset="0"/>
              </a:rPr>
              <a:t>Annexure A Checklist</a:t>
            </a:r>
          </a:p>
          <a:p>
            <a:pPr marL="457200" lvl="3"/>
            <a:endParaRPr lang="en-ZA" dirty="0">
              <a:latin typeface="Arial" pitchFamily="34" charset="0"/>
              <a:cs typeface="Arial" pitchFamily="34" charset="0"/>
            </a:endParaRPr>
          </a:p>
          <a:p>
            <a:pPr lvl="1"/>
            <a:r>
              <a:rPr lang="en-ZA" sz="1400" dirty="0">
                <a:latin typeface="Arial" pitchFamily="34" charset="0"/>
                <a:cs typeface="Arial" pitchFamily="34" charset="0"/>
              </a:rPr>
              <a:t>Set 2 and Set 3 must be included on a </a:t>
            </a:r>
            <a:r>
              <a:rPr lang="en-US" sz="1400" dirty="0">
                <a:effectLst/>
                <a:latin typeface="Arial" panose="020B0604020202020204" pitchFamily="34" charset="0"/>
                <a:ea typeface="Arial Narrow" panose="020B0606020202030204" pitchFamily="34" charset="0"/>
              </a:rPr>
              <a:t>Universal Serial Bus (USB) Flash Drive / Storage Device </a:t>
            </a:r>
            <a:r>
              <a:rPr lang="en-ZA" sz="1400" dirty="0">
                <a:latin typeface="Arial" pitchFamily="34" charset="0"/>
                <a:cs typeface="Arial" pitchFamily="34" charset="0"/>
              </a:rPr>
              <a:t>and submitted in</a:t>
            </a:r>
            <a:r>
              <a:rPr lang="en-ZA" sz="1400" b="1" dirty="0">
                <a:latin typeface="Arial" pitchFamily="34" charset="0"/>
                <a:cs typeface="Arial" pitchFamily="34" charset="0"/>
              </a:rPr>
              <a:t> a sealed</a:t>
            </a:r>
            <a:r>
              <a:rPr lang="en-ZA" sz="1400" dirty="0">
                <a:latin typeface="Arial" pitchFamily="34" charset="0"/>
                <a:cs typeface="Arial" pitchFamily="34" charset="0"/>
              </a:rPr>
              <a:t> package with Set 1. </a:t>
            </a:r>
          </a:p>
          <a:p>
            <a:pPr lvl="1"/>
            <a:r>
              <a:rPr lang="en-ZA" sz="1400" dirty="0">
                <a:latin typeface="Arial" pitchFamily="34" charset="0"/>
                <a:cs typeface="Arial" pitchFamily="34" charset="0"/>
              </a:rPr>
              <a:t>The full name and address of the bidder, including the return address of the bidder, the bid number and the closing date of the bid must be clearly indicated on the package.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3"/>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642910" y="1137443"/>
            <a:ext cx="6215090" cy="1754326"/>
          </a:xfrm>
          <a:prstGeom prst="rect">
            <a:avLst/>
          </a:prstGeom>
        </p:spPr>
        <p:txBody>
          <a:bodyPr wrap="square">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All bid documents must be sorted, filed and submitted in the </a:t>
            </a:r>
            <a:r>
              <a:rPr lang="en-GB" b="1" dirty="0">
                <a:latin typeface="Arial" panose="020B0604020202020204" pitchFamily="34" charset="0"/>
                <a:cs typeface="Arial" panose="020B0604020202020204" pitchFamily="34" charset="0"/>
              </a:rPr>
              <a:t>exact order as indicated in the bid documents checklist.</a:t>
            </a:r>
            <a:endParaRPr lang="en-ZA" dirty="0">
              <a:latin typeface="Arial" pitchFamily="34" charset="0"/>
              <a:cs typeface="Arial" pitchFamily="34" charset="0"/>
            </a:endParaRPr>
          </a:p>
          <a:p>
            <a:pPr marL="285750" indent="-285750">
              <a:buFont typeface="Wingdings" panose="05000000000000000000" pitchFamily="2" charset="2"/>
              <a:buChar char="Ø"/>
            </a:pPr>
            <a:r>
              <a:rPr lang="en-ZA" dirty="0">
                <a:latin typeface="Arial" pitchFamily="34" charset="0"/>
                <a:cs typeface="Arial" pitchFamily="34" charset="0"/>
              </a:rPr>
              <a:t>All fields must be completed.</a:t>
            </a:r>
          </a:p>
          <a:p>
            <a:pPr marL="285750" indent="-285750">
              <a:buFont typeface="Wingdings" panose="05000000000000000000" pitchFamily="2" charset="2"/>
              <a:buChar char="Ø"/>
            </a:pPr>
            <a:r>
              <a:rPr lang="en-ZA" dirty="0">
                <a:latin typeface="Arial" pitchFamily="34" charset="0"/>
                <a:cs typeface="Arial" pitchFamily="34" charset="0"/>
              </a:rPr>
              <a:t>Where information requested is not relevant this should be indicated as N/A. </a:t>
            </a:r>
            <a:endParaRPr lang="en-ZA" dirty="0"/>
          </a:p>
        </p:txBody>
      </p:sp>
      <p:pic>
        <p:nvPicPr>
          <p:cNvPr id="7" name="Picture 6">
            <a:extLst>
              <a:ext uri="{FF2B5EF4-FFF2-40B4-BE49-F238E27FC236}">
                <a16:creationId xmlns:a16="http://schemas.microsoft.com/office/drawing/2014/main" id="{A029D5D4-23CD-9F32-9536-1C79FB83C4B7}"/>
              </a:ext>
            </a:extLst>
          </p:cNvPr>
          <p:cNvPicPr>
            <a:picLocks noChangeAspect="1"/>
          </p:cNvPicPr>
          <p:nvPr/>
        </p:nvPicPr>
        <p:blipFill>
          <a:blip r:embed="rId3"/>
          <a:stretch>
            <a:fillRect/>
          </a:stretch>
        </p:blipFill>
        <p:spPr>
          <a:xfrm>
            <a:off x="914400" y="2937739"/>
            <a:ext cx="6858000" cy="280245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3" name="TextBox 2"/>
          <p:cNvSpPr txBox="1"/>
          <p:nvPr/>
        </p:nvSpPr>
        <p:spPr>
          <a:xfrm>
            <a:off x="480479" y="1086951"/>
            <a:ext cx="8219254" cy="830997"/>
          </a:xfrm>
          <a:prstGeom prst="rect">
            <a:avLst/>
          </a:prstGeom>
          <a:noFill/>
        </p:spPr>
        <p:txBody>
          <a:bodyPr wrap="square" rtlCol="0">
            <a:spAutoFit/>
          </a:bodyPr>
          <a:lstStyle/>
          <a:p>
            <a:r>
              <a:rPr lang="en-US" sz="2400" b="1" dirty="0">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9652F558-B09B-FF9F-6140-AC660B3D2FC3}"/>
              </a:ext>
            </a:extLst>
          </p:cNvPr>
          <p:cNvPicPr>
            <a:picLocks noChangeAspect="1"/>
          </p:cNvPicPr>
          <p:nvPr/>
        </p:nvPicPr>
        <p:blipFill>
          <a:blip r:embed="rId3"/>
          <a:stretch>
            <a:fillRect/>
          </a:stretch>
        </p:blipFill>
        <p:spPr>
          <a:xfrm>
            <a:off x="0" y="1651000"/>
            <a:ext cx="9144000" cy="355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251520" y="1244059"/>
            <a:ext cx="8496944" cy="4893647"/>
          </a:xfrm>
          <a:prstGeom prst="rect">
            <a:avLst/>
          </a:prstGeom>
          <a:noFill/>
        </p:spPr>
        <p:txBody>
          <a:bodyPr wrap="square" rtlCol="0">
            <a:spAutoFit/>
          </a:bodyPr>
          <a:lstStyle/>
          <a:p>
            <a:pPr marL="342900" indent="-342900">
              <a:buFont typeface="Wingdings" panose="05000000000000000000" pitchFamily="2" charset="2"/>
              <a:buChar char="ü"/>
            </a:pPr>
            <a:r>
              <a:rPr lang="en-GB" sz="2400" dirty="0">
                <a:latin typeface="Arial" pitchFamily="34" charset="0"/>
                <a:cs typeface="Arial" pitchFamily="34" charset="0"/>
              </a:rPr>
              <a:t>Registration on the Central Supplier Database (CSD)</a:t>
            </a:r>
          </a:p>
          <a:p>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Submission of Tax Clearance pin </a:t>
            </a:r>
          </a:p>
          <a:p>
            <a:pPr marL="342900" indent="-342900">
              <a:buFont typeface="Wingdings" panose="05000000000000000000" pitchFamily="2" charset="2"/>
              <a:buChar char="ü"/>
            </a:pPr>
            <a:endParaRPr lang="en-GB" sz="2400" dirty="0">
              <a:latin typeface="Arial" pitchFamily="34" charset="0"/>
              <a:cs typeface="Arial" pitchFamily="34" charset="0"/>
            </a:endParaRPr>
          </a:p>
          <a:p>
            <a:pPr marL="1257300" lvl="2" indent="-342900">
              <a:buFont typeface="Wingdings" panose="05000000000000000000" pitchFamily="2" charset="2"/>
              <a:buChar char="v"/>
            </a:pPr>
            <a:r>
              <a:rPr lang="en-GB" sz="2400" dirty="0">
                <a:solidFill>
                  <a:schemeClr val="bg1">
                    <a:lumMod val="50000"/>
                  </a:schemeClr>
                </a:solidFill>
                <a:latin typeface="Arial" pitchFamily="34" charset="0"/>
                <a:cs typeface="Arial" pitchFamily="34" charset="0"/>
              </a:rPr>
              <a:t>   </a:t>
            </a:r>
            <a:r>
              <a:rPr lang="en-GB" sz="2400" dirty="0">
                <a:latin typeface="Arial" pitchFamily="34" charset="0"/>
                <a:cs typeface="Arial" pitchFamily="34" charset="0"/>
              </a:rPr>
              <a:t>Bidders should be Tax compliant at time of the evaluation. </a:t>
            </a:r>
          </a:p>
          <a:p>
            <a:pPr marL="1257300" lvl="2" indent="-342900">
              <a:buFont typeface="Wingdings" panose="05000000000000000000" pitchFamily="2" charset="2"/>
              <a:buChar char="v"/>
            </a:pPr>
            <a:r>
              <a:rPr lang="en-GB" sz="2400" dirty="0">
                <a:latin typeface="Arial" pitchFamily="34" charset="0"/>
                <a:cs typeface="Arial" pitchFamily="34" charset="0"/>
              </a:rPr>
              <a:t>All companies within a joint venture should be Tax compliant at time of the evaluation.</a:t>
            </a:r>
          </a:p>
          <a:p>
            <a:pPr lvl="2"/>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All bid documents listed in the Bid Document Checklist (Annex A), must be included in the bid and presented in the exact sequence as per checklist. (marked with tabs) </a:t>
            </a: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59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0" y="1092762"/>
            <a:ext cx="9144000" cy="6417141"/>
          </a:xfrm>
          <a:prstGeom prst="rect">
            <a:avLst/>
          </a:prstGeom>
          <a:noFill/>
        </p:spPr>
        <p:txBody>
          <a:bodyPr wrap="square" rtlCol="0">
            <a:spAutoFit/>
          </a:bodyPr>
          <a:lstStyle/>
          <a:p>
            <a:pPr marL="512763" indent="-512763">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The bidder offering a product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and Related Substances Act, 1965 (Act 101 of 1965), as amended.</a:t>
            </a:r>
          </a:p>
          <a:p>
            <a:pPr marL="512763" indent="-512763">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The bidder offering a product must be the holder of a </a:t>
            </a:r>
            <a:r>
              <a:rPr lang="en-ZA" b="1" dirty="0">
                <a:latin typeface="Arial" panose="020B0604020202020204" pitchFamily="34" charset="0"/>
                <a:cs typeface="Arial" panose="020B0604020202020204" pitchFamily="34" charset="0"/>
              </a:rPr>
              <a:t>licence to manufacture, or import, distribute medical devices </a:t>
            </a:r>
            <a:r>
              <a:rPr lang="en-ZA" dirty="0">
                <a:latin typeface="Arial" panose="020B0604020202020204" pitchFamily="34" charset="0"/>
                <a:cs typeface="Arial" panose="020B0604020202020204" pitchFamily="34" charset="0"/>
              </a:rPr>
              <a:t>issued in terms of section 22C (1)(b) of the Medicines and Related Substances Act, 1965 (Act 101 of 1965), as amended.</a:t>
            </a:r>
          </a:p>
          <a:p>
            <a:pPr marL="512763" indent="-512763">
              <a:lnSpc>
                <a:spcPct val="150000"/>
              </a:lnSpc>
              <a:buFont typeface="Wingdings" panose="05000000000000000000" pitchFamily="2" charset="2"/>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certified copy </a:t>
            </a:r>
            <a:r>
              <a:rPr lang="en-US" dirty="0">
                <a:latin typeface="Arial" panose="020B0604020202020204" pitchFamily="34" charset="0"/>
                <a:cs typeface="Arial" panose="020B0604020202020204" pitchFamily="34" charset="0"/>
              </a:rPr>
              <a:t>of the original license must be submitted by the bidder offering the product.</a:t>
            </a:r>
          </a:p>
          <a:p>
            <a:pPr marL="512763" indent="-512763">
              <a:lnSpc>
                <a:spcPct val="150000"/>
              </a:lnSpc>
              <a:buFont typeface="Wingdings" panose="05000000000000000000" pitchFamily="2" charset="2"/>
              <a:buChar char="§"/>
            </a:pPr>
            <a:r>
              <a:rPr lang="en-ZA" dirty="0">
                <a:latin typeface="Arial" panose="020B0604020202020204" pitchFamily="34" charset="0"/>
                <a:cs typeface="Arial" panose="020B0604020202020204" pitchFamily="34" charset="0"/>
              </a:rPr>
              <a:t>In case of a joint venture all companies in the agreement must supply their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and Related Substances Act, 1965 (Act 101 of 1965), as amended. </a:t>
            </a:r>
          </a:p>
          <a:p>
            <a:pPr marL="512763" indent="-512763">
              <a:lnSpc>
                <a:spcPct val="150000"/>
              </a:lnSpc>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512763" indent="-512763">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9296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2326</TotalTime>
  <Words>3381</Words>
  <Application>Microsoft Office PowerPoint</Application>
  <PresentationFormat>On-screen Show (4:3)</PresentationFormat>
  <Paragraphs>378</Paragraphs>
  <Slides>39</Slides>
  <Notes>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5" baseType="lpstr">
      <vt:lpstr>Arial</vt:lpstr>
      <vt:lpstr>Calibri</vt:lpstr>
      <vt:lpstr>Wingdings</vt:lpstr>
      <vt:lpstr>Office Theme</vt:lpstr>
      <vt:lpstr>Custom Design</vt:lpstr>
      <vt:lpstr>Worksheet</vt:lpstr>
      <vt:lpstr>1 </vt:lpstr>
      <vt:lpstr>2 </vt:lpstr>
      <vt:lpstr>3 </vt:lpstr>
      <vt:lpstr>4 </vt:lpstr>
      <vt:lpstr>5 </vt:lpstr>
      <vt:lpstr>6 </vt:lpstr>
      <vt:lpstr>7 </vt:lpstr>
      <vt:lpstr>8 </vt:lpstr>
      <vt:lpstr>9 </vt:lpstr>
      <vt:lpstr>10 </vt:lpstr>
      <vt:lpstr>11 </vt:lpstr>
      <vt:lpstr>12 </vt:lpstr>
      <vt:lpstr>13 </vt:lpstr>
      <vt:lpstr>14 </vt:lpstr>
      <vt:lpstr>15 </vt:lpstr>
      <vt:lpstr>PowerPoint Presentation</vt:lpstr>
      <vt:lpstr>17 </vt:lpstr>
      <vt:lpstr>18 </vt:lpstr>
      <vt:lpstr>19 </vt:lpstr>
      <vt:lpstr>PowerPoint Presentation</vt:lpstr>
      <vt:lpstr>PowerPoint Presentation</vt:lpstr>
      <vt:lpstr>PowerPoint Presentation</vt:lpstr>
      <vt:lpstr>PowerPoint Presentation</vt:lpstr>
      <vt:lpstr>24 </vt:lpstr>
      <vt:lpstr>25 </vt:lpstr>
      <vt:lpstr>26 </vt:lpstr>
      <vt:lpstr>27 </vt:lpstr>
      <vt:lpstr>28 </vt:lpstr>
      <vt:lpstr>29 </vt:lpstr>
      <vt:lpstr>30 </vt:lpstr>
      <vt:lpstr>31 </vt:lpstr>
      <vt:lpstr>32 </vt:lpstr>
      <vt:lpstr>33 </vt:lpstr>
      <vt:lpstr>34 </vt:lpstr>
      <vt:lpstr>35 </vt:lpstr>
      <vt:lpstr>36 </vt:lpstr>
      <vt:lpstr>37 </vt:lpstr>
      <vt:lpstr>38 </vt:lpstr>
      <vt:lpstr>39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133</cp:revision>
  <dcterms:created xsi:type="dcterms:W3CDTF">2013-10-17T06:13:57Z</dcterms:created>
  <dcterms:modified xsi:type="dcterms:W3CDTF">2023-06-29T13:29:35Z</dcterms:modified>
</cp:coreProperties>
</file>