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43"/>
  </p:notesMasterIdLst>
  <p:handoutMasterIdLst>
    <p:handoutMasterId r:id="rId44"/>
  </p:handoutMasterIdLst>
  <p:sldIdLst>
    <p:sldId id="256" r:id="rId3"/>
    <p:sldId id="257" r:id="rId4"/>
    <p:sldId id="320" r:id="rId5"/>
    <p:sldId id="262" r:id="rId6"/>
    <p:sldId id="263" r:id="rId7"/>
    <p:sldId id="264" r:id="rId8"/>
    <p:sldId id="313" r:id="rId9"/>
    <p:sldId id="265" r:id="rId10"/>
    <p:sldId id="268" r:id="rId11"/>
    <p:sldId id="310" r:id="rId12"/>
    <p:sldId id="260" r:id="rId13"/>
    <p:sldId id="271" r:id="rId14"/>
    <p:sldId id="314" r:id="rId15"/>
    <p:sldId id="261" r:id="rId16"/>
    <p:sldId id="341" r:id="rId17"/>
    <p:sldId id="342" r:id="rId18"/>
    <p:sldId id="344" r:id="rId19"/>
    <p:sldId id="347" r:id="rId20"/>
    <p:sldId id="349" r:id="rId21"/>
    <p:sldId id="352" r:id="rId22"/>
    <p:sldId id="348" r:id="rId23"/>
    <p:sldId id="351" r:id="rId24"/>
    <p:sldId id="353" r:id="rId25"/>
    <p:sldId id="335" r:id="rId26"/>
    <p:sldId id="337" r:id="rId27"/>
    <p:sldId id="270" r:id="rId28"/>
    <p:sldId id="292" r:id="rId29"/>
    <p:sldId id="297" r:id="rId30"/>
    <p:sldId id="287" r:id="rId31"/>
    <p:sldId id="288" r:id="rId32"/>
    <p:sldId id="299" r:id="rId33"/>
    <p:sldId id="289" r:id="rId34"/>
    <p:sldId id="300" r:id="rId35"/>
    <p:sldId id="290" r:id="rId36"/>
    <p:sldId id="283" r:id="rId37"/>
    <p:sldId id="301" r:id="rId38"/>
    <p:sldId id="302" r:id="rId39"/>
    <p:sldId id="326" r:id="rId40"/>
    <p:sldId id="282" r:id="rId41"/>
    <p:sldId id="322" r:id="rId4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etta Mosena" initials="SM" lastIdx="10" clrIdx="0">
    <p:extLst>
      <p:ext uri="{19B8F6BF-5375-455C-9EA6-DF929625EA0E}">
        <p15:presenceInfo xmlns:p15="http://schemas.microsoft.com/office/powerpoint/2012/main" userId="836103d28635fd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76" autoAdjust="0"/>
    <p:restoredTop sz="89239" autoAdjust="0"/>
  </p:normalViewPr>
  <p:slideViewPr>
    <p:cSldViewPr>
      <p:cViewPr varScale="1">
        <p:scale>
          <a:sx n="99" d="100"/>
          <a:sy n="99" d="100"/>
        </p:scale>
        <p:origin x="154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11/3/2023</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11/3/2023</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8F783065-C2FC-4804-BC0B-97B864B91CCB}" type="datetime1">
              <a:rPr lang="en-US" smtClean="0"/>
              <a:pPr/>
              <a:t>11/3/2023</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a:t>
            </a:fld>
            <a:endParaRPr lang="en-ZA"/>
          </a:p>
        </p:txBody>
      </p:sp>
    </p:spTree>
    <p:extLst>
      <p:ext uri="{BB962C8B-B14F-4D97-AF65-F5344CB8AC3E}">
        <p14:creationId xmlns:p14="http://schemas.microsoft.com/office/powerpoint/2010/main" val="216592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 </a:t>
            </a:r>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11/3/2023</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680DDD62-C30A-4097-8DBB-A7096F7D4901}" type="datetime1">
              <a:rPr lang="en-US" smtClean="0"/>
              <a:t>11/3/2023</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3</a:t>
            </a:fld>
            <a:endParaRPr lang="en-ZA"/>
          </a:p>
        </p:txBody>
      </p:sp>
    </p:spTree>
    <p:extLst>
      <p:ext uri="{BB962C8B-B14F-4D97-AF65-F5344CB8AC3E}">
        <p14:creationId xmlns:p14="http://schemas.microsoft.com/office/powerpoint/2010/main" val="192084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indent="0" algn="ctr">
              <a:buFont typeface="Wingdings" pitchFamily="2" charset="2"/>
              <a:buChar char="Ø"/>
            </a:pPr>
            <a:r>
              <a:rPr lang="en-ZA" sz="2000" dirty="0">
                <a:latin typeface="Arial" pitchFamily="34" charset="0"/>
                <a:cs typeface="Arial" pitchFamily="34" charset="0"/>
              </a:rPr>
              <a:t>All SBD, PBD and Bid Response forms fully completed and printed, signed where indicated. </a:t>
            </a:r>
          </a:p>
          <a:p>
            <a:pPr marL="0" lvl="3" indent="0" algn="ctr">
              <a:buFont typeface="Wingdings" pitchFamily="2" charset="2"/>
              <a:buChar char="Ø"/>
            </a:pPr>
            <a:r>
              <a:rPr lang="en-ZA" sz="2000" dirty="0">
                <a:latin typeface="Arial" pitchFamily="34" charset="0"/>
                <a:cs typeface="Arial" pitchFamily="34" charset="0"/>
              </a:rPr>
              <a:t>Remaining entry fields completed clearly in black ink, handwritten in capital letters. </a:t>
            </a:r>
          </a:p>
          <a:p>
            <a:endParaRPr lang="en-ZA" dirty="0"/>
          </a:p>
        </p:txBody>
      </p:sp>
      <p:sp>
        <p:nvSpPr>
          <p:cNvPr id="4" name="Date Placeholder 3"/>
          <p:cNvSpPr>
            <a:spLocks noGrp="1"/>
          </p:cNvSpPr>
          <p:nvPr>
            <p:ph type="dt" idx="1"/>
          </p:nvPr>
        </p:nvSpPr>
        <p:spPr/>
        <p:txBody>
          <a:bodyPr/>
          <a:lstStyle/>
          <a:p>
            <a:fld id="{0395DC7E-6B88-4978-87EE-EF48B69D083E}" type="datetime1">
              <a:rPr lang="en-US" smtClean="0"/>
              <a:t>11/3/2023</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a:t>
            </a:fld>
            <a:endParaRPr lang="en-ZA"/>
          </a:p>
        </p:txBody>
      </p:sp>
    </p:spTree>
    <p:extLst>
      <p:ext uri="{BB962C8B-B14F-4D97-AF65-F5344CB8AC3E}">
        <p14:creationId xmlns:p14="http://schemas.microsoft.com/office/powerpoint/2010/main" val="181809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A36A1E35-2C56-4B77-8D79-EB9463FA6A40}" type="datetime1">
              <a:rPr lang="en-US" smtClean="0"/>
              <a:pPr/>
              <a:t>11/3/2023</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6</a:t>
            </a:fld>
            <a:endParaRPr lang="en-ZA"/>
          </a:p>
        </p:txBody>
      </p:sp>
    </p:spTree>
    <p:extLst>
      <p:ext uri="{BB962C8B-B14F-4D97-AF65-F5344CB8AC3E}">
        <p14:creationId xmlns:p14="http://schemas.microsoft.com/office/powerpoint/2010/main" val="135802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19392CC1-21F2-440D-A6C0-08C2E9CFCF1F}" type="datetime1">
              <a:rPr lang="en-US" smtClean="0"/>
              <a:t>11/3/2023</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7</a:t>
            </a:fld>
            <a:endParaRPr lang="en-ZA"/>
          </a:p>
        </p:txBody>
      </p:sp>
    </p:spTree>
    <p:extLst>
      <p:ext uri="{BB962C8B-B14F-4D97-AF65-F5344CB8AC3E}">
        <p14:creationId xmlns:p14="http://schemas.microsoft.com/office/powerpoint/2010/main" val="193676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p:cNvSpPr>
            <a:spLocks noGrp="1"/>
          </p:cNvSpPr>
          <p:nvPr>
            <p:ph type="dt" idx="1"/>
          </p:nvPr>
        </p:nvSpPr>
        <p:spPr/>
        <p:txBody>
          <a:bodyPr/>
          <a:lstStyle/>
          <a:p>
            <a:fld id="{1148FD48-8C4E-442A-8645-95A3AC203F2C}" type="datetime1">
              <a:rPr lang="en-US" smtClean="0"/>
              <a:t>11/3/2023</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8</a:t>
            </a:fld>
            <a:endParaRPr lang="en-ZA"/>
          </a:p>
        </p:txBody>
      </p:sp>
    </p:spTree>
    <p:extLst>
      <p:ext uri="{BB962C8B-B14F-4D97-AF65-F5344CB8AC3E}">
        <p14:creationId xmlns:p14="http://schemas.microsoft.com/office/powerpoint/2010/main" val="179630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850" lvl="2" indent="-450850"/>
            <a:endParaRPr lang="en-ZA" sz="2000" dirty="0">
              <a:latin typeface="Arial" pitchFamily="34" charset="0"/>
              <a:cs typeface="Arial" pitchFamily="34" charset="0"/>
            </a:endParaRPr>
          </a:p>
          <a:p>
            <a:endParaRPr lang="en-ZA" dirty="0"/>
          </a:p>
        </p:txBody>
      </p:sp>
      <p:sp>
        <p:nvSpPr>
          <p:cNvPr id="4" name="Date Placeholder 3"/>
          <p:cNvSpPr>
            <a:spLocks noGrp="1"/>
          </p:cNvSpPr>
          <p:nvPr>
            <p:ph type="dt" idx="1"/>
          </p:nvPr>
        </p:nvSpPr>
        <p:spPr/>
        <p:txBody>
          <a:bodyPr/>
          <a:lstStyle/>
          <a:p>
            <a:fld id="{F66E407E-BE12-43F9-8C9A-626DCEF25001}" type="datetime1">
              <a:rPr lang="en-US" smtClean="0"/>
              <a:t>11/3/2023</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28</a:t>
            </a:fld>
            <a:endParaRPr lang="en-ZA"/>
          </a:p>
        </p:txBody>
      </p:sp>
    </p:spTree>
    <p:extLst>
      <p:ext uri="{BB962C8B-B14F-4D97-AF65-F5344CB8AC3E}">
        <p14:creationId xmlns:p14="http://schemas.microsoft.com/office/powerpoint/2010/main" val="2821620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2708692-611D-4C68-841F-B37B72C29063}" type="datetime1">
              <a:rPr lang="en-US" smtClean="0"/>
              <a:pPr/>
              <a:t>11/3/2023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39</a:t>
            </a:fld>
            <a:endParaRPr lang="en-ZA"/>
          </a:p>
        </p:txBody>
      </p:sp>
    </p:spTree>
    <p:extLst>
      <p:ext uri="{BB962C8B-B14F-4D97-AF65-F5344CB8AC3E}">
        <p14:creationId xmlns:p14="http://schemas.microsoft.com/office/powerpoint/2010/main" val="901330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resbank.co.z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easury.gov.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tel:0800701701" TargetMode="External"/><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www.southafrica.info/services/government/hotline-anticorruption.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707886"/>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Briefing session: HP03-2023CHM/01, HP11-2023LVP/01 and HP13-2022ARV/01</a:t>
            </a:r>
          </a:p>
        </p:txBody>
      </p:sp>
      <p:sp>
        <p:nvSpPr>
          <p:cNvPr id="7" name="Rectangle 2"/>
          <p:cNvSpPr txBox="1">
            <a:spLocks noChangeArrowheads="1"/>
          </p:cNvSpPr>
          <p:nvPr/>
        </p:nvSpPr>
        <p:spPr>
          <a:xfrm>
            <a:off x="205717" y="243006"/>
            <a:ext cx="8928992" cy="838200"/>
          </a:xfrm>
          <a:prstGeom prst="rect">
            <a:avLst/>
          </a:prstGeom>
        </p:spPr>
        <p:txBody>
          <a:bodyPr tIns="45720" rIns="91440" bIns="45720" anchor="b">
            <a:no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endParaRPr kumimoji="0" lang="en-GB"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9" name="TextBox 8"/>
          <p:cNvSpPr txBox="1"/>
          <p:nvPr/>
        </p:nvSpPr>
        <p:spPr>
          <a:xfrm>
            <a:off x="2500298" y="3243204"/>
            <a:ext cx="5791200" cy="707886"/>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Ms E Nyathi &amp; </a:t>
            </a:r>
            <a:r>
              <a:rPr lang="en-US" sz="2000" dirty="0" err="1">
                <a:solidFill>
                  <a:schemeClr val="bg1">
                    <a:lumMod val="50000"/>
                  </a:schemeClr>
                </a:solidFill>
                <a:latin typeface="Arial" pitchFamily="34" charset="0"/>
                <a:cs typeface="Arial" pitchFamily="34" charset="0"/>
              </a:rPr>
              <a:t>Mr</a:t>
            </a:r>
            <a:r>
              <a:rPr lang="en-US" sz="2000" dirty="0">
                <a:solidFill>
                  <a:schemeClr val="bg1">
                    <a:lumMod val="50000"/>
                  </a:schemeClr>
                </a:solidFill>
                <a:latin typeface="Arial" pitchFamily="34" charset="0"/>
                <a:cs typeface="Arial" pitchFamily="34" charset="0"/>
              </a:rPr>
              <a:t> J Du Preez &amp; Ms A Willemse &amp; Ms B Stevens </a:t>
            </a: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3 November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10</a:t>
            </a:fld>
            <a:r>
              <a:rPr lang="en-ZA" sz="1200" dirty="0">
                <a:latin typeface="Arial" pitchFamily="34" charset="0"/>
                <a:cs typeface="Arial" pitchFamily="34" charset="0"/>
              </a:rPr>
              <a:t> </a:t>
            </a:r>
          </a:p>
        </p:txBody>
      </p:sp>
      <p:sp>
        <p:nvSpPr>
          <p:cNvPr id="3" name="TextBox 2"/>
          <p:cNvSpPr txBox="1"/>
          <p:nvPr/>
        </p:nvSpPr>
        <p:spPr>
          <a:xfrm>
            <a:off x="0" y="1092762"/>
            <a:ext cx="9144000" cy="6786473"/>
          </a:xfrm>
          <a:prstGeom prst="rect">
            <a:avLst/>
          </a:prstGeom>
          <a:noFill/>
        </p:spPr>
        <p:txBody>
          <a:bodyPr wrap="square" rtlCol="0">
            <a:spAutoFit/>
          </a:bodyPr>
          <a:lstStyle/>
          <a:p>
            <a:pPr marL="512763" indent="-512763">
              <a:lnSpc>
                <a:spcPct val="150000"/>
              </a:lnSpc>
              <a:buFont typeface="Arial" panose="020B0604020202020204" pitchFamily="34" charset="0"/>
              <a:buChar char="•"/>
            </a:pPr>
            <a:r>
              <a:rPr lang="en-ZA" sz="1750" b="1" dirty="0">
                <a:latin typeface="Arial" panose="020B0604020202020204" pitchFamily="34" charset="0"/>
                <a:cs typeface="Arial" panose="020B0604020202020204" pitchFamily="34" charset="0"/>
              </a:rPr>
              <a:t>Items offered must be registered </a:t>
            </a:r>
            <a:r>
              <a:rPr lang="en-ZA" sz="1750" dirty="0">
                <a:latin typeface="Arial" panose="020B0604020202020204" pitchFamily="34" charset="0"/>
                <a:cs typeface="Arial" panose="020B0604020202020204" pitchFamily="34" charset="0"/>
              </a:rPr>
              <a:t>in terms of section 15 of the Medicines and Related Substances Act, (Act 101 of 1965), and must comply with the conditions of registration for the duration of the contract.</a:t>
            </a:r>
          </a:p>
          <a:p>
            <a:pPr marL="969963" lvl="1" indent="-512763">
              <a:lnSpc>
                <a:spcPct val="150000"/>
              </a:lnSpc>
              <a:buFont typeface="Wingdings" panose="05000000000000000000" pitchFamily="2" charset="2"/>
              <a:buChar char="ü"/>
            </a:pPr>
            <a:r>
              <a:rPr lang="en-ZA" sz="1600" dirty="0">
                <a:latin typeface="Arial" panose="020B0604020202020204" pitchFamily="34" charset="0"/>
                <a:cs typeface="Arial" panose="020B0604020202020204" pitchFamily="34" charset="0"/>
              </a:rPr>
              <a:t>A </a:t>
            </a:r>
            <a:r>
              <a:rPr lang="en-ZA" sz="1600" b="1" dirty="0">
                <a:latin typeface="Arial" panose="020B0604020202020204" pitchFamily="34" charset="0"/>
                <a:cs typeface="Arial" panose="020B0604020202020204" pitchFamily="34" charset="0"/>
              </a:rPr>
              <a:t>Certified copy </a:t>
            </a:r>
            <a:r>
              <a:rPr lang="en-ZA" sz="1600" dirty="0">
                <a:latin typeface="Arial" panose="020B0604020202020204" pitchFamily="34" charset="0"/>
                <a:cs typeface="Arial" panose="020B0604020202020204" pitchFamily="34" charset="0"/>
              </a:rPr>
              <a:t>of the </a:t>
            </a:r>
            <a:r>
              <a:rPr lang="en-ZA" sz="1600" b="1" dirty="0">
                <a:latin typeface="Arial" panose="020B0604020202020204" pitchFamily="34" charset="0"/>
                <a:cs typeface="Arial" panose="020B0604020202020204" pitchFamily="34" charset="0"/>
              </a:rPr>
              <a:t>Medicine Registration Certificate</a:t>
            </a:r>
            <a:r>
              <a:rPr lang="en-ZA" sz="1600" dirty="0">
                <a:latin typeface="Arial" panose="020B0604020202020204" pitchFamily="34" charset="0"/>
                <a:cs typeface="Arial" panose="020B0604020202020204" pitchFamily="34" charset="0"/>
              </a:rPr>
              <a:t>, must be included with the bid for all items offered.</a:t>
            </a:r>
          </a:p>
          <a:p>
            <a:pPr marL="969963" lvl="1" indent="-512763">
              <a:lnSpc>
                <a:spcPct val="150000"/>
              </a:lnSpc>
              <a:buFont typeface="Wingdings" panose="05000000000000000000" pitchFamily="2" charset="2"/>
              <a:buChar char="ü"/>
            </a:pPr>
            <a:r>
              <a:rPr lang="en-ZA" sz="1600" dirty="0">
                <a:latin typeface="Arial" panose="020B0604020202020204" pitchFamily="34" charset="0"/>
                <a:cs typeface="Arial" panose="020B0604020202020204" pitchFamily="34" charset="0"/>
              </a:rPr>
              <a:t>The bidder must be indicated </a:t>
            </a:r>
            <a:r>
              <a:rPr lang="en-ZA" sz="1600" b="1" dirty="0">
                <a:latin typeface="Arial" panose="020B0604020202020204" pitchFamily="34" charset="0"/>
                <a:cs typeface="Arial" panose="020B0604020202020204" pitchFamily="34" charset="0"/>
              </a:rPr>
              <a:t>as the applicant on the Medicine Registration Certificate</a:t>
            </a:r>
          </a:p>
          <a:p>
            <a:pPr marL="969963" lvl="1" indent="-512763">
              <a:lnSpc>
                <a:spcPct val="150000"/>
              </a:lnSpc>
              <a:buFont typeface="Wingdings" panose="05000000000000000000" pitchFamily="2" charset="2"/>
              <a:buChar char="ü"/>
            </a:pPr>
            <a:r>
              <a:rPr lang="en-GB" sz="1600" b="1" dirty="0">
                <a:latin typeface="Arial" panose="020B0604020202020204" pitchFamily="34" charset="0"/>
                <a:cs typeface="Arial" panose="020B0604020202020204" pitchFamily="34" charset="0"/>
              </a:rPr>
              <a:t>Annexure A </a:t>
            </a:r>
            <a:r>
              <a:rPr lang="en-GB" sz="1600" dirty="0">
                <a:latin typeface="Arial" panose="020B0604020202020204" pitchFamily="34" charset="0"/>
                <a:cs typeface="Arial" panose="020B0604020202020204" pitchFamily="34" charset="0"/>
              </a:rPr>
              <a:t>(Conditions of Registration) will only be required for newly registered medicines.</a:t>
            </a:r>
          </a:p>
          <a:p>
            <a:pPr marL="969963" lvl="1" indent="-512763">
              <a:lnSpc>
                <a:spcPct val="150000"/>
              </a:lnSpc>
              <a:buFont typeface="Wingdings" panose="05000000000000000000" pitchFamily="2" charset="2"/>
              <a:buChar char="ü"/>
            </a:pPr>
            <a:r>
              <a:rPr lang="en-ZA" sz="1600" dirty="0">
                <a:latin typeface="Arial" panose="020B0604020202020204" pitchFamily="34" charset="0"/>
                <a:cs typeface="Arial" panose="020B0604020202020204" pitchFamily="34" charset="0"/>
              </a:rPr>
              <a:t>Inclusive of any </a:t>
            </a:r>
            <a:r>
              <a:rPr lang="en-ZA" sz="1600" b="1" dirty="0">
                <a:latin typeface="Arial" panose="020B0604020202020204" pitchFamily="34" charset="0"/>
                <a:cs typeface="Arial" panose="020B0604020202020204" pitchFamily="34" charset="0"/>
              </a:rPr>
              <a:t>valid variation summaries </a:t>
            </a:r>
            <a:r>
              <a:rPr lang="en-ZA" sz="1600" dirty="0">
                <a:latin typeface="Arial" panose="020B0604020202020204" pitchFamily="34" charset="0"/>
                <a:cs typeface="Arial" panose="020B0604020202020204" pitchFamily="34" charset="0"/>
              </a:rPr>
              <a:t>approved by SAPHRA for amendments on the Medicine Registration Certificate. </a:t>
            </a:r>
          </a:p>
          <a:p>
            <a:pPr lvl="1">
              <a:lnSpc>
                <a:spcPct val="150000"/>
              </a:lnSpc>
            </a:pPr>
            <a:r>
              <a:rPr lang="en-ZA" sz="1600" dirty="0">
                <a:latin typeface="Arial" panose="020B0604020202020204" pitchFamily="34" charset="0"/>
                <a:cs typeface="Arial" panose="020B0604020202020204" pitchFamily="34" charset="0"/>
              </a:rPr>
              <a:t>	</a:t>
            </a:r>
            <a:r>
              <a:rPr lang="en-ZA" sz="1600" b="1" dirty="0">
                <a:latin typeface="Arial" panose="020B0604020202020204" pitchFamily="34" charset="0"/>
                <a:cs typeface="Arial" panose="020B0604020202020204" pitchFamily="34" charset="0"/>
              </a:rPr>
              <a:t>Note: (Both MRC and relevant variation summary must be submitted)</a:t>
            </a:r>
          </a:p>
          <a:p>
            <a:pPr marL="969963" lvl="1" indent="-512763">
              <a:lnSpc>
                <a:spcPct val="150000"/>
              </a:lnSpc>
              <a:buFont typeface="Wingdings" panose="05000000000000000000" pitchFamily="2" charset="2"/>
              <a:buChar char="ü"/>
            </a:pPr>
            <a:endParaRPr lang="en-ZA" sz="1750" b="1" dirty="0">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ZA" sz="2000" b="1" dirty="0">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ZA" sz="2000" b="1" dirty="0">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US" sz="2000" dirty="0">
              <a:solidFill>
                <a:schemeClr val="bg1">
                  <a:lumMod val="50000"/>
                </a:schemeClr>
              </a:solidFill>
              <a:latin typeface="Arial" pitchFamily="34" charset="0"/>
              <a:cs typeface="Arial"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a:t>
            </a:r>
            <a:r>
              <a:rPr lang="en-GB" sz="2800" b="1" dirty="0">
                <a:solidFill>
                  <a:schemeClr val="bg1"/>
                </a:solidFill>
                <a:latin typeface="Arial" pitchFamily="34" charset="0"/>
                <a:cs typeface="Arial" pitchFamily="34" charset="0"/>
              </a:rPr>
              <a:t>(Phase II evaluation) </a:t>
            </a:r>
            <a:r>
              <a:rPr lang="en-GB" sz="2800" b="1" dirty="0" err="1">
                <a:solidFill>
                  <a:schemeClr val="bg1"/>
                </a:solidFill>
                <a:latin typeface="Arial" pitchFamily="34" charset="0"/>
                <a:cs typeface="Arial" pitchFamily="34" charset="0"/>
              </a:rPr>
              <a:t>cont</a:t>
            </a:r>
            <a:r>
              <a:rPr lang="en-GB" sz="2800" b="1" dirty="0">
                <a:solidFill>
                  <a:schemeClr val="bg1"/>
                </a:solidFill>
                <a:latin typeface="Arial" pitchFamily="34" charset="0"/>
                <a:cs typeface="Arial" pitchFamily="34" charset="0"/>
              </a:rPr>
              <a: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17055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11</a:t>
            </a:fld>
            <a:r>
              <a:rPr lang="en-ZA" sz="1200" dirty="0">
                <a:latin typeface="Arial" pitchFamily="34" charset="0"/>
                <a:cs typeface="Arial" pitchFamily="34" charset="0"/>
              </a:rPr>
              <a:t> </a:t>
            </a:r>
          </a:p>
        </p:txBody>
      </p:sp>
      <p:sp>
        <p:nvSpPr>
          <p:cNvPr id="3" name="TextBox 2"/>
          <p:cNvSpPr txBox="1"/>
          <p:nvPr/>
        </p:nvSpPr>
        <p:spPr>
          <a:xfrm>
            <a:off x="762000" y="1357298"/>
            <a:ext cx="7924800" cy="4767395"/>
          </a:xfrm>
          <a:prstGeom prst="rect">
            <a:avLst/>
          </a:prstGeom>
          <a:noFill/>
        </p:spPr>
        <p:txBody>
          <a:bodyPr wrap="square" rtlCol="0">
            <a:spAutoFit/>
          </a:bodyPr>
          <a:lstStyle/>
          <a:p>
            <a:pPr>
              <a:lnSpc>
                <a:spcPct val="150000"/>
              </a:lnSpc>
            </a:pPr>
            <a:r>
              <a:rPr lang="en-ZA" sz="1750" dirty="0">
                <a:latin typeface="Arial" panose="020B0604020202020204" pitchFamily="34" charset="0"/>
                <a:cs typeface="Arial" panose="020B0604020202020204" pitchFamily="34" charset="0"/>
              </a:rPr>
              <a:t>All bidders are required to submit samples including bidders who are currently supplying the NDoH with products to confirm the following:</a:t>
            </a:r>
          </a:p>
          <a:p>
            <a:pPr marL="342900" indent="-342900">
              <a:lnSpc>
                <a:spcPct val="150000"/>
              </a:lnSpc>
              <a:buFont typeface="Wingdings" panose="05000000000000000000" pitchFamily="2" charset="2"/>
              <a:buChar char="ü"/>
            </a:pPr>
            <a:r>
              <a:rPr lang="en-ZA" sz="1750" dirty="0">
                <a:latin typeface="Arial" panose="020B0604020202020204" pitchFamily="34" charset="0"/>
                <a:cs typeface="Arial" panose="020B0604020202020204" pitchFamily="34" charset="0"/>
              </a:rPr>
              <a:t>Compliance with specifications as set out in the bid document/ item specification.</a:t>
            </a:r>
          </a:p>
          <a:p>
            <a:pPr marL="342900" indent="-342900">
              <a:lnSpc>
                <a:spcPct val="150000"/>
              </a:lnSpc>
              <a:buFont typeface="Wingdings" panose="05000000000000000000" pitchFamily="2" charset="2"/>
              <a:buChar char="ü"/>
            </a:pPr>
            <a:r>
              <a:rPr lang="en-ZA" sz="1750" dirty="0">
                <a:latin typeface="Arial" panose="020B0604020202020204" pitchFamily="34" charset="0"/>
                <a:cs typeface="Arial" panose="020B0604020202020204" pitchFamily="34" charset="0"/>
              </a:rPr>
              <a:t>Compliance of the product with the requirements of the Medicines and Related Substances Act, (Act 101 of 1965)</a:t>
            </a:r>
          </a:p>
          <a:p>
            <a:pPr marL="342900" lvl="0" indent="-342900" algn="just">
              <a:lnSpc>
                <a:spcPct val="150000"/>
              </a:lnSpc>
              <a:spcBef>
                <a:spcPts val="600"/>
              </a:spcBef>
              <a:buFont typeface="Wingdings" panose="05000000000000000000" pitchFamily="2" charset="2"/>
              <a:buChar char="ü"/>
            </a:pPr>
            <a:r>
              <a:rPr lang="en-ZA" sz="1750" dirty="0">
                <a:effectLst/>
                <a:latin typeface="Arial" panose="020B0604020202020204" pitchFamily="34" charset="0"/>
                <a:ea typeface="Times New Roman" panose="02020603050405020304" pitchFamily="18" charset="0"/>
                <a:cs typeface="Arial" panose="020B0604020202020204" pitchFamily="34" charset="0"/>
              </a:rPr>
              <a:t>Samples must be submitted to both Health Facilities as indicated in the SRCC, before bid closure.</a:t>
            </a:r>
          </a:p>
          <a:p>
            <a:pPr marL="342900" lvl="0" indent="-342900" algn="just">
              <a:lnSpc>
                <a:spcPct val="150000"/>
              </a:lnSpc>
              <a:spcBef>
                <a:spcPts val="600"/>
              </a:spcBef>
              <a:buFont typeface="Wingdings" panose="05000000000000000000" pitchFamily="2" charset="2"/>
              <a:buChar char="ü"/>
            </a:pPr>
            <a:r>
              <a:rPr lang="en-ZA" sz="1750" dirty="0">
                <a:latin typeface="Arial" panose="020B0604020202020204" pitchFamily="34" charset="0"/>
                <a:ea typeface="Times New Roman" panose="02020603050405020304" pitchFamily="18" charset="0"/>
                <a:cs typeface="Arial" panose="020B0604020202020204" pitchFamily="34" charset="0"/>
              </a:rPr>
              <a:t>Samples received after Bid Closure will not be evaluated.</a:t>
            </a:r>
            <a:endParaRPr lang="en-ZA" sz="175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Bef>
                <a:spcPts val="600"/>
              </a:spcBef>
              <a:buFont typeface="Wingdings" panose="05000000000000000000" pitchFamily="2" charset="2"/>
              <a:buChar char="v"/>
            </a:pPr>
            <a:r>
              <a:rPr lang="en-ZA" sz="1750" b="1" dirty="0">
                <a:effectLst/>
                <a:latin typeface="Arial" panose="020B0604020202020204" pitchFamily="34" charset="0"/>
                <a:ea typeface="Times New Roman" panose="02020603050405020304" pitchFamily="18" charset="0"/>
                <a:cs typeface="Arial" panose="020B0604020202020204" pitchFamily="34" charset="0"/>
              </a:rPr>
              <a:t>No samples must be sent to the National Department of Health. </a:t>
            </a:r>
            <a:endParaRPr lang="en-ZA" sz="175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251520" y="-71462"/>
            <a:ext cx="6768752" cy="990600"/>
          </a:xfrm>
          <a:prstGeom prst="rect">
            <a:avLst/>
          </a:prstGeom>
        </p:spPr>
        <p:txBody>
          <a:bodyPr tIns="45720" rIns="91440" bIns="45720" anchor="b">
            <a:normAutofit fontScale="85000" lnSpcReduction="10000"/>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Sample submission and product technical compliance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12</a:t>
            </a:fld>
            <a:r>
              <a:rPr lang="en-ZA" sz="1200" dirty="0">
                <a:latin typeface="Arial" pitchFamily="34" charset="0"/>
                <a:cs typeface="Arial" pitchFamily="34" charset="0"/>
              </a:rPr>
              <a:t> </a:t>
            </a:r>
          </a:p>
        </p:txBody>
      </p:sp>
      <p:sp>
        <p:nvSpPr>
          <p:cNvPr id="3" name="TextBox 2"/>
          <p:cNvSpPr txBox="1"/>
          <p:nvPr/>
        </p:nvSpPr>
        <p:spPr>
          <a:xfrm>
            <a:off x="762000" y="1357298"/>
            <a:ext cx="7924800" cy="4893647"/>
          </a:xfrm>
          <a:prstGeom prst="rect">
            <a:avLst/>
          </a:prstGeom>
          <a:noFill/>
        </p:spPr>
        <p:txBody>
          <a:bodyPr wrap="square" rtlCol="0">
            <a:spAutoFit/>
          </a:bodyPr>
          <a:lstStyle/>
          <a:p>
            <a:r>
              <a:rPr lang="en-US" sz="2400" b="1" dirty="0">
                <a:latin typeface="Arial" pitchFamily="34" charset="0"/>
                <a:cs typeface="Arial" pitchFamily="34" charset="0"/>
              </a:rPr>
              <a:t>Price breakdown</a:t>
            </a:r>
          </a:p>
          <a:p>
            <a:pPr marL="0" lvl="2"/>
            <a:endParaRPr lang="en-ZA" sz="2000" dirty="0">
              <a:latin typeface="Arial" pitchFamily="34" charset="0"/>
              <a:cs typeface="Arial" pitchFamily="34" charset="0"/>
            </a:endParaRPr>
          </a:p>
          <a:p>
            <a:pPr marL="0" lvl="2"/>
            <a:r>
              <a:rPr lang="en-ZA" sz="2000" dirty="0">
                <a:latin typeface="Arial" pitchFamily="34" charset="0"/>
                <a:cs typeface="Arial" pitchFamily="34" charset="0"/>
              </a:rPr>
              <a:t>The delivered price must be divided across five components:</a:t>
            </a:r>
          </a:p>
          <a:p>
            <a:pPr marL="360363" lvl="1" indent="-360363">
              <a:buFont typeface="Arial" pitchFamily="34" charset="0"/>
              <a:buChar char="•"/>
            </a:pPr>
            <a:r>
              <a:rPr lang="en-ZA" sz="2000" dirty="0">
                <a:latin typeface="Arial" pitchFamily="34" charset="0"/>
                <a:cs typeface="Arial" pitchFamily="34" charset="0"/>
              </a:rPr>
              <a:t>Active Pharmaceutical Ingredients (API);</a:t>
            </a:r>
          </a:p>
          <a:p>
            <a:pPr marL="360363" lvl="1" indent="-360363">
              <a:buFont typeface="Arial" pitchFamily="34" charset="0"/>
              <a:buChar char="•"/>
            </a:pPr>
            <a:r>
              <a:rPr lang="en-ZA" sz="2000" dirty="0">
                <a:latin typeface="Arial" pitchFamily="34" charset="0"/>
                <a:cs typeface="Arial" pitchFamily="34" charset="0"/>
              </a:rPr>
              <a:t>Formulation;</a:t>
            </a:r>
          </a:p>
          <a:p>
            <a:pPr marL="360363" lvl="1" indent="-360363">
              <a:buFont typeface="Arial" pitchFamily="34" charset="0"/>
              <a:buChar char="•"/>
            </a:pPr>
            <a:r>
              <a:rPr lang="en-ZA" sz="2000" dirty="0">
                <a:latin typeface="Arial" pitchFamily="34" charset="0"/>
                <a:cs typeface="Arial" pitchFamily="34" charset="0"/>
              </a:rPr>
              <a:t>Packaging;</a:t>
            </a:r>
          </a:p>
          <a:p>
            <a:pPr marL="360363" lvl="1" indent="-360363">
              <a:buFont typeface="Arial" pitchFamily="34" charset="0"/>
              <a:buChar char="•"/>
            </a:pPr>
            <a:r>
              <a:rPr lang="en-ZA" sz="2000" dirty="0">
                <a:latin typeface="Arial" pitchFamily="34" charset="0"/>
                <a:cs typeface="Arial" pitchFamily="34" charset="0"/>
              </a:rPr>
              <a:t>Logistics </a:t>
            </a:r>
            <a:r>
              <a:rPr lang="en-US" sz="2000" dirty="0">
                <a:latin typeface="Arial" pitchFamily="34" charset="0"/>
                <a:cs typeface="Arial" pitchFamily="34" charset="0"/>
              </a:rPr>
              <a:t>(this includes transportation, warehousing and distribution)</a:t>
            </a:r>
            <a:r>
              <a:rPr lang="en-ZA" sz="2000" dirty="0">
                <a:latin typeface="Arial" pitchFamily="34" charset="0"/>
                <a:cs typeface="Arial" pitchFamily="34" charset="0"/>
              </a:rPr>
              <a:t>; and</a:t>
            </a:r>
          </a:p>
          <a:p>
            <a:pPr marL="360363" lvl="1" indent="-360363">
              <a:buFont typeface="Arial" pitchFamily="34" charset="0"/>
              <a:buChar char="•"/>
            </a:pPr>
            <a:r>
              <a:rPr lang="en-ZA" sz="2000" dirty="0">
                <a:latin typeface="Arial" pitchFamily="34" charset="0"/>
                <a:cs typeface="Arial" pitchFamily="34" charset="0"/>
              </a:rPr>
              <a:t>Gross margin (remaining portion).</a:t>
            </a:r>
          </a:p>
          <a:p>
            <a:pPr marL="0" lvl="2"/>
            <a:r>
              <a:rPr lang="en-ZA" sz="2000" dirty="0">
                <a:latin typeface="Arial" pitchFamily="34" charset="0"/>
                <a:cs typeface="Arial" pitchFamily="34" charset="0"/>
              </a:rPr>
              <a:t>The sum of these categories must be equal to 100% of the delivered price for the line item.</a:t>
            </a:r>
          </a:p>
          <a:p>
            <a:pPr marL="0" lvl="2"/>
            <a:r>
              <a:rPr lang="en-ZA" sz="2000" b="1" dirty="0">
                <a:latin typeface="Arial" pitchFamily="34" charset="0"/>
                <a:cs typeface="Arial" pitchFamily="34" charset="0"/>
              </a:rPr>
              <a:t>Bid Prices may not exceed  SEP Ex Man + VAT and Full SEP</a:t>
            </a:r>
          </a:p>
          <a:p>
            <a:pPr marL="0" lvl="2"/>
            <a:endParaRPr lang="en-ZA" sz="1600" b="1" dirty="0">
              <a:latin typeface="Arial" pitchFamily="34" charset="0"/>
              <a:cs typeface="Arial" pitchFamily="34" charset="0"/>
            </a:endParaRPr>
          </a:p>
          <a:p>
            <a:pPr marL="0" lvl="2" algn="ctr"/>
            <a:r>
              <a:rPr lang="en-ZA" sz="1600" b="1" dirty="0">
                <a:latin typeface="Arial" pitchFamily="34" charset="0"/>
                <a:cs typeface="Arial" pitchFamily="34" charset="0"/>
              </a:rPr>
              <a:t>Note: If no price breakdown is supplied in the Bid Response document, items will be deemed ineligible for CPA. </a:t>
            </a:r>
          </a:p>
          <a:p>
            <a:pPr marL="0" lvl="2"/>
            <a:endParaRPr lang="en-ZA" sz="20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(Phase III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54091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13</a:t>
            </a:fld>
            <a:r>
              <a:rPr lang="en-ZA" sz="1200" dirty="0">
                <a:latin typeface="Arial" pitchFamily="34" charset="0"/>
                <a:cs typeface="Arial" pitchFamily="34" charset="0"/>
              </a:rPr>
              <a:t> </a:t>
            </a:r>
          </a:p>
        </p:txBody>
      </p:sp>
      <p:sp>
        <p:nvSpPr>
          <p:cNvPr id="3" name="TextBox 2"/>
          <p:cNvSpPr txBox="1"/>
          <p:nvPr/>
        </p:nvSpPr>
        <p:spPr>
          <a:xfrm>
            <a:off x="762000" y="1357298"/>
            <a:ext cx="7924800" cy="5355312"/>
          </a:xfrm>
          <a:prstGeom prst="rect">
            <a:avLst/>
          </a:prstGeom>
          <a:noFill/>
        </p:spPr>
        <p:txBody>
          <a:bodyPr wrap="square" rtlCol="0">
            <a:spAutoFit/>
          </a:bodyPr>
          <a:lstStyle/>
          <a:p>
            <a:pPr marL="360363" lvl="2" indent="-360363">
              <a:buFont typeface="Arial" pitchFamily="34" charset="0"/>
              <a:buChar char="•"/>
            </a:pPr>
            <a:r>
              <a:rPr lang="en-ZA" b="1" dirty="0">
                <a:latin typeface="Arial" pitchFamily="34" charset="0"/>
                <a:cs typeface="Arial" pitchFamily="34" charset="0"/>
              </a:rPr>
              <a:t>Only </a:t>
            </a:r>
            <a:r>
              <a:rPr lang="en-ZA" dirty="0">
                <a:latin typeface="Arial" pitchFamily="34" charset="0"/>
                <a:cs typeface="Arial" pitchFamily="34" charset="0"/>
              </a:rPr>
              <a:t>the portion of the bid price facing foreign exchange risk will be adjusted. </a:t>
            </a:r>
          </a:p>
          <a:p>
            <a:pPr marL="360363" lvl="2" indent="-360363">
              <a:buFont typeface="Arial" pitchFamily="34" charset="0"/>
              <a:buChar char="•"/>
            </a:pPr>
            <a:r>
              <a:rPr lang="en-ZA" dirty="0">
                <a:latin typeface="Arial" pitchFamily="34" charset="0"/>
                <a:cs typeface="Arial" pitchFamily="34" charset="0"/>
              </a:rPr>
              <a:t>Adjustments are always calculated using the original awarded contracted price as the base. </a:t>
            </a:r>
          </a:p>
          <a:p>
            <a:pPr marL="817563" lvl="3" indent="-360363">
              <a:buFont typeface="Arial" pitchFamily="34" charset="0"/>
              <a:buChar char="•"/>
            </a:pPr>
            <a:r>
              <a:rPr lang="en-ZA" dirty="0">
                <a:latin typeface="Arial" pitchFamily="34" charset="0"/>
                <a:cs typeface="Arial" pitchFamily="34" charset="0"/>
              </a:rPr>
              <a:t>the percentage change between a base average rate of exchange (</a:t>
            </a:r>
            <a:r>
              <a:rPr lang="en-ZA" dirty="0" err="1">
                <a:latin typeface="Arial" pitchFamily="34" charset="0"/>
                <a:cs typeface="Arial" pitchFamily="34" charset="0"/>
              </a:rPr>
              <a:t>RoE</a:t>
            </a:r>
            <a:r>
              <a:rPr lang="en-ZA" dirty="0">
                <a:latin typeface="Arial" pitchFamily="34" charset="0"/>
                <a:cs typeface="Arial" pitchFamily="34" charset="0"/>
              </a:rPr>
              <a:t>) and an adjustment average </a:t>
            </a:r>
            <a:r>
              <a:rPr lang="en-ZA" dirty="0" err="1">
                <a:latin typeface="Arial" pitchFamily="34" charset="0"/>
                <a:cs typeface="Arial" pitchFamily="34" charset="0"/>
              </a:rPr>
              <a:t>RoE</a:t>
            </a:r>
            <a:r>
              <a:rPr lang="en-ZA" dirty="0">
                <a:latin typeface="Arial" pitchFamily="34" charset="0"/>
                <a:cs typeface="Arial" pitchFamily="34" charset="0"/>
              </a:rPr>
              <a:t>. </a:t>
            </a:r>
          </a:p>
          <a:p>
            <a:pPr marL="360363" lvl="2" indent="-360363">
              <a:buFont typeface="Arial" pitchFamily="34" charset="0"/>
              <a:buChar char="•"/>
            </a:pPr>
            <a:r>
              <a:rPr lang="en-ZA" dirty="0">
                <a:latin typeface="Arial" pitchFamily="34" charset="0"/>
                <a:cs typeface="Arial" pitchFamily="34" charset="0"/>
              </a:rPr>
              <a:t>Rates are sourced from the Reserve Bank (</a:t>
            </a:r>
            <a:r>
              <a:rPr lang="en-ZA" dirty="0">
                <a:latin typeface="Arial" pitchFamily="34" charset="0"/>
                <a:cs typeface="Arial" pitchFamily="34" charset="0"/>
                <a:hlinkClick r:id="rId2"/>
              </a:rPr>
              <a:t>www.resbank.co.za</a:t>
            </a:r>
            <a:r>
              <a:rPr lang="en-ZA" dirty="0">
                <a:latin typeface="Arial" pitchFamily="34" charset="0"/>
                <a:cs typeface="Arial" pitchFamily="34" charset="0"/>
              </a:rPr>
              <a:t>).</a:t>
            </a:r>
          </a:p>
          <a:p>
            <a:pPr marL="360363" lvl="2" indent="-360363">
              <a:buFont typeface="Arial" pitchFamily="34" charset="0"/>
              <a:buChar char="•"/>
            </a:pPr>
            <a:r>
              <a:rPr lang="en-ZA" sz="1800" dirty="0">
                <a:latin typeface="Arial" pitchFamily="34" charset="0"/>
                <a:cs typeface="Arial" pitchFamily="34" charset="0"/>
              </a:rPr>
              <a:t>Where no application for an adjustment relating to foreign exchange has been received and such an adjustment would be favourable to the Department, this will be implemented automatically.</a:t>
            </a:r>
          </a:p>
          <a:p>
            <a:pPr marL="360363" lvl="2" indent="-360363">
              <a:buFont typeface="Arial" pitchFamily="34" charset="0"/>
              <a:buChar char="•"/>
            </a:pPr>
            <a:r>
              <a:rPr lang="en-ZA" sz="1800" dirty="0">
                <a:latin typeface="Arial" pitchFamily="34" charset="0"/>
                <a:cs typeface="Arial" pitchFamily="34" charset="0"/>
              </a:rPr>
              <a:t>Foreign exchange adjustments </a:t>
            </a:r>
            <a:r>
              <a:rPr lang="en-ZA" sz="1800" b="1" dirty="0">
                <a:latin typeface="Arial" pitchFamily="34" charset="0"/>
                <a:cs typeface="Arial" pitchFamily="34" charset="0"/>
              </a:rPr>
              <a:t>may never</a:t>
            </a:r>
            <a:r>
              <a:rPr lang="en-ZA" sz="1800" dirty="0">
                <a:latin typeface="Arial" pitchFamily="34" charset="0"/>
                <a:cs typeface="Arial" pitchFamily="34" charset="0"/>
              </a:rPr>
              <a:t> result in a price exceeding the current Single Exit Price, ex Logistics.</a:t>
            </a:r>
          </a:p>
          <a:p>
            <a:pPr marL="0" lvl="2"/>
            <a:r>
              <a:rPr lang="en-ZA" sz="1800" dirty="0">
                <a:latin typeface="Arial" panose="020B0604020202020204" pitchFamily="34" charset="0"/>
                <a:ea typeface="Times New Roman" panose="02020603050405020304" pitchFamily="18" charset="0"/>
                <a:cs typeface="Arial" panose="020B0604020202020204" pitchFamily="34" charset="0"/>
              </a:rPr>
              <a:t>Further details regarding CPA’s, please refer to paragraph 23.2 to 23.6 of the SRCC.</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0" lvl="2"/>
            <a:endParaRPr lang="en-ZA" sz="1800" dirty="0">
              <a:latin typeface="Arial" pitchFamily="34" charset="0"/>
              <a:cs typeface="Arial" pitchFamily="34" charset="0"/>
            </a:endParaRPr>
          </a:p>
          <a:p>
            <a:pPr marL="360363" lvl="2" indent="-360363">
              <a:buFont typeface="Arial" pitchFamily="34" charset="0"/>
              <a:buChar char="•"/>
            </a:pPr>
            <a:endParaRPr lang="en-ZA" sz="1800" dirty="0">
              <a:latin typeface="Arial" pitchFamily="34" charset="0"/>
              <a:cs typeface="Arial" pitchFamily="34" charset="0"/>
            </a:endParaRPr>
          </a:p>
          <a:p>
            <a:pPr marL="360363" lvl="2" indent="-360363">
              <a:buFont typeface="Arial" pitchFamily="34" charset="0"/>
              <a:buChar char="•"/>
            </a:pPr>
            <a:endParaRPr lang="en-ZA" sz="1800" dirty="0">
              <a:latin typeface="Arial" pitchFamily="34" charset="0"/>
              <a:cs typeface="Arial" pitchFamily="34" charset="0"/>
            </a:endParaRPr>
          </a:p>
          <a:p>
            <a:pPr marL="360363" lvl="2" indent="-360363">
              <a:buFont typeface="Arial" pitchFamily="34" charset="0"/>
              <a:buChar char="•"/>
            </a:pPr>
            <a:endParaRPr lang="en-ZA" dirty="0">
              <a:latin typeface="Arial" pitchFamily="34" charset="0"/>
              <a:cs typeface="Arial" pitchFamily="34" charset="0"/>
            </a:endParaRPr>
          </a:p>
          <a:p>
            <a:pPr marL="360363" lvl="2" indent="-360363">
              <a:buFont typeface="Arial" pitchFamily="34" charset="0"/>
              <a:buChar char="•"/>
            </a:pPr>
            <a:endParaRPr lang="en-ZA"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Contractual Price Adjustment (CPA)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141355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14</a:t>
            </a:fld>
            <a:r>
              <a:rPr lang="en-ZA" sz="1200" dirty="0">
                <a:latin typeface="Arial" pitchFamily="34" charset="0"/>
                <a:cs typeface="Arial" pitchFamily="34" charset="0"/>
              </a:rPr>
              <a:t> </a:t>
            </a:r>
          </a:p>
        </p:txBody>
      </p:sp>
      <p:sp>
        <p:nvSpPr>
          <p:cNvPr id="3" name="TextBox 2"/>
          <p:cNvSpPr txBox="1"/>
          <p:nvPr/>
        </p:nvSpPr>
        <p:spPr>
          <a:xfrm>
            <a:off x="899592" y="1115452"/>
            <a:ext cx="7787208" cy="738664"/>
          </a:xfrm>
          <a:prstGeom prst="rect">
            <a:avLst/>
          </a:prstGeom>
          <a:noFill/>
        </p:spPr>
        <p:txBody>
          <a:bodyPr wrap="square" rtlCol="0">
            <a:spAutoFit/>
          </a:bodyPr>
          <a:lstStyle/>
          <a:p>
            <a:r>
              <a:rPr lang="en-US" sz="2400" b="1" dirty="0">
                <a:latin typeface="Arial" pitchFamily="34" charset="0"/>
                <a:cs typeface="Arial" pitchFamily="34" charset="0"/>
              </a:rPr>
              <a:t>Price breakdown</a:t>
            </a:r>
          </a:p>
          <a:p>
            <a:r>
              <a:rPr lang="en-US" dirty="0">
                <a:latin typeface="Arial" pitchFamily="34" charset="0"/>
                <a:cs typeface="Arial" pitchFamily="34" charset="0"/>
              </a:rPr>
              <a:t>All sections of the below example inclusive of currency must be completed.</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(Phase III evaluation) </a:t>
            </a:r>
            <a:r>
              <a:rPr lang="en-ZA" sz="2800" b="1" noProof="0" dirty="0" err="1">
                <a:solidFill>
                  <a:schemeClr val="bg1"/>
                </a:solidFill>
                <a:latin typeface="Arial" pitchFamily="34" charset="0"/>
                <a:ea typeface="+mj-ea"/>
                <a:cs typeface="Arial" pitchFamily="34" charset="0"/>
              </a:rPr>
              <a:t>cont</a:t>
            </a:r>
            <a:r>
              <a:rPr lang="en-ZA" sz="2800" b="1" noProof="0" dirty="0">
                <a:solidFill>
                  <a:schemeClr val="bg1"/>
                </a:solidFill>
                <a:latin typeface="Arial" pitchFamily="34" charset="0"/>
                <a:ea typeface="+mj-ea"/>
                <a:cs typeface="Arial" pitchFamily="34" charset="0"/>
              </a:rPr>
              <a: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35234361"/>
              </p:ext>
            </p:extLst>
          </p:nvPr>
        </p:nvGraphicFramePr>
        <p:xfrm>
          <a:off x="1043608" y="2057400"/>
          <a:ext cx="7488832" cy="3315816"/>
        </p:xfrm>
        <a:graphic>
          <a:graphicData uri="http://schemas.openxmlformats.org/presentationml/2006/ole">
            <mc:AlternateContent xmlns:mc="http://schemas.openxmlformats.org/markup-compatibility/2006">
              <mc:Choice xmlns:v="urn:schemas-microsoft-com:vml" Requires="v">
                <p:oleObj name="Worksheet" r:id="rId2" imgW="4648045" imgH="2743422" progId="Excel.Sheet.12">
                  <p:embed/>
                </p:oleObj>
              </mc:Choice>
              <mc:Fallback>
                <p:oleObj name="Worksheet" r:id="rId2" imgW="4648045" imgH="2743422" progId="Excel.Sheet.12">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057400"/>
                        <a:ext cx="7488832" cy="3315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15</a:t>
            </a:fld>
            <a:r>
              <a:rPr lang="en-ZA" sz="1200" dirty="0">
                <a:latin typeface="Arial" pitchFamily="34" charset="0"/>
                <a:cs typeface="Arial" pitchFamily="34" charset="0"/>
              </a:rPr>
              <a:t> </a:t>
            </a:r>
          </a:p>
        </p:txBody>
      </p:sp>
      <p:sp>
        <p:nvSpPr>
          <p:cNvPr id="3" name="TextBox 2"/>
          <p:cNvSpPr txBox="1"/>
          <p:nvPr/>
        </p:nvSpPr>
        <p:spPr>
          <a:xfrm>
            <a:off x="-180528" y="1020961"/>
            <a:ext cx="9036496" cy="5016758"/>
          </a:xfrm>
          <a:prstGeom prst="rect">
            <a:avLst/>
          </a:prstGeom>
          <a:noFill/>
        </p:spPr>
        <p:txBody>
          <a:bodyPr wrap="square" rtlCol="0">
            <a:spAutoFit/>
          </a:bodyPr>
          <a:lstStyle/>
          <a:p>
            <a:pPr marL="457200">
              <a:lnSpc>
                <a:spcPct val="150000"/>
              </a:lnSpc>
            </a:pPr>
            <a:r>
              <a:rPr lang="en-ZA" sz="2000" dirty="0">
                <a:latin typeface="Arial" pitchFamily="34" charset="0"/>
                <a:cs typeface="Arial" pitchFamily="34" charset="0"/>
              </a:rPr>
              <a:t>Preference Points allocated according to the </a:t>
            </a:r>
            <a:r>
              <a:rPr lang="en-ZA" sz="2000" dirty="0">
                <a:effectLst/>
                <a:latin typeface="Arial" panose="020B0604020202020204" pitchFamily="34" charset="0"/>
                <a:ea typeface="Times New Roman" panose="02020603050405020304" pitchFamily="18" charset="0"/>
              </a:rPr>
              <a:t>New 2022 Preferential Procurement Regulations - effective 16 January 2023.</a:t>
            </a:r>
            <a:endParaRPr lang="en-ZA" sz="2000" dirty="0">
              <a:latin typeface="Arial" pitchFamily="34" charset="0"/>
              <a:cs typeface="Arial" pitchFamily="34" charset="0"/>
            </a:endParaRPr>
          </a:p>
          <a:p>
            <a:pPr marL="457200">
              <a:lnSpc>
                <a:spcPct val="150000"/>
              </a:lnSpc>
            </a:pPr>
            <a:r>
              <a:rPr lang="en-GB" sz="2000" b="1" dirty="0">
                <a:solidFill>
                  <a:schemeClr val="bg1"/>
                </a:solidFill>
                <a:latin typeface="Arial" pitchFamily="34" charset="0"/>
                <a:ea typeface="+mj-ea"/>
                <a:cs typeface="Arial" pitchFamily="34" charset="0"/>
              </a:rPr>
              <a:t>HDI / RDP (10) AND</a:t>
            </a:r>
            <a:endParaRPr lang="en-ZA" sz="2000" u="sng" dirty="0">
              <a:latin typeface="Arial" panose="020B0604020202020204" pitchFamily="34" charset="0"/>
              <a:cs typeface="Arial" pitchFamily="34" charset="0"/>
            </a:endParaRPr>
          </a:p>
          <a:p>
            <a:pPr marL="457200">
              <a:lnSpc>
                <a:spcPct val="150000"/>
              </a:lnSpc>
            </a:pPr>
            <a:r>
              <a:rPr lang="en-ZA" sz="2000" u="sng" dirty="0">
                <a:latin typeface="Arial" panose="020B0604020202020204" pitchFamily="34" charset="0"/>
                <a:cs typeface="Arial" pitchFamily="34" charset="0"/>
              </a:rPr>
              <a:t>Same as in previous Regulations</a:t>
            </a:r>
          </a:p>
          <a:p>
            <a:pPr marL="742950" indent="-285750">
              <a:lnSpc>
                <a:spcPct val="150000"/>
              </a:lnSpc>
              <a:buFont typeface="Arial" panose="020B0604020202020204" pitchFamily="34" charset="0"/>
              <a:buChar char="•"/>
            </a:pPr>
            <a:r>
              <a:rPr lang="en-ZA" sz="2000" dirty="0">
                <a:latin typeface="Arial" pitchFamily="34" charset="0"/>
                <a:cs typeface="Arial" pitchFamily="34" charset="0"/>
              </a:rPr>
              <a:t>Preference Points to be allocated according to 80/20 or</a:t>
            </a:r>
            <a:r>
              <a:rPr lang="en-ZA" sz="2000" b="1" dirty="0">
                <a:latin typeface="Arial" pitchFamily="34" charset="0"/>
                <a:cs typeface="Arial" pitchFamily="34" charset="0"/>
              </a:rPr>
              <a:t> 90/10 </a:t>
            </a:r>
            <a:r>
              <a:rPr lang="en-ZA" sz="2000" dirty="0">
                <a:latin typeface="Arial" pitchFamily="34" charset="0"/>
                <a:cs typeface="Arial" pitchFamily="34" charset="0"/>
              </a:rPr>
              <a:t>system.</a:t>
            </a:r>
          </a:p>
          <a:p>
            <a:pPr marL="457200">
              <a:lnSpc>
                <a:spcPct val="150000"/>
              </a:lnSpc>
            </a:pPr>
            <a:endParaRPr lang="en-ZA" sz="2000" dirty="0">
              <a:latin typeface="Arial" pitchFamily="34" charset="0"/>
              <a:cs typeface="Arial" pitchFamily="34" charset="0"/>
            </a:endParaRPr>
          </a:p>
          <a:p>
            <a:pPr marL="457200">
              <a:lnSpc>
                <a:spcPct val="150000"/>
              </a:lnSpc>
            </a:pPr>
            <a:r>
              <a:rPr lang="en-ZA" sz="2000" u="sng" dirty="0">
                <a:latin typeface="Arial" pitchFamily="34" charset="0"/>
                <a:cs typeface="Arial" pitchFamily="34" charset="0"/>
              </a:rPr>
              <a:t>New in 2022 Regulations: </a:t>
            </a:r>
          </a:p>
          <a:p>
            <a:pPr marL="742950" indent="-285750">
              <a:lnSpc>
                <a:spcPct val="150000"/>
              </a:lnSpc>
              <a:buFont typeface="Arial" panose="020B0604020202020204" pitchFamily="34" charset="0"/>
              <a:buChar char="•"/>
            </a:pPr>
            <a:r>
              <a:rPr lang="en-ZA" sz="2000" b="1" dirty="0">
                <a:latin typeface="Arial" pitchFamily="34" charset="0"/>
                <a:cs typeface="Arial" pitchFamily="34" charset="0"/>
              </a:rPr>
              <a:t>10</a:t>
            </a:r>
            <a:r>
              <a:rPr lang="en-ZA" sz="2000" dirty="0">
                <a:latin typeface="Arial" pitchFamily="34" charset="0"/>
                <a:cs typeface="Arial" pitchFamily="34" charset="0"/>
              </a:rPr>
              <a:t> or 20 Points no longer predetermined and related to B-BBEE Level </a:t>
            </a:r>
          </a:p>
          <a:p>
            <a:pPr marL="742950" indent="-285750">
              <a:lnSpc>
                <a:spcPct val="150000"/>
              </a:lnSpc>
              <a:buFont typeface="Arial" panose="020B0604020202020204" pitchFamily="34" charset="0"/>
              <a:buChar char="•"/>
            </a:pPr>
            <a:r>
              <a:rPr lang="en-ZA" sz="2000" dirty="0">
                <a:latin typeface="Arial" panose="020B0604020202020204" pitchFamily="34" charset="0"/>
                <a:ea typeface="Times New Roman" panose="02020603050405020304" pitchFamily="18" charset="0"/>
              </a:rPr>
              <a:t>Institutions must indicate and allocate</a:t>
            </a:r>
            <a:r>
              <a:rPr lang="en-ZA" sz="2000" dirty="0">
                <a:latin typeface="Arial" panose="020B0604020202020204" pitchFamily="34" charset="0"/>
              </a:rPr>
              <a:t> points for specific goals </a:t>
            </a:r>
          </a:p>
          <a:p>
            <a:pPr marL="742950" indent="-285750">
              <a:lnSpc>
                <a:spcPct val="150000"/>
              </a:lnSpc>
              <a:buFont typeface="Arial" panose="020B0604020202020204" pitchFamily="34" charset="0"/>
              <a:buChar char="•"/>
            </a:pPr>
            <a:r>
              <a:rPr lang="en-ZA" sz="2000" dirty="0">
                <a:latin typeface="Arial" panose="020B0604020202020204" pitchFamily="34" charset="0"/>
              </a:rPr>
              <a:t>Points relate to </a:t>
            </a:r>
            <a:r>
              <a:rPr lang="en-ZA" sz="2000" b="1" dirty="0">
                <a:latin typeface="Arial" panose="020B0604020202020204" pitchFamily="34" charset="0"/>
              </a:rPr>
              <a:t>HDI &amp; RDP Goals</a:t>
            </a:r>
          </a:p>
          <a:p>
            <a:pPr marL="112713" lvl="1"/>
            <a:endParaRPr lang="en-GB"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34752"/>
            <a:ext cx="7632848" cy="657944"/>
          </a:xfrm>
          <a:prstGeom prst="rect">
            <a:avLst/>
          </a:prstGeom>
        </p:spPr>
        <p:txBody>
          <a:bodyPr tIns="45720" rIns="91440" bIns="45720" anchor="b">
            <a:normAutofit/>
          </a:bodyPr>
          <a:lstStyle/>
          <a:p>
            <a:pPr defTabSz="457200">
              <a:lnSpc>
                <a:spcPct val="8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200" b="1" dirty="0">
                <a:solidFill>
                  <a:schemeClr val="bg1"/>
                </a:solidFill>
                <a:latin typeface="Arial" pitchFamily="34" charset="0"/>
                <a:ea typeface="+mj-ea"/>
                <a:cs typeface="Arial" pitchFamily="34" charset="0"/>
              </a:rPr>
              <a:t>NEW REGULATIONS PREFERENCE POINTS SYSTEM </a:t>
            </a:r>
          </a:p>
        </p:txBody>
      </p:sp>
    </p:spTree>
    <p:extLst>
      <p:ext uri="{BB962C8B-B14F-4D97-AF65-F5344CB8AC3E}">
        <p14:creationId xmlns:p14="http://schemas.microsoft.com/office/powerpoint/2010/main" val="2045210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16</a:t>
            </a:fld>
            <a:r>
              <a:rPr lang="en-ZA" sz="1200" dirty="0">
                <a:latin typeface="Arial" pitchFamily="34" charset="0"/>
                <a:cs typeface="Arial" pitchFamily="34" charset="0"/>
              </a:rPr>
              <a:t> </a:t>
            </a:r>
          </a:p>
        </p:txBody>
      </p:sp>
      <p:sp>
        <p:nvSpPr>
          <p:cNvPr id="3" name="TextBox 2"/>
          <p:cNvSpPr txBox="1"/>
          <p:nvPr/>
        </p:nvSpPr>
        <p:spPr>
          <a:xfrm>
            <a:off x="143508" y="1109742"/>
            <a:ext cx="8856984" cy="3642023"/>
          </a:xfrm>
          <a:prstGeom prst="rect">
            <a:avLst/>
          </a:prstGeom>
          <a:noFill/>
        </p:spPr>
        <p:txBody>
          <a:bodyPr wrap="square" rtlCol="0">
            <a:spAutoFit/>
          </a:bodyPr>
          <a:lstStyle/>
          <a:p>
            <a:pPr marL="457200">
              <a:lnSpc>
                <a:spcPct val="150000"/>
              </a:lnSpc>
            </a:pPr>
            <a:r>
              <a:rPr lang="en-US" dirty="0">
                <a:latin typeface="Arial" pitchFamily="34" charset="0"/>
                <a:cs typeface="Arial" pitchFamily="34" charset="0"/>
              </a:rPr>
              <a:t>Points allocated for “</a:t>
            </a:r>
            <a:r>
              <a:rPr lang="en-ZA" dirty="0">
                <a:latin typeface="Arial" pitchFamily="34" charset="0"/>
                <a:cs typeface="Arial" pitchFamily="34" charset="0"/>
              </a:rPr>
              <a:t>specific goals” (as referenced in 2022 </a:t>
            </a:r>
            <a:r>
              <a:rPr lang="en-ZA" dirty="0">
                <a:latin typeface="Arial" panose="020B0604020202020204" pitchFamily="34" charset="0"/>
                <a:ea typeface="Times New Roman" panose="02020603050405020304" pitchFamily="18" charset="0"/>
              </a:rPr>
              <a:t>Preferential Procurement </a:t>
            </a:r>
            <a:r>
              <a:rPr lang="en-ZA" dirty="0">
                <a:latin typeface="Arial" pitchFamily="34" charset="0"/>
                <a:cs typeface="Arial" pitchFamily="34" charset="0"/>
              </a:rPr>
              <a:t>Regulations) may include:</a:t>
            </a:r>
          </a:p>
          <a:p>
            <a:pPr marL="457200">
              <a:lnSpc>
                <a:spcPct val="150000"/>
              </a:lnSpc>
            </a:pPr>
            <a:r>
              <a:rPr lang="en-ZA" b="1" dirty="0">
                <a:latin typeface="Arial" pitchFamily="34" charset="0"/>
                <a:cs typeface="Arial" pitchFamily="34" charset="0"/>
              </a:rPr>
              <a:t>HDI</a:t>
            </a:r>
            <a:endParaRPr lang="en-ZA" i="1" dirty="0">
              <a:latin typeface="Arial" pitchFamily="34" charset="0"/>
              <a:cs typeface="Arial" pitchFamily="34" charset="0"/>
            </a:endParaRPr>
          </a:p>
          <a:p>
            <a:pPr marL="457200">
              <a:lnSpc>
                <a:spcPct val="150000"/>
              </a:lnSpc>
            </a:pPr>
            <a:r>
              <a:rPr lang="en-ZA" i="1" dirty="0">
                <a:latin typeface="Arial" pitchFamily="34" charset="0"/>
                <a:cs typeface="Arial" pitchFamily="34" charset="0"/>
              </a:rPr>
              <a:t>“contracting with persons, or categories of persons, historically disadvantaged by unfair discrimination on the basis of </a:t>
            </a:r>
            <a:r>
              <a:rPr lang="en-ZA" b="1" i="1" dirty="0">
                <a:latin typeface="Arial" pitchFamily="34" charset="0"/>
                <a:cs typeface="Arial" pitchFamily="34" charset="0"/>
              </a:rPr>
              <a:t>race</a:t>
            </a:r>
            <a:r>
              <a:rPr lang="en-ZA" i="1" dirty="0">
                <a:latin typeface="Arial" pitchFamily="34" charset="0"/>
                <a:cs typeface="Arial" pitchFamily="34" charset="0"/>
              </a:rPr>
              <a:t>, gender and disability “</a:t>
            </a:r>
          </a:p>
          <a:p>
            <a:pPr marL="457200">
              <a:lnSpc>
                <a:spcPct val="150000"/>
              </a:lnSpc>
            </a:pPr>
            <a:endParaRPr lang="en-ZA" sz="1200" dirty="0">
              <a:latin typeface="Arial" pitchFamily="34" charset="0"/>
              <a:cs typeface="Arial" pitchFamily="34" charset="0"/>
            </a:endParaRPr>
          </a:p>
          <a:p>
            <a:pPr marL="457200">
              <a:lnSpc>
                <a:spcPct val="150000"/>
              </a:lnSpc>
            </a:pPr>
            <a:r>
              <a:rPr lang="en-ZA" b="1" dirty="0">
                <a:latin typeface="Arial" pitchFamily="34" charset="0"/>
                <a:cs typeface="Arial" pitchFamily="34" charset="0"/>
              </a:rPr>
              <a:t>HDI Points (4 /10)</a:t>
            </a:r>
          </a:p>
          <a:p>
            <a:pPr marL="457200">
              <a:lnSpc>
                <a:spcPct val="150000"/>
              </a:lnSpc>
            </a:pPr>
            <a:r>
              <a:rPr lang="en-ZA" dirty="0">
                <a:latin typeface="Arial" pitchFamily="34" charset="0"/>
                <a:cs typeface="Arial" pitchFamily="34" charset="0"/>
              </a:rPr>
              <a:t>NDoH will allocate a percentage (%) of the 4 available points – equal to the equity ownership substantiated by supporting evidence</a:t>
            </a:r>
            <a:endParaRPr lang="en-GB" sz="1600" i="1"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11560" y="251453"/>
            <a:ext cx="6588732" cy="513928"/>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PREFERENCE POINTS HDI </a:t>
            </a:r>
          </a:p>
        </p:txBody>
      </p:sp>
    </p:spTree>
    <p:extLst>
      <p:ext uri="{BB962C8B-B14F-4D97-AF65-F5344CB8AC3E}">
        <p14:creationId xmlns:p14="http://schemas.microsoft.com/office/powerpoint/2010/main" val="3485347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17</a:t>
            </a:fld>
            <a:r>
              <a:rPr lang="en-ZA" sz="1200" dirty="0">
                <a:latin typeface="Arial" pitchFamily="34" charset="0"/>
                <a:cs typeface="Arial" pitchFamily="34" charset="0"/>
              </a:rPr>
              <a:t> </a:t>
            </a:r>
          </a:p>
        </p:txBody>
      </p:sp>
      <p:sp>
        <p:nvSpPr>
          <p:cNvPr id="3" name="TextBox 2"/>
          <p:cNvSpPr txBox="1"/>
          <p:nvPr/>
        </p:nvSpPr>
        <p:spPr>
          <a:xfrm>
            <a:off x="0" y="1124744"/>
            <a:ext cx="8856984" cy="4847994"/>
          </a:xfrm>
          <a:prstGeom prst="rect">
            <a:avLst/>
          </a:prstGeom>
          <a:noFill/>
        </p:spPr>
        <p:txBody>
          <a:bodyPr wrap="square" rtlCol="0">
            <a:spAutoFit/>
          </a:bodyPr>
          <a:lstStyle/>
          <a:p>
            <a:pPr marL="457200">
              <a:lnSpc>
                <a:spcPct val="150000"/>
              </a:lnSpc>
            </a:pPr>
            <a:r>
              <a:rPr lang="en-ZA" i="1" dirty="0">
                <a:latin typeface="Arial" pitchFamily="34" charset="0"/>
                <a:cs typeface="Arial" pitchFamily="34" charset="0"/>
              </a:rPr>
              <a:t>“contracting with persons, or categories of persons, historically disadvantaged by unfair discrimination on the basis of race, </a:t>
            </a:r>
            <a:r>
              <a:rPr lang="en-ZA" b="1" i="1" dirty="0">
                <a:latin typeface="Arial" pitchFamily="34" charset="0"/>
                <a:cs typeface="Arial" pitchFamily="34" charset="0"/>
              </a:rPr>
              <a:t>gender and disability </a:t>
            </a:r>
            <a:r>
              <a:rPr lang="en-ZA" i="1" dirty="0">
                <a:latin typeface="Arial" pitchFamily="34" charset="0"/>
                <a:cs typeface="Arial" pitchFamily="34" charset="0"/>
              </a:rPr>
              <a:t>“</a:t>
            </a:r>
          </a:p>
          <a:p>
            <a:pPr marL="457200">
              <a:lnSpc>
                <a:spcPct val="150000"/>
              </a:lnSpc>
            </a:pPr>
            <a:endParaRPr lang="en-ZA" sz="1200" b="1" dirty="0">
              <a:latin typeface="Arial" pitchFamily="34" charset="0"/>
              <a:cs typeface="Arial" pitchFamily="34" charset="0"/>
            </a:endParaRPr>
          </a:p>
          <a:p>
            <a:pPr marL="457200">
              <a:lnSpc>
                <a:spcPct val="150000"/>
              </a:lnSpc>
            </a:pPr>
            <a:r>
              <a:rPr lang="en-ZA" b="1" dirty="0">
                <a:latin typeface="Arial" pitchFamily="34" charset="0"/>
                <a:cs typeface="Arial" pitchFamily="34" charset="0"/>
              </a:rPr>
              <a:t>Awarding of points for Gender (Female 2/10)</a:t>
            </a:r>
          </a:p>
          <a:p>
            <a:pPr marL="457200">
              <a:lnSpc>
                <a:spcPct val="150000"/>
              </a:lnSpc>
            </a:pPr>
            <a:r>
              <a:rPr lang="en-ZA" dirty="0" err="1">
                <a:latin typeface="Arial" pitchFamily="34" charset="0"/>
                <a:cs typeface="Arial" pitchFamily="34" charset="0"/>
              </a:rPr>
              <a:t>NDoH</a:t>
            </a:r>
            <a:r>
              <a:rPr lang="en-ZA" dirty="0">
                <a:latin typeface="Arial" pitchFamily="34" charset="0"/>
                <a:cs typeface="Arial" pitchFamily="34" charset="0"/>
              </a:rPr>
              <a:t> will allocate a percentage (%) of the 2 available points – equal to female equity ownership substantiated by supporting evidence</a:t>
            </a:r>
            <a:endParaRPr lang="en-GB" sz="1600" i="1" dirty="0">
              <a:latin typeface="Arial" panose="020B0604020202020204" pitchFamily="34" charset="0"/>
              <a:cs typeface="Arial" panose="020B0604020202020204" pitchFamily="34" charset="0"/>
            </a:endParaRPr>
          </a:p>
          <a:p>
            <a:pPr marL="457200">
              <a:lnSpc>
                <a:spcPct val="150000"/>
              </a:lnSpc>
            </a:pPr>
            <a:endParaRPr lang="en-ZA" b="1" dirty="0">
              <a:latin typeface="Arial" pitchFamily="34" charset="0"/>
              <a:cs typeface="Arial" pitchFamily="34" charset="0"/>
            </a:endParaRPr>
          </a:p>
          <a:p>
            <a:pPr marL="457200">
              <a:lnSpc>
                <a:spcPct val="150000"/>
              </a:lnSpc>
            </a:pPr>
            <a:r>
              <a:rPr lang="en-ZA" b="1" dirty="0">
                <a:latin typeface="Arial" pitchFamily="34" charset="0"/>
                <a:cs typeface="Arial" pitchFamily="34" charset="0"/>
              </a:rPr>
              <a:t>Awarding of points for Disability (2/10)</a:t>
            </a:r>
          </a:p>
          <a:p>
            <a:pPr marL="457200">
              <a:lnSpc>
                <a:spcPct val="150000"/>
              </a:lnSpc>
            </a:pPr>
            <a:r>
              <a:rPr lang="en-ZA" dirty="0">
                <a:latin typeface="Arial" pitchFamily="34" charset="0"/>
                <a:cs typeface="Arial" pitchFamily="34" charset="0"/>
              </a:rPr>
              <a:t>Same calculation as for Gender above, for equity ownership held by person with a disability.</a:t>
            </a:r>
          </a:p>
          <a:p>
            <a:pPr marL="457200">
              <a:lnSpc>
                <a:spcPct val="150000"/>
              </a:lnSpc>
            </a:pPr>
            <a:endParaRPr lang="en-ZA" b="1" dirty="0">
              <a:latin typeface="Arial" pitchFamily="34" charset="0"/>
              <a:cs typeface="Arial" pitchFamily="34" charset="0"/>
            </a:endParaRPr>
          </a:p>
          <a:p>
            <a:pPr marL="457200">
              <a:lnSpc>
                <a:spcPct val="150000"/>
              </a:lnSpc>
            </a:pPr>
            <a:endParaRPr lang="en-GB" sz="1600" i="1"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44016" y="163630"/>
            <a:ext cx="7308304" cy="585936"/>
          </a:xfrm>
          <a:prstGeom prst="rect">
            <a:avLst/>
          </a:prstGeom>
        </p:spPr>
        <p:txBody>
          <a:bodyPr tIns="45720" rIns="91440" bIns="45720" anchor="b">
            <a:normAutofit fontScale="85000" lnSpcReduction="10000"/>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rPr>
              <a:t>PREFERENCE POINTS  - GENDER &amp; DISABILITY </a:t>
            </a:r>
          </a:p>
        </p:txBody>
      </p:sp>
    </p:spTree>
    <p:extLst>
      <p:ext uri="{BB962C8B-B14F-4D97-AF65-F5344CB8AC3E}">
        <p14:creationId xmlns:p14="http://schemas.microsoft.com/office/powerpoint/2010/main" val="3294506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18</a:t>
            </a:fld>
            <a:r>
              <a:rPr lang="en-ZA" sz="1200" dirty="0">
                <a:latin typeface="Arial" pitchFamily="34" charset="0"/>
                <a:cs typeface="Arial" pitchFamily="34" charset="0"/>
              </a:rPr>
              <a:t> </a:t>
            </a:r>
          </a:p>
        </p:txBody>
      </p:sp>
      <p:sp>
        <p:nvSpPr>
          <p:cNvPr id="3" name="TextBox 2"/>
          <p:cNvSpPr txBox="1"/>
          <p:nvPr/>
        </p:nvSpPr>
        <p:spPr>
          <a:xfrm>
            <a:off x="0" y="1124744"/>
            <a:ext cx="8856984" cy="5102166"/>
          </a:xfrm>
          <a:prstGeom prst="rect">
            <a:avLst/>
          </a:prstGeom>
          <a:noFill/>
        </p:spPr>
        <p:txBody>
          <a:bodyPr wrap="square" rtlCol="0">
            <a:spAutoFit/>
          </a:bodyPr>
          <a:lstStyle/>
          <a:p>
            <a:pPr marL="457200">
              <a:lnSpc>
                <a:spcPct val="150000"/>
              </a:lnSpc>
            </a:pPr>
            <a:r>
              <a:rPr lang="en-ZA" sz="2000" b="1" dirty="0">
                <a:latin typeface="Arial" pitchFamily="34" charset="0"/>
                <a:cs typeface="Arial" pitchFamily="34" charset="0"/>
              </a:rPr>
              <a:t>RDP </a:t>
            </a:r>
          </a:p>
          <a:p>
            <a:pPr marL="457200">
              <a:lnSpc>
                <a:spcPct val="150000"/>
              </a:lnSpc>
            </a:pPr>
            <a:r>
              <a:rPr lang="en-ZA" sz="2000" i="1" dirty="0">
                <a:latin typeface="Arial" pitchFamily="34" charset="0"/>
                <a:cs typeface="Arial" pitchFamily="34" charset="0"/>
              </a:rPr>
              <a:t>“including the implementation of programmes of the Reconstruction and Development Programme (RDP) as published in Government Gazette No. 16085 dated 23 November 1994” </a:t>
            </a:r>
          </a:p>
          <a:p>
            <a:pPr marL="457200">
              <a:lnSpc>
                <a:spcPct val="150000"/>
              </a:lnSpc>
            </a:pPr>
            <a:endParaRPr lang="en-ZA" b="1" dirty="0">
              <a:latin typeface="Arial" pitchFamily="34" charset="0"/>
              <a:cs typeface="Arial" pitchFamily="34" charset="0"/>
            </a:endParaRPr>
          </a:p>
          <a:p>
            <a:pPr marL="457200">
              <a:lnSpc>
                <a:spcPct val="150000"/>
              </a:lnSpc>
            </a:pPr>
            <a:r>
              <a:rPr lang="en-ZA" b="1" dirty="0" err="1">
                <a:latin typeface="Arial" pitchFamily="34" charset="0"/>
                <a:cs typeface="Arial" pitchFamily="34" charset="0"/>
              </a:rPr>
              <a:t>NDoH</a:t>
            </a:r>
            <a:r>
              <a:rPr lang="en-ZA" b="1" dirty="0">
                <a:latin typeface="Arial" pitchFamily="34" charset="0"/>
                <a:cs typeface="Arial" pitchFamily="34" charset="0"/>
              </a:rPr>
              <a:t> RDP Goal</a:t>
            </a:r>
          </a:p>
          <a:p>
            <a:pPr marL="457200">
              <a:lnSpc>
                <a:spcPct val="150000"/>
              </a:lnSpc>
            </a:pPr>
            <a:r>
              <a:rPr lang="en-ZA" sz="2000" b="1" dirty="0">
                <a:latin typeface="Arial" pitchFamily="34" charset="0"/>
                <a:cs typeface="Arial" pitchFamily="34" charset="0"/>
              </a:rPr>
              <a:t>The promotion of South African owned enterprises. </a:t>
            </a:r>
          </a:p>
          <a:p>
            <a:pPr marL="457200">
              <a:lnSpc>
                <a:spcPct val="150000"/>
              </a:lnSpc>
            </a:pPr>
            <a:r>
              <a:rPr lang="en-ZA" sz="2000" dirty="0">
                <a:latin typeface="Arial" pitchFamily="34" charset="0"/>
                <a:cs typeface="Arial" pitchFamily="34" charset="0"/>
              </a:rPr>
              <a:t>Allocation of preference points aligned with % ownership held by South African citizens within the bidding enterprise  (ownership must be substantiated by supporting evidence)</a:t>
            </a:r>
            <a:endParaRPr lang="en-GB" sz="2000" dirty="0">
              <a:latin typeface="Arial" pitchFamily="34" charset="0"/>
              <a:cs typeface="Arial" pitchFamily="34" charset="0"/>
            </a:endParaRPr>
          </a:p>
          <a:p>
            <a:pPr marL="457200">
              <a:lnSpc>
                <a:spcPct val="150000"/>
              </a:lnSpc>
            </a:pPr>
            <a:endParaRPr lang="en-GB" sz="2400"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8B4FD99C-FFCA-1980-0622-C4C8261CC9C5}"/>
              </a:ext>
            </a:extLst>
          </p:cNvPr>
          <p:cNvSpPr txBox="1">
            <a:spLocks noChangeArrowheads="1"/>
          </p:cNvSpPr>
          <p:nvPr/>
        </p:nvSpPr>
        <p:spPr>
          <a:xfrm>
            <a:off x="395536" y="188640"/>
            <a:ext cx="6552728" cy="585936"/>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PREFERENCE POINTS  - RDP </a:t>
            </a:r>
          </a:p>
        </p:txBody>
      </p:sp>
    </p:spTree>
    <p:extLst>
      <p:ext uri="{BB962C8B-B14F-4D97-AF65-F5344CB8AC3E}">
        <p14:creationId xmlns:p14="http://schemas.microsoft.com/office/powerpoint/2010/main" val="1841467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DCBEE2-6F6D-4400-A2A1-81C700EE2376}"/>
              </a:ext>
            </a:extLst>
          </p:cNvPr>
          <p:cNvSpPr txBox="1"/>
          <p:nvPr/>
        </p:nvSpPr>
        <p:spPr>
          <a:xfrm>
            <a:off x="179512" y="332656"/>
            <a:ext cx="6840760" cy="461665"/>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BID PRICE CALCULATION = 90% (90 points)</a:t>
            </a:r>
          </a:p>
        </p:txBody>
      </p:sp>
      <p:pic>
        <p:nvPicPr>
          <p:cNvPr id="4" name="Picture 3">
            <a:extLst>
              <a:ext uri="{FF2B5EF4-FFF2-40B4-BE49-F238E27FC236}">
                <a16:creationId xmlns:a16="http://schemas.microsoft.com/office/drawing/2014/main" id="{45A8B45E-51D2-5AE3-B2A3-98E53E0F36AA}"/>
              </a:ext>
            </a:extLst>
          </p:cNvPr>
          <p:cNvPicPr>
            <a:picLocks noChangeAspect="1"/>
          </p:cNvPicPr>
          <p:nvPr/>
        </p:nvPicPr>
        <p:blipFill rotWithShape="1">
          <a:blip r:embed="rId2"/>
          <a:srcRect l="15258" t="13436" r="13911" b="51998"/>
          <a:stretch/>
        </p:blipFill>
        <p:spPr>
          <a:xfrm>
            <a:off x="0" y="1556792"/>
            <a:ext cx="8810184" cy="2448273"/>
          </a:xfrm>
          <a:prstGeom prst="rect">
            <a:avLst/>
          </a:prstGeom>
        </p:spPr>
      </p:pic>
    </p:spTree>
    <p:extLst>
      <p:ext uri="{BB962C8B-B14F-4D97-AF65-F5344CB8AC3E}">
        <p14:creationId xmlns:p14="http://schemas.microsoft.com/office/powerpoint/2010/main" val="242989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776" y="1247785"/>
            <a:ext cx="9235752" cy="3323987"/>
          </a:xfrm>
          <a:prstGeom prst="rect">
            <a:avLst/>
          </a:prstGeom>
          <a:noFill/>
        </p:spPr>
        <p:txBody>
          <a:bodyPr wrap="square" rtlCol="0">
            <a:spAutoFit/>
          </a:bodyPr>
          <a:lstStyle/>
          <a:p>
            <a:r>
              <a:rPr lang="en-US" b="1" dirty="0">
                <a:latin typeface="Arial" pitchFamily="34" charset="0"/>
                <a:cs typeface="Arial" pitchFamily="34" charset="0"/>
              </a:rPr>
              <a:t>Closing date: </a:t>
            </a:r>
          </a:p>
          <a:p>
            <a:r>
              <a:rPr lang="en-US" b="1" dirty="0">
                <a:latin typeface="Arial" pitchFamily="34" charset="0"/>
                <a:cs typeface="Arial" pitchFamily="34" charset="0"/>
              </a:rPr>
              <a:t>HP03-2023CHM/01, HP11-2023LVP/01 and HP13-2022ARV/01 – 27 November 2023</a:t>
            </a:r>
          </a:p>
          <a:p>
            <a:endParaRPr lang="en-US" i="1" dirty="0">
              <a:latin typeface="Arial" pitchFamily="34" charset="0"/>
              <a:cs typeface="Arial" pitchFamily="34" charset="0"/>
            </a:endParaRPr>
          </a:p>
          <a:p>
            <a:pPr algn="ctr"/>
            <a:r>
              <a:rPr lang="en-US" b="1" u="sng" dirty="0">
                <a:latin typeface="Arial" pitchFamily="34" charset="0"/>
                <a:cs typeface="Arial" pitchFamily="34" charset="0"/>
              </a:rPr>
              <a:t>Contract Period:</a:t>
            </a:r>
          </a:p>
          <a:p>
            <a:endParaRPr lang="en-US" b="1" dirty="0">
              <a:latin typeface="Arial" pitchFamily="34" charset="0"/>
              <a:cs typeface="Arial" pitchFamily="34" charset="0"/>
            </a:endParaRPr>
          </a:p>
          <a:p>
            <a:r>
              <a:rPr lang="en-US" b="1" dirty="0">
                <a:latin typeface="Arial" pitchFamily="34" charset="0"/>
                <a:cs typeface="Arial" pitchFamily="34" charset="0"/>
              </a:rPr>
              <a:t>HP03-2023CHM/01 – ending 30 September 2026</a:t>
            </a:r>
          </a:p>
          <a:p>
            <a:r>
              <a:rPr lang="en-US" b="1" dirty="0">
                <a:latin typeface="Arial" pitchFamily="34" charset="0"/>
                <a:cs typeface="Arial" pitchFamily="34" charset="0"/>
              </a:rPr>
              <a:t>HP11-2023LVP/01 - ending 30 September 2026</a:t>
            </a:r>
          </a:p>
          <a:p>
            <a:r>
              <a:rPr lang="en-US" b="1" dirty="0">
                <a:latin typeface="Arial" pitchFamily="34" charset="0"/>
                <a:cs typeface="Arial" pitchFamily="34" charset="0"/>
              </a:rPr>
              <a:t>HP13-2022ARV/01 – ending 30 June 2025</a:t>
            </a:r>
          </a:p>
          <a:p>
            <a:endParaRPr lang="en-US" sz="2400" b="1" dirty="0">
              <a:latin typeface="Arial" pitchFamily="34" charset="0"/>
              <a:cs typeface="Arial" pitchFamily="34" charset="0"/>
            </a:endParaRPr>
          </a:p>
          <a:p>
            <a:r>
              <a:rPr lang="en-US" b="1" dirty="0">
                <a:latin typeface="Arial" pitchFamily="34" charset="0"/>
                <a:cs typeface="Arial" pitchFamily="34" charset="0"/>
              </a:rPr>
              <a:t>HP tenders' advertisement platforms</a:t>
            </a:r>
          </a:p>
          <a:p>
            <a:endParaRPr lang="en-US" sz="2400" b="1" dirty="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a:t> </a:t>
            </a:r>
          </a:p>
        </p:txBody>
      </p:sp>
      <p:sp>
        <p:nvSpPr>
          <p:cNvPr id="9"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 dates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3" name="Rectangle 2">
            <a:extLst>
              <a:ext uri="{FF2B5EF4-FFF2-40B4-BE49-F238E27FC236}">
                <a16:creationId xmlns:a16="http://schemas.microsoft.com/office/drawing/2014/main" id="{EE11D136-351D-4CAC-B651-A3F56C5BA0FB}"/>
              </a:ext>
            </a:extLst>
          </p:cNvPr>
          <p:cNvSpPr/>
          <p:nvPr/>
        </p:nvSpPr>
        <p:spPr>
          <a:xfrm>
            <a:off x="179512" y="4437112"/>
            <a:ext cx="41764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a:t>
            </a:r>
            <a:r>
              <a:rPr lang="en-ZA" dirty="0" err="1">
                <a:latin typeface="Arial" pitchFamily="34" charset="0"/>
                <a:cs typeface="Arial" pitchFamily="34" charset="0"/>
              </a:rPr>
              <a:t>NDoH</a:t>
            </a:r>
            <a:r>
              <a:rPr lang="en-ZA" dirty="0">
                <a:latin typeface="Arial" pitchFamily="34" charset="0"/>
                <a:cs typeface="Arial" pitchFamily="34" charset="0"/>
              </a:rPr>
              <a:t> website </a:t>
            </a:r>
          </a:p>
          <a:p>
            <a:pPr marL="0" lvl="1">
              <a:defRPr/>
            </a:pPr>
            <a:r>
              <a:rPr lang="en-ZA" dirty="0">
                <a:latin typeface="Arial" pitchFamily="34" charset="0"/>
                <a:cs typeface="Arial" pitchFamily="34" charset="0"/>
              </a:rPr>
              <a:t>     www.health.gov.za </a:t>
            </a:r>
          </a:p>
          <a:p>
            <a:pPr lvl="1" indent="-457200">
              <a:buFont typeface="Arial" panose="020B0604020202020204" pitchFamily="34" charset="0"/>
              <a:buChar char="•"/>
              <a:defRPr/>
            </a:pPr>
            <a:r>
              <a:rPr lang="en-ZA" dirty="0">
                <a:latin typeface="Arial" pitchFamily="34" charset="0"/>
                <a:cs typeface="Arial" pitchFamily="34" charset="0"/>
              </a:rPr>
              <a:t>|Tenders| </a:t>
            </a:r>
            <a:r>
              <a:rPr lang="en-ZA" i="1" dirty="0">
                <a:latin typeface="Arial" pitchFamily="34" charset="0"/>
                <a:cs typeface="Arial" pitchFamily="34" charset="0"/>
              </a:rPr>
              <a:t>View Pharmaceutical Tenders</a:t>
            </a:r>
          </a:p>
        </p:txBody>
      </p:sp>
      <p:sp>
        <p:nvSpPr>
          <p:cNvPr id="5" name="Rectangle 4">
            <a:extLst>
              <a:ext uri="{FF2B5EF4-FFF2-40B4-BE49-F238E27FC236}">
                <a16:creationId xmlns:a16="http://schemas.microsoft.com/office/drawing/2014/main" id="{448ACA52-C43A-4B2E-881A-ECBD087A168F}"/>
              </a:ext>
            </a:extLst>
          </p:cNvPr>
          <p:cNvSpPr/>
          <p:nvPr/>
        </p:nvSpPr>
        <p:spPr>
          <a:xfrm>
            <a:off x="4788026" y="4437112"/>
            <a:ext cx="37130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National Treasury Website</a:t>
            </a:r>
          </a:p>
          <a:p>
            <a:pPr marL="0" lvl="1">
              <a:defRPr/>
            </a:pPr>
            <a:r>
              <a:rPr lang="en-ZA" dirty="0">
                <a:latin typeface="Arial" pitchFamily="34" charset="0"/>
                <a:cs typeface="Arial" pitchFamily="34" charset="0"/>
                <a:hlinkClick r:id="rId3"/>
              </a:rPr>
              <a:t>www.treasury.gov.za</a:t>
            </a:r>
            <a:endParaRPr lang="en-ZA" dirty="0">
              <a:latin typeface="Arial" pitchFamily="34" charset="0"/>
              <a:cs typeface="Arial" pitchFamily="34" charset="0"/>
            </a:endParaRPr>
          </a:p>
          <a:p>
            <a:pPr marL="342900" lvl="1" indent="-342900">
              <a:buFont typeface="Arial" panose="020B0604020202020204" pitchFamily="34" charset="0"/>
              <a:buChar char="•"/>
              <a:defRPr/>
            </a:pPr>
            <a:r>
              <a:rPr lang="en-ZA" dirty="0">
                <a:latin typeface="Arial" pitchFamily="34" charset="0"/>
                <a:cs typeface="Arial" pitchFamily="34" charset="0"/>
              </a:rPr>
              <a:t>e-tenders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E6AC1-1EC9-2A7A-DBBB-A96F82A91F88}"/>
              </a:ext>
            </a:extLst>
          </p:cNvPr>
          <p:cNvSpPr txBox="1"/>
          <p:nvPr/>
        </p:nvSpPr>
        <p:spPr>
          <a:xfrm>
            <a:off x="110927" y="260648"/>
            <a:ext cx="7341393" cy="461665"/>
          </a:xfrm>
          <a:prstGeom prst="rect">
            <a:avLst/>
          </a:prstGeom>
          <a:noFill/>
        </p:spPr>
        <p:txBody>
          <a:bodyPr wrap="square">
            <a:spAutoFit/>
          </a:bodyPr>
          <a:lstStyle/>
          <a:p>
            <a: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BID PRICE (90) CALCULATED</a:t>
            </a:r>
          </a:p>
        </p:txBody>
      </p:sp>
      <p:pic>
        <p:nvPicPr>
          <p:cNvPr id="9" name="Picture 8">
            <a:extLst>
              <a:ext uri="{FF2B5EF4-FFF2-40B4-BE49-F238E27FC236}">
                <a16:creationId xmlns:a16="http://schemas.microsoft.com/office/drawing/2014/main" id="{69D12239-A0E2-C978-1653-6A8CD93D1D91}"/>
              </a:ext>
            </a:extLst>
          </p:cNvPr>
          <p:cNvPicPr>
            <a:picLocks noChangeAspect="1"/>
          </p:cNvPicPr>
          <p:nvPr/>
        </p:nvPicPr>
        <p:blipFill rotWithShape="1">
          <a:blip r:embed="rId2"/>
          <a:srcRect l="19725" t="14870" r="34856" b="54545"/>
          <a:stretch/>
        </p:blipFill>
        <p:spPr>
          <a:xfrm>
            <a:off x="416118" y="1802432"/>
            <a:ext cx="8476362" cy="3210743"/>
          </a:xfrm>
          <a:prstGeom prst="rect">
            <a:avLst/>
          </a:prstGeom>
        </p:spPr>
      </p:pic>
    </p:spTree>
    <p:extLst>
      <p:ext uri="{BB962C8B-B14F-4D97-AF65-F5344CB8AC3E}">
        <p14:creationId xmlns:p14="http://schemas.microsoft.com/office/powerpoint/2010/main" val="3967912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21BDE3D-79DF-644E-2793-C5F6CCD2AAFB}"/>
              </a:ext>
            </a:extLst>
          </p:cNvPr>
          <p:cNvSpPr txBox="1"/>
          <p:nvPr/>
        </p:nvSpPr>
        <p:spPr>
          <a:xfrm>
            <a:off x="269410" y="332655"/>
            <a:ext cx="7182910" cy="461665"/>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HDI AND RDP GOAL POINTS (SBD 6.1)</a:t>
            </a:r>
          </a:p>
        </p:txBody>
      </p:sp>
      <p:grpSp>
        <p:nvGrpSpPr>
          <p:cNvPr id="9" name="Group 8">
            <a:extLst>
              <a:ext uri="{FF2B5EF4-FFF2-40B4-BE49-F238E27FC236}">
                <a16:creationId xmlns:a16="http://schemas.microsoft.com/office/drawing/2014/main" id="{7A19274F-7114-BCC8-4DD9-1F9EB6DB8F91}"/>
              </a:ext>
            </a:extLst>
          </p:cNvPr>
          <p:cNvGrpSpPr/>
          <p:nvPr/>
        </p:nvGrpSpPr>
        <p:grpSpPr>
          <a:xfrm>
            <a:off x="269410" y="1124744"/>
            <a:ext cx="8605180" cy="4762717"/>
            <a:chOff x="269410" y="1124744"/>
            <a:chExt cx="8605180" cy="4762717"/>
          </a:xfrm>
        </p:grpSpPr>
        <p:pic>
          <p:nvPicPr>
            <p:cNvPr id="6" name="Picture 5">
              <a:extLst>
                <a:ext uri="{FF2B5EF4-FFF2-40B4-BE49-F238E27FC236}">
                  <a16:creationId xmlns:a16="http://schemas.microsoft.com/office/drawing/2014/main" id="{1EADE0BA-E031-0B47-95F9-BAD42239273A}"/>
                </a:ext>
              </a:extLst>
            </p:cNvPr>
            <p:cNvPicPr>
              <a:picLocks noChangeAspect="1"/>
            </p:cNvPicPr>
            <p:nvPr/>
          </p:nvPicPr>
          <p:blipFill>
            <a:blip r:embed="rId2"/>
            <a:stretch>
              <a:fillRect/>
            </a:stretch>
          </p:blipFill>
          <p:spPr>
            <a:xfrm>
              <a:off x="269410" y="1124744"/>
              <a:ext cx="8605180" cy="4762717"/>
            </a:xfrm>
            <a:prstGeom prst="rect">
              <a:avLst/>
            </a:prstGeom>
          </p:spPr>
        </p:pic>
        <p:cxnSp>
          <p:nvCxnSpPr>
            <p:cNvPr id="3" name="Straight Connector 2">
              <a:extLst>
                <a:ext uri="{FF2B5EF4-FFF2-40B4-BE49-F238E27FC236}">
                  <a16:creationId xmlns:a16="http://schemas.microsoft.com/office/drawing/2014/main" id="{14693168-7794-79B0-3D63-03ACEFAAE81F}"/>
                </a:ext>
              </a:extLst>
            </p:cNvPr>
            <p:cNvCxnSpPr>
              <a:cxnSpLocks/>
            </p:cNvCxnSpPr>
            <p:nvPr/>
          </p:nvCxnSpPr>
          <p:spPr>
            <a:xfrm>
              <a:off x="5868144" y="4653136"/>
              <a:ext cx="432644" cy="1887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5938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DCBEE2-6F6D-4400-A2A1-81C700EE2376}"/>
              </a:ext>
            </a:extLst>
          </p:cNvPr>
          <p:cNvSpPr txBox="1"/>
          <p:nvPr/>
        </p:nvSpPr>
        <p:spPr>
          <a:xfrm>
            <a:off x="179512" y="332656"/>
            <a:ext cx="6840760" cy="461665"/>
          </a:xfrm>
          <a:prstGeom prst="rect">
            <a:avLst/>
          </a:prstGeom>
          <a:noFill/>
        </p:spPr>
        <p:txBody>
          <a:bodyPr wrap="square">
            <a:sp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HDI + RDP POINTS CALCULATION</a:t>
            </a:r>
          </a:p>
        </p:txBody>
      </p:sp>
      <p:grpSp>
        <p:nvGrpSpPr>
          <p:cNvPr id="8" name="Group 7">
            <a:extLst>
              <a:ext uri="{FF2B5EF4-FFF2-40B4-BE49-F238E27FC236}">
                <a16:creationId xmlns:a16="http://schemas.microsoft.com/office/drawing/2014/main" id="{668B749B-904F-E748-3F5C-591B07694A1B}"/>
              </a:ext>
            </a:extLst>
          </p:cNvPr>
          <p:cNvGrpSpPr/>
          <p:nvPr/>
        </p:nvGrpSpPr>
        <p:grpSpPr>
          <a:xfrm>
            <a:off x="611560" y="1142561"/>
            <a:ext cx="7951741" cy="4590696"/>
            <a:chOff x="611560" y="1142561"/>
            <a:chExt cx="7951741" cy="4590696"/>
          </a:xfrm>
        </p:grpSpPr>
        <p:grpSp>
          <p:nvGrpSpPr>
            <p:cNvPr id="3" name="Group 2">
              <a:extLst>
                <a:ext uri="{FF2B5EF4-FFF2-40B4-BE49-F238E27FC236}">
                  <a16:creationId xmlns:a16="http://schemas.microsoft.com/office/drawing/2014/main" id="{57201F39-01AB-D117-AC2A-02A6A45BD3C4}"/>
                </a:ext>
              </a:extLst>
            </p:cNvPr>
            <p:cNvGrpSpPr/>
            <p:nvPr/>
          </p:nvGrpSpPr>
          <p:grpSpPr>
            <a:xfrm>
              <a:off x="611560" y="1142561"/>
              <a:ext cx="7951741" cy="4590696"/>
              <a:chOff x="611560" y="1142561"/>
              <a:chExt cx="7951741" cy="4590696"/>
            </a:xfrm>
          </p:grpSpPr>
          <p:pic>
            <p:nvPicPr>
              <p:cNvPr id="7" name="Picture 6">
                <a:extLst>
                  <a:ext uri="{FF2B5EF4-FFF2-40B4-BE49-F238E27FC236}">
                    <a16:creationId xmlns:a16="http://schemas.microsoft.com/office/drawing/2014/main" id="{487B8432-F096-C7C2-19D7-4B561C9241C8}"/>
                  </a:ext>
                </a:extLst>
              </p:cNvPr>
              <p:cNvPicPr>
                <a:picLocks noChangeAspect="1"/>
              </p:cNvPicPr>
              <p:nvPr/>
            </p:nvPicPr>
            <p:blipFill rotWithShape="1">
              <a:blip r:embed="rId2"/>
              <a:srcRect l="14563" t="10979" r="9050" b="10622"/>
              <a:stretch/>
            </p:blipFill>
            <p:spPr>
              <a:xfrm>
                <a:off x="611560" y="1142561"/>
                <a:ext cx="7951741" cy="4590696"/>
              </a:xfrm>
              <a:prstGeom prst="rect">
                <a:avLst/>
              </a:prstGeom>
            </p:spPr>
          </p:pic>
          <p:pic>
            <p:nvPicPr>
              <p:cNvPr id="2" name="Picture 1">
                <a:extLst>
                  <a:ext uri="{FF2B5EF4-FFF2-40B4-BE49-F238E27FC236}">
                    <a16:creationId xmlns:a16="http://schemas.microsoft.com/office/drawing/2014/main" id="{C0993FB7-8D0F-B4D0-8A10-7F3F2C193A7A}"/>
                  </a:ext>
                </a:extLst>
              </p:cNvPr>
              <p:cNvPicPr>
                <a:picLocks noChangeAspect="1"/>
              </p:cNvPicPr>
              <p:nvPr/>
            </p:nvPicPr>
            <p:blipFill rotWithShape="1">
              <a:blip r:embed="rId2"/>
              <a:srcRect l="48458" t="66013" r="48775" b="20460"/>
              <a:stretch/>
            </p:blipFill>
            <p:spPr>
              <a:xfrm>
                <a:off x="3635896" y="4365103"/>
                <a:ext cx="792088" cy="792089"/>
              </a:xfrm>
              <a:prstGeom prst="rect">
                <a:avLst/>
              </a:prstGeom>
            </p:spPr>
          </p:pic>
        </p:grpSp>
        <p:sp>
          <p:nvSpPr>
            <p:cNvPr id="6" name="TextBox 5">
              <a:extLst>
                <a:ext uri="{FF2B5EF4-FFF2-40B4-BE49-F238E27FC236}">
                  <a16:creationId xmlns:a16="http://schemas.microsoft.com/office/drawing/2014/main" id="{4E73E709-1B72-9B51-8F5D-299013BDFB0E}"/>
                </a:ext>
              </a:extLst>
            </p:cNvPr>
            <p:cNvSpPr txBox="1"/>
            <p:nvPr/>
          </p:nvSpPr>
          <p:spPr>
            <a:xfrm>
              <a:off x="3812168" y="4293096"/>
              <a:ext cx="461986" cy="830997"/>
            </a:xfrm>
            <a:prstGeom prst="rect">
              <a:avLst/>
            </a:prstGeom>
            <a:noFill/>
          </p:spPr>
          <p:txBody>
            <a:bodyPr wrap="none" rtlCol="0">
              <a:spAutoFit/>
            </a:bodyPr>
            <a:lstStyle/>
            <a:p>
              <a:r>
                <a:rPr lang="en-ZA" sz="1200" b="1" dirty="0"/>
                <a:t>1.60</a:t>
              </a:r>
            </a:p>
            <a:p>
              <a:r>
                <a:rPr lang="en-ZA" sz="1200" b="1" dirty="0"/>
                <a:t>0.50</a:t>
              </a:r>
            </a:p>
            <a:p>
              <a:r>
                <a:rPr lang="en-ZA" sz="1200" b="1" dirty="0"/>
                <a:t>0</a:t>
              </a:r>
            </a:p>
            <a:p>
              <a:r>
                <a:rPr lang="en-ZA" sz="1200" b="1" dirty="0"/>
                <a:t>2.00</a:t>
              </a:r>
            </a:p>
          </p:txBody>
        </p:sp>
      </p:grpSp>
    </p:spTree>
    <p:extLst>
      <p:ext uri="{BB962C8B-B14F-4D97-AF65-F5344CB8AC3E}">
        <p14:creationId xmlns:p14="http://schemas.microsoft.com/office/powerpoint/2010/main" val="476924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DCBEE2-6F6D-4400-A2A1-81C700EE2376}"/>
              </a:ext>
            </a:extLst>
          </p:cNvPr>
          <p:cNvSpPr txBox="1"/>
          <p:nvPr/>
        </p:nvSpPr>
        <p:spPr>
          <a:xfrm>
            <a:off x="179512" y="332656"/>
            <a:ext cx="6840760" cy="461665"/>
          </a:xfrm>
          <a:prstGeom prst="rect">
            <a:avLst/>
          </a:prstGeom>
          <a:noFill/>
        </p:spPr>
        <p:txBody>
          <a:bodyPr wrap="square">
            <a:sp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HDI + RDP 10 POINTS CALCULATION</a:t>
            </a:r>
          </a:p>
        </p:txBody>
      </p:sp>
      <p:sp>
        <p:nvSpPr>
          <p:cNvPr id="9" name="TextBox 8">
            <a:extLst>
              <a:ext uri="{FF2B5EF4-FFF2-40B4-BE49-F238E27FC236}">
                <a16:creationId xmlns:a16="http://schemas.microsoft.com/office/drawing/2014/main" id="{02009A08-4915-134E-DA65-7721AB970E78}"/>
              </a:ext>
            </a:extLst>
          </p:cNvPr>
          <p:cNvSpPr txBox="1"/>
          <p:nvPr/>
        </p:nvSpPr>
        <p:spPr>
          <a:xfrm>
            <a:off x="308229" y="1217948"/>
            <a:ext cx="8371523" cy="461665"/>
          </a:xfrm>
          <a:prstGeom prst="rect">
            <a:avLst/>
          </a:prstGeom>
          <a:noFill/>
        </p:spPr>
        <p:txBody>
          <a:bodyPr wrap="none" rtlCol="0">
            <a:spAutoFit/>
          </a:bodyPr>
          <a:lstStyle/>
          <a:p>
            <a:r>
              <a:rPr lang="en-ZA" sz="2400" b="1" dirty="0"/>
              <a:t>(% EQUITY OWNERSHIP x POINTS AVAILABLE) = POINTS SCORED </a:t>
            </a:r>
          </a:p>
        </p:txBody>
      </p:sp>
      <p:grpSp>
        <p:nvGrpSpPr>
          <p:cNvPr id="22" name="Group 21">
            <a:extLst>
              <a:ext uri="{FF2B5EF4-FFF2-40B4-BE49-F238E27FC236}">
                <a16:creationId xmlns:a16="http://schemas.microsoft.com/office/drawing/2014/main" id="{621CE35C-7B51-3B38-17D8-4AE386219774}"/>
              </a:ext>
            </a:extLst>
          </p:cNvPr>
          <p:cNvGrpSpPr/>
          <p:nvPr/>
        </p:nvGrpSpPr>
        <p:grpSpPr>
          <a:xfrm>
            <a:off x="425538" y="2103240"/>
            <a:ext cx="8314340" cy="3364349"/>
            <a:chOff x="425538" y="2103240"/>
            <a:chExt cx="8314340" cy="3364349"/>
          </a:xfrm>
        </p:grpSpPr>
        <p:grpSp>
          <p:nvGrpSpPr>
            <p:cNvPr id="4" name="Group 3">
              <a:extLst>
                <a:ext uri="{FF2B5EF4-FFF2-40B4-BE49-F238E27FC236}">
                  <a16:creationId xmlns:a16="http://schemas.microsoft.com/office/drawing/2014/main" id="{5D2603AF-48AD-506C-3B78-945496A52B98}"/>
                </a:ext>
              </a:extLst>
            </p:cNvPr>
            <p:cNvGrpSpPr/>
            <p:nvPr/>
          </p:nvGrpSpPr>
          <p:grpSpPr>
            <a:xfrm>
              <a:off x="425538" y="2132856"/>
              <a:ext cx="8136904" cy="2592288"/>
              <a:chOff x="899591" y="3212975"/>
              <a:chExt cx="7416825" cy="2088233"/>
            </a:xfrm>
          </p:grpSpPr>
          <p:grpSp>
            <p:nvGrpSpPr>
              <p:cNvPr id="3" name="Group 2">
                <a:extLst>
                  <a:ext uri="{FF2B5EF4-FFF2-40B4-BE49-F238E27FC236}">
                    <a16:creationId xmlns:a16="http://schemas.microsoft.com/office/drawing/2014/main" id="{57201F39-01AB-D117-AC2A-02A6A45BD3C4}"/>
                  </a:ext>
                </a:extLst>
              </p:cNvPr>
              <p:cNvGrpSpPr/>
              <p:nvPr/>
            </p:nvGrpSpPr>
            <p:grpSpPr>
              <a:xfrm>
                <a:off x="899591" y="3212975"/>
                <a:ext cx="7416825" cy="2088233"/>
                <a:chOff x="899591" y="3212975"/>
                <a:chExt cx="7416825" cy="2088233"/>
              </a:xfrm>
            </p:grpSpPr>
            <p:pic>
              <p:nvPicPr>
                <p:cNvPr id="7" name="Picture 6">
                  <a:extLst>
                    <a:ext uri="{FF2B5EF4-FFF2-40B4-BE49-F238E27FC236}">
                      <a16:creationId xmlns:a16="http://schemas.microsoft.com/office/drawing/2014/main" id="{487B8432-F096-C7C2-19D7-4B561C9241C8}"/>
                    </a:ext>
                  </a:extLst>
                </p:cNvPr>
                <p:cNvPicPr>
                  <a:picLocks noChangeAspect="1"/>
                </p:cNvPicPr>
                <p:nvPr/>
              </p:nvPicPr>
              <p:blipFill rotWithShape="1">
                <a:blip r:embed="rId2"/>
                <a:srcRect l="17331" t="46337" r="11421" b="18001"/>
                <a:stretch/>
              </p:blipFill>
              <p:spPr>
                <a:xfrm>
                  <a:off x="899591" y="3212975"/>
                  <a:ext cx="7416825" cy="2088233"/>
                </a:xfrm>
                <a:prstGeom prst="rect">
                  <a:avLst/>
                </a:prstGeom>
              </p:spPr>
            </p:pic>
            <p:pic>
              <p:nvPicPr>
                <p:cNvPr id="2" name="Picture 1">
                  <a:extLst>
                    <a:ext uri="{FF2B5EF4-FFF2-40B4-BE49-F238E27FC236}">
                      <a16:creationId xmlns:a16="http://schemas.microsoft.com/office/drawing/2014/main" id="{C0993FB7-8D0F-B4D0-8A10-7F3F2C193A7A}"/>
                    </a:ext>
                  </a:extLst>
                </p:cNvPr>
                <p:cNvPicPr>
                  <a:picLocks noChangeAspect="1"/>
                </p:cNvPicPr>
                <p:nvPr/>
              </p:nvPicPr>
              <p:blipFill rotWithShape="1">
                <a:blip r:embed="rId2"/>
                <a:srcRect l="48458" t="66013" r="48775" b="20460"/>
                <a:stretch/>
              </p:blipFill>
              <p:spPr>
                <a:xfrm>
                  <a:off x="3635896" y="4365103"/>
                  <a:ext cx="792088" cy="792089"/>
                </a:xfrm>
                <a:prstGeom prst="rect">
                  <a:avLst/>
                </a:prstGeom>
              </p:spPr>
            </p:pic>
          </p:grpSp>
          <p:sp>
            <p:nvSpPr>
              <p:cNvPr id="6" name="TextBox 5">
                <a:extLst>
                  <a:ext uri="{FF2B5EF4-FFF2-40B4-BE49-F238E27FC236}">
                    <a16:creationId xmlns:a16="http://schemas.microsoft.com/office/drawing/2014/main" id="{4E73E709-1B72-9B51-8F5D-299013BDFB0E}"/>
                  </a:ext>
                </a:extLst>
              </p:cNvPr>
              <p:cNvSpPr txBox="1"/>
              <p:nvPr/>
            </p:nvSpPr>
            <p:spPr>
              <a:xfrm>
                <a:off x="3721923" y="4315098"/>
                <a:ext cx="792088" cy="768587"/>
              </a:xfrm>
              <a:prstGeom prst="rect">
                <a:avLst/>
              </a:prstGeom>
              <a:noFill/>
            </p:spPr>
            <p:txBody>
              <a:bodyPr wrap="square" rtlCol="0">
                <a:spAutoFit/>
              </a:bodyPr>
              <a:lstStyle/>
              <a:p>
                <a:r>
                  <a:rPr lang="en-ZA" sz="1400" b="1" dirty="0"/>
                  <a:t>1.60</a:t>
                </a:r>
              </a:p>
              <a:p>
                <a:r>
                  <a:rPr lang="en-ZA" sz="1400" b="1" dirty="0"/>
                  <a:t>0.50</a:t>
                </a:r>
              </a:p>
              <a:p>
                <a:r>
                  <a:rPr lang="en-ZA" sz="1400" b="1" dirty="0"/>
                  <a:t>0</a:t>
                </a:r>
              </a:p>
              <a:p>
                <a:r>
                  <a:rPr lang="en-ZA" sz="1400" b="1" dirty="0"/>
                  <a:t>2.00</a:t>
                </a:r>
                <a:endParaRPr lang="en-ZA" sz="1200" b="1" dirty="0"/>
              </a:p>
            </p:txBody>
          </p:sp>
        </p:grpSp>
        <p:sp>
          <p:nvSpPr>
            <p:cNvPr id="18" name="Rectangle 17">
              <a:extLst>
                <a:ext uri="{FF2B5EF4-FFF2-40B4-BE49-F238E27FC236}">
                  <a16:creationId xmlns:a16="http://schemas.microsoft.com/office/drawing/2014/main" id="{5C12C3AE-AEA0-DF3D-10E0-F28A8B90FF1E}"/>
                </a:ext>
              </a:extLst>
            </p:cNvPr>
            <p:cNvSpPr/>
            <p:nvPr/>
          </p:nvSpPr>
          <p:spPr>
            <a:xfrm>
              <a:off x="7477244" y="4203667"/>
              <a:ext cx="1133857" cy="3426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400B9A03-A728-A5C8-0CFA-00D563019C3C}"/>
                </a:ext>
              </a:extLst>
            </p:cNvPr>
            <p:cNvSpPr txBox="1"/>
            <p:nvPr/>
          </p:nvSpPr>
          <p:spPr>
            <a:xfrm>
              <a:off x="1333271" y="4882814"/>
              <a:ext cx="1076641" cy="584775"/>
            </a:xfrm>
            <a:prstGeom prst="rect">
              <a:avLst/>
            </a:prstGeom>
            <a:noFill/>
          </p:spPr>
          <p:txBody>
            <a:bodyPr wrap="none" rtlCol="0">
              <a:spAutoFit/>
            </a:bodyPr>
            <a:lstStyle/>
            <a:p>
              <a:pPr algn="ctr"/>
              <a:r>
                <a:rPr lang="en-ZA" sz="1600" dirty="0"/>
                <a:t>POINTS </a:t>
              </a:r>
            </a:p>
            <a:p>
              <a:pPr algn="ctr"/>
              <a:r>
                <a:rPr lang="en-ZA" sz="1600" dirty="0"/>
                <a:t>AVAILABLE</a:t>
              </a:r>
            </a:p>
          </p:txBody>
        </p:sp>
        <p:sp>
          <p:nvSpPr>
            <p:cNvPr id="12" name="TextBox 11">
              <a:extLst>
                <a:ext uri="{FF2B5EF4-FFF2-40B4-BE49-F238E27FC236}">
                  <a16:creationId xmlns:a16="http://schemas.microsoft.com/office/drawing/2014/main" id="{2CAB747A-1DB9-54E9-E4EA-585367F10C05}"/>
                </a:ext>
              </a:extLst>
            </p:cNvPr>
            <p:cNvSpPr txBox="1"/>
            <p:nvPr/>
          </p:nvSpPr>
          <p:spPr>
            <a:xfrm>
              <a:off x="2374941" y="4860985"/>
              <a:ext cx="1224951" cy="584775"/>
            </a:xfrm>
            <a:prstGeom prst="rect">
              <a:avLst/>
            </a:prstGeom>
            <a:noFill/>
          </p:spPr>
          <p:txBody>
            <a:bodyPr wrap="none" rtlCol="0">
              <a:spAutoFit/>
            </a:bodyPr>
            <a:lstStyle/>
            <a:p>
              <a:pPr algn="ctr"/>
              <a:r>
                <a:rPr lang="en-ZA" sz="1600" dirty="0"/>
                <a:t>%</a:t>
              </a:r>
            </a:p>
            <a:p>
              <a:pPr algn="ctr"/>
              <a:r>
                <a:rPr lang="en-ZA" sz="1600" dirty="0"/>
                <a:t>OWNERSHIP</a:t>
              </a:r>
            </a:p>
          </p:txBody>
        </p:sp>
        <p:sp>
          <p:nvSpPr>
            <p:cNvPr id="13" name="TextBox 12">
              <a:extLst>
                <a:ext uri="{FF2B5EF4-FFF2-40B4-BE49-F238E27FC236}">
                  <a16:creationId xmlns:a16="http://schemas.microsoft.com/office/drawing/2014/main" id="{D3092194-D9D4-7B0F-6A67-8407BCA74E84}"/>
                </a:ext>
              </a:extLst>
            </p:cNvPr>
            <p:cNvSpPr txBox="1"/>
            <p:nvPr/>
          </p:nvSpPr>
          <p:spPr>
            <a:xfrm>
              <a:off x="7440099" y="4860449"/>
              <a:ext cx="1299779" cy="584775"/>
            </a:xfrm>
            <a:prstGeom prst="rect">
              <a:avLst/>
            </a:prstGeom>
            <a:noFill/>
          </p:spPr>
          <p:txBody>
            <a:bodyPr wrap="none" rtlCol="0">
              <a:spAutoFit/>
            </a:bodyPr>
            <a:lstStyle>
              <a:defPPr>
                <a:defRPr lang="en-US"/>
              </a:defPPr>
              <a:lvl1pPr algn="ctr">
                <a:defRPr sz="1600"/>
              </a:lvl1pPr>
            </a:lstStyle>
            <a:p>
              <a:r>
                <a:rPr lang="en-ZA" dirty="0"/>
                <a:t>CALCULATED </a:t>
              </a:r>
            </a:p>
            <a:p>
              <a:r>
                <a:rPr lang="en-ZA" dirty="0"/>
                <a:t>POINTS </a:t>
              </a:r>
            </a:p>
          </p:txBody>
        </p:sp>
        <p:sp>
          <p:nvSpPr>
            <p:cNvPr id="17" name="Rectangle 16">
              <a:extLst>
                <a:ext uri="{FF2B5EF4-FFF2-40B4-BE49-F238E27FC236}">
                  <a16:creationId xmlns:a16="http://schemas.microsoft.com/office/drawing/2014/main" id="{DB13B679-A952-8990-0236-C11C16DE664F}"/>
                </a:ext>
              </a:extLst>
            </p:cNvPr>
            <p:cNvSpPr/>
            <p:nvPr/>
          </p:nvSpPr>
          <p:spPr>
            <a:xfrm>
              <a:off x="1619672" y="4437112"/>
              <a:ext cx="1538456" cy="265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Down 13">
              <a:extLst>
                <a:ext uri="{FF2B5EF4-FFF2-40B4-BE49-F238E27FC236}">
                  <a16:creationId xmlns:a16="http://schemas.microsoft.com/office/drawing/2014/main" id="{1FA90BB9-FE6E-4E57-487F-F63C57C1755D}"/>
                </a:ext>
              </a:extLst>
            </p:cNvPr>
            <p:cNvSpPr/>
            <p:nvPr/>
          </p:nvSpPr>
          <p:spPr>
            <a:xfrm rot="10800000">
              <a:off x="1825872" y="4531485"/>
              <a:ext cx="45719" cy="3513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Down 14">
              <a:extLst>
                <a:ext uri="{FF2B5EF4-FFF2-40B4-BE49-F238E27FC236}">
                  <a16:creationId xmlns:a16="http://schemas.microsoft.com/office/drawing/2014/main" id="{2A77336A-225B-9874-8023-AE4250482A73}"/>
                </a:ext>
              </a:extLst>
            </p:cNvPr>
            <p:cNvSpPr/>
            <p:nvPr/>
          </p:nvSpPr>
          <p:spPr>
            <a:xfrm rot="10800000">
              <a:off x="2856794" y="4531485"/>
              <a:ext cx="45719" cy="3513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Arrow: Down 15">
              <a:extLst>
                <a:ext uri="{FF2B5EF4-FFF2-40B4-BE49-F238E27FC236}">
                  <a16:creationId xmlns:a16="http://schemas.microsoft.com/office/drawing/2014/main" id="{F881B94A-2E71-E689-603A-BB2828FB259F}"/>
                </a:ext>
              </a:extLst>
            </p:cNvPr>
            <p:cNvSpPr/>
            <p:nvPr/>
          </p:nvSpPr>
          <p:spPr>
            <a:xfrm rot="10800000">
              <a:off x="8043801" y="4509120"/>
              <a:ext cx="45719" cy="3513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a:extLst>
                <a:ext uri="{FF2B5EF4-FFF2-40B4-BE49-F238E27FC236}">
                  <a16:creationId xmlns:a16="http://schemas.microsoft.com/office/drawing/2014/main" id="{AB191AC1-51C4-6146-DCD0-AA854C576885}"/>
                </a:ext>
              </a:extLst>
            </p:cNvPr>
            <p:cNvSpPr/>
            <p:nvPr/>
          </p:nvSpPr>
          <p:spPr>
            <a:xfrm>
              <a:off x="6516216" y="2103240"/>
              <a:ext cx="2016224" cy="1786343"/>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a:extLst>
                <a:ext uri="{FF2B5EF4-FFF2-40B4-BE49-F238E27FC236}">
                  <a16:creationId xmlns:a16="http://schemas.microsoft.com/office/drawing/2014/main" id="{DB141D2D-99C6-51F3-3B8F-5315C32EC93B}"/>
                </a:ext>
              </a:extLst>
            </p:cNvPr>
            <p:cNvSpPr/>
            <p:nvPr/>
          </p:nvSpPr>
          <p:spPr>
            <a:xfrm>
              <a:off x="7547677" y="3889583"/>
              <a:ext cx="984763" cy="342698"/>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a:extLst>
                <a:ext uri="{FF2B5EF4-FFF2-40B4-BE49-F238E27FC236}">
                  <a16:creationId xmlns:a16="http://schemas.microsoft.com/office/drawing/2014/main" id="{4E0A8C1F-DB7F-DA6F-3084-6B83C8724B1F}"/>
                </a:ext>
              </a:extLst>
            </p:cNvPr>
            <p:cNvSpPr/>
            <p:nvPr/>
          </p:nvSpPr>
          <p:spPr>
            <a:xfrm>
              <a:off x="425538" y="2636912"/>
              <a:ext cx="3965334" cy="1818204"/>
            </a:xfrm>
            <a:prstGeom prst="rect">
              <a:avLst/>
            </a:prstGeom>
            <a:noFill/>
            <a:ln w="571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162771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E6AC1-1EC9-2A7A-DBBB-A96F82A91F88}"/>
              </a:ext>
            </a:extLst>
          </p:cNvPr>
          <p:cNvSpPr txBox="1"/>
          <p:nvPr/>
        </p:nvSpPr>
        <p:spPr>
          <a:xfrm>
            <a:off x="110927" y="260648"/>
            <a:ext cx="7341393" cy="461665"/>
          </a:xfrm>
          <a:prstGeom prst="rect">
            <a:avLst/>
          </a:prstGeom>
          <a:noFill/>
        </p:spPr>
        <p:txBody>
          <a:bodyPr wrap="square">
            <a:spAutoFit/>
          </a:bodyPr>
          <a:lstStyle/>
          <a:p>
            <a: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BID PRICE (90) + HDI / RDP (10) CALCULATED</a:t>
            </a:r>
          </a:p>
        </p:txBody>
      </p:sp>
      <p:grpSp>
        <p:nvGrpSpPr>
          <p:cNvPr id="4" name="Group 3">
            <a:extLst>
              <a:ext uri="{FF2B5EF4-FFF2-40B4-BE49-F238E27FC236}">
                <a16:creationId xmlns:a16="http://schemas.microsoft.com/office/drawing/2014/main" id="{A05E4EC2-569A-F4B6-8DC8-598AF91B6919}"/>
              </a:ext>
            </a:extLst>
          </p:cNvPr>
          <p:cNvGrpSpPr/>
          <p:nvPr/>
        </p:nvGrpSpPr>
        <p:grpSpPr>
          <a:xfrm>
            <a:off x="575556" y="1142375"/>
            <a:ext cx="7992888" cy="4573250"/>
            <a:chOff x="575556" y="1142375"/>
            <a:chExt cx="7992888" cy="4573250"/>
          </a:xfrm>
        </p:grpSpPr>
        <p:pic>
          <p:nvPicPr>
            <p:cNvPr id="9" name="Picture 8">
              <a:extLst>
                <a:ext uri="{FF2B5EF4-FFF2-40B4-BE49-F238E27FC236}">
                  <a16:creationId xmlns:a16="http://schemas.microsoft.com/office/drawing/2014/main" id="{69D12239-A0E2-C978-1653-6A8CD93D1D91}"/>
                </a:ext>
              </a:extLst>
            </p:cNvPr>
            <p:cNvPicPr>
              <a:picLocks noChangeAspect="1"/>
            </p:cNvPicPr>
            <p:nvPr/>
          </p:nvPicPr>
          <p:blipFill rotWithShape="1">
            <a:blip r:embed="rId2"/>
            <a:srcRect l="14563" t="11499" r="9050" b="10802"/>
            <a:stretch/>
          </p:blipFill>
          <p:spPr>
            <a:xfrm>
              <a:off x="575556" y="1142375"/>
              <a:ext cx="7992888" cy="4573250"/>
            </a:xfrm>
            <a:prstGeom prst="rect">
              <a:avLst/>
            </a:prstGeom>
          </p:spPr>
        </p:pic>
        <p:sp>
          <p:nvSpPr>
            <p:cNvPr id="3" name="Oval 2">
              <a:extLst>
                <a:ext uri="{FF2B5EF4-FFF2-40B4-BE49-F238E27FC236}">
                  <a16:creationId xmlns:a16="http://schemas.microsoft.com/office/drawing/2014/main" id="{139B61F3-6B86-CD90-3D54-FB2132118532}"/>
                </a:ext>
              </a:extLst>
            </p:cNvPr>
            <p:cNvSpPr/>
            <p:nvPr/>
          </p:nvSpPr>
          <p:spPr>
            <a:xfrm>
              <a:off x="3491880" y="4005064"/>
              <a:ext cx="648072" cy="108012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26" name="Group 25">
            <a:extLst>
              <a:ext uri="{FF2B5EF4-FFF2-40B4-BE49-F238E27FC236}">
                <a16:creationId xmlns:a16="http://schemas.microsoft.com/office/drawing/2014/main" id="{AF19723C-0D14-DDC4-9170-9A0C455102DD}"/>
              </a:ext>
            </a:extLst>
          </p:cNvPr>
          <p:cNvGrpSpPr/>
          <p:nvPr/>
        </p:nvGrpSpPr>
        <p:grpSpPr>
          <a:xfrm>
            <a:off x="1115616" y="3636021"/>
            <a:ext cx="3101238" cy="1665187"/>
            <a:chOff x="606666" y="2519898"/>
            <a:chExt cx="3965334" cy="1818206"/>
          </a:xfrm>
        </p:grpSpPr>
        <p:pic>
          <p:nvPicPr>
            <p:cNvPr id="27" name="Picture 26">
              <a:extLst>
                <a:ext uri="{FF2B5EF4-FFF2-40B4-BE49-F238E27FC236}">
                  <a16:creationId xmlns:a16="http://schemas.microsoft.com/office/drawing/2014/main" id="{C1F63434-1CC6-DAD8-758C-7C2559950DEC}"/>
                </a:ext>
              </a:extLst>
            </p:cNvPr>
            <p:cNvPicPr>
              <a:picLocks noChangeAspect="1"/>
            </p:cNvPicPr>
            <p:nvPr/>
          </p:nvPicPr>
          <p:blipFill rotWithShape="1">
            <a:blip r:embed="rId3"/>
            <a:srcRect l="17331" t="53271" r="47948" b="21716"/>
            <a:stretch/>
          </p:blipFill>
          <p:spPr>
            <a:xfrm>
              <a:off x="606666" y="2519898"/>
              <a:ext cx="3965334" cy="1818204"/>
            </a:xfrm>
            <a:prstGeom prst="rect">
              <a:avLst/>
            </a:prstGeom>
          </p:spPr>
        </p:pic>
        <p:sp>
          <p:nvSpPr>
            <p:cNvPr id="28" name="TextBox 27">
              <a:extLst>
                <a:ext uri="{FF2B5EF4-FFF2-40B4-BE49-F238E27FC236}">
                  <a16:creationId xmlns:a16="http://schemas.microsoft.com/office/drawing/2014/main" id="{EF59E6EA-89C4-FC24-1D2B-6F647ED8EAF6}"/>
                </a:ext>
              </a:extLst>
            </p:cNvPr>
            <p:cNvSpPr txBox="1"/>
            <p:nvPr/>
          </p:nvSpPr>
          <p:spPr>
            <a:xfrm>
              <a:off x="3552955" y="3430744"/>
              <a:ext cx="1019045" cy="907360"/>
            </a:xfrm>
            <a:prstGeom prst="rect">
              <a:avLst/>
            </a:prstGeom>
            <a:solidFill>
              <a:schemeClr val="bg1"/>
            </a:solidFill>
            <a:ln>
              <a:solidFill>
                <a:srgbClr val="FF0000"/>
              </a:solidFill>
            </a:ln>
          </p:spPr>
          <p:txBody>
            <a:bodyPr wrap="square" rtlCol="0">
              <a:spAutoFit/>
            </a:bodyPr>
            <a:lstStyle/>
            <a:p>
              <a:r>
                <a:rPr lang="en-ZA" sz="1200" b="1" dirty="0"/>
                <a:t>1.60</a:t>
              </a:r>
            </a:p>
            <a:p>
              <a:r>
                <a:rPr lang="en-ZA" sz="1200" b="1" dirty="0"/>
                <a:t>0.50</a:t>
              </a:r>
            </a:p>
            <a:p>
              <a:r>
                <a:rPr lang="en-ZA" sz="1200" b="1" dirty="0"/>
                <a:t>0</a:t>
              </a:r>
            </a:p>
            <a:p>
              <a:r>
                <a:rPr lang="en-ZA" sz="1200" b="1" dirty="0"/>
                <a:t>2.00</a:t>
              </a:r>
              <a:endParaRPr lang="en-ZA" sz="1100" b="1" dirty="0"/>
            </a:p>
          </p:txBody>
        </p:sp>
      </p:grpSp>
      <p:sp>
        <p:nvSpPr>
          <p:cNvPr id="29" name="Rectangle 28">
            <a:extLst>
              <a:ext uri="{FF2B5EF4-FFF2-40B4-BE49-F238E27FC236}">
                <a16:creationId xmlns:a16="http://schemas.microsoft.com/office/drawing/2014/main" id="{89153889-1AD2-CC6B-B2B9-00D2D96F44E4}"/>
              </a:ext>
            </a:extLst>
          </p:cNvPr>
          <p:cNvSpPr/>
          <p:nvPr/>
        </p:nvSpPr>
        <p:spPr>
          <a:xfrm>
            <a:off x="6876256" y="1988840"/>
            <a:ext cx="1512168" cy="3096344"/>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ectangle 29">
            <a:extLst>
              <a:ext uri="{FF2B5EF4-FFF2-40B4-BE49-F238E27FC236}">
                <a16:creationId xmlns:a16="http://schemas.microsoft.com/office/drawing/2014/main" id="{AB0B162C-6696-C2FA-2E08-0A870C721832}"/>
              </a:ext>
            </a:extLst>
          </p:cNvPr>
          <p:cNvSpPr/>
          <p:nvPr/>
        </p:nvSpPr>
        <p:spPr>
          <a:xfrm>
            <a:off x="6876256" y="3068960"/>
            <a:ext cx="1368152" cy="936104"/>
          </a:xfrm>
          <a:prstGeom prst="rect">
            <a:avLst/>
          </a:prstGeom>
          <a:solidFill>
            <a:srgbClr val="FFFF00">
              <a:alpha val="4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ectangle 30">
            <a:extLst>
              <a:ext uri="{FF2B5EF4-FFF2-40B4-BE49-F238E27FC236}">
                <a16:creationId xmlns:a16="http://schemas.microsoft.com/office/drawing/2014/main" id="{D9AB9873-DF83-76C7-7D1B-32AC8A232D67}"/>
              </a:ext>
            </a:extLst>
          </p:cNvPr>
          <p:cNvSpPr/>
          <p:nvPr/>
        </p:nvSpPr>
        <p:spPr>
          <a:xfrm>
            <a:off x="6867584" y="4157072"/>
            <a:ext cx="1368152" cy="936104"/>
          </a:xfrm>
          <a:prstGeom prst="rect">
            <a:avLst/>
          </a:prstGeom>
          <a:solidFill>
            <a:srgbClr val="FF0000">
              <a:alpha val="4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998552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21A204-3F84-E390-819A-D83A443AD6FB}"/>
              </a:ext>
            </a:extLst>
          </p:cNvPr>
          <p:cNvSpPr txBox="1"/>
          <p:nvPr/>
        </p:nvSpPr>
        <p:spPr>
          <a:xfrm>
            <a:off x="269410" y="1196752"/>
            <a:ext cx="7992888" cy="4242187"/>
          </a:xfrm>
          <a:prstGeom prst="rect">
            <a:avLst/>
          </a:prstGeom>
          <a:noFill/>
        </p:spPr>
        <p:txBody>
          <a:bodyPr wrap="square">
            <a:spAutoFit/>
          </a:bodyPr>
          <a:lstStyle/>
          <a:p>
            <a:pPr marL="457200">
              <a:lnSpc>
                <a:spcPct val="150000"/>
              </a:lnSpc>
            </a:pPr>
            <a:r>
              <a:rPr lang="en-US" b="1" dirty="0">
                <a:latin typeface="Arial" pitchFamily="34" charset="0"/>
                <a:cs typeface="Arial" pitchFamily="34" charset="0"/>
              </a:rPr>
              <a:t>TRUSTS &amp; OWNERSHIP SCHEMES</a:t>
            </a:r>
          </a:p>
          <a:p>
            <a:pPr marL="457200">
              <a:lnSpc>
                <a:spcPct val="150000"/>
              </a:lnSpc>
            </a:pPr>
            <a:endParaRPr lang="en-US" sz="900" dirty="0">
              <a:latin typeface="Arial" pitchFamily="34" charset="0"/>
              <a:cs typeface="Arial" pitchFamily="34" charset="0"/>
            </a:endParaRPr>
          </a:p>
          <a:p>
            <a:pPr marL="457200">
              <a:lnSpc>
                <a:spcPct val="150000"/>
              </a:lnSpc>
            </a:pPr>
            <a:r>
              <a:rPr lang="en-US" dirty="0">
                <a:latin typeface="Arial" pitchFamily="34" charset="0"/>
                <a:cs typeface="Arial" pitchFamily="34" charset="0"/>
              </a:rPr>
              <a:t>Equity claims for a Trust may only allowed for persons who are:</a:t>
            </a:r>
          </a:p>
          <a:p>
            <a:pPr marL="742950" indent="-285750">
              <a:lnSpc>
                <a:spcPct val="150000"/>
              </a:lnSpc>
              <a:buFont typeface="Arial" panose="020B0604020202020204" pitchFamily="34" charset="0"/>
              <a:buChar char="•"/>
            </a:pPr>
            <a:r>
              <a:rPr lang="en-US" dirty="0">
                <a:latin typeface="Arial" pitchFamily="34" charset="0"/>
                <a:cs typeface="Arial" pitchFamily="34" charset="0"/>
              </a:rPr>
              <a:t>both Trustees and Beneficiaries </a:t>
            </a:r>
          </a:p>
          <a:p>
            <a:pPr marL="742950" indent="-285750">
              <a:lnSpc>
                <a:spcPct val="150000"/>
              </a:lnSpc>
              <a:buFont typeface="Arial" panose="020B0604020202020204" pitchFamily="34" charset="0"/>
              <a:buChar char="•"/>
            </a:pPr>
            <a:r>
              <a:rPr lang="en-US" dirty="0">
                <a:latin typeface="Arial" pitchFamily="34" charset="0"/>
                <a:cs typeface="Arial" pitchFamily="34" charset="0"/>
              </a:rPr>
              <a:t>who are actively involved in the management of the Trust.</a:t>
            </a:r>
          </a:p>
          <a:p>
            <a:pPr marL="457200">
              <a:lnSpc>
                <a:spcPct val="150000"/>
              </a:lnSpc>
            </a:pPr>
            <a:endParaRPr lang="en-US" sz="1100" dirty="0">
              <a:latin typeface="Arial" pitchFamily="34" charset="0"/>
              <a:cs typeface="Arial" pitchFamily="34" charset="0"/>
            </a:endParaRPr>
          </a:p>
          <a:p>
            <a:pPr marL="457200">
              <a:lnSpc>
                <a:spcPct val="150000"/>
              </a:lnSpc>
            </a:pPr>
            <a:r>
              <a:rPr lang="en-US" dirty="0">
                <a:latin typeface="Arial" pitchFamily="34" charset="0"/>
                <a:cs typeface="Arial" pitchFamily="34" charset="0"/>
              </a:rPr>
              <a:t>A Consortium / Joint Venture may, based on the % of the contract value managed or executed by their HDI members, be entitled to equity ownership in respect of HDI.</a:t>
            </a:r>
          </a:p>
          <a:p>
            <a:pPr marL="457200">
              <a:lnSpc>
                <a:spcPct val="150000"/>
              </a:lnSpc>
            </a:pPr>
            <a:endParaRPr lang="en-US" dirty="0">
              <a:latin typeface="Arial" pitchFamily="34" charset="0"/>
              <a:cs typeface="Arial" pitchFamily="34" charset="0"/>
            </a:endParaRPr>
          </a:p>
          <a:p>
            <a:pPr marL="457200">
              <a:lnSpc>
                <a:spcPct val="150000"/>
              </a:lnSpc>
            </a:pPr>
            <a:r>
              <a:rPr lang="en-US" dirty="0">
                <a:latin typeface="Arial" pitchFamily="34" charset="0"/>
                <a:cs typeface="Arial" pitchFamily="34" charset="0"/>
              </a:rPr>
              <a:t>Substantiating evidence need to be presented with bid.</a:t>
            </a:r>
            <a:endParaRPr 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EBE3EA9-BBE1-9EC6-2F86-5A208CBAF10C}"/>
              </a:ext>
            </a:extLst>
          </p:cNvPr>
          <p:cNvSpPr txBox="1"/>
          <p:nvPr/>
        </p:nvSpPr>
        <p:spPr>
          <a:xfrm>
            <a:off x="269410" y="332655"/>
            <a:ext cx="7182910" cy="461665"/>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OTHER OWNERSHIP CLAIMS (SBD 6.1)</a:t>
            </a:r>
          </a:p>
        </p:txBody>
      </p:sp>
    </p:spTree>
    <p:extLst>
      <p:ext uri="{BB962C8B-B14F-4D97-AF65-F5344CB8AC3E}">
        <p14:creationId xmlns:p14="http://schemas.microsoft.com/office/powerpoint/2010/main" val="826839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26</a:t>
            </a:fld>
            <a:r>
              <a:rPr lang="en-ZA" sz="1200" dirty="0">
                <a:latin typeface="Arial" pitchFamily="34" charset="0"/>
                <a:cs typeface="Arial" pitchFamily="34" charset="0"/>
              </a:rPr>
              <a:t> </a:t>
            </a:r>
          </a:p>
        </p:txBody>
      </p:sp>
      <p:sp>
        <p:nvSpPr>
          <p:cNvPr id="3" name="TextBox 2"/>
          <p:cNvSpPr txBox="1"/>
          <p:nvPr/>
        </p:nvSpPr>
        <p:spPr>
          <a:xfrm>
            <a:off x="467544" y="1404871"/>
            <a:ext cx="7924800" cy="4462760"/>
          </a:xfrm>
          <a:prstGeom prst="rect">
            <a:avLst/>
          </a:prstGeom>
          <a:noFill/>
        </p:spPr>
        <p:txBody>
          <a:bodyPr wrap="square" rtlCol="0">
            <a:spAutoFit/>
          </a:bodyPr>
          <a:lstStyle/>
          <a:p>
            <a:pPr marL="112713" lvl="1"/>
            <a:r>
              <a:rPr lang="en-GB" sz="2000" dirty="0">
                <a:latin typeface="Arial" panose="020B0604020202020204" pitchFamily="34" charset="0"/>
                <a:cs typeface="Arial" panose="020B0604020202020204" pitchFamily="34" charset="0"/>
              </a:rPr>
              <a:t>The National Department of Health reserves the right to:</a:t>
            </a:r>
          </a:p>
          <a:p>
            <a:pPr marL="112713" lvl="1"/>
            <a:endParaRPr lang="en-GB" sz="2000" dirty="0">
              <a:latin typeface="Arial" panose="020B0604020202020204" pitchFamily="34" charset="0"/>
              <a:cs typeface="Arial" panose="020B0604020202020204" pitchFamily="34" charset="0"/>
            </a:endParaRPr>
          </a:p>
          <a:p>
            <a:pPr marL="455613" lvl="1"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negotiate prices.</a:t>
            </a:r>
          </a:p>
          <a:p>
            <a:pPr marL="455613" lvl="1"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award the same item as a multiple award to various contractors (two or more) to address high volume requirements, security of supply and product availability. </a:t>
            </a:r>
          </a:p>
          <a:p>
            <a:pPr marL="455613" lvl="1" indent="-342900">
              <a:buFont typeface="Wingdings" panose="05000000000000000000" pitchFamily="2" charset="2"/>
              <a:buChar char="v"/>
            </a:pPr>
            <a:r>
              <a:rPr lang="en-GB" sz="2000" dirty="0">
                <a:effectLst/>
                <a:latin typeface="Arial" panose="020B0604020202020204" pitchFamily="34" charset="0"/>
                <a:ea typeface="Times New Roman" panose="02020603050405020304" pitchFamily="18" charset="0"/>
                <a:cs typeface="Arial" panose="020B0604020202020204" pitchFamily="34" charset="0"/>
              </a:rPr>
              <a:t>award to an item with a specification deviation. </a:t>
            </a:r>
          </a:p>
          <a:p>
            <a:pPr marL="455613" lvl="1" indent="-342900">
              <a:buFont typeface="Wingdings" panose="05000000000000000000" pitchFamily="2" charset="2"/>
              <a:buChar char="v"/>
            </a:pPr>
            <a:r>
              <a:rPr lang="en-ZA" sz="2000" dirty="0">
                <a:latin typeface="Arial" pitchFamily="34" charset="0"/>
                <a:cs typeface="Arial" pitchFamily="34" charset="0"/>
              </a:rPr>
              <a:t>negotiate minimum order quantities where they are deemed unfavourable.</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marL="112713" lvl="1"/>
            <a:endParaRPr lang="en-US" sz="2000" b="1" i="1"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In cases where the tender does not achieve the most economically advantageous price, the National Department of Health reserves the right not to award that item.</a:t>
            </a:r>
            <a:endParaRPr lang="en-US" sz="2000" b="1" i="1"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371001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27</a:t>
            </a:fld>
            <a:r>
              <a:rPr lang="en-ZA" sz="1200" dirty="0">
                <a:latin typeface="Arial" pitchFamily="34" charset="0"/>
                <a:cs typeface="Arial" pitchFamily="34" charset="0"/>
              </a:rPr>
              <a:t> </a:t>
            </a:r>
          </a:p>
        </p:txBody>
      </p:sp>
      <p:sp>
        <p:nvSpPr>
          <p:cNvPr id="3" name="TextBox 2"/>
          <p:cNvSpPr txBox="1"/>
          <p:nvPr/>
        </p:nvSpPr>
        <p:spPr>
          <a:xfrm>
            <a:off x="323528" y="1291106"/>
            <a:ext cx="7924800" cy="3477875"/>
          </a:xfrm>
          <a:prstGeom prst="rect">
            <a:avLst/>
          </a:prstGeom>
          <a:noFill/>
        </p:spPr>
        <p:txBody>
          <a:bodyPr wrap="square" rtlCol="0">
            <a:spAutoFit/>
          </a:bodyPr>
          <a:lstStyle/>
          <a:p>
            <a:pPr marL="112713" lvl="1"/>
            <a:r>
              <a:rPr lang="en-GB" sz="2000" dirty="0">
                <a:latin typeface="Arial" panose="020B0604020202020204" pitchFamily="34" charset="0"/>
                <a:cs typeface="Arial" panose="020B0604020202020204" pitchFamily="34" charset="0"/>
              </a:rPr>
              <a:t>The following are examples of considerations which may be considered when contemplating a multiple award:</a:t>
            </a:r>
          </a:p>
          <a:p>
            <a:pPr marL="112713" lvl="1"/>
            <a:endParaRPr lang="en-US" sz="2000" b="1" i="1"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Source of Active Pharmaceutical Ingredient (API) and actual manufacturing site;</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Capacity to meet expected demand as per published estimates in the Excel Bid Response Document;</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Estimated volume to be supplied;</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Risk to public health if the item is not available;</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Past compliance of the bidder with contractual obligations.</a:t>
            </a:r>
            <a:endParaRPr lang="en-US" sz="2000" dirty="0">
              <a:latin typeface="Arial" panose="020B0604020202020204" pitchFamily="34" charset="0"/>
              <a:cs typeface="Arial" panose="020B0604020202020204" pitchFamily="34" charset="0"/>
            </a:endParaRPr>
          </a:p>
          <a:p>
            <a:pPr marL="112713" lvl="1"/>
            <a:endParaRPr lang="en-GB"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02071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28</a:t>
            </a:fld>
            <a:r>
              <a:rPr lang="en-ZA" sz="1200" dirty="0">
                <a:latin typeface="Arial" pitchFamily="34" charset="0"/>
                <a:cs typeface="Arial" pitchFamily="34" charset="0"/>
              </a:rPr>
              <a:t> </a:t>
            </a:r>
          </a:p>
        </p:txBody>
      </p:sp>
      <p:sp>
        <p:nvSpPr>
          <p:cNvPr id="3" name="TextBox 2"/>
          <p:cNvSpPr txBox="1"/>
          <p:nvPr/>
        </p:nvSpPr>
        <p:spPr>
          <a:xfrm>
            <a:off x="251520" y="1357298"/>
            <a:ext cx="8435280" cy="4616648"/>
          </a:xfrm>
          <a:prstGeom prst="rect">
            <a:avLst/>
          </a:prstGeom>
          <a:noFill/>
        </p:spPr>
        <p:txBody>
          <a:bodyPr wrap="square" rtlCol="0">
            <a:spAutoFit/>
          </a:bodyPr>
          <a:lstStyle/>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0" lvl="2">
              <a:lnSpc>
                <a:spcPct val="150000"/>
              </a:lnSpc>
            </a:pPr>
            <a:endParaRPr lang="en-ZA" sz="2000" dirty="0">
              <a:latin typeface="Arial" pitchFamily="34" charset="0"/>
              <a:cs typeface="Arial" pitchFamily="34" charset="0"/>
            </a:endParaRPr>
          </a:p>
          <a:p>
            <a:pPr marL="355600" lvl="2" indent="-355600">
              <a:lnSpc>
                <a:spcPct val="150000"/>
              </a:lnSpc>
              <a:buFont typeface="Arial" pitchFamily="34" charset="0"/>
              <a:buChar char="•"/>
            </a:pPr>
            <a:r>
              <a:rPr lang="en-ZA" sz="2000" dirty="0">
                <a:latin typeface="Arial" pitchFamily="34" charset="0"/>
                <a:cs typeface="Arial" pitchFamily="34" charset="0"/>
              </a:rPr>
              <a:t>Quantities advertised = estimated volumes, </a:t>
            </a:r>
            <a:r>
              <a:rPr lang="en-ZA" sz="2000" b="1" u="sng" dirty="0">
                <a:latin typeface="Arial" pitchFamily="34" charset="0"/>
                <a:cs typeface="Arial" pitchFamily="34" charset="0"/>
              </a:rPr>
              <a:t>not guaranteed.</a:t>
            </a:r>
            <a:endParaRPr lang="en-ZA" sz="2000" dirty="0">
              <a:latin typeface="Arial" pitchFamily="34" charset="0"/>
              <a:cs typeface="Arial" pitchFamily="34" charset="0"/>
            </a:endParaRPr>
          </a:p>
          <a:p>
            <a:pPr marL="355600" lvl="2" indent="-355600">
              <a:lnSpc>
                <a:spcPct val="150000"/>
              </a:lnSpc>
              <a:buFont typeface="Arial" pitchFamily="34" charset="0"/>
              <a:buChar char="•"/>
            </a:pPr>
            <a:r>
              <a:rPr lang="en-ZA" sz="2000" dirty="0">
                <a:latin typeface="Arial" pitchFamily="34" charset="0"/>
                <a:cs typeface="Arial" pitchFamily="34" charset="0"/>
              </a:rPr>
              <a:t>Fluctuations in monthly demand may occur. </a:t>
            </a:r>
          </a:p>
          <a:p>
            <a:pPr marL="355600" lvl="2" indent="-355600">
              <a:lnSpc>
                <a:spcPct val="150000"/>
              </a:lnSpc>
              <a:buFont typeface="Arial" pitchFamily="34" charset="0"/>
              <a:buChar char="•"/>
            </a:pPr>
            <a:r>
              <a:rPr lang="en-ZA" sz="2000" dirty="0">
                <a:latin typeface="Arial" pitchFamily="34" charset="0"/>
                <a:cs typeface="Arial" pitchFamily="34" charset="0"/>
              </a:rPr>
              <a:t>Proposed minimum order quantities should facilitate delivery directly to facilities. </a:t>
            </a:r>
            <a:endParaRPr lang="en-ZA" sz="2000" b="1" dirty="0">
              <a:latin typeface="Arial" pitchFamily="34" charset="0"/>
              <a:cs typeface="Arial" pitchFamily="34" charset="0"/>
            </a:endParaRP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Lead times and Quantities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a:extLst>
              <a:ext uri="{FF2B5EF4-FFF2-40B4-BE49-F238E27FC236}">
                <a16:creationId xmlns:a16="http://schemas.microsoft.com/office/drawing/2014/main" id="{F93E7A3B-12FD-4386-B63E-01126C373F8F}"/>
              </a:ext>
            </a:extLst>
          </p:cNvPr>
          <p:cNvSpPr/>
          <p:nvPr/>
        </p:nvSpPr>
        <p:spPr>
          <a:xfrm>
            <a:off x="457200" y="1357298"/>
            <a:ext cx="3816424" cy="24147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r>
              <a:rPr lang="en-ZA" sz="2000" b="1" dirty="0">
                <a:solidFill>
                  <a:schemeClr val="tx1"/>
                </a:solidFill>
                <a:latin typeface="Arial" pitchFamily="34" charset="0"/>
                <a:cs typeface="Arial" pitchFamily="34" charset="0"/>
              </a:rPr>
              <a:t>Initial lead time</a:t>
            </a:r>
          </a:p>
          <a:p>
            <a:pPr marL="450850" lvl="2" indent="-450850"/>
            <a:r>
              <a:rPr lang="en-ZA" sz="2000" dirty="0">
                <a:solidFill>
                  <a:schemeClr val="tx1"/>
                </a:solidFill>
                <a:latin typeface="Arial" pitchFamily="34" charset="0"/>
                <a:cs typeface="Arial" pitchFamily="34" charset="0"/>
              </a:rPr>
              <a:t>This period may not exceed </a:t>
            </a:r>
            <a:r>
              <a:rPr lang="en-ZA" sz="2000" b="1" dirty="0">
                <a:solidFill>
                  <a:schemeClr val="tx1"/>
                </a:solidFill>
                <a:latin typeface="Arial" pitchFamily="34" charset="0"/>
                <a:cs typeface="Arial" pitchFamily="34" charset="0"/>
              </a:rPr>
              <a:t>75 </a:t>
            </a:r>
            <a:r>
              <a:rPr lang="en-ZA" sz="2000" dirty="0">
                <a:solidFill>
                  <a:schemeClr val="tx1"/>
                </a:solidFill>
                <a:latin typeface="Arial" pitchFamily="34" charset="0"/>
                <a:cs typeface="Arial" pitchFamily="34" charset="0"/>
              </a:rPr>
              <a:t>calendar days from the date of award.</a:t>
            </a:r>
          </a:p>
          <a:p>
            <a:pPr marL="450850" lvl="2" indent="-450850">
              <a:buFont typeface="Wingdings" panose="05000000000000000000" pitchFamily="2" charset="2"/>
              <a:buChar char="v"/>
            </a:pPr>
            <a:r>
              <a:rPr lang="en-ZA" sz="2000" dirty="0">
                <a:solidFill>
                  <a:schemeClr val="tx1"/>
                </a:solidFill>
                <a:latin typeface="Arial" pitchFamily="34" charset="0"/>
                <a:cs typeface="Arial" pitchFamily="34" charset="0"/>
              </a:rPr>
              <a:t>NOT from the date of publication of the contract circular. </a:t>
            </a:r>
          </a:p>
        </p:txBody>
      </p:sp>
      <p:sp>
        <p:nvSpPr>
          <p:cNvPr id="8" name="Rectangle 7">
            <a:extLst>
              <a:ext uri="{FF2B5EF4-FFF2-40B4-BE49-F238E27FC236}">
                <a16:creationId xmlns:a16="http://schemas.microsoft.com/office/drawing/2014/main" id="{48C135A4-0772-43A9-AFBA-C531CB05E88D}"/>
              </a:ext>
            </a:extLst>
          </p:cNvPr>
          <p:cNvSpPr/>
          <p:nvPr/>
        </p:nvSpPr>
        <p:spPr>
          <a:xfrm>
            <a:off x="4427984" y="1357298"/>
            <a:ext cx="4104456" cy="19276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r>
              <a:rPr lang="en-ZA" sz="2000" b="1" dirty="0">
                <a:solidFill>
                  <a:schemeClr val="tx1"/>
                </a:solidFill>
                <a:latin typeface="Arial" pitchFamily="34" charset="0"/>
                <a:cs typeface="Arial" pitchFamily="34" charset="0"/>
              </a:rPr>
              <a:t>Lead time (</a:t>
            </a:r>
            <a:r>
              <a:rPr lang="en-ZA" sz="2000" dirty="0">
                <a:solidFill>
                  <a:schemeClr val="tx1"/>
                </a:solidFill>
                <a:latin typeface="Arial" pitchFamily="34" charset="0"/>
                <a:cs typeface="Arial" pitchFamily="34" charset="0"/>
              </a:rPr>
              <a:t>within the contract period)</a:t>
            </a:r>
          </a:p>
          <a:p>
            <a:pPr marL="450850" lvl="2" indent="-450850"/>
            <a:r>
              <a:rPr lang="en-ZA" sz="2000" dirty="0">
                <a:solidFill>
                  <a:schemeClr val="tx1"/>
                </a:solidFill>
                <a:latin typeface="Arial" pitchFamily="34" charset="0"/>
                <a:cs typeface="Arial" pitchFamily="34" charset="0"/>
              </a:rPr>
              <a:t>This lead-time </a:t>
            </a:r>
            <a:r>
              <a:rPr lang="en-ZA" sz="2000" u="sng" dirty="0">
                <a:solidFill>
                  <a:schemeClr val="tx1"/>
                </a:solidFill>
                <a:latin typeface="Arial" pitchFamily="34" charset="0"/>
                <a:cs typeface="Arial" pitchFamily="34" charset="0"/>
              </a:rPr>
              <a:t>may not </a:t>
            </a:r>
            <a:r>
              <a:rPr lang="en-ZA" sz="2000" dirty="0">
                <a:solidFill>
                  <a:schemeClr val="tx1"/>
                </a:solidFill>
                <a:latin typeface="Arial" pitchFamily="34" charset="0"/>
                <a:cs typeface="Arial" pitchFamily="34" charset="0"/>
              </a:rPr>
              <a:t>exceed </a:t>
            </a:r>
            <a:r>
              <a:rPr lang="en-ZA" sz="2000" b="1" dirty="0">
                <a:solidFill>
                  <a:schemeClr val="tx1"/>
                </a:solidFill>
                <a:latin typeface="Arial" pitchFamily="34" charset="0"/>
                <a:cs typeface="Arial" pitchFamily="34" charset="0"/>
              </a:rPr>
              <a:t>14</a:t>
            </a:r>
            <a:r>
              <a:rPr lang="en-ZA" sz="2000" dirty="0">
                <a:solidFill>
                  <a:schemeClr val="tx1"/>
                </a:solidFill>
                <a:latin typeface="Arial" pitchFamily="34" charset="0"/>
                <a:cs typeface="Arial" pitchFamily="34" charset="0"/>
              </a:rPr>
              <a:t> calendar days</a:t>
            </a:r>
            <a:endParaRPr lang="en-US" sz="2000" b="1" dirty="0">
              <a:solidFill>
                <a:schemeClr val="tx1"/>
              </a:solidFill>
              <a:latin typeface="Arial" pitchFamily="34" charset="0"/>
              <a:cs typeface="Arial" pitchFamily="34" charset="0"/>
            </a:endParaRPr>
          </a:p>
          <a:p>
            <a:pPr algn="ctr"/>
            <a:endParaRPr lang="en-ZA" dirty="0"/>
          </a:p>
        </p:txBody>
      </p:sp>
    </p:spTree>
    <p:extLst>
      <p:ext uri="{BB962C8B-B14F-4D97-AF65-F5344CB8AC3E}">
        <p14:creationId xmlns:p14="http://schemas.microsoft.com/office/powerpoint/2010/main" val="1468572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29</a:t>
            </a:fld>
            <a:r>
              <a:rPr lang="en-ZA" sz="1200" dirty="0">
                <a:latin typeface="Arial" pitchFamily="34" charset="0"/>
                <a:cs typeface="Arial" pitchFamily="34" charset="0"/>
              </a:rPr>
              <a:t> </a:t>
            </a:r>
          </a:p>
        </p:txBody>
      </p:sp>
      <p:sp>
        <p:nvSpPr>
          <p:cNvPr id="3" name="TextBox 2"/>
          <p:cNvSpPr txBox="1"/>
          <p:nvPr/>
        </p:nvSpPr>
        <p:spPr>
          <a:xfrm>
            <a:off x="323528" y="1145638"/>
            <a:ext cx="8496944" cy="4708981"/>
          </a:xfrm>
          <a:prstGeom prst="rect">
            <a:avLst/>
          </a:prstGeom>
          <a:noFill/>
        </p:spPr>
        <p:txBody>
          <a:bodyPr wrap="square" rtlCol="0">
            <a:spAutoFit/>
          </a:bodyPr>
          <a:lstStyle/>
          <a:p>
            <a:pPr marL="450850" lvl="2" indent="-450850">
              <a:buFont typeface="Arial" pitchFamily="34" charset="0"/>
              <a:buChar char="•"/>
            </a:pPr>
            <a:r>
              <a:rPr lang="en-ZA" sz="2000" dirty="0">
                <a:latin typeface="Arial" pitchFamily="34" charset="0"/>
                <a:cs typeface="Arial" pitchFamily="34" charset="0"/>
              </a:rPr>
              <a:t>Only orders made on an official, authorised purchase order are valid.</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Suppliers are required to acknowledge receipt of all purchase orders received from participating authorities, in a manner stipulated by the relevant participating authority.</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Changes to any quantities ordered may only be made upon receipt of an amended purchase order.</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The Participating Authorities reserve the right to cancel orders where the lead time exceeds the delivery lead time specified in the contract.</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In cases where an order is received which appears to be irrational or misaligned with estimates, the contracted supplier must liaise with the relevant Participating Authority prior to processing the order.</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Orders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38371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a:latin typeface="Arial" pitchFamily="34" charset="0"/>
                <a:cs typeface="Arial" pitchFamily="34" charset="0"/>
              </a:rPr>
              <a:t> </a:t>
            </a:r>
          </a:p>
        </p:txBody>
      </p:sp>
      <p:sp>
        <p:nvSpPr>
          <p:cNvPr id="3" name="TextBox 2"/>
          <p:cNvSpPr txBox="1"/>
          <p:nvPr/>
        </p:nvSpPr>
        <p:spPr>
          <a:xfrm>
            <a:off x="179512" y="1357298"/>
            <a:ext cx="8507288" cy="5078313"/>
          </a:xfrm>
          <a:prstGeom prst="rect">
            <a:avLst/>
          </a:prstGeom>
          <a:noFill/>
        </p:spPr>
        <p:txBody>
          <a:bodyPr wrap="square" rtlCol="0">
            <a:spAutoFit/>
          </a:bodyPr>
          <a:lstStyle/>
          <a:p>
            <a:pPr marL="0" lvl="1">
              <a:defRPr/>
            </a:pPr>
            <a:r>
              <a:rPr lang="en-ZA" sz="2400" dirty="0">
                <a:latin typeface="Arial" pitchFamily="34" charset="0"/>
                <a:cs typeface="Arial" pitchFamily="34" charset="0"/>
              </a:rPr>
              <a:t>Four documents must be downloaded per tender and saved: </a:t>
            </a:r>
          </a:p>
          <a:p>
            <a:pPr lvl="1" indent="-457200">
              <a:buFont typeface="Arial" panose="020B0604020202020204" pitchFamily="34" charset="0"/>
              <a:buChar char="•"/>
              <a:defRPr/>
            </a:pPr>
            <a:endParaRPr lang="en-ZA" sz="2400" dirty="0">
              <a:latin typeface="Arial" pitchFamily="34" charset="0"/>
              <a:cs typeface="Arial" pitchFamily="34" charset="0"/>
            </a:endParaRPr>
          </a:p>
          <a:p>
            <a:pPr lvl="2" indent="-457200">
              <a:buAutoNum type="arabicParenR"/>
              <a:defRPr/>
            </a:pPr>
            <a:r>
              <a:rPr lang="en-ZA" sz="2400" dirty="0">
                <a:latin typeface="Arial" pitchFamily="34" charset="0"/>
                <a:cs typeface="Arial" pitchFamily="34" charset="0"/>
              </a:rPr>
              <a:t>Bid pack</a:t>
            </a:r>
          </a:p>
          <a:p>
            <a:pPr marL="457200" lvl="2">
              <a:defRPr/>
            </a:pPr>
            <a:endParaRPr lang="en-ZA" sz="2400" dirty="0">
              <a:latin typeface="Arial" pitchFamily="34" charset="0"/>
              <a:cs typeface="Arial" pitchFamily="34" charset="0"/>
            </a:endParaRPr>
          </a:p>
          <a:p>
            <a:pPr lvl="2" indent="-457200">
              <a:defRPr/>
            </a:pPr>
            <a:r>
              <a:rPr lang="en-ZA" sz="2400" dirty="0">
                <a:latin typeface="Arial" pitchFamily="34" charset="0"/>
                <a:cs typeface="Arial" pitchFamily="34" charset="0"/>
              </a:rPr>
              <a:t>2)  Bid Response Document (in Excel)</a:t>
            </a:r>
          </a:p>
          <a:p>
            <a:pPr lvl="2" indent="-457200">
              <a:defRPr/>
            </a:pPr>
            <a:endParaRPr lang="en-ZA" sz="2400" dirty="0">
              <a:latin typeface="Arial" pitchFamily="34" charset="0"/>
              <a:cs typeface="Arial" pitchFamily="34" charset="0"/>
            </a:endParaRPr>
          </a:p>
          <a:p>
            <a:pPr lvl="2" indent="-457200">
              <a:defRPr/>
            </a:pPr>
            <a:r>
              <a:rPr lang="en-ZA" sz="2400" dirty="0">
                <a:latin typeface="Arial" pitchFamily="34" charset="0"/>
                <a:cs typeface="Arial" pitchFamily="34" charset="0"/>
              </a:rPr>
              <a:t>3)  Annexure A – Checklist (in Excel)</a:t>
            </a:r>
          </a:p>
          <a:p>
            <a:pPr lvl="2" indent="-457200">
              <a:defRPr/>
            </a:pPr>
            <a:endParaRPr lang="en-ZA" sz="2400" dirty="0">
              <a:latin typeface="Arial" pitchFamily="34" charset="0"/>
              <a:cs typeface="Arial" pitchFamily="34" charset="0"/>
            </a:endParaRPr>
          </a:p>
          <a:p>
            <a:pPr lvl="2" indent="-457200">
              <a:buAutoNum type="arabicParenR" startAt="4"/>
              <a:defRPr/>
            </a:pPr>
            <a:r>
              <a:rPr lang="en-ZA" sz="2400" dirty="0">
                <a:latin typeface="Arial" pitchFamily="34" charset="0"/>
                <a:cs typeface="Arial" pitchFamily="34" charset="0"/>
              </a:rPr>
              <a:t>PBD9 Directors Categorisation Profile (in Excel and must be completed)</a:t>
            </a:r>
          </a:p>
          <a:p>
            <a:pPr marL="457200" lvl="2">
              <a:defRPr/>
            </a:pPr>
            <a:r>
              <a:rPr lang="en-ZA" dirty="0">
                <a:latin typeface="Arial" pitchFamily="34" charset="0"/>
                <a:cs typeface="Arial" pitchFamily="34" charset="0"/>
              </a:rPr>
              <a:t>       </a:t>
            </a:r>
            <a:r>
              <a:rPr lang="en-ZA" b="1" dirty="0">
                <a:latin typeface="Arial" pitchFamily="34" charset="0"/>
                <a:cs typeface="Arial" pitchFamily="34" charset="0"/>
              </a:rPr>
              <a:t>Note: Its compulsory to submit certified copies of Director’s/Owners      	identification</a:t>
            </a:r>
          </a:p>
          <a:p>
            <a:pPr marL="457200" lvl="2">
              <a:defRPr/>
            </a:pPr>
            <a:endParaRPr lang="en-ZA" sz="2400" dirty="0">
              <a:highlight>
                <a:srgbClr val="FFFF00"/>
              </a:highlight>
              <a:latin typeface="Arial" pitchFamily="34" charset="0"/>
              <a:cs typeface="Arial"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Tender Documents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52218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30</a:t>
            </a:fld>
            <a:r>
              <a:rPr lang="en-ZA" sz="1200" dirty="0">
                <a:latin typeface="Arial" pitchFamily="34" charset="0"/>
                <a:cs typeface="Arial" pitchFamily="34" charset="0"/>
              </a:rPr>
              <a:t> </a:t>
            </a:r>
          </a:p>
        </p:txBody>
      </p:sp>
      <p:sp>
        <p:nvSpPr>
          <p:cNvPr id="3" name="TextBox 2"/>
          <p:cNvSpPr txBox="1"/>
          <p:nvPr/>
        </p:nvSpPr>
        <p:spPr>
          <a:xfrm>
            <a:off x="755576" y="1268760"/>
            <a:ext cx="8064896" cy="4708981"/>
          </a:xfrm>
          <a:prstGeom prst="rect">
            <a:avLst/>
          </a:prstGeom>
          <a:noFill/>
        </p:spPr>
        <p:txBody>
          <a:bodyPr wrap="square" rtlCol="0">
            <a:spAutoFit/>
          </a:bodyPr>
          <a:lstStyle/>
          <a:p>
            <a:pPr marL="0" lvl="2" algn="just"/>
            <a:r>
              <a:rPr lang="en-GB" sz="2000" dirty="0">
                <a:latin typeface="Arial" panose="020B0604020202020204" pitchFamily="34" charset="0"/>
                <a:cs typeface="Arial" panose="020B0604020202020204" pitchFamily="34" charset="0"/>
              </a:rPr>
              <a:t>The National Department of Health, in collaboration with the Participating Authorities, will monitor the performance of contracted suppliers in terms of this contract, including but not limited to the following:</a:t>
            </a:r>
          </a:p>
          <a:p>
            <a:pPr marL="0" lvl="2" algn="just"/>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delivery lead times;</a:t>
            </a:r>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delivery in full as per the purchase order;</a:t>
            </a:r>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Percentage of orders delivered on time and in full;</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reporting requirements according to reporting schedule and reporting mechanism; and</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Attendance of compulsory quarterly meetings</a:t>
            </a:r>
          </a:p>
          <a:p>
            <a:pPr marL="0" lvl="2" algn="just"/>
            <a:endParaRPr lang="en-US" sz="1600" dirty="0">
              <a:solidFill>
                <a:srgbClr val="FF0000"/>
              </a:solidFill>
              <a:latin typeface="Arial" panose="020B0604020202020204" pitchFamily="34" charset="0"/>
              <a:cs typeface="Arial" panose="020B0604020202020204" pitchFamily="34" charset="0"/>
            </a:endParaRPr>
          </a:p>
          <a:p>
            <a:pPr marL="0" lvl="2" algn="just"/>
            <a:r>
              <a:rPr lang="en-US" sz="2000" dirty="0">
                <a:latin typeface="Arial" panose="020B0604020202020204" pitchFamily="34" charset="0"/>
                <a:cs typeface="Arial" panose="020B0604020202020204" pitchFamily="34" charset="0"/>
              </a:rPr>
              <a:t>Contracted Suppliers may be required to present continuous improvement initiatives aimed at improving efficiencies in the supply chain to benefit both suppliers and the Department</a:t>
            </a:r>
          </a:p>
        </p:txBody>
      </p:sp>
      <p:sp>
        <p:nvSpPr>
          <p:cNvPr id="4" name="Rectangle 2"/>
          <p:cNvSpPr txBox="1">
            <a:spLocks noChangeArrowheads="1"/>
          </p:cNvSpPr>
          <p:nvPr/>
        </p:nvSpPr>
        <p:spPr>
          <a:xfrm>
            <a:off x="179512" y="48126"/>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44334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31</a:t>
            </a:fld>
            <a:r>
              <a:rPr lang="en-ZA" sz="1200" dirty="0">
                <a:latin typeface="Arial" pitchFamily="34" charset="0"/>
                <a:cs typeface="Arial" pitchFamily="34" charset="0"/>
              </a:rPr>
              <a:t> </a:t>
            </a:r>
          </a:p>
        </p:txBody>
      </p:sp>
      <p:sp>
        <p:nvSpPr>
          <p:cNvPr id="3" name="TextBox 2"/>
          <p:cNvSpPr txBox="1"/>
          <p:nvPr/>
        </p:nvSpPr>
        <p:spPr>
          <a:xfrm>
            <a:off x="755576" y="1412776"/>
            <a:ext cx="7924800" cy="4093428"/>
          </a:xfrm>
          <a:prstGeom prst="rect">
            <a:avLst/>
          </a:prstGeom>
          <a:noFill/>
        </p:spPr>
        <p:txBody>
          <a:bodyPr wrap="square" rtlCol="0">
            <a:spAutoFit/>
          </a:bodyPr>
          <a:lstStyle/>
          <a:p>
            <a:pPr marL="0" lvl="2" algn="just"/>
            <a:r>
              <a:rPr lang="en-GB" sz="2000" b="1" dirty="0">
                <a:latin typeface="Arial" panose="020B0604020202020204" pitchFamily="34" charset="0"/>
                <a:cs typeface="Arial" panose="020B0604020202020204" pitchFamily="34" charset="0"/>
              </a:rPr>
              <a:t>Reporting requirements</a:t>
            </a:r>
          </a:p>
          <a:p>
            <a:pPr marL="0" lvl="2" algn="just"/>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As a minimum, suppliers will be required to submit the following:</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All transactional data relating to orders;</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A monthly age analysis;</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Production pipeline data and forecast including:</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available (stock on hand);</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in Quality Assurance, awaiting release;</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in the current month’s production plan.</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Status of outstanding orders.</a:t>
            </a:r>
            <a:endParaRPr lang="en-US"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79512" y="48126"/>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215488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32</a:t>
            </a:fld>
            <a:r>
              <a:rPr lang="en-ZA" sz="1200" dirty="0">
                <a:latin typeface="Arial" pitchFamily="34" charset="0"/>
                <a:cs typeface="Arial" pitchFamily="34" charset="0"/>
              </a:rPr>
              <a:t> </a:t>
            </a:r>
          </a:p>
        </p:txBody>
      </p:sp>
      <p:sp>
        <p:nvSpPr>
          <p:cNvPr id="3" name="TextBox 2"/>
          <p:cNvSpPr txBox="1"/>
          <p:nvPr/>
        </p:nvSpPr>
        <p:spPr>
          <a:xfrm>
            <a:off x="177552" y="973983"/>
            <a:ext cx="8291264" cy="5062924"/>
          </a:xfrm>
          <a:prstGeom prst="rect">
            <a:avLst/>
          </a:prstGeom>
          <a:noFill/>
        </p:spPr>
        <p:txBody>
          <a:bodyPr wrap="square" rtlCol="0">
            <a:spAutoFit/>
          </a:bodyPr>
          <a:lstStyle/>
          <a:p>
            <a:r>
              <a:rPr lang="en-US" sz="1850" dirty="0">
                <a:latin typeface="Arial" panose="020B0604020202020204" pitchFamily="34" charset="0"/>
                <a:cs typeface="Arial" panose="020B0604020202020204" pitchFamily="34" charset="0"/>
              </a:rPr>
              <a:t>Suppliers are required to maintain sufficient buffer stock to meet at </a:t>
            </a:r>
            <a:r>
              <a:rPr lang="en-US" sz="1850">
                <a:latin typeface="Arial" panose="020B0604020202020204" pitchFamily="34" charset="0"/>
                <a:cs typeface="Arial" panose="020B0604020202020204" pitchFamily="34" charset="0"/>
              </a:rPr>
              <a:t>least two months </a:t>
            </a:r>
            <a:r>
              <a:rPr lang="en-US" sz="1850" dirty="0">
                <a:latin typeface="Arial" panose="020B0604020202020204" pitchFamily="34" charset="0"/>
                <a:cs typeface="Arial" panose="020B0604020202020204" pitchFamily="34" charset="0"/>
              </a:rPr>
              <a:t>demand for all items, aligned with the needs of participating Authorities.</a:t>
            </a:r>
          </a:p>
          <a:p>
            <a:r>
              <a:rPr lang="en-US" sz="1850" dirty="0">
                <a:latin typeface="Arial" panose="020B0604020202020204" pitchFamily="34" charset="0"/>
                <a:cs typeface="Arial" panose="020B0604020202020204" pitchFamily="34" charset="0"/>
              </a:rPr>
              <a:t>Allowances for a reduced yet appropriate buffer stock will be made for the last two (2) months of the contract as agreed upon between </a:t>
            </a:r>
            <a:r>
              <a:rPr lang="en-US" sz="1850" dirty="0" err="1">
                <a:latin typeface="Arial" panose="020B0604020202020204" pitchFamily="34" charset="0"/>
                <a:cs typeface="Arial" panose="020B0604020202020204" pitchFamily="34" charset="0"/>
              </a:rPr>
              <a:t>NDoH</a:t>
            </a:r>
            <a:r>
              <a:rPr lang="en-US" sz="1850" dirty="0">
                <a:latin typeface="Arial" panose="020B0604020202020204" pitchFamily="34" charset="0"/>
                <a:cs typeface="Arial" panose="020B0604020202020204" pitchFamily="34" charset="0"/>
              </a:rPr>
              <a:t> and  the contracted supplier.</a:t>
            </a:r>
            <a:endParaRPr lang="en-GB" sz="1850" dirty="0">
              <a:latin typeface="Arial" panose="020B0604020202020204" pitchFamily="34" charset="0"/>
              <a:cs typeface="Arial" panose="020B0604020202020204" pitchFamily="34" charset="0"/>
            </a:endParaRPr>
          </a:p>
          <a:p>
            <a:endParaRPr lang="en-US" sz="1850" b="1" u="sng" dirty="0">
              <a:latin typeface="Arial" panose="020B0604020202020204" pitchFamily="34" charset="0"/>
              <a:cs typeface="Arial" panose="020B0604020202020204" pitchFamily="34" charset="0"/>
            </a:endParaRPr>
          </a:p>
          <a:p>
            <a:r>
              <a:rPr lang="en-GB" sz="1850" dirty="0">
                <a:latin typeface="Arial" panose="020B0604020202020204" pitchFamily="34" charset="0"/>
                <a:cs typeface="Arial" panose="020B0604020202020204" pitchFamily="34" charset="0"/>
              </a:rPr>
              <a:t>Contractors must inform the National Department of Health at first knowledge of any circumstances that may result in interrupted supply, including but not limited to: </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regulatory action which may impact on their GMP status or that of entities on which they are reliant;</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any anticipated problems associated with the availability of active pharmaceutical ingredient (API); </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industrial action;</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challenges with manufacturing pipeline;</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any other supply challenges.</a:t>
            </a:r>
            <a:endParaRPr lang="en-US" sz="1850"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79932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33</a:t>
            </a:fld>
            <a:r>
              <a:rPr lang="en-ZA" sz="1200" dirty="0">
                <a:latin typeface="Arial" pitchFamily="34" charset="0"/>
                <a:cs typeface="Arial" pitchFamily="34" charset="0"/>
              </a:rPr>
              <a:t> </a:t>
            </a:r>
          </a:p>
        </p:txBody>
      </p:sp>
      <p:sp>
        <p:nvSpPr>
          <p:cNvPr id="3" name="TextBox 2"/>
          <p:cNvSpPr txBox="1"/>
          <p:nvPr/>
        </p:nvSpPr>
        <p:spPr>
          <a:xfrm>
            <a:off x="467544" y="1357298"/>
            <a:ext cx="8219256" cy="3416320"/>
          </a:xfrm>
          <a:prstGeom prst="rect">
            <a:avLst/>
          </a:prstGeom>
          <a:noFill/>
        </p:spPr>
        <p:txBody>
          <a:bodyPr wrap="square" rtlCol="0">
            <a:spAutoFit/>
          </a:bodyPr>
          <a:lstStyle/>
          <a:p>
            <a:pPr marL="63500" lvl="1" algn="just"/>
            <a:r>
              <a:rPr lang="en-GB" dirty="0">
                <a:latin typeface="Arial" panose="020B0604020202020204" pitchFamily="34" charset="0"/>
                <a:cs typeface="Arial" panose="020B0604020202020204" pitchFamily="34" charset="0"/>
              </a:rPr>
              <a:t>Contracted Suppliers must direct official communication relating to continuity of supply to stockalert@health.gov.za, as well as Participating Authorities;</a:t>
            </a:r>
          </a:p>
          <a:p>
            <a:pPr marL="63500" lvl="1" algn="just"/>
            <a:endParaRPr lang="en-US" b="1" u="sng" dirty="0">
              <a:latin typeface="Arial" panose="020B0604020202020204" pitchFamily="34" charset="0"/>
              <a:cs typeface="Arial" panose="020B0604020202020204" pitchFamily="34" charset="0"/>
            </a:endParaRPr>
          </a:p>
          <a:p>
            <a:pPr marL="63500" lvl="1" algn="just"/>
            <a:r>
              <a:rPr lang="en-GB" dirty="0">
                <a:latin typeface="Arial" panose="020B0604020202020204" pitchFamily="34" charset="0"/>
                <a:cs typeface="Arial" panose="020B0604020202020204" pitchFamily="34" charset="0"/>
              </a:rPr>
              <a:t>All official communication must include detail of corrective actions taken by the contracted supplier to ensure continuity of supply.</a:t>
            </a:r>
          </a:p>
          <a:p>
            <a:pPr marL="63500" lvl="1" algn="just"/>
            <a:endParaRPr lang="en-US" b="1" u="sng" dirty="0">
              <a:latin typeface="Arial" panose="020B0604020202020204" pitchFamily="34" charset="0"/>
              <a:cs typeface="Arial" panose="020B0604020202020204" pitchFamily="34" charset="0"/>
            </a:endParaRPr>
          </a:p>
          <a:p>
            <a:pPr marL="63500" lvl="1" algn="just"/>
            <a:r>
              <a:rPr lang="en-GB" dirty="0">
                <a:latin typeface="Arial" panose="020B0604020202020204" pitchFamily="34" charset="0"/>
                <a:cs typeface="Arial" panose="020B0604020202020204" pitchFamily="34" charset="0"/>
              </a:rPr>
              <a:t>It is the responsibility of the contracted supplier to ensure continuous availability and supply of contracted items. In the event that the contracted supplier is unable to supply, the contracted supplier will source alternative product of acceptable quality and up to the same quantity as required in terms of the contract. The substitute item will be supplied at the current price of the contracted item. </a:t>
            </a:r>
            <a:endParaRPr lang="en-US"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29950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34</a:t>
            </a:fld>
            <a:r>
              <a:rPr lang="en-ZA" sz="1200" dirty="0">
                <a:latin typeface="Arial" pitchFamily="34" charset="0"/>
                <a:cs typeface="Arial" pitchFamily="34" charset="0"/>
              </a:rPr>
              <a:t> </a:t>
            </a:r>
          </a:p>
        </p:txBody>
      </p:sp>
      <p:sp>
        <p:nvSpPr>
          <p:cNvPr id="3" name="TextBox 2"/>
          <p:cNvSpPr txBox="1"/>
          <p:nvPr/>
        </p:nvSpPr>
        <p:spPr>
          <a:xfrm>
            <a:off x="251520" y="1174038"/>
            <a:ext cx="8496944" cy="4708981"/>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Arial" pitchFamily="34" charset="0"/>
                <a:cs typeface="Arial" pitchFamily="34" charset="0"/>
              </a:rPr>
              <a:t>Unless MCC or SAHPRA, has approved a shorter shelf life, products must have a shelf-life of at least </a:t>
            </a:r>
            <a:r>
              <a:rPr lang="en-GB" sz="2000" b="1" i="1" u="sng" dirty="0">
                <a:latin typeface="Arial" pitchFamily="34" charset="0"/>
                <a:cs typeface="Arial" pitchFamily="34" charset="0"/>
              </a:rPr>
              <a:t>12</a:t>
            </a:r>
            <a:r>
              <a:rPr lang="en-GB" sz="2000" dirty="0">
                <a:latin typeface="Arial" pitchFamily="34" charset="0"/>
                <a:cs typeface="Arial" pitchFamily="34" charset="0"/>
              </a:rPr>
              <a:t> months upon delivery.</a:t>
            </a:r>
            <a:endParaRPr lang="en-US" sz="2000" dirty="0">
              <a:latin typeface="Arial" pitchFamily="34" charset="0"/>
              <a:cs typeface="Arial" pitchFamily="34" charset="0"/>
            </a:endParaRPr>
          </a:p>
          <a:p>
            <a:pPr marL="342900" lvl="1" indent="-342900">
              <a:buFont typeface="Arial" panose="020B0604020202020204" pitchFamily="34" charset="0"/>
              <a:buChar char="•"/>
            </a:pPr>
            <a:r>
              <a:rPr lang="en-ZA" sz="2000" dirty="0">
                <a:latin typeface="Arial" pitchFamily="34" charset="0"/>
                <a:cs typeface="Arial" pitchFamily="34" charset="0"/>
              </a:rPr>
              <a:t>Contracted suppliers may apply in writing to PAs to supply a product with a shorter shelf life provided that: </a:t>
            </a:r>
          </a:p>
          <a:p>
            <a:pPr marL="908050" lvl="1" indent="-273050">
              <a:buFont typeface="Arial" pitchFamily="34" charset="0"/>
              <a:buChar char="•"/>
            </a:pPr>
            <a:r>
              <a:rPr lang="en-ZA" sz="2000" dirty="0">
                <a:latin typeface="Arial" pitchFamily="34" charset="0"/>
                <a:cs typeface="Arial" pitchFamily="34" charset="0"/>
              </a:rPr>
              <a:t>Applications are accompanied by an undertaking that such short-dated products will be unconditionally replaced or credited before or after expiry; </a:t>
            </a:r>
            <a:r>
              <a:rPr lang="en-ZA" sz="2000" b="1" dirty="0">
                <a:latin typeface="Arial" pitchFamily="34" charset="0"/>
                <a:cs typeface="Arial" pitchFamily="34" charset="0"/>
              </a:rPr>
              <a:t>and</a:t>
            </a:r>
            <a:r>
              <a:rPr lang="en-ZA" sz="2000" dirty="0">
                <a:latin typeface="Arial" pitchFamily="34" charset="0"/>
                <a:cs typeface="Arial" pitchFamily="34" charset="0"/>
              </a:rPr>
              <a:t> </a:t>
            </a:r>
          </a:p>
          <a:p>
            <a:pPr marL="908050" lvl="1" indent="-273050">
              <a:buFont typeface="Arial" pitchFamily="34" charset="0"/>
              <a:buChar char="•"/>
            </a:pPr>
            <a:r>
              <a:rPr lang="en-ZA" sz="2000" dirty="0">
                <a:latin typeface="Arial" pitchFamily="34" charset="0"/>
                <a:cs typeface="Arial" pitchFamily="34" charset="0"/>
              </a:rPr>
              <a:t>applications are approved before execution of orders; </a:t>
            </a:r>
            <a:r>
              <a:rPr lang="en-ZA" sz="2000" b="1" dirty="0">
                <a:latin typeface="Arial" pitchFamily="34" charset="0"/>
                <a:cs typeface="Arial" pitchFamily="34" charset="0"/>
              </a:rPr>
              <a:t>and</a:t>
            </a:r>
            <a:endParaRPr lang="en-ZA" sz="2000" dirty="0">
              <a:latin typeface="Arial" pitchFamily="34" charset="0"/>
              <a:cs typeface="Arial" pitchFamily="34" charset="0"/>
            </a:endParaRPr>
          </a:p>
          <a:p>
            <a:pPr marL="908050" lvl="1" indent="-273050">
              <a:buFont typeface="Arial" pitchFamily="34" charset="0"/>
              <a:buChar char="•"/>
            </a:pPr>
            <a:r>
              <a:rPr lang="en-ZA" sz="2000" dirty="0">
                <a:latin typeface="Arial" pitchFamily="34" charset="0"/>
                <a:cs typeface="Arial" pitchFamily="34" charset="0"/>
              </a:rPr>
              <a:t>upon notification of remaining expired stock such products will be collected by the supplier at their own cost; </a:t>
            </a:r>
            <a:r>
              <a:rPr lang="en-ZA" sz="2000" b="1" dirty="0">
                <a:latin typeface="Arial" pitchFamily="34" charset="0"/>
                <a:cs typeface="Arial" pitchFamily="34" charset="0"/>
              </a:rPr>
              <a:t>and</a:t>
            </a:r>
            <a:endParaRPr lang="en-ZA" sz="2000" dirty="0">
              <a:latin typeface="Arial" pitchFamily="34" charset="0"/>
              <a:cs typeface="Arial" pitchFamily="34" charset="0"/>
            </a:endParaRPr>
          </a:p>
          <a:p>
            <a:pPr marL="908050" lvl="1" indent="-273050">
              <a:buFont typeface="Arial" pitchFamily="34" charset="0"/>
              <a:buChar char="•"/>
            </a:pPr>
            <a:r>
              <a:rPr lang="en-ZA" sz="2000" dirty="0">
                <a:latin typeface="Arial" pitchFamily="34" charset="0"/>
                <a:cs typeface="Arial" pitchFamily="34" charset="0"/>
              </a:rPr>
              <a:t>failure to collect the products within 30 days after written notification to the supplier will result in the disposal of the product by the PA for the account of the supplier.</a:t>
            </a:r>
          </a:p>
          <a:p>
            <a:pPr marL="450850" lvl="2" indent="-273050">
              <a:buFont typeface="Arial" pitchFamily="34" charset="0"/>
              <a:buChar char="•"/>
            </a:pPr>
            <a:r>
              <a:rPr lang="en-ZA" sz="2000" dirty="0">
                <a:latin typeface="Arial" pitchFamily="34" charset="0"/>
                <a:cs typeface="Arial" pitchFamily="34" charset="0"/>
              </a:rPr>
              <a:t>Any PA may, </a:t>
            </a:r>
            <a:r>
              <a:rPr lang="en-ZA" sz="2000" u="sng" dirty="0">
                <a:latin typeface="Arial" pitchFamily="34" charset="0"/>
                <a:cs typeface="Arial" pitchFamily="34" charset="0"/>
              </a:rPr>
              <a:t>without prejudice</a:t>
            </a:r>
            <a:r>
              <a:rPr lang="en-ZA" sz="2000" dirty="0">
                <a:latin typeface="Arial" pitchFamily="34" charset="0"/>
                <a:cs typeface="Arial" pitchFamily="34" charset="0"/>
              </a:rPr>
              <a:t>, decline to accept product with a shelf-life of less than 12 months.</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Shelf life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240719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35</a:t>
            </a:fld>
            <a:r>
              <a:rPr lang="en-ZA" sz="1200" dirty="0">
                <a:latin typeface="Arial" pitchFamily="34" charset="0"/>
                <a:cs typeface="Arial" pitchFamily="34" charset="0"/>
              </a:rPr>
              <a:t> </a:t>
            </a:r>
          </a:p>
        </p:txBody>
      </p:sp>
      <p:sp>
        <p:nvSpPr>
          <p:cNvPr id="3" name="TextBox 2"/>
          <p:cNvSpPr txBox="1"/>
          <p:nvPr/>
        </p:nvSpPr>
        <p:spPr>
          <a:xfrm>
            <a:off x="755576" y="1181306"/>
            <a:ext cx="7924800" cy="4708981"/>
          </a:xfrm>
          <a:prstGeom prst="rect">
            <a:avLst/>
          </a:prstGeom>
          <a:noFill/>
        </p:spPr>
        <p:txBody>
          <a:bodyPr wrap="square" rtlCol="0">
            <a:spAutoFit/>
          </a:bodyPr>
          <a:lstStyle/>
          <a:p>
            <a:pPr marL="0" lvl="1">
              <a:defRPr/>
            </a:pPr>
            <a:r>
              <a:rPr lang="en-US" sz="2000" b="1" dirty="0">
                <a:latin typeface="Arial" pitchFamily="34" charset="0"/>
                <a:cs typeface="Arial" pitchFamily="34" charset="0"/>
              </a:rPr>
              <a:t>Bid Response Document</a:t>
            </a:r>
          </a:p>
          <a:p>
            <a:pPr marL="265113" lvl="1" indent="-265113" algn="ctr">
              <a:defRPr/>
            </a:pPr>
            <a:r>
              <a:rPr lang="en-ZA" sz="2000" u="sng" dirty="0">
                <a:solidFill>
                  <a:srgbClr val="FF0000"/>
                </a:solidFill>
                <a:latin typeface="Arial" pitchFamily="34" charset="0"/>
                <a:cs typeface="Arial" pitchFamily="34" charset="0"/>
              </a:rPr>
              <a:t>Adobe Reader 9 or later must be used.  </a:t>
            </a:r>
          </a:p>
          <a:p>
            <a:pPr marL="265113" lvl="1" indent="-265113">
              <a:buFont typeface="Wingdings" pitchFamily="2" charset="2"/>
              <a:buChar char="v"/>
              <a:defRPr/>
            </a:pPr>
            <a:r>
              <a:rPr lang="en-ZA" sz="2000" dirty="0">
                <a:latin typeface="Arial" pitchFamily="34" charset="0"/>
                <a:cs typeface="Arial" pitchFamily="34" charset="0"/>
              </a:rPr>
              <a:t>This is available as a free download. </a:t>
            </a:r>
          </a:p>
          <a:p>
            <a:pPr marL="265113" lvl="1" indent="-265113">
              <a:defRPr/>
            </a:pPr>
            <a:endParaRPr lang="en-ZA" sz="2000" dirty="0">
              <a:latin typeface="Arial" pitchFamily="34" charset="0"/>
              <a:cs typeface="Arial" pitchFamily="34" charset="0"/>
            </a:endParaRPr>
          </a:p>
          <a:p>
            <a:pPr marL="265113" lvl="1" indent="-265113">
              <a:buFont typeface="Wingdings" pitchFamily="2" charset="2"/>
              <a:buChar char="Ø"/>
              <a:defRPr/>
            </a:pPr>
            <a:r>
              <a:rPr lang="en-ZA" sz="2000" dirty="0">
                <a:latin typeface="Arial" pitchFamily="34" charset="0"/>
                <a:cs typeface="Arial" pitchFamily="34" charset="0"/>
              </a:rPr>
              <a:t>If you have difficulty in downloading / opening or saving documents, first try opening the document online then saving from there to your computer.  Add your company name to filename</a:t>
            </a:r>
          </a:p>
          <a:p>
            <a:pPr marL="265113" lvl="1" indent="-265113">
              <a:buFont typeface="Wingdings" pitchFamily="2" charset="2"/>
              <a:buChar char="Ø"/>
              <a:defRPr/>
            </a:pPr>
            <a:r>
              <a:rPr lang="en-ZA" sz="2000" dirty="0">
                <a:latin typeface="Arial" pitchFamily="34" charset="0"/>
                <a:cs typeface="Arial" pitchFamily="34" charset="0"/>
              </a:rPr>
              <a:t>Only start completing in the document when downloaded and saved. Highlight existing fields to avoid missing any</a:t>
            </a:r>
          </a:p>
          <a:p>
            <a:pPr marL="265113" lvl="1" indent="-265113">
              <a:buFont typeface="Wingdings" pitchFamily="2" charset="2"/>
              <a:buChar char="Ø"/>
              <a:defRPr/>
            </a:pPr>
            <a:r>
              <a:rPr lang="en-ZA" sz="2000" dirty="0">
                <a:latin typeface="Arial" pitchFamily="34" charset="0"/>
                <a:cs typeface="Arial" pitchFamily="34" charset="0"/>
              </a:rPr>
              <a:t>Fields can be corrected by overtyping – note that some fields could be “prefilled” from a previous entry</a:t>
            </a:r>
          </a:p>
          <a:p>
            <a:pPr marL="265113" lvl="1" indent="-265113">
              <a:buFont typeface="Wingdings" pitchFamily="2" charset="2"/>
              <a:buChar char="Ø"/>
              <a:defRPr/>
            </a:pPr>
            <a:r>
              <a:rPr lang="en-ZA" sz="2000" dirty="0">
                <a:latin typeface="Arial" pitchFamily="34" charset="0"/>
                <a:cs typeface="Arial" pitchFamily="34" charset="0"/>
              </a:rPr>
              <a:t>Complete all fields, print and save, confirm correct, then complete any remaining empty fields, then sign and scan.</a:t>
            </a:r>
          </a:p>
          <a:p>
            <a:pPr marL="265113" lvl="1" indent="-265113">
              <a:buFont typeface="Wingdings" pitchFamily="2" charset="2"/>
              <a:buChar char="Ø"/>
              <a:defRPr/>
            </a:pPr>
            <a:r>
              <a:rPr lang="en-ZA" sz="2000" dirty="0">
                <a:latin typeface="Arial" pitchFamily="34" charset="0"/>
                <a:cs typeface="Arial" pitchFamily="34" charset="0"/>
              </a:rPr>
              <a:t>Ensure that all fields in the final electronic copy correspond with the </a:t>
            </a:r>
            <a:r>
              <a:rPr lang="en-ZA" sz="2000" u="sng" dirty="0">
                <a:latin typeface="Arial" pitchFamily="34" charset="0"/>
                <a:cs typeface="Arial" pitchFamily="34" charset="0"/>
              </a:rPr>
              <a:t>final printed copy (as latter is the legal bid)</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1105293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36</a:t>
            </a:fld>
            <a:r>
              <a:rPr lang="en-ZA" sz="1200" dirty="0">
                <a:latin typeface="Arial" pitchFamily="34" charset="0"/>
                <a:cs typeface="Arial" pitchFamily="34" charset="0"/>
              </a:rPr>
              <a:t> </a:t>
            </a:r>
          </a:p>
        </p:txBody>
      </p:sp>
      <p:sp>
        <p:nvSpPr>
          <p:cNvPr id="3" name="TextBox 2"/>
          <p:cNvSpPr txBox="1"/>
          <p:nvPr/>
        </p:nvSpPr>
        <p:spPr>
          <a:xfrm>
            <a:off x="426368" y="1190831"/>
            <a:ext cx="8291264" cy="4708981"/>
          </a:xfrm>
          <a:prstGeom prst="rect">
            <a:avLst/>
          </a:prstGeom>
          <a:noFill/>
        </p:spPr>
        <p:txBody>
          <a:bodyPr wrap="square" rtlCol="0">
            <a:spAutoFit/>
          </a:bodyPr>
          <a:lstStyle/>
          <a:p>
            <a:pPr marL="0" lvl="1">
              <a:defRPr/>
            </a:pPr>
            <a:r>
              <a:rPr lang="en-US" sz="2000" b="1" dirty="0">
                <a:latin typeface="Arial" pitchFamily="34" charset="0"/>
                <a:cs typeface="Arial" pitchFamily="34" charset="0"/>
              </a:rPr>
              <a:t>Excel Document</a:t>
            </a:r>
          </a:p>
          <a:p>
            <a:pPr lvl="1" algn="ctr"/>
            <a:r>
              <a:rPr lang="en-ZA" sz="2000" dirty="0">
                <a:solidFill>
                  <a:srgbClr val="FF0000"/>
                </a:solidFill>
                <a:latin typeface="Arial" pitchFamily="34" charset="0"/>
                <a:cs typeface="Arial" pitchFamily="34" charset="0"/>
              </a:rPr>
              <a:t>Use Ms Excel®  2007 or later</a:t>
            </a:r>
          </a:p>
          <a:p>
            <a:pPr lvl="1">
              <a:spcBef>
                <a:spcPts val="0"/>
              </a:spcBef>
              <a:buFont typeface="Wingdings" pitchFamily="2" charset="2"/>
              <a:buChar char="v"/>
            </a:pPr>
            <a:r>
              <a:rPr lang="en-ZA" sz="2000" dirty="0">
                <a:latin typeface="Arial" pitchFamily="34" charset="0"/>
                <a:cs typeface="Arial" pitchFamily="34" charset="0"/>
              </a:rPr>
              <a:t>Complete ALL response fields in Excel for items on which bids are    submitted</a:t>
            </a:r>
          </a:p>
          <a:p>
            <a:pPr lvl="1">
              <a:spcBef>
                <a:spcPts val="0"/>
              </a:spcBef>
            </a:pPr>
            <a:endParaRPr lang="en-ZA" sz="2000" dirty="0">
              <a:latin typeface="Arial" pitchFamily="34" charset="0"/>
              <a:cs typeface="Arial" pitchFamily="34" charset="0"/>
            </a:endParaRPr>
          </a:p>
          <a:p>
            <a:pPr lvl="2">
              <a:buFont typeface="Wingdings" pitchFamily="2" charset="2"/>
              <a:buChar char="Ø"/>
            </a:pPr>
            <a:r>
              <a:rPr lang="en-ZA" sz="2000" dirty="0">
                <a:latin typeface="Arial" pitchFamily="34" charset="0"/>
                <a:cs typeface="Arial" pitchFamily="34" charset="0"/>
              </a:rPr>
              <a:t>Note carefully what unit is asked for: the estimates are expressed in these units</a:t>
            </a:r>
          </a:p>
          <a:p>
            <a:pPr lvl="2">
              <a:buFont typeface="Wingdings" pitchFamily="2" charset="2"/>
              <a:buChar char="Ø"/>
            </a:pPr>
            <a:r>
              <a:rPr lang="en-ZA" sz="2000" dirty="0">
                <a:latin typeface="Arial" pitchFamily="34" charset="0"/>
                <a:cs typeface="Arial" pitchFamily="34" charset="0"/>
              </a:rPr>
              <a:t>Submit price according to this unit</a:t>
            </a:r>
          </a:p>
          <a:p>
            <a:pPr lvl="2">
              <a:buFont typeface="Wingdings" pitchFamily="2" charset="2"/>
              <a:buChar char="Ø"/>
            </a:pPr>
            <a:r>
              <a:rPr lang="en-ZA" sz="2000" dirty="0">
                <a:latin typeface="Arial" pitchFamily="34" charset="0"/>
                <a:cs typeface="Arial" pitchFamily="34" charset="0"/>
              </a:rPr>
              <a:t>Certain fields are restricted to numbers only to avoid you entering spaces, commas or letters</a:t>
            </a:r>
          </a:p>
          <a:p>
            <a:pPr lvl="2">
              <a:buFont typeface="Wingdings" pitchFamily="2" charset="2"/>
              <a:buChar char="Ø"/>
            </a:pPr>
            <a:r>
              <a:rPr lang="en-ZA" sz="2000" dirty="0">
                <a:latin typeface="Arial" pitchFamily="34" charset="0"/>
                <a:cs typeface="Arial" pitchFamily="34" charset="0"/>
              </a:rPr>
              <a:t>Do NOT make any changes to item numbers, item specifications or estimates or add / duplicate columns</a:t>
            </a:r>
          </a:p>
          <a:p>
            <a:pPr lvl="2">
              <a:buFont typeface="Wingdings" pitchFamily="2" charset="2"/>
              <a:buChar char="Ø"/>
            </a:pPr>
            <a:r>
              <a:rPr lang="en-ZA" sz="2000" dirty="0">
                <a:latin typeface="Arial" pitchFamily="34" charset="0"/>
                <a:cs typeface="Arial" pitchFamily="34" charset="0"/>
              </a:rPr>
              <a:t>If you want to make additional offer on the same product, submit another Bid Response Document for that item – clearly naming it </a:t>
            </a:r>
            <a:r>
              <a:rPr lang="en-ZA" sz="2000" dirty="0" err="1">
                <a:latin typeface="Arial" pitchFamily="34" charset="0"/>
                <a:cs typeface="Arial" pitchFamily="34" charset="0"/>
              </a:rPr>
              <a:t>Alt_offer</a:t>
            </a:r>
            <a:r>
              <a:rPr lang="en-ZA" sz="2000" dirty="0">
                <a:latin typeface="Arial" pitchFamily="34" charset="0"/>
                <a:cs typeface="Arial" pitchFamily="34" charset="0"/>
              </a:rPr>
              <a:t>(s)</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3178669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37</a:t>
            </a:fld>
            <a:r>
              <a:rPr lang="en-ZA" sz="1200" dirty="0">
                <a:latin typeface="Arial" pitchFamily="34" charset="0"/>
                <a:cs typeface="Arial" pitchFamily="34" charset="0"/>
              </a:rPr>
              <a:t> </a:t>
            </a:r>
          </a:p>
        </p:txBody>
      </p:sp>
      <p:sp>
        <p:nvSpPr>
          <p:cNvPr id="3" name="TextBox 2"/>
          <p:cNvSpPr txBox="1"/>
          <p:nvPr/>
        </p:nvSpPr>
        <p:spPr>
          <a:xfrm>
            <a:off x="395536" y="1357298"/>
            <a:ext cx="8291264" cy="4062651"/>
          </a:xfrm>
          <a:prstGeom prst="rect">
            <a:avLst/>
          </a:prstGeom>
          <a:noFill/>
        </p:spPr>
        <p:txBody>
          <a:bodyPr wrap="square" rtlCol="0">
            <a:spAutoFit/>
          </a:bodyPr>
          <a:lstStyle/>
          <a:p>
            <a:pPr marL="0" lvl="1" algn="ctr">
              <a:defRPr/>
            </a:pPr>
            <a:r>
              <a:rPr lang="en-US" sz="2400" b="1" dirty="0" err="1">
                <a:solidFill>
                  <a:srgbClr val="FF0000"/>
                </a:solidFill>
                <a:latin typeface="Arial" pitchFamily="34" charset="0"/>
                <a:cs typeface="Arial" pitchFamily="34" charset="0"/>
              </a:rPr>
              <a:t>Finalising</a:t>
            </a:r>
            <a:r>
              <a:rPr lang="en-US" sz="2400" b="1" dirty="0">
                <a:solidFill>
                  <a:srgbClr val="FF0000"/>
                </a:solidFill>
                <a:latin typeface="Arial" pitchFamily="34" charset="0"/>
                <a:cs typeface="Arial" pitchFamily="34" charset="0"/>
              </a:rPr>
              <a:t> bid document</a:t>
            </a:r>
          </a:p>
          <a:p>
            <a:r>
              <a:rPr lang="en-ZA" sz="2000" dirty="0">
                <a:latin typeface="Arial" pitchFamily="34" charset="0"/>
                <a:cs typeface="Arial" pitchFamily="34" charset="0"/>
              </a:rPr>
              <a:t>Double-check :</a:t>
            </a:r>
          </a:p>
          <a:p>
            <a:pPr>
              <a:buFont typeface="Wingdings" pitchFamily="2" charset="2"/>
              <a:buChar char="ü"/>
            </a:pPr>
            <a:r>
              <a:rPr lang="en-ZA" sz="2000" dirty="0">
                <a:latin typeface="Arial" pitchFamily="34" charset="0"/>
                <a:cs typeface="Arial" pitchFamily="34" charset="0"/>
              </a:rPr>
              <a:t>Accuracy and completeness of the completed document.</a:t>
            </a:r>
          </a:p>
          <a:p>
            <a:pPr>
              <a:buFont typeface="Wingdings" pitchFamily="2" charset="2"/>
              <a:buChar char="ü"/>
            </a:pP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All bid prices are for the correct unit and are VAT-inclusive.</a:t>
            </a:r>
          </a:p>
          <a:p>
            <a:endParaRPr lang="en-ZA" sz="2000" dirty="0">
              <a:latin typeface="Arial" pitchFamily="34" charset="0"/>
              <a:cs typeface="Arial" pitchFamily="34" charset="0"/>
            </a:endParaRPr>
          </a:p>
          <a:p>
            <a:pPr algn="ctr"/>
            <a:r>
              <a:rPr lang="en-ZA" sz="2000" b="1" dirty="0">
                <a:solidFill>
                  <a:srgbClr val="FF0000"/>
                </a:solidFill>
                <a:latin typeface="Arial" pitchFamily="34" charset="0"/>
                <a:cs typeface="Arial" pitchFamily="34" charset="0"/>
              </a:rPr>
              <a:t>Print out the BRD </a:t>
            </a: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 Compare the printed BRD with the electronic version (Ensure that all items are printed - printed version is the legal copy)</a:t>
            </a:r>
          </a:p>
          <a:p>
            <a:pPr>
              <a:buFont typeface="Wingdings" pitchFamily="2" charset="2"/>
              <a:buChar char="ü"/>
            </a:pPr>
            <a:r>
              <a:rPr lang="en-ZA" sz="2000" dirty="0">
                <a:latin typeface="Arial" pitchFamily="34" charset="0"/>
                <a:cs typeface="Arial" pitchFamily="34" charset="0"/>
              </a:rPr>
              <a:t>Sign every page of hard copy</a:t>
            </a:r>
          </a:p>
          <a:p>
            <a:endParaRPr lang="en-ZA" b="1" dirty="0">
              <a:latin typeface="Arial" pitchFamily="34" charset="0"/>
              <a:cs typeface="Arial" pitchFamily="34" charset="0"/>
            </a:endParaRPr>
          </a:p>
          <a:p>
            <a:r>
              <a:rPr lang="en-ZA" b="1" dirty="0">
                <a:latin typeface="Arial" pitchFamily="34" charset="0"/>
                <a:cs typeface="Arial" pitchFamily="34" charset="0"/>
              </a:rPr>
              <a:t>Save and submit </a:t>
            </a:r>
            <a:r>
              <a:rPr lang="en-ZA" dirty="0">
                <a:latin typeface="Arial" pitchFamily="34" charset="0"/>
                <a:cs typeface="Arial" pitchFamily="34" charset="0"/>
              </a:rPr>
              <a:t>electronic completed BRD in Excel on a (USB) as Set 3 – and also save and submit a PDF copy of the signed BRD on a </a:t>
            </a:r>
            <a:r>
              <a:rPr lang="en-US" dirty="0">
                <a:effectLst/>
                <a:latin typeface="Arial" panose="020B0604020202020204" pitchFamily="34" charset="0"/>
                <a:ea typeface="Arial Narrow" panose="020B0606020202030204" pitchFamily="34" charset="0"/>
              </a:rPr>
              <a:t>(USB) in Set 2.</a:t>
            </a:r>
            <a:r>
              <a:rPr lang="en-ZA" b="1" dirty="0">
                <a:highlight>
                  <a:srgbClr val="FFFF00"/>
                </a:highlight>
                <a:latin typeface="Arial" pitchFamily="34" charset="0"/>
                <a:cs typeface="Arial" pitchFamily="34" charset="0"/>
              </a:rPr>
              <a:t>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Final checks</a:t>
            </a:r>
          </a:p>
        </p:txBody>
      </p:sp>
    </p:spTree>
    <p:extLst>
      <p:ext uri="{BB962C8B-B14F-4D97-AF65-F5344CB8AC3E}">
        <p14:creationId xmlns:p14="http://schemas.microsoft.com/office/powerpoint/2010/main" val="3764740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38</a:t>
            </a:fld>
            <a:r>
              <a:rPr lang="en-ZA" sz="1200" dirty="0">
                <a:latin typeface="Arial" pitchFamily="34" charset="0"/>
                <a:cs typeface="Arial" pitchFamily="34" charset="0"/>
              </a:rPr>
              <a:t> </a:t>
            </a:r>
          </a:p>
        </p:txBody>
      </p:sp>
      <p:sp>
        <p:nvSpPr>
          <p:cNvPr id="3" name="TextBox 2"/>
          <p:cNvSpPr txBox="1"/>
          <p:nvPr/>
        </p:nvSpPr>
        <p:spPr>
          <a:xfrm>
            <a:off x="426368" y="1190831"/>
            <a:ext cx="8610128" cy="5693866"/>
          </a:xfrm>
          <a:prstGeom prst="rect">
            <a:avLst/>
          </a:prstGeom>
          <a:noFill/>
        </p:spPr>
        <p:txBody>
          <a:bodyPr wrap="square" rtlCol="0">
            <a:spAutoFit/>
          </a:bodyPr>
          <a:lstStyle/>
          <a:p>
            <a:pPr marL="0" lvl="1">
              <a:defRPr/>
            </a:pPr>
            <a:r>
              <a:rPr lang="en-US" sz="2000" b="1" dirty="0">
                <a:latin typeface="Arial" pitchFamily="34" charset="0"/>
                <a:cs typeface="Arial" pitchFamily="34" charset="0"/>
              </a:rPr>
              <a:t>Found in previous tenders:</a:t>
            </a:r>
          </a:p>
          <a:p>
            <a:pPr marL="342900" indent="-342900">
              <a:buFont typeface="+mj-lt"/>
              <a:buAutoNum type="arabicPeriod"/>
            </a:pPr>
            <a:r>
              <a:rPr lang="en-ZA" sz="1500" dirty="0">
                <a:latin typeface="Arial" pitchFamily="34" charset="0"/>
                <a:cs typeface="Arial" pitchFamily="34" charset="0"/>
              </a:rPr>
              <a:t>CD/USB either corrupt or no data saved (Ensure to check that the data is available and accessible);</a:t>
            </a:r>
          </a:p>
          <a:p>
            <a:pPr marL="342900" indent="-342900">
              <a:buFont typeface="+mj-lt"/>
              <a:buAutoNum type="arabicPeriod"/>
            </a:pPr>
            <a:r>
              <a:rPr lang="en-ZA" sz="1500" dirty="0">
                <a:latin typeface="Arial" pitchFamily="34" charset="0"/>
                <a:cs typeface="Arial" pitchFamily="34" charset="0"/>
              </a:rPr>
              <a:t>Certification of relevant documents was found to be copies and not dated (Ensure it is an original stamp from a Commissioner of Oath and dated);</a:t>
            </a:r>
          </a:p>
          <a:p>
            <a:pPr marL="342900" indent="-342900">
              <a:buFont typeface="+mj-lt"/>
              <a:buAutoNum type="arabicPeriod"/>
            </a:pPr>
            <a:r>
              <a:rPr lang="en-ZA" sz="1500" dirty="0">
                <a:latin typeface="Arial" pitchFamily="34" charset="0"/>
                <a:cs typeface="Arial" pitchFamily="34" charset="0"/>
              </a:rPr>
              <a:t>Compulsory bid documents not signed, if signed a copy was submitted (Ensure compulsory documents are signed in black wet ink in spaces provided)</a:t>
            </a:r>
          </a:p>
          <a:p>
            <a:pPr marL="342900" indent="-342900">
              <a:buFont typeface="+mj-lt"/>
              <a:buAutoNum type="arabicPeriod"/>
            </a:pPr>
            <a:r>
              <a:rPr lang="en-ZA" sz="1500" dirty="0">
                <a:latin typeface="Arial" pitchFamily="34" charset="0"/>
                <a:cs typeface="Arial" pitchFamily="34" charset="0"/>
              </a:rPr>
              <a:t>Bidders do not initial each page in black wet ink (Ensure to check the full bid documents prior to submission that all relevant initials and signatures required are present)</a:t>
            </a:r>
          </a:p>
          <a:p>
            <a:pPr marL="342900" indent="-342900">
              <a:buFont typeface="+mj-lt"/>
              <a:buAutoNum type="arabicPeriod"/>
            </a:pPr>
            <a:r>
              <a:rPr lang="en-ZA" sz="1500" dirty="0">
                <a:latin typeface="Arial" pitchFamily="34" charset="0"/>
                <a:cs typeface="Arial" pitchFamily="34" charset="0"/>
              </a:rPr>
              <a:t>Submission of 3 Party Authorisation letters as indicated on the Medicine Registration Certificate is compulsory (Please submit the relevant Authorisation as per the MRC)</a:t>
            </a:r>
          </a:p>
          <a:p>
            <a:pPr marL="342900" indent="-342900">
              <a:buFont typeface="+mj-lt"/>
              <a:buAutoNum type="arabicPeriod"/>
            </a:pPr>
            <a:r>
              <a:rPr lang="en-ZA" sz="1500" dirty="0">
                <a:latin typeface="Arial" pitchFamily="34" charset="0"/>
                <a:cs typeface="Arial" pitchFamily="34" charset="0"/>
              </a:rPr>
              <a:t>Submission of the MRC Variation Summary approved by SAPHRA amending changes on the MRC (MRC must be submitted to verify amendment)</a:t>
            </a:r>
          </a:p>
          <a:p>
            <a:pPr marL="342900" indent="-342900">
              <a:buFont typeface="+mj-lt"/>
              <a:buAutoNum type="arabicPeriod"/>
            </a:pPr>
            <a:r>
              <a:rPr lang="en-ZA" sz="1500" dirty="0">
                <a:latin typeface="Arial" pitchFamily="34" charset="0"/>
                <a:cs typeface="Arial" pitchFamily="34" charset="0"/>
              </a:rPr>
              <a:t>Legible electronic copy of the Package insert as part of Set 2 is a requirement</a:t>
            </a:r>
          </a:p>
          <a:p>
            <a:pPr marL="342900" indent="-342900">
              <a:buFont typeface="+mj-lt"/>
              <a:buAutoNum type="arabicPeriod"/>
            </a:pPr>
            <a:r>
              <a:rPr lang="en-ZA" sz="1500" dirty="0">
                <a:latin typeface="Arial" pitchFamily="34" charset="0"/>
                <a:cs typeface="Arial" pitchFamily="34" charset="0"/>
              </a:rPr>
              <a:t>Naming convention of the electronic files is not in accordance with Annexure A Checklist.</a:t>
            </a:r>
          </a:p>
          <a:p>
            <a:pPr marL="342900" indent="-342900">
              <a:buFont typeface="+mj-lt"/>
              <a:buAutoNum type="arabicPeriod"/>
            </a:pPr>
            <a:r>
              <a:rPr lang="en-ZA" sz="1500" dirty="0">
                <a:latin typeface="Arial" pitchFamily="34" charset="0"/>
                <a:cs typeface="Arial" pitchFamily="34" charset="0"/>
              </a:rPr>
              <a:t>Incorrect MRC Certificate supplied in bid pack.</a:t>
            </a:r>
          </a:p>
          <a:p>
            <a:pPr marL="342900" indent="-342900">
              <a:buFont typeface="+mj-lt"/>
              <a:buAutoNum type="arabicPeriod"/>
            </a:pPr>
            <a:r>
              <a:rPr lang="en-ZA" sz="1500" dirty="0">
                <a:latin typeface="Arial" pitchFamily="34" charset="0"/>
                <a:cs typeface="Arial" pitchFamily="34" charset="0"/>
              </a:rPr>
              <a:t>Licence to Manufacture omitted from bid pack</a:t>
            </a:r>
            <a:r>
              <a:rPr lang="en-ZA" sz="1400" dirty="0">
                <a:latin typeface="Arial" pitchFamily="34" charset="0"/>
                <a:cs typeface="Arial" pitchFamily="34" charset="0"/>
              </a:rPr>
              <a:t>. </a:t>
            </a:r>
          </a:p>
          <a:p>
            <a:pPr marL="342900" indent="-342900">
              <a:buAutoNum type="arabicPeriod" startAt="11"/>
            </a:pPr>
            <a:r>
              <a:rPr lang="en-ZA" sz="1500" dirty="0">
                <a:latin typeface="Arial" pitchFamily="34" charset="0"/>
                <a:cs typeface="Arial" pitchFamily="34" charset="0"/>
              </a:rPr>
              <a:t>Samples only submitted to one facility instead of both, and also empty containers received (Artwork)</a:t>
            </a:r>
          </a:p>
          <a:p>
            <a:pPr lvl="2"/>
            <a:endParaRPr lang="en-ZA" sz="1400" dirty="0">
              <a:latin typeface="Arial" pitchFamily="34" charset="0"/>
              <a:cs typeface="Arial" pitchFamily="34" charset="0"/>
            </a:endParaRPr>
          </a:p>
          <a:p>
            <a:pPr lvl="2">
              <a:buFont typeface="Wingdings" pitchFamily="2" charset="2"/>
              <a:buChar char="Ø"/>
            </a:pPr>
            <a:endParaRPr lang="en-ZA" sz="2000" dirty="0">
              <a:latin typeface="Arial" pitchFamily="34" charset="0"/>
              <a:cs typeface="Arial" pitchFamily="34" charset="0"/>
            </a:endParaRPr>
          </a:p>
          <a:p>
            <a:pPr lvl="2">
              <a:buFont typeface="Wingdings" pitchFamily="2" charset="2"/>
              <a:buChar char="Ø"/>
            </a:pPr>
            <a:endParaRPr lang="en-ZA" sz="2000" dirty="0">
              <a:latin typeface="Arial" pitchFamily="34" charset="0"/>
              <a:cs typeface="Arial" pitchFamily="34" charset="0"/>
            </a:endParaRPr>
          </a:p>
          <a:p>
            <a:pPr lvl="2">
              <a:buFont typeface="Wingdings" pitchFamily="2" charset="2"/>
              <a:buChar char="Ø"/>
            </a:pPr>
            <a:endParaRPr lang="en-ZA" sz="20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CHALLENGES</a:t>
            </a:r>
          </a:p>
        </p:txBody>
      </p:sp>
    </p:spTree>
    <p:extLst>
      <p:ext uri="{BB962C8B-B14F-4D97-AF65-F5344CB8AC3E}">
        <p14:creationId xmlns:p14="http://schemas.microsoft.com/office/powerpoint/2010/main" val="1191202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39</a:t>
            </a:fld>
            <a:r>
              <a:rPr lang="en-ZA" sz="1200" dirty="0">
                <a:latin typeface="Arial" pitchFamily="34" charset="0"/>
                <a:cs typeface="Arial" pitchFamily="34" charset="0"/>
              </a:rPr>
              <a:t> </a:t>
            </a:r>
          </a:p>
        </p:txBody>
      </p:sp>
      <p:sp>
        <p:nvSpPr>
          <p:cNvPr id="5" name="Slide Number Placeholder 3"/>
          <p:cNvSpPr txBox="1">
            <a:spLocks/>
          </p:cNvSpPr>
          <p:nvPr/>
        </p:nvSpPr>
        <p:spPr>
          <a:xfrm>
            <a:off x="6553200" y="624840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6" name="TextBox 5"/>
          <p:cNvSpPr txBox="1"/>
          <p:nvPr/>
        </p:nvSpPr>
        <p:spPr>
          <a:xfrm>
            <a:off x="642910" y="3929066"/>
            <a:ext cx="7572428" cy="1754326"/>
          </a:xfrm>
          <a:prstGeom prst="rect">
            <a:avLst/>
          </a:prstGeom>
          <a:noFill/>
        </p:spPr>
        <p:txBody>
          <a:bodyPr wrap="square" rtlCol="0">
            <a:spAutoFit/>
          </a:bodyPr>
          <a:lstStyle/>
          <a:p>
            <a:r>
              <a:rPr lang="en-ZA" i="1" dirty="0">
                <a:latin typeface="Arial" pitchFamily="34" charset="0"/>
                <a:cs typeface="Arial" pitchFamily="34" charset="0"/>
              </a:rPr>
              <a:t>The centralised toll-free corruption hotline - </a:t>
            </a:r>
            <a:r>
              <a:rPr lang="en-ZA" i="1" dirty="0">
                <a:latin typeface="Arial" pitchFamily="34" charset="0"/>
                <a:cs typeface="Arial" pitchFamily="34" charset="0"/>
                <a:hlinkClick r:id="rId3"/>
              </a:rPr>
              <a:t>0800 701 701</a:t>
            </a:r>
            <a:r>
              <a:rPr lang="en-ZA" i="1" dirty="0">
                <a:latin typeface="Arial" pitchFamily="34" charset="0"/>
                <a:cs typeface="Arial" pitchFamily="34" charset="0"/>
              </a:rPr>
              <a:t> </a:t>
            </a:r>
          </a:p>
          <a:p>
            <a:endParaRPr lang="en-ZA" i="1" dirty="0">
              <a:latin typeface="Arial" pitchFamily="34" charset="0"/>
              <a:cs typeface="Arial" pitchFamily="34" charset="0"/>
            </a:endParaRPr>
          </a:p>
          <a:p>
            <a:r>
              <a:rPr lang="en-ZA" i="1" dirty="0">
                <a:latin typeface="Arial" pitchFamily="34" charset="0"/>
                <a:cs typeface="Arial" pitchFamily="34" charset="0"/>
              </a:rPr>
              <a:t>Read more: </a:t>
            </a:r>
            <a:r>
              <a:rPr lang="en-ZA" i="1" dirty="0">
                <a:latin typeface="Arial" pitchFamily="34" charset="0"/>
                <a:cs typeface="Arial" pitchFamily="34" charset="0"/>
                <a:hlinkClick r:id="rId4"/>
              </a:rPr>
              <a:t>http://www.southafrica.info/services/government/hotline-anticorruption.htm#.Vekno0YbJzA#ixzz3kkAPmrmo</a:t>
            </a:r>
            <a:br>
              <a:rPr lang="en-ZA" dirty="0"/>
            </a:br>
            <a:endParaRPr lang="en-ZA" dirty="0"/>
          </a:p>
          <a:p>
            <a:endParaRPr lang="en-ZA" dirty="0"/>
          </a:p>
        </p:txBody>
      </p:sp>
      <p:pic>
        <p:nvPicPr>
          <p:cNvPr id="7" name="Content Placeholder 2" descr="C:\Users\JamalK\Desktop\imagescorruption.jpg"/>
          <p:cNvPicPr>
            <a:picLocks noChangeAspect="1" noChangeArrowheads="1"/>
          </p:cNvPicPr>
          <p:nvPr/>
        </p:nvPicPr>
        <p:blipFill>
          <a:blip r:embed="rId5" cstate="print"/>
          <a:srcRect/>
          <a:stretch>
            <a:fillRect/>
          </a:stretch>
        </p:blipFill>
        <p:spPr bwMode="auto">
          <a:xfrm rot="19758718">
            <a:off x="495192" y="711978"/>
            <a:ext cx="3368040" cy="2290763"/>
          </a:xfrm>
          <a:prstGeom prst="rect">
            <a:avLst/>
          </a:prstGeom>
          <a:noFill/>
        </p:spPr>
      </p:pic>
      <p:pic>
        <p:nvPicPr>
          <p:cNvPr id="8" name="Picture 3" descr="C:\Users\JamalK\Desktop\imagescorruption2.png"/>
          <p:cNvPicPr>
            <a:picLocks noChangeAspect="1" noChangeArrowheads="1"/>
          </p:cNvPicPr>
          <p:nvPr/>
        </p:nvPicPr>
        <p:blipFill>
          <a:blip r:embed="rId6" cstate="print"/>
          <a:srcRect/>
          <a:stretch>
            <a:fillRect/>
          </a:stretch>
        </p:blipFill>
        <p:spPr bwMode="auto">
          <a:xfrm>
            <a:off x="4090512" y="1418814"/>
            <a:ext cx="2466975" cy="1857375"/>
          </a:xfrm>
          <a:prstGeom prst="rect">
            <a:avLst/>
          </a:prstGeom>
          <a:noFill/>
        </p:spPr>
      </p:pic>
      <p:pic>
        <p:nvPicPr>
          <p:cNvPr id="9" name="Picture 8"/>
          <p:cNvPicPr>
            <a:picLocks noChangeAspect="1"/>
          </p:cNvPicPr>
          <p:nvPr/>
        </p:nvPicPr>
        <p:blipFill>
          <a:blip r:embed="rId7" cstate="print"/>
          <a:stretch>
            <a:fillRect/>
          </a:stretch>
        </p:blipFill>
        <p:spPr>
          <a:xfrm>
            <a:off x="6942034" y="1385891"/>
            <a:ext cx="1800225" cy="2543175"/>
          </a:xfrm>
          <a:prstGeom prst="rect">
            <a:avLst/>
          </a:prstGeom>
        </p:spPr>
      </p:pic>
    </p:spTree>
    <p:extLst>
      <p:ext uri="{BB962C8B-B14F-4D97-AF65-F5344CB8AC3E}">
        <p14:creationId xmlns:p14="http://schemas.microsoft.com/office/powerpoint/2010/main" val="369477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4</a:t>
            </a:fld>
            <a:r>
              <a:rPr lang="en-ZA" sz="1200" dirty="0">
                <a:latin typeface="Arial" pitchFamily="34" charset="0"/>
                <a:cs typeface="Arial" pitchFamily="34" charset="0"/>
              </a:rPr>
              <a:t> </a:t>
            </a:r>
          </a:p>
        </p:txBody>
      </p:sp>
      <p:sp>
        <p:nvSpPr>
          <p:cNvPr id="3" name="TextBox 2"/>
          <p:cNvSpPr txBox="1"/>
          <p:nvPr/>
        </p:nvSpPr>
        <p:spPr>
          <a:xfrm>
            <a:off x="323528" y="1357298"/>
            <a:ext cx="8363272" cy="3293209"/>
          </a:xfrm>
          <a:prstGeom prst="rect">
            <a:avLst/>
          </a:prstGeom>
          <a:noFill/>
        </p:spPr>
        <p:txBody>
          <a:bodyPr wrap="square" rtlCol="0">
            <a:spAutoFit/>
          </a:bodyPr>
          <a:lstStyle/>
          <a:p>
            <a:r>
              <a:rPr lang="en-ZA" sz="2400" b="1" dirty="0">
                <a:latin typeface="Arial" pitchFamily="34" charset="0"/>
                <a:cs typeface="Arial" pitchFamily="34" charset="0"/>
              </a:rPr>
              <a:t>Submit 3 sets of your bid</a:t>
            </a:r>
          </a:p>
          <a:p>
            <a:endParaRPr lang="en-US" sz="2400" b="1" dirty="0">
              <a:latin typeface="Arial" pitchFamily="34" charset="0"/>
              <a:cs typeface="Arial" pitchFamily="34" charset="0"/>
            </a:endParaRPr>
          </a:p>
          <a:p>
            <a:pPr marL="738188" lvl="2" indent="-738188"/>
            <a:r>
              <a:rPr lang="en-ZA" sz="2000" b="1" dirty="0">
                <a:latin typeface="Arial" pitchFamily="34" charset="0"/>
                <a:cs typeface="Arial" pitchFamily="34" charset="0"/>
              </a:rPr>
              <a:t>Set 1: Hard copy of Bid (constitutes the legal binding bid document)</a:t>
            </a:r>
          </a:p>
          <a:p>
            <a:pPr marL="0" lvl="3" indent="0" algn="ctr">
              <a:buFont typeface="Wingdings" pitchFamily="2" charset="2"/>
              <a:buChar char="Ø"/>
            </a:pPr>
            <a:endParaRPr lang="en-ZA" sz="2000" dirty="0">
              <a:latin typeface="Arial" pitchFamily="34" charset="0"/>
              <a:cs typeface="Arial" pitchFamily="34" charset="0"/>
            </a:endParaRPr>
          </a:p>
          <a:p>
            <a:pPr marL="0" lvl="3" indent="0" algn="ctr">
              <a:buNone/>
            </a:pPr>
            <a:r>
              <a:rPr lang="en-ZA" sz="2000" b="1" dirty="0">
                <a:latin typeface="Arial" pitchFamily="34" charset="0"/>
                <a:cs typeface="Arial" pitchFamily="34" charset="0"/>
              </a:rPr>
              <a:t>ALL PAGES MUST BE INITIALLED BY SIGNATORY USING INK &amp; ALL RELEVANT DOCUMENTS MUST BE CERTIFIED INCLUSIVE OF CERTIFICATION DATE</a:t>
            </a:r>
          </a:p>
          <a:p>
            <a:pPr marL="0" lvl="3" indent="0" algn="ctr">
              <a:buNone/>
            </a:pPr>
            <a:endParaRPr lang="en-ZA" sz="2000" i="1" dirty="0">
              <a:solidFill>
                <a:srgbClr val="FF0000"/>
              </a:solidFill>
              <a:latin typeface="Arial" pitchFamily="34" charset="0"/>
              <a:cs typeface="Arial" pitchFamily="34" charset="0"/>
            </a:endParaRPr>
          </a:p>
          <a:p>
            <a:pPr marL="0" lvl="3" indent="0" algn="ctr">
              <a:buNone/>
            </a:pPr>
            <a:r>
              <a:rPr lang="en-ZA" sz="2000" i="1" dirty="0">
                <a:latin typeface="Arial" pitchFamily="34" charset="0"/>
                <a:cs typeface="Arial" pitchFamily="34" charset="0"/>
              </a:rPr>
              <a:t>Present your bid bound with Tabs same as bid file Index.  </a:t>
            </a:r>
          </a:p>
        </p:txBody>
      </p:sp>
      <p:sp>
        <p:nvSpPr>
          <p:cNvPr id="4" name="Rectangle 2"/>
          <p:cNvSpPr txBox="1">
            <a:spLocks noChangeArrowheads="1"/>
          </p:cNvSpPr>
          <p:nvPr/>
        </p:nvSpPr>
        <p:spPr>
          <a:xfrm>
            <a:off x="642910" y="116632"/>
            <a:ext cx="6233346" cy="802506"/>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19376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40</a:t>
            </a:fld>
            <a:r>
              <a:rPr lang="en-ZA" sz="1200" dirty="0">
                <a:latin typeface="Arial" pitchFamily="34" charset="0"/>
                <a:cs typeface="Arial" pitchFamily="34" charset="0"/>
              </a:rPr>
              <a:t> </a:t>
            </a:r>
          </a:p>
        </p:txBody>
      </p:sp>
      <p:sp>
        <p:nvSpPr>
          <p:cNvPr id="3" name="TextBox 2"/>
          <p:cNvSpPr txBox="1"/>
          <p:nvPr/>
        </p:nvSpPr>
        <p:spPr>
          <a:xfrm>
            <a:off x="395536" y="1357298"/>
            <a:ext cx="8291264" cy="3416320"/>
          </a:xfrm>
          <a:prstGeom prst="rect">
            <a:avLst/>
          </a:prstGeom>
          <a:noFill/>
        </p:spPr>
        <p:txBody>
          <a:bodyPr wrap="square" rtlCol="0">
            <a:spAutoFit/>
          </a:bodyPr>
          <a:lstStyle/>
          <a:p>
            <a:pPr marL="0" lvl="1" algn="ctr">
              <a:defRPr/>
            </a:pPr>
            <a:r>
              <a:rPr lang="en-US" sz="2400" b="1" dirty="0">
                <a:latin typeface="Arial" pitchFamily="34" charset="0"/>
                <a:cs typeface="Arial" pitchFamily="34" charset="0"/>
              </a:rPr>
              <a:t>Thank you for attending this Online Briefing Session</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The End</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Question can be emailed to </a:t>
            </a:r>
            <a:r>
              <a:rPr lang="en-US" sz="2400" b="1" dirty="0">
                <a:highlight>
                  <a:srgbClr val="FFFF00"/>
                </a:highlight>
                <a:latin typeface="Arial" pitchFamily="34" charset="0"/>
                <a:cs typeface="Arial" pitchFamily="34" charset="0"/>
              </a:rPr>
              <a:t>tenders@health.gov.za</a:t>
            </a:r>
            <a:endParaRPr lang="en-ZA" sz="2000" dirty="0">
              <a:highlight>
                <a:srgbClr val="FFFF00"/>
              </a:highlight>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Thank You</a:t>
            </a:r>
          </a:p>
        </p:txBody>
      </p:sp>
    </p:spTree>
    <p:extLst>
      <p:ext uri="{BB962C8B-B14F-4D97-AF65-F5344CB8AC3E}">
        <p14:creationId xmlns:p14="http://schemas.microsoft.com/office/powerpoint/2010/main" val="285361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5</a:t>
            </a:fld>
            <a:r>
              <a:rPr lang="en-ZA" sz="1200" dirty="0">
                <a:latin typeface="Arial" pitchFamily="34" charset="0"/>
                <a:cs typeface="Arial" pitchFamily="34" charset="0"/>
              </a:rPr>
              <a:t> </a:t>
            </a:r>
          </a:p>
        </p:txBody>
      </p:sp>
      <p:sp>
        <p:nvSpPr>
          <p:cNvPr id="3" name="TextBox 2"/>
          <p:cNvSpPr txBox="1"/>
          <p:nvPr/>
        </p:nvSpPr>
        <p:spPr>
          <a:xfrm>
            <a:off x="762000" y="1357298"/>
            <a:ext cx="7924800" cy="4278094"/>
          </a:xfrm>
          <a:prstGeom prst="rect">
            <a:avLst/>
          </a:prstGeom>
          <a:noFill/>
        </p:spPr>
        <p:txBody>
          <a:bodyPr wrap="square" rtlCol="0">
            <a:spAutoFit/>
          </a:bodyPr>
          <a:lstStyle/>
          <a:p>
            <a:r>
              <a:rPr lang="en-US" sz="2400" b="1" dirty="0">
                <a:latin typeface="Arial" pitchFamily="34" charset="0"/>
                <a:cs typeface="Arial" pitchFamily="34" charset="0"/>
              </a:rPr>
              <a:t>Document Submission</a:t>
            </a:r>
          </a:p>
          <a:p>
            <a:pPr marL="850900" lvl="2" indent="-850900"/>
            <a:r>
              <a:rPr lang="en-ZA" sz="2000" b="1" dirty="0">
                <a:latin typeface="Arial" pitchFamily="34" charset="0"/>
                <a:cs typeface="Arial" pitchFamily="34" charset="0"/>
              </a:rPr>
              <a:t>Set 2:  Scanned image of set 1 (</a:t>
            </a:r>
            <a:r>
              <a:rPr lang="en-ZA" sz="2000" dirty="0">
                <a:latin typeface="Arial" pitchFamily="34" charset="0"/>
                <a:cs typeface="Arial" pitchFamily="34" charset="0"/>
              </a:rPr>
              <a:t>i.e.  A folder with all completed, signed documents (files), therefore scanned documents are presented as separate files in sequence (as per bid file Index).  Each file named as per bid file Index. </a:t>
            </a:r>
          </a:p>
          <a:p>
            <a:pPr marL="266700" lvl="2" indent="-266700"/>
            <a:endParaRPr lang="en-ZA" sz="2000" b="1" dirty="0">
              <a:latin typeface="Arial" pitchFamily="34" charset="0"/>
              <a:cs typeface="Arial" pitchFamily="34" charset="0"/>
            </a:endParaRPr>
          </a:p>
          <a:p>
            <a:pPr marL="266700" lvl="2" indent="-266700"/>
            <a:r>
              <a:rPr lang="en-ZA" sz="2000" b="1" dirty="0">
                <a:latin typeface="Arial" pitchFamily="34" charset="0"/>
                <a:cs typeface="Arial" pitchFamily="34" charset="0"/>
              </a:rPr>
              <a:t>Set 3: Electronic version of bid </a:t>
            </a:r>
          </a:p>
          <a:p>
            <a:pPr marL="730250" lvl="3" indent="-273050">
              <a:buFont typeface="Wingdings" pitchFamily="2" charset="2"/>
              <a:buChar char="Ø"/>
            </a:pPr>
            <a:r>
              <a:rPr lang="en-ZA" dirty="0">
                <a:latin typeface="Arial" pitchFamily="34" charset="0"/>
                <a:cs typeface="Arial" pitchFamily="34" charset="0"/>
              </a:rPr>
              <a:t>Completed Bid Response Document in Excel (not PDF)</a:t>
            </a:r>
          </a:p>
          <a:p>
            <a:pPr marL="730250" lvl="3" indent="-273050">
              <a:buFont typeface="Wingdings" pitchFamily="2" charset="2"/>
              <a:buChar char="Ø"/>
            </a:pPr>
            <a:r>
              <a:rPr lang="en-ZA" dirty="0">
                <a:latin typeface="Arial" pitchFamily="34" charset="0"/>
                <a:cs typeface="Arial" pitchFamily="34" charset="0"/>
              </a:rPr>
              <a:t>PBD9 Directors Categorisation Profile</a:t>
            </a:r>
          </a:p>
          <a:p>
            <a:pPr marL="730250" lvl="3" indent="-273050">
              <a:buFont typeface="Wingdings" pitchFamily="2" charset="2"/>
              <a:buChar char="Ø"/>
            </a:pPr>
            <a:r>
              <a:rPr lang="en-ZA" dirty="0">
                <a:latin typeface="Arial" pitchFamily="34" charset="0"/>
                <a:cs typeface="Arial" pitchFamily="34" charset="0"/>
              </a:rPr>
              <a:t>Annexure A Checklist</a:t>
            </a:r>
          </a:p>
          <a:p>
            <a:pPr marL="457200" lvl="3"/>
            <a:endParaRPr lang="en-ZA" dirty="0">
              <a:latin typeface="Arial" pitchFamily="34" charset="0"/>
              <a:cs typeface="Arial" pitchFamily="34" charset="0"/>
            </a:endParaRPr>
          </a:p>
          <a:p>
            <a:pPr lvl="1"/>
            <a:r>
              <a:rPr lang="en-ZA" sz="1400" dirty="0">
                <a:latin typeface="Arial" pitchFamily="34" charset="0"/>
                <a:cs typeface="Arial" pitchFamily="34" charset="0"/>
              </a:rPr>
              <a:t>Set 2 and Set 3 must be included on a </a:t>
            </a:r>
            <a:r>
              <a:rPr lang="en-US" sz="1400" dirty="0">
                <a:effectLst/>
                <a:latin typeface="Arial" panose="020B0604020202020204" pitchFamily="34" charset="0"/>
                <a:ea typeface="Arial Narrow" panose="020B0606020202030204" pitchFamily="34" charset="0"/>
              </a:rPr>
              <a:t>Universal Serial Bus (USB) Flash Drive / Storage Device </a:t>
            </a:r>
            <a:r>
              <a:rPr lang="en-ZA" sz="1400" dirty="0">
                <a:latin typeface="Arial" pitchFamily="34" charset="0"/>
                <a:cs typeface="Arial" pitchFamily="34" charset="0"/>
              </a:rPr>
              <a:t>and submitted in</a:t>
            </a:r>
            <a:r>
              <a:rPr lang="en-ZA" sz="1400" b="1" dirty="0">
                <a:latin typeface="Arial" pitchFamily="34" charset="0"/>
                <a:cs typeface="Arial" pitchFamily="34" charset="0"/>
              </a:rPr>
              <a:t> a sealed</a:t>
            </a:r>
            <a:r>
              <a:rPr lang="en-ZA" sz="1400" dirty="0">
                <a:latin typeface="Arial" pitchFamily="34" charset="0"/>
                <a:cs typeface="Arial" pitchFamily="34" charset="0"/>
              </a:rPr>
              <a:t> package with Set 1. </a:t>
            </a:r>
          </a:p>
          <a:p>
            <a:pPr lvl="1"/>
            <a:r>
              <a:rPr lang="en-ZA" sz="1400" dirty="0">
                <a:latin typeface="Arial" pitchFamily="34" charset="0"/>
                <a:cs typeface="Arial" pitchFamily="34" charset="0"/>
              </a:rPr>
              <a:t>The full name and address of the bidder, including the return address of the bidder, the bid number and the closing date of the bid must be clearly indicated on the package.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5000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6</a:t>
            </a:fld>
            <a:r>
              <a:rPr lang="en-ZA" sz="1200" dirty="0">
                <a:latin typeface="Arial" pitchFamily="34" charset="0"/>
                <a:cs typeface="Arial" pitchFamily="34" charset="0"/>
              </a:rPr>
              <a:t> </a:t>
            </a:r>
          </a:p>
        </p:txBody>
      </p:sp>
      <p:sp>
        <p:nvSpPr>
          <p:cNvPr id="4" name="Rectangle 2"/>
          <p:cNvSpPr txBox="1">
            <a:spLocks noChangeArrowheads="1"/>
          </p:cNvSpPr>
          <p:nvPr/>
        </p:nvSpPr>
        <p:spPr>
          <a:xfrm>
            <a:off x="642910" y="-71463"/>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 Submission of bid documents</a:t>
            </a: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896426F7-236A-4627-AFC4-CBCDABDC04E4}"/>
              </a:ext>
            </a:extLst>
          </p:cNvPr>
          <p:cNvSpPr/>
          <p:nvPr/>
        </p:nvSpPr>
        <p:spPr>
          <a:xfrm>
            <a:off x="642910" y="1137443"/>
            <a:ext cx="6215090" cy="1754326"/>
          </a:xfrm>
          <a:prstGeom prst="rect">
            <a:avLst/>
          </a:prstGeom>
        </p:spPr>
        <p:txBody>
          <a:bodyPr wrap="square">
            <a:spAutoFit/>
          </a:bodyPr>
          <a:lstStyle/>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All bid documents must be bound in a single file, with Tabs same as Index. </a:t>
            </a:r>
          </a:p>
          <a:p>
            <a:pPr marL="285750" indent="-285750">
              <a:buFont typeface="Wingdings" panose="05000000000000000000" pitchFamily="2" charset="2"/>
              <a:buChar char="Ø"/>
            </a:pPr>
            <a:endParaRPr lang="en-ZA" dirty="0">
              <a:latin typeface="Arial" pitchFamily="34" charset="0"/>
              <a:cs typeface="Arial" pitchFamily="34" charset="0"/>
            </a:endParaRPr>
          </a:p>
          <a:p>
            <a:pPr marL="285750" indent="-285750">
              <a:buFont typeface="Wingdings" panose="05000000000000000000" pitchFamily="2" charset="2"/>
              <a:buChar char="Ø"/>
            </a:pPr>
            <a:r>
              <a:rPr lang="en-ZA" dirty="0">
                <a:latin typeface="Arial" pitchFamily="34" charset="0"/>
                <a:cs typeface="Arial" pitchFamily="34" charset="0"/>
              </a:rPr>
              <a:t>Index: All fields must be completed.</a:t>
            </a:r>
          </a:p>
          <a:p>
            <a:pPr marL="285750" indent="-285750">
              <a:buFont typeface="Wingdings" panose="05000000000000000000" pitchFamily="2" charset="2"/>
              <a:buChar char="Ø"/>
            </a:pPr>
            <a:r>
              <a:rPr lang="en-ZA" dirty="0">
                <a:latin typeface="Arial" pitchFamily="34" charset="0"/>
                <a:cs typeface="Arial" pitchFamily="34" charset="0"/>
              </a:rPr>
              <a:t>Where information requested is not relevant this should be indicated as N/A. </a:t>
            </a:r>
            <a:endParaRPr lang="en-ZA" dirty="0"/>
          </a:p>
        </p:txBody>
      </p:sp>
      <p:pic>
        <p:nvPicPr>
          <p:cNvPr id="7" name="Picture 6">
            <a:extLst>
              <a:ext uri="{FF2B5EF4-FFF2-40B4-BE49-F238E27FC236}">
                <a16:creationId xmlns:a16="http://schemas.microsoft.com/office/drawing/2014/main" id="{A029D5D4-23CD-9F32-9536-1C79FB83C4B7}"/>
              </a:ext>
            </a:extLst>
          </p:cNvPr>
          <p:cNvPicPr>
            <a:picLocks noChangeAspect="1"/>
          </p:cNvPicPr>
          <p:nvPr/>
        </p:nvPicPr>
        <p:blipFill>
          <a:blip r:embed="rId3"/>
          <a:stretch>
            <a:fillRect/>
          </a:stretch>
        </p:blipFill>
        <p:spPr>
          <a:xfrm>
            <a:off x="914400" y="3127388"/>
            <a:ext cx="6393904" cy="2612810"/>
          </a:xfrm>
          <a:prstGeom prst="rect">
            <a:avLst/>
          </a:prstGeom>
        </p:spPr>
      </p:pic>
    </p:spTree>
    <p:extLst>
      <p:ext uri="{BB962C8B-B14F-4D97-AF65-F5344CB8AC3E}">
        <p14:creationId xmlns:p14="http://schemas.microsoft.com/office/powerpoint/2010/main" val="313994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7</a:t>
            </a:fld>
            <a:r>
              <a:rPr lang="en-ZA" sz="1200" dirty="0">
                <a:latin typeface="Arial" pitchFamily="34" charset="0"/>
                <a:cs typeface="Arial" pitchFamily="34" charset="0"/>
              </a:rPr>
              <a:t> </a:t>
            </a:r>
          </a:p>
        </p:txBody>
      </p:sp>
      <p:sp>
        <p:nvSpPr>
          <p:cNvPr id="3" name="TextBox 2"/>
          <p:cNvSpPr txBox="1"/>
          <p:nvPr/>
        </p:nvSpPr>
        <p:spPr>
          <a:xfrm>
            <a:off x="480479" y="1086951"/>
            <a:ext cx="8219254" cy="830997"/>
          </a:xfrm>
          <a:prstGeom prst="rect">
            <a:avLst/>
          </a:prstGeom>
          <a:noFill/>
        </p:spPr>
        <p:txBody>
          <a:bodyPr wrap="square" rtlCol="0">
            <a:spAutoFit/>
          </a:bodyPr>
          <a:lstStyle/>
          <a:p>
            <a:r>
              <a:rPr lang="en-US" sz="2400" b="1" dirty="0">
                <a:latin typeface="Arial" pitchFamily="34" charset="0"/>
                <a:cs typeface="Arial" pitchFamily="34" charset="0"/>
              </a:rPr>
              <a:t>Phases of evaluation</a:t>
            </a: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Evaluation Criteria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6" name="Picture 5">
            <a:extLst>
              <a:ext uri="{FF2B5EF4-FFF2-40B4-BE49-F238E27FC236}">
                <a16:creationId xmlns:a16="http://schemas.microsoft.com/office/drawing/2014/main" id="{9652F558-B09B-FF9F-6140-AC660B3D2FC3}"/>
              </a:ext>
            </a:extLst>
          </p:cNvPr>
          <p:cNvPicPr>
            <a:picLocks noChangeAspect="1"/>
          </p:cNvPicPr>
          <p:nvPr/>
        </p:nvPicPr>
        <p:blipFill>
          <a:blip r:embed="rId3"/>
          <a:stretch>
            <a:fillRect/>
          </a:stretch>
        </p:blipFill>
        <p:spPr>
          <a:xfrm>
            <a:off x="0" y="1651000"/>
            <a:ext cx="9144000" cy="3556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8</a:t>
            </a:fld>
            <a:r>
              <a:rPr lang="en-ZA" sz="1200" dirty="0">
                <a:latin typeface="Arial" pitchFamily="34" charset="0"/>
                <a:cs typeface="Arial" pitchFamily="34" charset="0"/>
              </a:rPr>
              <a:t> </a:t>
            </a:r>
          </a:p>
        </p:txBody>
      </p:sp>
      <p:sp>
        <p:nvSpPr>
          <p:cNvPr id="3" name="TextBox 2"/>
          <p:cNvSpPr txBox="1"/>
          <p:nvPr/>
        </p:nvSpPr>
        <p:spPr>
          <a:xfrm>
            <a:off x="251520" y="1244059"/>
            <a:ext cx="8496944" cy="4893647"/>
          </a:xfrm>
          <a:prstGeom prst="rect">
            <a:avLst/>
          </a:prstGeom>
          <a:noFill/>
        </p:spPr>
        <p:txBody>
          <a:bodyPr wrap="square" rtlCol="0">
            <a:spAutoFit/>
          </a:bodyPr>
          <a:lstStyle/>
          <a:p>
            <a:pPr marL="342900" indent="-342900">
              <a:buFont typeface="Wingdings" panose="05000000000000000000" pitchFamily="2" charset="2"/>
              <a:buChar char="ü"/>
            </a:pPr>
            <a:r>
              <a:rPr lang="en-GB" sz="2400" dirty="0">
                <a:latin typeface="Arial" pitchFamily="34" charset="0"/>
                <a:cs typeface="Arial" pitchFamily="34" charset="0"/>
              </a:rPr>
              <a:t>Registration on the Central Supplier Database (CSD)</a:t>
            </a:r>
          </a:p>
          <a:p>
            <a:endParaRPr lang="en-GB" sz="2400" dirty="0">
              <a:latin typeface="Arial" pitchFamily="34" charset="0"/>
              <a:cs typeface="Arial" pitchFamily="34" charset="0"/>
            </a:endParaRPr>
          </a:p>
          <a:p>
            <a:pPr marL="342900" indent="-342900">
              <a:buFont typeface="Wingdings" panose="05000000000000000000" pitchFamily="2" charset="2"/>
              <a:buChar char="ü"/>
            </a:pPr>
            <a:r>
              <a:rPr lang="en-GB" sz="2400" dirty="0">
                <a:latin typeface="Arial" pitchFamily="34" charset="0"/>
                <a:cs typeface="Arial" pitchFamily="34" charset="0"/>
              </a:rPr>
              <a:t>Submission of Tax Clearance pin </a:t>
            </a:r>
          </a:p>
          <a:p>
            <a:pPr marL="342900" indent="-342900">
              <a:buFont typeface="Wingdings" panose="05000000000000000000" pitchFamily="2" charset="2"/>
              <a:buChar char="ü"/>
            </a:pPr>
            <a:endParaRPr lang="en-GB" sz="2400" dirty="0">
              <a:latin typeface="Arial" pitchFamily="34" charset="0"/>
              <a:cs typeface="Arial" pitchFamily="34" charset="0"/>
            </a:endParaRPr>
          </a:p>
          <a:p>
            <a:pPr marL="1257300" lvl="2" indent="-342900">
              <a:buFont typeface="Wingdings" panose="05000000000000000000" pitchFamily="2" charset="2"/>
              <a:buChar char="v"/>
            </a:pPr>
            <a:r>
              <a:rPr lang="en-GB" sz="2400" dirty="0">
                <a:latin typeface="Arial" pitchFamily="34" charset="0"/>
                <a:cs typeface="Arial" pitchFamily="34" charset="0"/>
              </a:rPr>
              <a:t>Bidders should be Tax compliant at time of the evaluation. </a:t>
            </a:r>
          </a:p>
          <a:p>
            <a:pPr marL="1257300" lvl="2" indent="-342900">
              <a:buFont typeface="Wingdings" panose="05000000000000000000" pitchFamily="2" charset="2"/>
              <a:buChar char="v"/>
            </a:pPr>
            <a:r>
              <a:rPr lang="en-GB" sz="2400" dirty="0">
                <a:latin typeface="Arial" pitchFamily="34" charset="0"/>
                <a:cs typeface="Arial" pitchFamily="34" charset="0"/>
              </a:rPr>
              <a:t>All companies within a joint venture should be Tax compliant at time of the evaluation.</a:t>
            </a:r>
          </a:p>
          <a:p>
            <a:pPr lvl="2"/>
            <a:endParaRPr lang="en-GB" sz="2400" dirty="0">
              <a:latin typeface="Arial" pitchFamily="34" charset="0"/>
              <a:cs typeface="Arial" pitchFamily="34" charset="0"/>
            </a:endParaRPr>
          </a:p>
          <a:p>
            <a:pPr marL="342900" indent="-342900">
              <a:buFont typeface="Wingdings" panose="05000000000000000000" pitchFamily="2" charset="2"/>
              <a:buChar char="ü"/>
            </a:pPr>
            <a:r>
              <a:rPr lang="en-GB" sz="2400" dirty="0">
                <a:latin typeface="Arial" pitchFamily="34" charset="0"/>
                <a:cs typeface="Arial" pitchFamily="34" charset="0"/>
              </a:rPr>
              <a:t>All bid documents listed in the Bid Document Checklist (Annex A), must be included in the bid and presented in the exact sequence as per checklist. (marked with tabs) </a:t>
            </a:r>
          </a:p>
          <a:p>
            <a:endParaRPr lang="en-GB"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3597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3" name="TextBox 2"/>
          <p:cNvSpPr txBox="1"/>
          <p:nvPr/>
        </p:nvSpPr>
        <p:spPr>
          <a:xfrm>
            <a:off x="0" y="1092762"/>
            <a:ext cx="9144000" cy="6417141"/>
          </a:xfrm>
          <a:prstGeom prst="rect">
            <a:avLst/>
          </a:prstGeom>
          <a:noFill/>
        </p:spPr>
        <p:txBody>
          <a:bodyPr wrap="square" rtlCol="0">
            <a:spAutoFit/>
          </a:bodyPr>
          <a:lstStyle/>
          <a:p>
            <a:pPr marL="512763" indent="-512763">
              <a:lnSpc>
                <a:spcPct val="150000"/>
              </a:lnSpc>
              <a:buFont typeface="Wingdings" panose="05000000000000000000" pitchFamily="2" charset="2"/>
              <a:buChar char="§"/>
            </a:pPr>
            <a:r>
              <a:rPr lang="en-ZA" dirty="0">
                <a:latin typeface="Arial" panose="020B0604020202020204" pitchFamily="34" charset="0"/>
                <a:cs typeface="Arial" panose="020B0604020202020204" pitchFamily="34" charset="0"/>
              </a:rPr>
              <a:t>The bidder offering a product must be the holder of a </a:t>
            </a:r>
            <a:r>
              <a:rPr lang="en-ZA" b="1" dirty="0">
                <a:latin typeface="Arial" panose="020B0604020202020204" pitchFamily="34" charset="0"/>
                <a:cs typeface="Arial" panose="020B0604020202020204" pitchFamily="34" charset="0"/>
              </a:rPr>
              <a:t>licence to manufacture medicines </a:t>
            </a:r>
            <a:r>
              <a:rPr lang="en-ZA" dirty="0">
                <a:latin typeface="Arial" panose="020B0604020202020204" pitchFamily="34" charset="0"/>
                <a:cs typeface="Arial" panose="020B0604020202020204" pitchFamily="34" charset="0"/>
              </a:rPr>
              <a:t>issued in terms of section 22C (1)(b) of the Medicines and Related Substances Act, 1965 (Act 101 of 1965), as amended.</a:t>
            </a:r>
          </a:p>
          <a:p>
            <a:pPr marL="512763" indent="-512763">
              <a:lnSpc>
                <a:spcPct val="150000"/>
              </a:lnSpc>
              <a:buFont typeface="Wingdings" panose="05000000000000000000" pitchFamily="2" charset="2"/>
              <a:buChar char="§"/>
            </a:pPr>
            <a:r>
              <a:rPr lang="en-ZA" dirty="0">
                <a:latin typeface="Arial" panose="020B0604020202020204" pitchFamily="34" charset="0"/>
                <a:cs typeface="Arial" panose="020B0604020202020204" pitchFamily="34" charset="0"/>
              </a:rPr>
              <a:t>The bidder offering a product must be the holder of a </a:t>
            </a:r>
            <a:r>
              <a:rPr lang="en-ZA" b="1" dirty="0">
                <a:latin typeface="Arial" panose="020B0604020202020204" pitchFamily="34" charset="0"/>
                <a:cs typeface="Arial" panose="020B0604020202020204" pitchFamily="34" charset="0"/>
              </a:rPr>
              <a:t>licence to manufacture, or import, distribute medical devices </a:t>
            </a:r>
            <a:r>
              <a:rPr lang="en-ZA" dirty="0">
                <a:latin typeface="Arial" panose="020B0604020202020204" pitchFamily="34" charset="0"/>
                <a:cs typeface="Arial" panose="020B0604020202020204" pitchFamily="34" charset="0"/>
              </a:rPr>
              <a:t>issued in terms of section 22C (1)(b) of the Medicines and Related Substances Act, 1965 (Act 101 of 1965), as amended.</a:t>
            </a:r>
          </a:p>
          <a:p>
            <a:pPr marL="512763" indent="-512763">
              <a:lnSpc>
                <a:spcPct val="150000"/>
              </a:lnSpc>
              <a:buFont typeface="Wingdings" panose="05000000000000000000" pitchFamily="2" charset="2"/>
              <a:buChar char="§"/>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certified copy </a:t>
            </a:r>
            <a:r>
              <a:rPr lang="en-US" dirty="0">
                <a:latin typeface="Arial" panose="020B0604020202020204" pitchFamily="34" charset="0"/>
                <a:cs typeface="Arial" panose="020B0604020202020204" pitchFamily="34" charset="0"/>
              </a:rPr>
              <a:t>of the original license must be submitted by the bidder offering the product.</a:t>
            </a:r>
          </a:p>
          <a:p>
            <a:pPr marL="512763" indent="-512763">
              <a:lnSpc>
                <a:spcPct val="150000"/>
              </a:lnSpc>
              <a:buFont typeface="Wingdings" panose="05000000000000000000" pitchFamily="2" charset="2"/>
              <a:buChar char="§"/>
            </a:pPr>
            <a:r>
              <a:rPr lang="en-ZA" dirty="0">
                <a:latin typeface="Arial" panose="020B0604020202020204" pitchFamily="34" charset="0"/>
                <a:cs typeface="Arial" panose="020B0604020202020204" pitchFamily="34" charset="0"/>
              </a:rPr>
              <a:t>In case of a joint venture all companies in the agreement must supply their </a:t>
            </a:r>
            <a:r>
              <a:rPr lang="en-ZA" b="1" dirty="0">
                <a:latin typeface="Arial" panose="020B0604020202020204" pitchFamily="34" charset="0"/>
                <a:cs typeface="Arial" panose="020B0604020202020204" pitchFamily="34" charset="0"/>
              </a:rPr>
              <a:t>licence to manufacture medicines </a:t>
            </a:r>
            <a:r>
              <a:rPr lang="en-ZA" dirty="0">
                <a:latin typeface="Arial" panose="020B0604020202020204" pitchFamily="34" charset="0"/>
                <a:cs typeface="Arial" panose="020B0604020202020204" pitchFamily="34" charset="0"/>
              </a:rPr>
              <a:t>issued in terms of section 22C (1)(b) of the Medicines and Related Substances Act, 1965 (Act 101 of 1965), as amended. </a:t>
            </a:r>
          </a:p>
          <a:p>
            <a:pPr marL="512763" indent="-512763">
              <a:lnSpc>
                <a:spcPct val="150000"/>
              </a:lnSpc>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512763" indent="-512763">
              <a:lnSpc>
                <a:spcPct val="150000"/>
              </a:lnSpc>
            </a:pPr>
            <a:endParaRPr lang="en-US" sz="2000" dirty="0">
              <a:solidFill>
                <a:srgbClr val="FF0000"/>
              </a:solidFill>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92967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2425</TotalTime>
  <Words>3354</Words>
  <Application>Microsoft Office PowerPoint</Application>
  <PresentationFormat>On-screen Show (4:3)</PresentationFormat>
  <Paragraphs>389</Paragraphs>
  <Slides>40</Slides>
  <Notes>9</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6" baseType="lpstr">
      <vt:lpstr>Arial</vt:lpstr>
      <vt:lpstr>Calibri</vt:lpstr>
      <vt:lpstr>Wingdings</vt:lpstr>
      <vt:lpstr>Office Theme</vt:lpstr>
      <vt:lpstr>Custom Design</vt:lpstr>
      <vt:lpstr>Worksheet</vt:lpstr>
      <vt:lpstr>1 </vt:lpstr>
      <vt:lpstr>2 </vt:lpstr>
      <vt:lpstr>3 </vt:lpstr>
      <vt:lpstr>4 </vt:lpstr>
      <vt:lpstr>5 </vt:lpstr>
      <vt:lpstr>6 </vt:lpstr>
      <vt:lpstr>7 </vt:lpstr>
      <vt:lpstr>8 </vt:lpstr>
      <vt:lpstr>9 </vt:lpstr>
      <vt:lpstr>10 </vt:lpstr>
      <vt:lpstr>11 </vt:lpstr>
      <vt:lpstr>12 </vt:lpstr>
      <vt:lpstr>13 </vt:lpstr>
      <vt:lpstr>14 </vt:lpstr>
      <vt:lpstr>15 </vt:lpstr>
      <vt:lpstr>16 </vt:lpstr>
      <vt:lpstr>17 </vt:lpstr>
      <vt:lpstr>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26 </vt:lpstr>
      <vt:lpstr>27 </vt:lpstr>
      <vt:lpstr>28 </vt:lpstr>
      <vt:lpstr>29 </vt:lpstr>
      <vt:lpstr>30 </vt:lpstr>
      <vt:lpstr>31 </vt:lpstr>
      <vt:lpstr>32 </vt:lpstr>
      <vt:lpstr>33 </vt:lpstr>
      <vt:lpstr>34 </vt:lpstr>
      <vt:lpstr>35 </vt:lpstr>
      <vt:lpstr>36 </vt:lpstr>
      <vt:lpstr>37 </vt:lpstr>
      <vt:lpstr>38 </vt:lpstr>
      <vt:lpstr>39 </vt:lpstr>
      <vt:lpstr>40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Bernadette Stevens</cp:lastModifiedBy>
  <cp:revision>139</cp:revision>
  <dcterms:created xsi:type="dcterms:W3CDTF">2013-10-17T06:13:57Z</dcterms:created>
  <dcterms:modified xsi:type="dcterms:W3CDTF">2023-11-03T07:33:27Z</dcterms:modified>
</cp:coreProperties>
</file>