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5"/>
  </p:notesMasterIdLst>
  <p:handoutMasterIdLst>
    <p:handoutMasterId r:id="rId46"/>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314" r:id="rId15"/>
    <p:sldId id="261" r:id="rId16"/>
    <p:sldId id="341" r:id="rId17"/>
    <p:sldId id="348" r:id="rId18"/>
    <p:sldId id="342" r:id="rId19"/>
    <p:sldId id="344" r:id="rId20"/>
    <p:sldId id="347" r:id="rId21"/>
    <p:sldId id="387" r:id="rId22"/>
    <p:sldId id="390" r:id="rId23"/>
    <p:sldId id="391" r:id="rId24"/>
    <p:sldId id="389" r:id="rId25"/>
    <p:sldId id="384" r:id="rId26"/>
    <p:sldId id="352" r:id="rId27"/>
    <p:sldId id="386" r:id="rId28"/>
    <p:sldId id="337" r:id="rId29"/>
    <p:sldId id="270" r:id="rId30"/>
    <p:sldId id="292" r:id="rId31"/>
    <p:sldId id="297" r:id="rId32"/>
    <p:sldId id="287" r:id="rId33"/>
    <p:sldId id="288" r:id="rId34"/>
    <p:sldId id="299" r:id="rId35"/>
    <p:sldId id="289" r:id="rId36"/>
    <p:sldId id="300" r:id="rId37"/>
    <p:sldId id="290" r:id="rId38"/>
    <p:sldId id="283" r:id="rId39"/>
    <p:sldId id="301" r:id="rId40"/>
    <p:sldId id="302" r:id="rId41"/>
    <p:sldId id="326" r:id="rId42"/>
    <p:sldId id="282" r:id="rId43"/>
    <p:sldId id="322"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9CF0D-4E9C-442E-9ED9-C1715A8E05FD}" v="1" dt="2024-02-29T11:56:29.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9" d="100"/>
          <a:sy n="99"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3/1/2024</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3/1/2024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3/1/2024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41</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3/1/2024</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3/1/2024</a:t>
            </a:fld>
            <a:endParaRPr lang="en-ZA"/>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24</a:t>
            </a:fld>
            <a:endParaRPr lang="en-ZA"/>
          </a:p>
        </p:txBody>
      </p:sp>
    </p:spTree>
    <p:extLst>
      <p:ext uri="{BB962C8B-B14F-4D97-AF65-F5344CB8AC3E}">
        <p14:creationId xmlns:p14="http://schemas.microsoft.com/office/powerpoint/2010/main" val="130422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3/1/2024</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30</a:t>
            </a:fld>
            <a:endParaRPr lang="en-ZA"/>
          </a:p>
        </p:txBody>
      </p:sp>
    </p:spTree>
    <p:extLst>
      <p:ext uri="{BB962C8B-B14F-4D97-AF65-F5344CB8AC3E}">
        <p14:creationId xmlns:p14="http://schemas.microsoft.com/office/powerpoint/2010/main" val="282162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southafrica.info/services/government/hotline-anticorruption.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HP10-2025BIO</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a:p>
            <a:r>
              <a:rPr lang="en-US" sz="2000" dirty="0" err="1">
                <a:solidFill>
                  <a:schemeClr val="bg1">
                    <a:lumMod val="50000"/>
                  </a:schemeClr>
                </a:solidFill>
                <a:latin typeface="Arial" pitchFamily="34" charset="0"/>
                <a:cs typeface="Arial" pitchFamily="34" charset="0"/>
              </a:rPr>
              <a:t>Ms</a:t>
            </a:r>
            <a:r>
              <a:rPr lang="en-US" sz="2000" dirty="0">
                <a:solidFill>
                  <a:schemeClr val="bg1">
                    <a:lumMod val="50000"/>
                  </a:schemeClr>
                </a:solidFill>
                <a:latin typeface="Arial" pitchFamily="34" charset="0"/>
                <a:cs typeface="Arial" pitchFamily="34" charset="0"/>
              </a:rPr>
              <a:t> Marione Schonfeldt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01 March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5496" y="1092762"/>
            <a:ext cx="9036496" cy="5858014"/>
          </a:xfrm>
          <a:prstGeom prst="rect">
            <a:avLst/>
          </a:prstGeom>
          <a:solidFill>
            <a:schemeClr val="bg1"/>
          </a:solidFill>
        </p:spPr>
        <p:txBody>
          <a:bodyPr wrap="square" rtlCol="0">
            <a:spAutoFit/>
          </a:bodyPr>
          <a:lstStyle/>
          <a:p>
            <a:pPr marL="512763" indent="-512763">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Items offered must be registered </a:t>
            </a:r>
            <a:r>
              <a:rPr lang="en-ZA" dirty="0">
                <a:latin typeface="Arial" panose="020B0604020202020204" pitchFamily="34" charset="0"/>
                <a:cs typeface="Arial" panose="020B0604020202020204" pitchFamily="34" charset="0"/>
              </a:rPr>
              <a:t>in terms of section 15 of the Medicines and Related Substances Act, (Act 101 of 1965), and must comply with the conditions of registration for the duration of the contract.</a:t>
            </a:r>
          </a:p>
          <a:p>
            <a:pPr marL="969963" lvl="1"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a:t>
            </a:r>
            <a:r>
              <a:rPr lang="en-ZA" b="1" dirty="0">
                <a:latin typeface="Arial" panose="020B0604020202020204" pitchFamily="34" charset="0"/>
                <a:cs typeface="Arial" panose="020B0604020202020204" pitchFamily="34" charset="0"/>
              </a:rPr>
              <a:t>Medicine Registration Certificate</a:t>
            </a:r>
            <a:r>
              <a:rPr lang="en-ZA" dirty="0">
                <a:latin typeface="Arial" panose="020B0604020202020204" pitchFamily="34" charset="0"/>
                <a:cs typeface="Arial" panose="020B0604020202020204" pitchFamily="34" charset="0"/>
              </a:rPr>
              <a:t>, must be included with the bid for all items offered.</a:t>
            </a:r>
          </a:p>
          <a:p>
            <a:pPr marL="969963" lvl="1"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The bidder must be indicated </a:t>
            </a:r>
            <a:r>
              <a:rPr lang="en-ZA" b="1" dirty="0">
                <a:latin typeface="Arial" panose="020B0604020202020204" pitchFamily="34" charset="0"/>
                <a:cs typeface="Arial" panose="020B0604020202020204" pitchFamily="34" charset="0"/>
              </a:rPr>
              <a:t>as the applicant on the Medicine Registration Certificate</a:t>
            </a:r>
          </a:p>
          <a:p>
            <a:pPr marL="969963" lvl="1" indent="-512763">
              <a:lnSpc>
                <a:spcPct val="150000"/>
              </a:lnSpc>
              <a:buFont typeface="Wingdings" panose="05000000000000000000" pitchFamily="2" charset="2"/>
              <a:buChar char="ü"/>
            </a:pPr>
            <a:r>
              <a:rPr lang="en-GB" b="1" dirty="0">
                <a:latin typeface="Arial" panose="020B0604020202020204" pitchFamily="34" charset="0"/>
                <a:cs typeface="Arial" panose="020B0604020202020204" pitchFamily="34" charset="0"/>
              </a:rPr>
              <a:t>Annexure A </a:t>
            </a:r>
            <a:r>
              <a:rPr lang="en-GB" dirty="0">
                <a:latin typeface="Arial" panose="020B0604020202020204" pitchFamily="34" charset="0"/>
                <a:cs typeface="Arial" panose="020B0604020202020204" pitchFamily="34" charset="0"/>
              </a:rPr>
              <a:t>(Conditions of Registration) will only be required for newly registered medicines.</a:t>
            </a:r>
          </a:p>
          <a:p>
            <a:pPr marL="969963" lvl="1"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summaries </a:t>
            </a:r>
            <a:r>
              <a:rPr lang="en-ZA" dirty="0">
                <a:latin typeface="Arial" panose="020B0604020202020204" pitchFamily="34" charset="0"/>
                <a:cs typeface="Arial" panose="020B0604020202020204" pitchFamily="34" charset="0"/>
              </a:rPr>
              <a:t>approved by SAPHRA for amendments on the Medicine Registration Certificate. </a:t>
            </a:r>
          </a:p>
          <a:p>
            <a:pPr lvl="1">
              <a:lnSpc>
                <a:spcPct val="150000"/>
              </a:lnSpc>
            </a:pPr>
            <a:r>
              <a:rPr lang="en-ZA" dirty="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Note: (Both MRC and relevant variation summary must be submitted)</a:t>
            </a:r>
          </a:p>
          <a:p>
            <a:pPr lvl="1">
              <a:lnSpc>
                <a:spcPct val="150000"/>
              </a:lnSpc>
            </a:pPr>
            <a:endParaRPr lang="en-ZA" b="1" dirty="0">
              <a:solidFill>
                <a:schemeClr val="bg1">
                  <a:lumMod val="50000"/>
                </a:schemeClr>
              </a:solidFill>
              <a:latin typeface="Arial" panose="020B0604020202020204" pitchFamily="34" charset="0"/>
              <a:cs typeface="Arial" panose="020B0604020202020204" pitchFamily="34" charset="0"/>
            </a:endParaRPr>
          </a:p>
          <a:p>
            <a:pPr lvl="1">
              <a:lnSpc>
                <a:spcPct val="150000"/>
              </a:lnSpc>
            </a:pP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107504" y="1109877"/>
            <a:ext cx="8892988" cy="4767395"/>
          </a:xfrm>
          <a:prstGeom prst="rect">
            <a:avLst/>
          </a:prstGeom>
          <a:noFill/>
        </p:spPr>
        <p:txBody>
          <a:bodyPr wrap="square" rtlCol="0">
            <a:spAutoFit/>
          </a:bodyPr>
          <a:lstStyle/>
          <a:p>
            <a:pPr>
              <a:lnSpc>
                <a:spcPct val="150000"/>
              </a:lnSpc>
            </a:pPr>
            <a:r>
              <a:rPr lang="en-ZA" sz="1750" dirty="0">
                <a:latin typeface="Arial" panose="020B0604020202020204" pitchFamily="34" charset="0"/>
                <a:cs typeface="Arial" panose="020B0604020202020204" pitchFamily="34" charset="0"/>
              </a:rPr>
              <a:t>All bidders are required to </a:t>
            </a:r>
            <a:r>
              <a:rPr lang="en-ZA" sz="1750" b="1" dirty="0">
                <a:latin typeface="Arial" panose="020B0604020202020204" pitchFamily="34" charset="0"/>
                <a:cs typeface="Arial" panose="020B0604020202020204" pitchFamily="34" charset="0"/>
              </a:rPr>
              <a:t>submit samples including bidders </a:t>
            </a:r>
            <a:r>
              <a:rPr lang="en-ZA" sz="1750" dirty="0">
                <a:latin typeface="Arial" panose="020B0604020202020204" pitchFamily="34" charset="0"/>
                <a:cs typeface="Arial" panose="020B0604020202020204" pitchFamily="34" charset="0"/>
              </a:rPr>
              <a:t>who are currently supplying the NDoH with products to confirm the following:</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with </a:t>
            </a:r>
            <a:r>
              <a:rPr lang="en-ZA" sz="1750" b="1" dirty="0">
                <a:latin typeface="Arial" panose="020B0604020202020204" pitchFamily="34" charset="0"/>
                <a:cs typeface="Arial" panose="020B0604020202020204" pitchFamily="34" charset="0"/>
              </a:rPr>
              <a:t>specifications as set out in the bid document/ item specification.</a:t>
            </a:r>
          </a:p>
          <a:p>
            <a:pPr marL="342900" indent="-342900">
              <a:lnSpc>
                <a:spcPct val="150000"/>
              </a:lnSpc>
              <a:buFont typeface="Wingdings" panose="05000000000000000000" pitchFamily="2" charset="2"/>
              <a:buChar char="ü"/>
            </a:pPr>
            <a:r>
              <a:rPr lang="en-ZA" sz="1750" b="1" dirty="0">
                <a:latin typeface="Arial" panose="020B0604020202020204" pitchFamily="34" charset="0"/>
                <a:cs typeface="Arial" panose="020B0604020202020204" pitchFamily="34" charset="0"/>
              </a:rPr>
              <a:t>Compliance of the product with the requirements </a:t>
            </a:r>
            <a:r>
              <a:rPr lang="en-ZA" sz="1750" dirty="0">
                <a:latin typeface="Arial" panose="020B0604020202020204" pitchFamily="34" charset="0"/>
                <a:cs typeface="Arial" panose="020B0604020202020204" pitchFamily="34" charset="0"/>
              </a:rPr>
              <a:t>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75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ü"/>
            </a:pPr>
            <a:r>
              <a:rPr lang="en-ZA" sz="1750"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endParaRPr lang="en-ZA" sz="175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buFont typeface="Wingdings" panose="05000000000000000000" pitchFamily="2" charset="2"/>
              <a:buChar char="v"/>
            </a:pPr>
            <a:r>
              <a:rPr lang="en-ZA" sz="175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7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107504" y="1101429"/>
            <a:ext cx="8928992" cy="4585871"/>
          </a:xfrm>
          <a:prstGeom prst="rect">
            <a:avLst/>
          </a:prstGeom>
          <a:noFill/>
        </p:spPr>
        <p:txBody>
          <a:bodyPr wrap="square" rtlCol="0">
            <a:spAutoFit/>
          </a:bodyPr>
          <a:lstStyle/>
          <a:p>
            <a:r>
              <a:rPr lang="en-US" sz="2000" b="1" dirty="0">
                <a:latin typeface="Arial" pitchFamily="34" charset="0"/>
                <a:cs typeface="Arial" pitchFamily="34" charset="0"/>
              </a:rPr>
              <a:t>Price breakdown</a:t>
            </a:r>
          </a:p>
          <a:p>
            <a:pPr marL="0" lvl="2"/>
            <a:endParaRPr lang="en-ZA" sz="2000" dirty="0">
              <a:latin typeface="Arial" pitchFamily="34" charset="0"/>
              <a:cs typeface="Arial" pitchFamily="34" charset="0"/>
            </a:endParaRP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r>
              <a:rPr lang="en-ZA" sz="2000" b="1" dirty="0">
                <a:latin typeface="Arial" pitchFamily="34" charset="0"/>
                <a:cs typeface="Arial" pitchFamily="34" charset="0"/>
              </a:rPr>
              <a:t>Bid Prices may not exceed  SEP Ex Man + VAT and Full SEP</a:t>
            </a:r>
          </a:p>
          <a:p>
            <a:pPr marL="0" lvl="2"/>
            <a:endParaRPr lang="en-ZA" sz="1600" b="1" dirty="0">
              <a:latin typeface="Arial" pitchFamily="34" charset="0"/>
              <a:cs typeface="Arial" pitchFamily="34" charset="0"/>
            </a:endParaRPr>
          </a:p>
          <a:p>
            <a:pPr marL="0" lvl="2" algn="ctr"/>
            <a:r>
              <a:rPr lang="en-ZA" sz="1600" b="1" dirty="0">
                <a:latin typeface="Arial" pitchFamily="34" charset="0"/>
                <a:cs typeface="Arial" pitchFamily="34" charset="0"/>
              </a:rPr>
              <a:t>Note: If no price breakdown is supplied in the Bid Response document, items will be deemed ineligible for CPA. </a:t>
            </a: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35496" y="1142648"/>
            <a:ext cx="9001000" cy="6463308"/>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lnSpc>
                <a:spcPct val="150000"/>
              </a:lnSpc>
            </a:pPr>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79512"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452567" y="1050284"/>
            <a:ext cx="8496944" cy="1015663"/>
          </a:xfrm>
          <a:prstGeom prst="rect">
            <a:avLst/>
          </a:prstGeom>
          <a:noFill/>
        </p:spPr>
        <p:txBody>
          <a:bodyPr wrap="square" rtlCol="0">
            <a:spAutoFit/>
          </a:bodyPr>
          <a:lstStyle/>
          <a:p>
            <a:r>
              <a:rPr lang="en-US" sz="2000" b="1" dirty="0">
                <a:latin typeface="Arial" pitchFamily="34" charset="0"/>
                <a:cs typeface="Arial" pitchFamily="34" charset="0"/>
              </a:rPr>
              <a:t>Price breakdown</a:t>
            </a:r>
          </a:p>
          <a:p>
            <a:r>
              <a:rPr lang="en-US" sz="2000" dirty="0">
                <a:latin typeface="Arial" pitchFamily="34" charset="0"/>
                <a:cs typeface="Arial" pitchFamily="34" charset="0"/>
              </a:rPr>
              <a:t>All sections of the below example inclusive of currency must be completed</a:t>
            </a:r>
            <a:r>
              <a:rPr lang="en-US" dirty="0">
                <a:latin typeface="Arial" pitchFamily="34" charset="0"/>
                <a:cs typeface="Arial" pitchFamily="34" charset="0"/>
              </a:rPr>
              <a:t>.</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5850833"/>
              </p:ext>
            </p:extLst>
          </p:nvPr>
        </p:nvGraphicFramePr>
        <p:xfrm>
          <a:off x="539552" y="2050430"/>
          <a:ext cx="8322975" cy="3685148"/>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50430"/>
                        <a:ext cx="8322975" cy="3685148"/>
                      </a:xfrm>
                      <a:prstGeom prst="rect">
                        <a:avLst/>
                      </a:prstGeom>
                      <a:noFill/>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0" y="939555"/>
            <a:ext cx="9036496" cy="5016758"/>
          </a:xfrm>
          <a:prstGeom prst="rect">
            <a:avLst/>
          </a:prstGeom>
          <a:noFill/>
        </p:spPr>
        <p:txBody>
          <a:bodyPr wrap="square" rtlCol="0">
            <a:spAutoFit/>
          </a:bodyPr>
          <a:lstStyle/>
          <a:p>
            <a:pPr marL="457200">
              <a:lnSpc>
                <a:spcPct val="150000"/>
              </a:lnSpc>
            </a:pPr>
            <a:r>
              <a:rPr lang="en-ZA" sz="2000" dirty="0">
                <a:latin typeface="Arial" pitchFamily="34" charset="0"/>
                <a:cs typeface="Arial" pitchFamily="34" charset="0"/>
              </a:rPr>
              <a:t>Preference Points allocated according to the </a:t>
            </a:r>
            <a:r>
              <a:rPr lang="en-ZA" sz="2000" dirty="0">
                <a:effectLst/>
                <a:latin typeface="Arial" panose="020B0604020202020204" pitchFamily="34" charset="0"/>
                <a:ea typeface="Times New Roman" panose="02020603050405020304" pitchFamily="18" charset="0"/>
              </a:rPr>
              <a:t>New 2022 Preferential Procurement Regulations - effective 16 January 2023.</a:t>
            </a:r>
            <a:endParaRPr lang="en-ZA" sz="2000" dirty="0">
              <a:latin typeface="Arial" pitchFamily="34" charset="0"/>
              <a:cs typeface="Arial" pitchFamily="34" charset="0"/>
            </a:endParaRPr>
          </a:p>
          <a:p>
            <a:pPr marL="457200">
              <a:lnSpc>
                <a:spcPct val="150000"/>
              </a:lnSpc>
            </a:pPr>
            <a:r>
              <a:rPr lang="en-GB" sz="2000" b="1" dirty="0">
                <a:solidFill>
                  <a:schemeClr val="bg1"/>
                </a:solidFill>
                <a:latin typeface="Arial" pitchFamily="34" charset="0"/>
                <a:ea typeface="+mj-ea"/>
                <a:cs typeface="Arial" pitchFamily="34" charset="0"/>
              </a:rPr>
              <a:t>HDI / RDP (10) AND</a:t>
            </a:r>
            <a:endParaRPr lang="en-ZA" sz="2000" u="sng" dirty="0">
              <a:latin typeface="Arial" panose="020B0604020202020204" pitchFamily="34" charset="0"/>
              <a:cs typeface="Arial" pitchFamily="34" charset="0"/>
            </a:endParaRPr>
          </a:p>
          <a:p>
            <a:pPr marL="457200">
              <a:lnSpc>
                <a:spcPct val="150000"/>
              </a:lnSpc>
            </a:pPr>
            <a:r>
              <a:rPr lang="en-ZA" sz="2000" u="sng" dirty="0">
                <a:latin typeface="Arial" panose="020B0604020202020204" pitchFamily="34" charset="0"/>
                <a:cs typeface="Arial" pitchFamily="34" charset="0"/>
              </a:rPr>
              <a:t>Same as in previous Regulations</a:t>
            </a:r>
          </a:p>
          <a:p>
            <a:pPr marL="742950" indent="-285750">
              <a:lnSpc>
                <a:spcPct val="150000"/>
              </a:lnSpc>
              <a:buFont typeface="Arial" panose="020B0604020202020204" pitchFamily="34" charset="0"/>
              <a:buChar char="•"/>
            </a:pPr>
            <a:r>
              <a:rPr lang="en-ZA" sz="2000" dirty="0">
                <a:latin typeface="Arial" pitchFamily="34" charset="0"/>
                <a:cs typeface="Arial" pitchFamily="34" charset="0"/>
              </a:rPr>
              <a:t>Preference Points to be allocated according to 80/20 or</a:t>
            </a:r>
            <a:r>
              <a:rPr lang="en-ZA" sz="2000" b="1" dirty="0">
                <a:latin typeface="Arial" pitchFamily="34" charset="0"/>
                <a:cs typeface="Arial" pitchFamily="34" charset="0"/>
              </a:rPr>
              <a:t> 90/10 </a:t>
            </a:r>
            <a:r>
              <a:rPr lang="en-ZA" sz="2000" dirty="0">
                <a:latin typeface="Arial" pitchFamily="34" charset="0"/>
                <a:cs typeface="Arial" pitchFamily="34" charset="0"/>
              </a:rPr>
              <a:t>system.</a:t>
            </a:r>
          </a:p>
          <a:p>
            <a:pPr marL="457200">
              <a:lnSpc>
                <a:spcPct val="150000"/>
              </a:lnSpc>
            </a:pPr>
            <a:endParaRPr lang="en-ZA" sz="2000" dirty="0">
              <a:latin typeface="Arial" pitchFamily="34" charset="0"/>
              <a:cs typeface="Arial" pitchFamily="34" charset="0"/>
            </a:endParaRPr>
          </a:p>
          <a:p>
            <a:pPr marL="457200">
              <a:lnSpc>
                <a:spcPct val="150000"/>
              </a:lnSpc>
            </a:pPr>
            <a:r>
              <a:rPr lang="en-ZA" sz="2000" u="sng" dirty="0">
                <a:latin typeface="Arial" pitchFamily="34" charset="0"/>
                <a:cs typeface="Arial" pitchFamily="34" charset="0"/>
              </a:rPr>
              <a:t>New in 2022 Regulations: </a:t>
            </a:r>
          </a:p>
          <a:p>
            <a:pPr marL="742950" indent="-285750">
              <a:lnSpc>
                <a:spcPct val="150000"/>
              </a:lnSpc>
              <a:buFont typeface="Arial" panose="020B0604020202020204" pitchFamily="34" charset="0"/>
              <a:buChar char="•"/>
            </a:pPr>
            <a:r>
              <a:rPr lang="en-ZA" sz="2000" b="1" dirty="0">
                <a:latin typeface="Arial" pitchFamily="34" charset="0"/>
                <a:cs typeface="Arial" pitchFamily="34" charset="0"/>
              </a:rPr>
              <a:t>10</a:t>
            </a:r>
            <a:r>
              <a:rPr lang="en-ZA" sz="2000" dirty="0">
                <a:latin typeface="Arial" pitchFamily="34" charset="0"/>
                <a:cs typeface="Arial" pitchFamily="34" charset="0"/>
              </a:rPr>
              <a:t> or 20 Points no longer predetermined and related to B-BBEE Level </a:t>
            </a:r>
          </a:p>
          <a:p>
            <a:pPr marL="742950" indent="-285750">
              <a:lnSpc>
                <a:spcPct val="150000"/>
              </a:lnSpc>
              <a:buFont typeface="Arial" panose="020B0604020202020204" pitchFamily="34" charset="0"/>
              <a:buChar char="•"/>
            </a:pPr>
            <a:r>
              <a:rPr lang="en-ZA" sz="2000" dirty="0">
                <a:latin typeface="Arial" panose="020B0604020202020204" pitchFamily="34" charset="0"/>
                <a:ea typeface="Times New Roman" panose="02020603050405020304" pitchFamily="18" charset="0"/>
              </a:rPr>
              <a:t>Institutions must indicate and allocate</a:t>
            </a:r>
            <a:r>
              <a:rPr lang="en-ZA" sz="2000" dirty="0">
                <a:latin typeface="Arial" panose="020B0604020202020204" pitchFamily="34" charset="0"/>
              </a:rPr>
              <a:t> points for specific goals </a:t>
            </a:r>
          </a:p>
          <a:p>
            <a:pPr marL="742950" indent="-285750">
              <a:lnSpc>
                <a:spcPct val="150000"/>
              </a:lnSpc>
              <a:buFont typeface="Arial" panose="020B0604020202020204" pitchFamily="34" charset="0"/>
              <a:buChar char="•"/>
            </a:pPr>
            <a:r>
              <a:rPr lang="en-ZA" sz="2000" dirty="0">
                <a:latin typeface="Arial" panose="020B0604020202020204" pitchFamily="34" charset="0"/>
              </a:rPr>
              <a:t>Points relate to </a:t>
            </a:r>
            <a:r>
              <a:rPr lang="en-ZA" sz="2000" b="1" dirty="0">
                <a:latin typeface="Arial" panose="020B0604020202020204" pitchFamily="34" charset="0"/>
              </a:rPr>
              <a:t>HDI &amp; RDP Goals</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3705" y="100004"/>
            <a:ext cx="7632848" cy="657944"/>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Arial" pitchFamily="34" charset="0"/>
                <a:ea typeface="+mj-ea"/>
                <a:cs typeface="Arial" pitchFamily="34" charset="0"/>
              </a:defRPr>
            </a:lvl1pPr>
          </a:lstStyle>
          <a:p>
            <a:r>
              <a:rPr lang="en-GB" dirty="0"/>
              <a:t>New 2022 Preference Points System </a:t>
            </a:r>
          </a:p>
        </p:txBody>
      </p:sp>
    </p:spTree>
    <p:extLst>
      <p:ext uri="{BB962C8B-B14F-4D97-AF65-F5344CB8AC3E}">
        <p14:creationId xmlns:p14="http://schemas.microsoft.com/office/powerpoint/2010/main" val="204521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4C1B-5AEA-70DC-47A7-18684EB46D7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29A2636-5502-B63F-7DC4-3DB447C7F064}"/>
              </a:ext>
            </a:extLst>
          </p:cNvPr>
          <p:cNvSpPr txBox="1"/>
          <p:nvPr/>
        </p:nvSpPr>
        <p:spPr>
          <a:xfrm>
            <a:off x="18525" y="238179"/>
            <a:ext cx="7182910"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Arial" pitchFamily="34" charset="0"/>
                <a:ea typeface="+mj-ea"/>
                <a:cs typeface="Arial" pitchFamily="34" charset="0"/>
              </a:defRPr>
            </a:lvl1pPr>
          </a:lstStyle>
          <a:p>
            <a:r>
              <a:rPr lang="en-GB" dirty="0"/>
              <a:t>HDI and RDP Goal Points (SBD 6.1)</a:t>
            </a:r>
          </a:p>
        </p:txBody>
      </p:sp>
      <p:grpSp>
        <p:nvGrpSpPr>
          <p:cNvPr id="9" name="Group 8">
            <a:extLst>
              <a:ext uri="{FF2B5EF4-FFF2-40B4-BE49-F238E27FC236}">
                <a16:creationId xmlns:a16="http://schemas.microsoft.com/office/drawing/2014/main" id="{2287CB7A-DFE2-D0FF-B283-2808EE19CFCC}"/>
              </a:ext>
            </a:extLst>
          </p:cNvPr>
          <p:cNvGrpSpPr/>
          <p:nvPr/>
        </p:nvGrpSpPr>
        <p:grpSpPr>
          <a:xfrm>
            <a:off x="323528" y="1340768"/>
            <a:ext cx="8479054" cy="4320481"/>
            <a:chOff x="269410" y="1124744"/>
            <a:chExt cx="8605180" cy="4762717"/>
          </a:xfrm>
        </p:grpSpPr>
        <p:pic>
          <p:nvPicPr>
            <p:cNvPr id="6" name="Picture 5">
              <a:extLst>
                <a:ext uri="{FF2B5EF4-FFF2-40B4-BE49-F238E27FC236}">
                  <a16:creationId xmlns:a16="http://schemas.microsoft.com/office/drawing/2014/main" id="{31262ED7-B8DC-15E0-A5D7-532C6F717462}"/>
                </a:ext>
              </a:extLst>
            </p:cNvPr>
            <p:cNvPicPr>
              <a:picLocks noChangeAspect="1"/>
            </p:cNvPicPr>
            <p:nvPr/>
          </p:nvPicPr>
          <p:blipFill>
            <a:blip r:embed="rId2"/>
            <a:stretch>
              <a:fillRect/>
            </a:stretch>
          </p:blipFill>
          <p:spPr>
            <a:xfrm>
              <a:off x="269410" y="1124744"/>
              <a:ext cx="8605180" cy="4762717"/>
            </a:xfrm>
            <a:prstGeom prst="rect">
              <a:avLst/>
            </a:prstGeom>
          </p:spPr>
        </p:pic>
        <p:cxnSp>
          <p:nvCxnSpPr>
            <p:cNvPr id="3" name="Straight Connector 2">
              <a:extLst>
                <a:ext uri="{FF2B5EF4-FFF2-40B4-BE49-F238E27FC236}">
                  <a16:creationId xmlns:a16="http://schemas.microsoft.com/office/drawing/2014/main" id="{A824F672-7E9A-B043-8892-C4702BD1A52E}"/>
                </a:ext>
              </a:extLst>
            </p:cNvPr>
            <p:cNvCxnSpPr>
              <a:cxnSpLocks/>
            </p:cNvCxnSpPr>
            <p:nvPr/>
          </p:nvCxnSpPr>
          <p:spPr>
            <a:xfrm>
              <a:off x="5868144" y="4653136"/>
              <a:ext cx="432644" cy="18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829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72008" y="1124744"/>
            <a:ext cx="8964488" cy="3642023"/>
          </a:xfrm>
          <a:prstGeom prst="rect">
            <a:avLst/>
          </a:prstGeom>
          <a:noFill/>
        </p:spPr>
        <p:txBody>
          <a:bodyPr wrap="square" rtlCol="0">
            <a:spAutoFit/>
          </a:bodyPr>
          <a:lstStyle/>
          <a:p>
            <a:pPr marL="457200">
              <a:lnSpc>
                <a:spcPct val="150000"/>
              </a:lnSpc>
            </a:pPr>
            <a:r>
              <a:rPr lang="en-US" dirty="0">
                <a:latin typeface="Arial" pitchFamily="34" charset="0"/>
                <a:cs typeface="Arial" pitchFamily="34" charset="0"/>
              </a:rPr>
              <a:t>Points allocated for “</a:t>
            </a:r>
            <a:r>
              <a:rPr lang="en-ZA" dirty="0">
                <a:latin typeface="Arial" pitchFamily="34" charset="0"/>
                <a:cs typeface="Arial" pitchFamily="34" charset="0"/>
              </a:rPr>
              <a:t>specific goals” (as referenced in 2022 </a:t>
            </a:r>
            <a:r>
              <a:rPr lang="en-ZA" dirty="0">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 may include:</a:t>
            </a:r>
          </a:p>
          <a:p>
            <a:pPr marL="457200">
              <a:lnSpc>
                <a:spcPct val="150000"/>
              </a:lnSpc>
            </a:pPr>
            <a:r>
              <a:rPr lang="en-ZA" b="1" dirty="0">
                <a:latin typeface="Arial" pitchFamily="34" charset="0"/>
                <a:cs typeface="Arial" pitchFamily="34" charset="0"/>
              </a:rPr>
              <a:t>HDI</a:t>
            </a:r>
            <a:endParaRPr lang="en-ZA" i="1" dirty="0">
              <a:latin typeface="Arial" pitchFamily="34" charset="0"/>
              <a:cs typeface="Arial" pitchFamily="34" charset="0"/>
            </a:endParaRPr>
          </a:p>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a:t>
            </a:r>
            <a:r>
              <a:rPr lang="en-ZA" b="1" i="1" dirty="0">
                <a:latin typeface="Arial" pitchFamily="34" charset="0"/>
                <a:cs typeface="Arial" pitchFamily="34" charset="0"/>
              </a:rPr>
              <a:t>race</a:t>
            </a:r>
            <a:r>
              <a:rPr lang="en-ZA" i="1" dirty="0">
                <a:latin typeface="Arial" pitchFamily="34" charset="0"/>
                <a:cs typeface="Arial" pitchFamily="34" charset="0"/>
              </a:rPr>
              <a:t>, gender and disability “</a:t>
            </a:r>
          </a:p>
          <a:p>
            <a:pPr marL="457200">
              <a:lnSpc>
                <a:spcPct val="150000"/>
              </a:lnSpc>
            </a:pPr>
            <a:endParaRPr lang="en-ZA" sz="1200"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HDI Points (4 /10)</a:t>
            </a:r>
          </a:p>
          <a:p>
            <a:pPr marL="457200">
              <a:lnSpc>
                <a:spcPct val="150000"/>
              </a:lnSpc>
            </a:pPr>
            <a:r>
              <a:rPr lang="en-ZA" dirty="0">
                <a:latin typeface="Arial" pitchFamily="34" charset="0"/>
                <a:cs typeface="Arial" pitchFamily="34" charset="0"/>
              </a:rPr>
              <a:t>NDoH will allocate a percentage (%) of the 4 available points – equal to the equity ownership substantiated by supporting evidence</a:t>
            </a: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43508" y="170092"/>
            <a:ext cx="6588732" cy="513928"/>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Arial" pitchFamily="34" charset="0"/>
                <a:ea typeface="+mj-ea"/>
                <a:cs typeface="Arial" pitchFamily="34" charset="0"/>
              </a:defRPr>
            </a:lvl1pPr>
          </a:lstStyle>
          <a:p>
            <a:r>
              <a:rPr lang="en-GB" dirty="0"/>
              <a:t>Preference Points Defined - HDI</a:t>
            </a:r>
          </a:p>
        </p:txBody>
      </p:sp>
    </p:spTree>
    <p:extLst>
      <p:ext uri="{BB962C8B-B14F-4D97-AF65-F5344CB8AC3E}">
        <p14:creationId xmlns:p14="http://schemas.microsoft.com/office/powerpoint/2010/main" val="348534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179512" y="1124744"/>
            <a:ext cx="8677472" cy="4847994"/>
          </a:xfrm>
          <a:prstGeom prst="rect">
            <a:avLst/>
          </a:prstGeom>
          <a:noFill/>
        </p:spPr>
        <p:txBody>
          <a:bodyPr wrap="square" rtlCol="0">
            <a:spAutoFit/>
          </a:bodyPr>
          <a:lstStyle/>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race, </a:t>
            </a:r>
            <a:r>
              <a:rPr lang="en-ZA" b="1" i="1" dirty="0">
                <a:latin typeface="Arial" pitchFamily="34" charset="0"/>
                <a:cs typeface="Arial" pitchFamily="34" charset="0"/>
              </a:rPr>
              <a:t>gender and disability </a:t>
            </a:r>
            <a:r>
              <a:rPr lang="en-ZA" i="1" dirty="0">
                <a:latin typeface="Arial" pitchFamily="34" charset="0"/>
                <a:cs typeface="Arial" pitchFamily="34" charset="0"/>
              </a:rPr>
              <a:t>“</a:t>
            </a:r>
          </a:p>
          <a:p>
            <a:pPr marL="457200">
              <a:lnSpc>
                <a:spcPct val="150000"/>
              </a:lnSpc>
            </a:pPr>
            <a:endParaRPr lang="en-ZA" sz="1200"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Gender (Female 2/10)</a:t>
            </a:r>
          </a:p>
          <a:p>
            <a:pPr marL="457200">
              <a:lnSpc>
                <a:spcPct val="150000"/>
              </a:lnSpc>
            </a:pPr>
            <a:r>
              <a:rPr lang="en-ZA" dirty="0" err="1">
                <a:latin typeface="Arial" pitchFamily="34" charset="0"/>
                <a:cs typeface="Arial" pitchFamily="34" charset="0"/>
              </a:rPr>
              <a:t>NDoH</a:t>
            </a:r>
            <a:r>
              <a:rPr lang="en-ZA" dirty="0">
                <a:latin typeface="Arial" pitchFamily="34" charset="0"/>
                <a:cs typeface="Arial" pitchFamily="34" charset="0"/>
              </a:rPr>
              <a:t> will allocate a percentage (%) of the 2 available points – equal to female equity ownership substantiated by supporting evidence</a:t>
            </a:r>
            <a:endParaRPr lang="en-GB" sz="1600" i="1" dirty="0">
              <a:latin typeface="Arial" panose="020B0604020202020204" pitchFamily="34" charset="0"/>
              <a:cs typeface="Arial" panose="020B0604020202020204" pitchFamily="34" charset="0"/>
            </a:endParaRPr>
          </a:p>
          <a:p>
            <a:pPr marL="457200">
              <a:lnSpc>
                <a:spcPct val="150000"/>
              </a:lnSpc>
            </a:pPr>
            <a:endParaRPr lang="en-ZA"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Disability (2/10)</a:t>
            </a:r>
          </a:p>
          <a:p>
            <a:pPr marL="457200">
              <a:lnSpc>
                <a:spcPct val="150000"/>
              </a:lnSpc>
            </a:pPr>
            <a:r>
              <a:rPr lang="en-ZA" dirty="0">
                <a:latin typeface="Arial" pitchFamily="34" charset="0"/>
                <a:cs typeface="Arial" pitchFamily="34" charset="0"/>
              </a:rPr>
              <a:t>Same calculation as for Gender above, for equity ownership held by person with a disability.</a:t>
            </a:r>
          </a:p>
          <a:p>
            <a:pPr marL="457200">
              <a:lnSpc>
                <a:spcPct val="150000"/>
              </a:lnSpc>
            </a:pPr>
            <a:endParaRPr lang="en-ZA" b="1" dirty="0">
              <a:latin typeface="Arial" pitchFamily="34" charset="0"/>
              <a:cs typeface="Arial" pitchFamily="34" charset="0"/>
            </a:endParaRPr>
          </a:p>
          <a:p>
            <a:pPr marL="457200">
              <a:lnSpc>
                <a:spcPct val="150000"/>
              </a:lnSpc>
            </a:pP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0" y="178634"/>
            <a:ext cx="7308304" cy="585936"/>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Points  - Gender &amp; Disability </a:t>
            </a:r>
          </a:p>
        </p:txBody>
      </p:sp>
    </p:spTree>
    <p:extLst>
      <p:ext uri="{BB962C8B-B14F-4D97-AF65-F5344CB8AC3E}">
        <p14:creationId xmlns:p14="http://schemas.microsoft.com/office/powerpoint/2010/main" val="329450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0" y="1124744"/>
            <a:ext cx="9036496" cy="5194499"/>
          </a:xfrm>
          <a:prstGeom prst="rect">
            <a:avLst/>
          </a:prstGeom>
          <a:noFill/>
        </p:spPr>
        <p:txBody>
          <a:bodyPr wrap="square" rtlCol="0">
            <a:spAutoFit/>
          </a:bodyPr>
          <a:lstStyle/>
          <a:p>
            <a:pPr marL="457200">
              <a:lnSpc>
                <a:spcPct val="150000"/>
              </a:lnSpc>
            </a:pPr>
            <a:r>
              <a:rPr lang="en-ZA" sz="2000" b="1" dirty="0">
                <a:latin typeface="Arial" pitchFamily="34" charset="0"/>
                <a:cs typeface="Arial" pitchFamily="34" charset="0"/>
              </a:rPr>
              <a:t>RDP </a:t>
            </a:r>
          </a:p>
          <a:p>
            <a:pPr marL="457200">
              <a:lnSpc>
                <a:spcPct val="150000"/>
              </a:lnSpc>
            </a:pPr>
            <a:r>
              <a:rPr lang="en-ZA" sz="2000" i="1" dirty="0">
                <a:latin typeface="Arial" pitchFamily="34" charset="0"/>
                <a:cs typeface="Arial" pitchFamily="34" charset="0"/>
              </a:rPr>
              <a:t>“including the implementation of programmes of the Reconstruction and Development Programme (RDP) as published in Government Gazette No. 16085 dated 23 November 1994” </a:t>
            </a:r>
          </a:p>
          <a:p>
            <a:pPr marL="457200">
              <a:lnSpc>
                <a:spcPct val="150000"/>
              </a:lnSpc>
            </a:pPr>
            <a:endParaRPr lang="en-ZA" sz="2000" b="1" dirty="0">
              <a:latin typeface="Arial" pitchFamily="34" charset="0"/>
              <a:cs typeface="Arial" pitchFamily="34" charset="0"/>
            </a:endParaRPr>
          </a:p>
          <a:p>
            <a:pPr marL="457200">
              <a:lnSpc>
                <a:spcPct val="150000"/>
              </a:lnSpc>
            </a:pPr>
            <a:r>
              <a:rPr lang="en-ZA" sz="2000" b="1" dirty="0" err="1">
                <a:latin typeface="Arial" pitchFamily="34" charset="0"/>
                <a:cs typeface="Arial" pitchFamily="34" charset="0"/>
              </a:rPr>
              <a:t>NDoH</a:t>
            </a:r>
            <a:r>
              <a:rPr lang="en-ZA" sz="2000" b="1" dirty="0">
                <a:latin typeface="Arial" pitchFamily="34" charset="0"/>
                <a:cs typeface="Arial" pitchFamily="34" charset="0"/>
              </a:rPr>
              <a:t> RDP Goal</a:t>
            </a:r>
          </a:p>
          <a:p>
            <a:pPr marL="457200">
              <a:lnSpc>
                <a:spcPct val="150000"/>
              </a:lnSpc>
            </a:pPr>
            <a:r>
              <a:rPr lang="en-ZA" sz="2000" b="1" dirty="0">
                <a:latin typeface="Arial" pitchFamily="34" charset="0"/>
                <a:cs typeface="Arial" pitchFamily="34" charset="0"/>
              </a:rPr>
              <a:t>The promotion of South African owned enterprises. </a:t>
            </a:r>
          </a:p>
          <a:p>
            <a:pPr marL="457200">
              <a:lnSpc>
                <a:spcPct val="150000"/>
              </a:lnSpc>
            </a:pPr>
            <a:r>
              <a:rPr lang="en-ZA" sz="2000" dirty="0">
                <a:latin typeface="Arial" pitchFamily="34" charset="0"/>
                <a:cs typeface="Arial" pitchFamily="34" charset="0"/>
              </a:rPr>
              <a:t>Allocation of preference points aligned with % ownership held by South African citizens within the bidding enterprise  (ownership must be substantiated by supporting evidence)</a:t>
            </a:r>
            <a:endParaRPr lang="en-GB" sz="2000" dirty="0">
              <a:latin typeface="Arial" pitchFamily="34" charset="0"/>
              <a:cs typeface="Arial" pitchFamily="34" charset="0"/>
            </a:endParaRPr>
          </a:p>
          <a:p>
            <a:pPr marL="457200">
              <a:lnSpc>
                <a:spcPct val="150000"/>
              </a:lnSpc>
            </a:pPr>
            <a:endParaRPr lang="en-GB" sz="24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8B4FD99C-FFCA-1980-0622-C4C8261CC9C5}"/>
              </a:ext>
            </a:extLst>
          </p:cNvPr>
          <p:cNvSpPr txBox="1">
            <a:spLocks noChangeArrowheads="1"/>
          </p:cNvSpPr>
          <p:nvPr/>
        </p:nvSpPr>
        <p:spPr>
          <a:xfrm>
            <a:off x="179512" y="200686"/>
            <a:ext cx="6552728" cy="585936"/>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Preference Points  - RDP </a:t>
            </a:r>
          </a:p>
        </p:txBody>
      </p:sp>
    </p:spTree>
    <p:extLst>
      <p:ext uri="{BB962C8B-B14F-4D97-AF65-F5344CB8AC3E}">
        <p14:creationId xmlns:p14="http://schemas.microsoft.com/office/powerpoint/2010/main" val="184146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8947720" cy="2923877"/>
          </a:xfrm>
          <a:prstGeom prst="rect">
            <a:avLst/>
          </a:prstGeom>
          <a:noFill/>
        </p:spPr>
        <p:txBody>
          <a:bodyPr wrap="square" rtlCol="0">
            <a:spAutoFit/>
          </a:bodyPr>
          <a:lstStyle/>
          <a:p>
            <a:r>
              <a:rPr lang="en-US" sz="2000" b="1" dirty="0">
                <a:latin typeface="Arial" pitchFamily="34" charset="0"/>
                <a:cs typeface="Arial" pitchFamily="34" charset="0"/>
              </a:rPr>
              <a:t>Closing date: </a:t>
            </a:r>
          </a:p>
          <a:p>
            <a:r>
              <a:rPr lang="en-US" sz="2000" b="1" dirty="0">
                <a:latin typeface="Arial" pitchFamily="34" charset="0"/>
                <a:cs typeface="Arial" pitchFamily="34" charset="0"/>
              </a:rPr>
              <a:t>HP10-2025BIO – 15 April 2024</a:t>
            </a:r>
          </a:p>
          <a:p>
            <a:endParaRPr lang="en-US" sz="2000" i="1" dirty="0">
              <a:latin typeface="Arial" panose="020B0604020202020204" pitchFamily="34" charset="0"/>
              <a:cs typeface="Arial" pitchFamily="34" charset="0"/>
            </a:endParaRPr>
          </a:p>
          <a:p>
            <a:pPr algn="ctr"/>
            <a:r>
              <a:rPr lang="en-US" sz="2000" b="1" u="sng" dirty="0">
                <a:latin typeface="Arial" panose="020B0604020202020204" pitchFamily="34" charset="0"/>
                <a:cs typeface="Arial" pitchFamily="34" charset="0"/>
              </a:rPr>
              <a:t>Contract Period:</a:t>
            </a:r>
          </a:p>
          <a:p>
            <a:endParaRPr lang="en-US" sz="2000" b="1" dirty="0">
              <a:latin typeface="Arial" pitchFamily="34" charset="0"/>
              <a:cs typeface="Arial" pitchFamily="34" charset="0"/>
            </a:endParaRPr>
          </a:p>
          <a:p>
            <a:r>
              <a:rPr lang="en-US" sz="2000" b="1" dirty="0">
                <a:solidFill>
                  <a:srgbClr val="0070C0"/>
                </a:solidFill>
                <a:latin typeface="Arial" pitchFamily="34" charset="0"/>
                <a:cs typeface="Arial" pitchFamily="34" charset="0"/>
              </a:rPr>
              <a:t>HP10-2025BIO – 01 January 2025 to 31 December 2027 (3 year period)</a:t>
            </a:r>
          </a:p>
          <a:p>
            <a:endParaRPr lang="en-US" sz="2000" b="1" dirty="0">
              <a:latin typeface="Arial" pitchFamily="34" charset="0"/>
              <a:cs typeface="Arial" pitchFamily="34" charset="0"/>
            </a:endParaRPr>
          </a:p>
          <a:p>
            <a:r>
              <a:rPr lang="en-US" sz="2000"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D192-E4CB-5701-7D2A-9F0DF8803B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332685-2EBA-0DB7-49C9-C9F9B7F7C12F}"/>
              </a:ext>
            </a:extLst>
          </p:cNvPr>
          <p:cNvSpPr txBox="1"/>
          <p:nvPr/>
        </p:nvSpPr>
        <p:spPr>
          <a:xfrm>
            <a:off x="179512" y="260648"/>
            <a:ext cx="6408712" cy="52322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pic>
        <p:nvPicPr>
          <p:cNvPr id="3" name="Picture 2">
            <a:extLst>
              <a:ext uri="{FF2B5EF4-FFF2-40B4-BE49-F238E27FC236}">
                <a16:creationId xmlns:a16="http://schemas.microsoft.com/office/drawing/2014/main" id="{630385DF-E213-95B1-DACC-4E17341D1603}"/>
              </a:ext>
            </a:extLst>
          </p:cNvPr>
          <p:cNvPicPr>
            <a:picLocks noChangeAspect="1"/>
          </p:cNvPicPr>
          <p:nvPr/>
        </p:nvPicPr>
        <p:blipFill rotWithShape="1">
          <a:blip r:embed="rId2"/>
          <a:srcRect l="16926" t="36000" r="47637" b="19200"/>
          <a:stretch/>
        </p:blipFill>
        <p:spPr>
          <a:xfrm>
            <a:off x="467544" y="1124744"/>
            <a:ext cx="8136904" cy="4392488"/>
          </a:xfrm>
          <a:prstGeom prst="rect">
            <a:avLst/>
          </a:prstGeom>
        </p:spPr>
      </p:pic>
    </p:spTree>
    <p:extLst>
      <p:ext uri="{BB962C8B-B14F-4D97-AF65-F5344CB8AC3E}">
        <p14:creationId xmlns:p14="http://schemas.microsoft.com/office/powerpoint/2010/main" val="320691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395536" y="1124744"/>
            <a:ext cx="8568952" cy="4680520"/>
            <a:chOff x="981048" y="1124744"/>
            <a:chExt cx="6911322" cy="4680520"/>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6" name="TextBox 5">
              <a:extLst>
                <a:ext uri="{FF2B5EF4-FFF2-40B4-BE49-F238E27FC236}">
                  <a16:creationId xmlns:a16="http://schemas.microsoft.com/office/drawing/2014/main" id="{0FBACD7C-D443-6CFE-FA02-A66E264A3F0D}"/>
                </a:ext>
              </a:extLst>
            </p:cNvPr>
            <p:cNvSpPr txBox="1"/>
            <p:nvPr/>
          </p:nvSpPr>
          <p:spPr>
            <a:xfrm>
              <a:off x="5796136" y="2163161"/>
              <a:ext cx="1197950" cy="1891287"/>
            </a:xfrm>
            <a:prstGeom prst="rect">
              <a:avLst/>
            </a:prstGeom>
            <a:noFill/>
          </p:spPr>
          <p:txBody>
            <a:bodyPr wrap="square" rtlCol="0">
              <a:spAutoFit/>
            </a:bodyPr>
            <a:lstStyle/>
            <a:p>
              <a:pPr>
                <a:lnSpc>
                  <a:spcPct val="150000"/>
                </a:lnSpc>
              </a:pPr>
              <a:r>
                <a:rPr lang="en-ZA" sz="2000" b="1" dirty="0"/>
                <a:t>40%</a:t>
              </a:r>
            </a:p>
            <a:p>
              <a:pPr>
                <a:lnSpc>
                  <a:spcPct val="150000"/>
                </a:lnSpc>
              </a:pPr>
              <a:r>
                <a:rPr lang="en-ZA" sz="2000" b="1" dirty="0"/>
                <a:t>25%</a:t>
              </a:r>
            </a:p>
            <a:p>
              <a:pPr>
                <a:lnSpc>
                  <a:spcPct val="150000"/>
                </a:lnSpc>
              </a:pPr>
              <a:r>
                <a:rPr lang="en-ZA" sz="2000" b="1" dirty="0"/>
                <a:t>0%</a:t>
              </a:r>
            </a:p>
            <a:p>
              <a:pPr>
                <a:lnSpc>
                  <a:spcPct val="150000"/>
                </a:lnSpc>
              </a:pPr>
              <a:r>
                <a:rPr lang="en-ZA" sz="2000" b="1" dirty="0"/>
                <a:t>100%</a:t>
              </a:r>
              <a:endParaRPr lang="en-ZA" b="1" dirty="0"/>
            </a:p>
          </p:txBody>
        </p:sp>
        <p:sp>
          <p:nvSpPr>
            <p:cNvPr id="7" name="TextBox 6">
              <a:extLst>
                <a:ext uri="{FF2B5EF4-FFF2-40B4-BE49-F238E27FC236}">
                  <a16:creationId xmlns:a16="http://schemas.microsoft.com/office/drawing/2014/main" id="{2B3771E8-B2AC-B347-4F7B-0002CA69A7E4}"/>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365656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515F15A9-F90F-208B-8BE0-BFD106D69911}"/>
              </a:ext>
            </a:extLst>
          </p:cNvPr>
          <p:cNvGrpSpPr/>
          <p:nvPr/>
        </p:nvGrpSpPr>
        <p:grpSpPr>
          <a:xfrm>
            <a:off x="251520" y="1124744"/>
            <a:ext cx="8712968" cy="4680520"/>
            <a:chOff x="981048" y="1124744"/>
            <a:chExt cx="6911322" cy="4680520"/>
          </a:xfrm>
        </p:grpSpPr>
        <p:pic>
          <p:nvPicPr>
            <p:cNvPr id="3" name="Picture 2">
              <a:extLst>
                <a:ext uri="{FF2B5EF4-FFF2-40B4-BE49-F238E27FC236}">
                  <a16:creationId xmlns:a16="http://schemas.microsoft.com/office/drawing/2014/main" id="{D13FFED2-5D91-2630-3A53-ADAE0EB78C2A}"/>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5" name="TextBox 4">
              <a:extLst>
                <a:ext uri="{FF2B5EF4-FFF2-40B4-BE49-F238E27FC236}">
                  <a16:creationId xmlns:a16="http://schemas.microsoft.com/office/drawing/2014/main" id="{099B2705-DF59-98DD-E2D4-4497624CDD77}"/>
                </a:ext>
              </a:extLst>
            </p:cNvPr>
            <p:cNvSpPr txBox="1"/>
            <p:nvPr/>
          </p:nvSpPr>
          <p:spPr>
            <a:xfrm>
              <a:off x="4211960" y="2185785"/>
              <a:ext cx="1197950" cy="1891287"/>
            </a:xfrm>
            <a:prstGeom prst="rect">
              <a:avLst/>
            </a:prstGeom>
            <a:noFill/>
          </p:spPr>
          <p:txBody>
            <a:bodyPr wrap="square" rtlCol="0">
              <a:spAutoFit/>
            </a:bodyPr>
            <a:lstStyle/>
            <a:p>
              <a:pPr>
                <a:lnSpc>
                  <a:spcPct val="150000"/>
                </a:lnSpc>
              </a:pPr>
              <a:r>
                <a:rPr lang="en-ZA" sz="2000" b="1" dirty="0"/>
                <a:t>1.60</a:t>
              </a:r>
            </a:p>
            <a:p>
              <a:pPr>
                <a:lnSpc>
                  <a:spcPct val="150000"/>
                </a:lnSpc>
              </a:pPr>
              <a:r>
                <a:rPr lang="en-ZA" sz="2000" b="1" dirty="0"/>
                <a:t>0.50</a:t>
              </a:r>
            </a:p>
            <a:p>
              <a:pPr>
                <a:lnSpc>
                  <a:spcPct val="150000"/>
                </a:lnSpc>
              </a:pPr>
              <a:r>
                <a:rPr lang="en-ZA" sz="2000" b="1" dirty="0"/>
                <a:t>0</a:t>
              </a:r>
            </a:p>
            <a:p>
              <a:pPr>
                <a:lnSpc>
                  <a:spcPct val="150000"/>
                </a:lnSpc>
              </a:pPr>
              <a:r>
                <a:rPr lang="en-ZA" sz="2000" b="1" dirty="0"/>
                <a:t>2.00</a:t>
              </a:r>
              <a:endParaRPr lang="en-ZA" b="1" dirty="0"/>
            </a:p>
          </p:txBody>
        </p:sp>
        <p:sp>
          <p:nvSpPr>
            <p:cNvPr id="6" name="TextBox 5">
              <a:extLst>
                <a:ext uri="{FF2B5EF4-FFF2-40B4-BE49-F238E27FC236}">
                  <a16:creationId xmlns:a16="http://schemas.microsoft.com/office/drawing/2014/main" id="{9B3985C3-BAD4-2E54-483A-0455B74252CD}"/>
                </a:ext>
              </a:extLst>
            </p:cNvPr>
            <p:cNvSpPr txBox="1"/>
            <p:nvPr/>
          </p:nvSpPr>
          <p:spPr>
            <a:xfrm>
              <a:off x="5796136" y="2163161"/>
              <a:ext cx="1197950" cy="1891287"/>
            </a:xfrm>
            <a:prstGeom prst="rect">
              <a:avLst/>
            </a:prstGeom>
            <a:noFill/>
          </p:spPr>
          <p:txBody>
            <a:bodyPr wrap="square" rtlCol="0">
              <a:spAutoFit/>
            </a:bodyPr>
            <a:lstStyle/>
            <a:p>
              <a:pPr>
                <a:lnSpc>
                  <a:spcPct val="150000"/>
                </a:lnSpc>
              </a:pPr>
              <a:r>
                <a:rPr lang="en-ZA" sz="2000" b="1" dirty="0"/>
                <a:t>40%</a:t>
              </a:r>
            </a:p>
            <a:p>
              <a:pPr>
                <a:lnSpc>
                  <a:spcPct val="150000"/>
                </a:lnSpc>
              </a:pPr>
              <a:r>
                <a:rPr lang="en-ZA" sz="2000" b="1" dirty="0"/>
                <a:t>25%</a:t>
              </a:r>
            </a:p>
            <a:p>
              <a:pPr>
                <a:lnSpc>
                  <a:spcPct val="150000"/>
                </a:lnSpc>
              </a:pPr>
              <a:r>
                <a:rPr lang="en-ZA" sz="2000" b="1" dirty="0"/>
                <a:t>0%</a:t>
              </a:r>
            </a:p>
            <a:p>
              <a:pPr>
                <a:lnSpc>
                  <a:spcPct val="150000"/>
                </a:lnSpc>
              </a:pPr>
              <a:r>
                <a:rPr lang="en-ZA" sz="2000" b="1" dirty="0"/>
                <a:t>100%</a:t>
              </a:r>
              <a:endParaRPr lang="en-ZA" b="1" dirty="0"/>
            </a:p>
          </p:txBody>
        </p:sp>
        <p:sp>
          <p:nvSpPr>
            <p:cNvPr id="7" name="TextBox 6">
              <a:extLst>
                <a:ext uri="{FF2B5EF4-FFF2-40B4-BE49-F238E27FC236}">
                  <a16:creationId xmlns:a16="http://schemas.microsoft.com/office/drawing/2014/main" id="{A12E9710-D79C-DF5C-A07D-5CDC35AD133B}"/>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C234B115-005F-FA64-A1AD-48D8EF00918A}"/>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603E84D3-5559-BBED-526E-A0F3BC483D21}"/>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E2087A89-32D9-5A87-1E8D-055C662C66AB}"/>
                </a:ext>
              </a:extLst>
            </p:cNvPr>
            <p:cNvSpPr txBox="1"/>
            <p:nvPr/>
          </p:nvSpPr>
          <p:spPr>
            <a:xfrm>
              <a:off x="3691300" y="4728046"/>
              <a:ext cx="2104835" cy="1077218"/>
            </a:xfrm>
            <a:prstGeom prst="rect">
              <a:avLst/>
            </a:prstGeom>
            <a:noFill/>
          </p:spPr>
          <p:txBody>
            <a:bodyPr wrap="square" rtlCol="0">
              <a:spAutoFit/>
            </a:bodyPr>
            <a:lstStyle/>
            <a:p>
              <a:pPr algn="ctr"/>
              <a:r>
                <a:rPr lang="en-ZA" sz="1600" dirty="0"/>
                <a:t>BIDDER POINTS </a:t>
              </a:r>
            </a:p>
            <a:p>
              <a:pPr algn="ctr"/>
              <a:r>
                <a:rPr lang="en-ZA" sz="1600" dirty="0"/>
                <a:t>CLAIMED</a:t>
              </a:r>
            </a:p>
            <a:p>
              <a:pPr algn="ctr"/>
              <a:r>
                <a:rPr lang="en-ZA" sz="1600" dirty="0"/>
                <a:t>AFTER OWN </a:t>
              </a:r>
            </a:p>
            <a:p>
              <a:pPr algn="ctr"/>
              <a:r>
                <a:rPr lang="en-ZA" sz="1600" dirty="0"/>
                <a:t>CALCULATION</a:t>
              </a:r>
            </a:p>
          </p:txBody>
        </p:sp>
        <p:sp>
          <p:nvSpPr>
            <p:cNvPr id="14" name="Arrow: Down 13">
              <a:extLst>
                <a:ext uri="{FF2B5EF4-FFF2-40B4-BE49-F238E27FC236}">
                  <a16:creationId xmlns:a16="http://schemas.microsoft.com/office/drawing/2014/main" id="{2FB0AF86-B7F6-1D40-3153-B38D13320F98}"/>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Down 14">
              <a:extLst>
                <a:ext uri="{FF2B5EF4-FFF2-40B4-BE49-F238E27FC236}">
                  <a16:creationId xmlns:a16="http://schemas.microsoft.com/office/drawing/2014/main" id="{1B104CC4-1680-61F2-24AD-D7F0DAF8E0F6}"/>
                </a:ext>
              </a:extLst>
            </p:cNvPr>
            <p:cNvSpPr/>
            <p:nvPr/>
          </p:nvSpPr>
          <p:spPr>
            <a:xfrm rot="10800000">
              <a:off x="4572001"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11648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BE70-1B96-C87C-9CBA-9BE2788578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C99CE92-2493-6DFC-C674-6749D95295AC}"/>
              </a:ext>
            </a:extLst>
          </p:cNvPr>
          <p:cNvSpPr txBox="1"/>
          <p:nvPr/>
        </p:nvSpPr>
        <p:spPr>
          <a:xfrm>
            <a:off x="97521" y="44624"/>
            <a:ext cx="7583038" cy="954107"/>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Points Calculation  </a:t>
            </a:r>
          </a:p>
          <a:p>
            <a:r>
              <a:rPr lang="en-GB" dirty="0"/>
              <a:t>(Maximum 10 Points)</a:t>
            </a:r>
          </a:p>
        </p:txBody>
      </p:sp>
      <p:sp>
        <p:nvSpPr>
          <p:cNvPr id="3" name="TextBox 2">
            <a:extLst>
              <a:ext uri="{FF2B5EF4-FFF2-40B4-BE49-F238E27FC236}">
                <a16:creationId xmlns:a16="http://schemas.microsoft.com/office/drawing/2014/main" id="{72C94031-221C-048A-59E6-D812E077B0EC}"/>
              </a:ext>
            </a:extLst>
          </p:cNvPr>
          <p:cNvSpPr txBox="1"/>
          <p:nvPr/>
        </p:nvSpPr>
        <p:spPr>
          <a:xfrm>
            <a:off x="977827" y="5261138"/>
            <a:ext cx="6702732" cy="400110"/>
          </a:xfrm>
          <a:prstGeom prst="rect">
            <a:avLst/>
          </a:prstGeom>
          <a:noFill/>
        </p:spPr>
        <p:txBody>
          <a:bodyPr wrap="none" rtlCol="0">
            <a:spAutoFit/>
          </a:bodyPr>
          <a:lstStyle/>
          <a:p>
            <a:r>
              <a:rPr lang="en-ZA" sz="2000" dirty="0"/>
              <a:t>% EQUITY OWNERSHIP x POINTS AVAILABLE = POINTS SCORED </a:t>
            </a:r>
          </a:p>
        </p:txBody>
      </p:sp>
      <p:pic>
        <p:nvPicPr>
          <p:cNvPr id="7" name="Picture 6">
            <a:extLst>
              <a:ext uri="{FF2B5EF4-FFF2-40B4-BE49-F238E27FC236}">
                <a16:creationId xmlns:a16="http://schemas.microsoft.com/office/drawing/2014/main" id="{2E1A9C1A-D3EE-6CCE-BAE7-896BD5DDA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496944" cy="3973367"/>
          </a:xfrm>
          <a:prstGeom prst="rect">
            <a:avLst/>
          </a:prstGeom>
        </p:spPr>
      </p:pic>
    </p:spTree>
    <p:extLst>
      <p:ext uri="{BB962C8B-B14F-4D97-AF65-F5344CB8AC3E}">
        <p14:creationId xmlns:p14="http://schemas.microsoft.com/office/powerpoint/2010/main" val="4165101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37662" y="519806"/>
            <a:ext cx="6984776"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90/10    -   Points  &amp; Ranking of Bids Received</a:t>
            </a:r>
          </a:p>
        </p:txBody>
      </p:sp>
      <p:sp>
        <p:nvSpPr>
          <p:cNvPr id="6" name="TextBox 5">
            <a:extLst>
              <a:ext uri="{FF2B5EF4-FFF2-40B4-BE49-F238E27FC236}">
                <a16:creationId xmlns:a16="http://schemas.microsoft.com/office/drawing/2014/main" id="{94142D63-1B62-E4DA-8400-BC6545C84255}"/>
              </a:ext>
            </a:extLst>
          </p:cNvPr>
          <p:cNvSpPr txBox="1"/>
          <p:nvPr/>
        </p:nvSpPr>
        <p:spPr>
          <a:xfrm>
            <a:off x="1508181" y="5362812"/>
            <a:ext cx="6559686"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179512" y="3068960"/>
            <a:ext cx="4028116" cy="1162793"/>
          </a:xfrm>
          <a:prstGeom prst="rect">
            <a:avLst/>
          </a:prstGeom>
          <a:ln>
            <a:solidFill>
              <a:schemeClr val="tx2"/>
            </a:solidFill>
          </a:ln>
        </p:spPr>
      </p:pic>
      <p:pic>
        <p:nvPicPr>
          <p:cNvPr id="9" name="Picture 8">
            <a:extLst>
              <a:ext uri="{FF2B5EF4-FFF2-40B4-BE49-F238E27FC236}">
                <a16:creationId xmlns:a16="http://schemas.microsoft.com/office/drawing/2014/main" id="{A0FAE640-29A6-6301-BC73-4CC8A96097DD}"/>
              </a:ext>
            </a:extLst>
          </p:cNvPr>
          <p:cNvPicPr>
            <a:picLocks noChangeAspect="1"/>
          </p:cNvPicPr>
          <p:nvPr/>
        </p:nvPicPr>
        <p:blipFill rotWithShape="1">
          <a:blip r:embed="rId4">
            <a:extLst>
              <a:ext uri="{28A0092B-C50C-407E-A947-70E740481C1C}">
                <a14:useLocalDpi xmlns:a14="http://schemas.microsoft.com/office/drawing/2010/main" val="0"/>
              </a:ext>
            </a:extLst>
          </a:blip>
          <a:srcRect l="8372" r="4279" b="74945"/>
          <a:stretch/>
        </p:blipFill>
        <p:spPr>
          <a:xfrm>
            <a:off x="836768" y="1285390"/>
            <a:ext cx="7470464" cy="887111"/>
          </a:xfrm>
          <a:prstGeom prst="rect">
            <a:avLst/>
          </a:prstGeom>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5"/>
          <a:srcRect l="25276" t="19200" r="60251" b="70026"/>
          <a:stretch/>
        </p:blipFill>
        <p:spPr>
          <a:xfrm>
            <a:off x="5031185" y="3218258"/>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355976" y="3374988"/>
            <a:ext cx="432048" cy="504056"/>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317D1C6D-E628-FE6C-58B8-65E309C2D2F1}"/>
              </a:ext>
            </a:extLst>
          </p:cNvPr>
          <p:cNvSpPr/>
          <p:nvPr/>
        </p:nvSpPr>
        <p:spPr>
          <a:xfrm>
            <a:off x="5008380" y="3068960"/>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391982" y="2760870"/>
            <a:ext cx="504055" cy="3744418"/>
          </a:xfrm>
          <a:prstGeom prst="leftBrace">
            <a:avLst>
              <a:gd name="adj1" fmla="val 6339"/>
              <a:gd name="adj2" fmla="val 49179"/>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2" name="Equals 1">
            <a:extLst>
              <a:ext uri="{FF2B5EF4-FFF2-40B4-BE49-F238E27FC236}">
                <a16:creationId xmlns:a16="http://schemas.microsoft.com/office/drawing/2014/main" id="{2C4FFBA5-330E-C597-4A1F-A873C7BC9758}"/>
              </a:ext>
            </a:extLst>
          </p:cNvPr>
          <p:cNvSpPr/>
          <p:nvPr/>
        </p:nvSpPr>
        <p:spPr>
          <a:xfrm>
            <a:off x="4427984" y="5010575"/>
            <a:ext cx="432048" cy="290633"/>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420434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42177F-5F50-D2BD-DED7-E482DE847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823" y="1412776"/>
            <a:ext cx="5764177" cy="1601507"/>
          </a:xfrm>
          <a:prstGeom prst="rect">
            <a:avLst/>
          </a:prstGeom>
        </p:spPr>
      </p:pic>
      <p:sp>
        <p:nvSpPr>
          <p:cNvPr id="2" name="TextBox 1">
            <a:extLst>
              <a:ext uri="{FF2B5EF4-FFF2-40B4-BE49-F238E27FC236}">
                <a16:creationId xmlns:a16="http://schemas.microsoft.com/office/drawing/2014/main" id="{A0CE6AC1-1EC9-2A7A-DBBB-A96F82A91F88}"/>
              </a:ext>
            </a:extLst>
          </p:cNvPr>
          <p:cNvSpPr txBox="1"/>
          <p:nvPr/>
        </p:nvSpPr>
        <p:spPr>
          <a:xfrm>
            <a:off x="107504" y="244070"/>
            <a:ext cx="7341393"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Bid Price (90 Points) Calculation</a:t>
            </a:r>
          </a:p>
        </p:txBody>
      </p:sp>
      <p:pic>
        <p:nvPicPr>
          <p:cNvPr id="9" name="Picture 8">
            <a:extLst>
              <a:ext uri="{FF2B5EF4-FFF2-40B4-BE49-F238E27FC236}">
                <a16:creationId xmlns:a16="http://schemas.microsoft.com/office/drawing/2014/main" id="{69D12239-A0E2-C978-1653-6A8CD93D1D91}"/>
              </a:ext>
            </a:extLst>
          </p:cNvPr>
          <p:cNvPicPr>
            <a:picLocks noChangeAspect="1"/>
          </p:cNvPicPr>
          <p:nvPr/>
        </p:nvPicPr>
        <p:blipFill rotWithShape="1">
          <a:blip r:embed="rId3"/>
          <a:srcRect l="19725" t="14870" r="34856" b="54545"/>
          <a:stretch/>
        </p:blipFill>
        <p:spPr>
          <a:xfrm>
            <a:off x="395536" y="2996952"/>
            <a:ext cx="6273337" cy="2376264"/>
          </a:xfrm>
          <a:prstGeom prst="rect">
            <a:avLst/>
          </a:prstGeom>
        </p:spPr>
      </p:pic>
      <p:sp>
        <p:nvSpPr>
          <p:cNvPr id="6" name="TextBox 5">
            <a:extLst>
              <a:ext uri="{FF2B5EF4-FFF2-40B4-BE49-F238E27FC236}">
                <a16:creationId xmlns:a16="http://schemas.microsoft.com/office/drawing/2014/main" id="{5067CD2B-A2A7-6D03-5E6C-F4EE9F1EFDD3}"/>
              </a:ext>
            </a:extLst>
          </p:cNvPr>
          <p:cNvSpPr txBox="1"/>
          <p:nvPr/>
        </p:nvSpPr>
        <p:spPr>
          <a:xfrm>
            <a:off x="0" y="1027393"/>
            <a:ext cx="9144000"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pPr algn="l"/>
            <a:r>
              <a:rPr lang="en-GB" i="0" dirty="0"/>
              <a:t>Bidding Enterprise A   vs  Bidding Enterprise C</a:t>
            </a:r>
          </a:p>
        </p:txBody>
      </p:sp>
      <p:sp>
        <p:nvSpPr>
          <p:cNvPr id="7" name="TextBox 6">
            <a:extLst>
              <a:ext uri="{FF2B5EF4-FFF2-40B4-BE49-F238E27FC236}">
                <a16:creationId xmlns:a16="http://schemas.microsoft.com/office/drawing/2014/main" id="{6A613B04-8BCE-329C-DF59-AB8E6D84267F}"/>
              </a:ext>
            </a:extLst>
          </p:cNvPr>
          <p:cNvSpPr txBox="1"/>
          <p:nvPr/>
        </p:nvSpPr>
        <p:spPr>
          <a:xfrm>
            <a:off x="0" y="5461275"/>
            <a:ext cx="9144000"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pPr algn="r"/>
            <a:r>
              <a:rPr lang="en-GB" i="0" dirty="0"/>
              <a:t>Lowest priced, responsive bid, becomes the benchmark</a:t>
            </a:r>
          </a:p>
        </p:txBody>
      </p:sp>
    </p:spTree>
    <p:extLst>
      <p:ext uri="{BB962C8B-B14F-4D97-AF65-F5344CB8AC3E}">
        <p14:creationId xmlns:p14="http://schemas.microsoft.com/office/powerpoint/2010/main" val="396791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23" y="1844824"/>
            <a:ext cx="7243237" cy="3887709"/>
          </a:xfrm>
          <a:prstGeom prst="rect">
            <a:avLst/>
          </a:prstGeom>
        </p:spPr>
      </p:pic>
      <p:sp>
        <p:nvSpPr>
          <p:cNvPr id="11" name="TextBox 10">
            <a:extLst>
              <a:ext uri="{FF2B5EF4-FFF2-40B4-BE49-F238E27FC236}">
                <a16:creationId xmlns:a16="http://schemas.microsoft.com/office/drawing/2014/main" id="{842BB78B-4330-DEBC-5D99-A0B4A64AF1A0}"/>
              </a:ext>
            </a:extLst>
          </p:cNvPr>
          <p:cNvSpPr txBox="1"/>
          <p:nvPr/>
        </p:nvSpPr>
        <p:spPr>
          <a:xfrm>
            <a:off x="0" y="1268760"/>
            <a:ext cx="9107488" cy="369332"/>
          </a:xfrm>
          <a:prstGeom prst="rect">
            <a:avLst/>
          </a:prstGeom>
          <a:solidFill>
            <a:schemeClr val="accent3">
              <a:lumMod val="20000"/>
              <a:lumOff val="80000"/>
            </a:schemeClr>
          </a:solid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dirty="0"/>
              <a:t>PRICE POINTS COMBINED WITH PREFERENCE POINTS  = BID RANKING POINTS</a:t>
            </a:r>
          </a:p>
        </p:txBody>
      </p:sp>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spTree>
    <p:extLst>
      <p:ext uri="{BB962C8B-B14F-4D97-AF65-F5344CB8AC3E}">
        <p14:creationId xmlns:p14="http://schemas.microsoft.com/office/powerpoint/2010/main" val="120982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1A204-3F84-E390-819A-D83A443AD6FB}"/>
              </a:ext>
            </a:extLst>
          </p:cNvPr>
          <p:cNvSpPr txBox="1"/>
          <p:nvPr/>
        </p:nvSpPr>
        <p:spPr>
          <a:xfrm>
            <a:off x="22240" y="1196752"/>
            <a:ext cx="9014255" cy="4242187"/>
          </a:xfrm>
          <a:prstGeom prst="rect">
            <a:avLst/>
          </a:prstGeom>
          <a:noFill/>
        </p:spPr>
        <p:txBody>
          <a:bodyPr wrap="square">
            <a:spAutoFit/>
          </a:bodyPr>
          <a:lstStyle/>
          <a:p>
            <a:pPr marL="457200">
              <a:lnSpc>
                <a:spcPct val="150000"/>
              </a:lnSpc>
            </a:pPr>
            <a:r>
              <a:rPr lang="en-US" b="1" dirty="0">
                <a:latin typeface="Arial" pitchFamily="34" charset="0"/>
                <a:cs typeface="Arial" pitchFamily="34" charset="0"/>
              </a:rPr>
              <a:t>TRUSTS &amp; OWNERSHIP SCHEMES</a:t>
            </a:r>
          </a:p>
          <a:p>
            <a:pPr marL="457200">
              <a:lnSpc>
                <a:spcPct val="150000"/>
              </a:lnSpc>
            </a:pPr>
            <a:endParaRPr lang="en-US" sz="9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Equity claims for a Trust may only allowed for persons who are:</a:t>
            </a:r>
          </a:p>
          <a:p>
            <a:pPr marL="742950" indent="-285750">
              <a:lnSpc>
                <a:spcPct val="150000"/>
              </a:lnSpc>
              <a:buFont typeface="Arial" panose="020B0604020202020204" pitchFamily="34" charset="0"/>
              <a:buChar char="•"/>
            </a:pPr>
            <a:r>
              <a:rPr lang="en-US" dirty="0">
                <a:latin typeface="Arial" pitchFamily="34" charset="0"/>
                <a:cs typeface="Arial" pitchFamily="34" charset="0"/>
              </a:rPr>
              <a:t>both Trustees and Beneficiaries </a:t>
            </a:r>
          </a:p>
          <a:p>
            <a:pPr marL="742950" indent="-285750">
              <a:lnSpc>
                <a:spcPct val="150000"/>
              </a:lnSpc>
              <a:buFont typeface="Arial" panose="020B0604020202020204" pitchFamily="34" charset="0"/>
              <a:buChar char="•"/>
            </a:pPr>
            <a:r>
              <a:rPr lang="en-US" dirty="0">
                <a:latin typeface="Arial" pitchFamily="34" charset="0"/>
                <a:cs typeface="Arial" pitchFamily="34" charset="0"/>
              </a:rPr>
              <a:t>who are actively involved in the management of the Trust.</a:t>
            </a:r>
          </a:p>
          <a:p>
            <a:pPr marL="457200">
              <a:lnSpc>
                <a:spcPct val="150000"/>
              </a:lnSpc>
            </a:pPr>
            <a:endParaRPr lang="en-US" sz="11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A Consortium / Joint Venture may, based on the % of the contract value managed or executed by their HDI members, be entitled to equity ownership in respect of HDI.</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Substantiating evidence need to be presented with bid.</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800" b="1" dirty="0"/>
              <a:t>Other Ownership Claims (SBD 6.1)</a:t>
            </a:r>
          </a:p>
        </p:txBody>
      </p:sp>
    </p:spTree>
    <p:extLst>
      <p:ext uri="{BB962C8B-B14F-4D97-AF65-F5344CB8AC3E}">
        <p14:creationId xmlns:p14="http://schemas.microsoft.com/office/powerpoint/2010/main" val="82683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215516" y="1224793"/>
            <a:ext cx="8712968" cy="4462760"/>
          </a:xfrm>
          <a:prstGeom prst="rect">
            <a:avLst/>
          </a:prstGeom>
          <a:noFill/>
        </p:spPr>
        <p:txBody>
          <a:bodyPr wrap="square" rtlCol="0">
            <a:spAutoFit/>
          </a:bodyPr>
          <a:lstStyle/>
          <a:p>
            <a:pPr marL="112713" lvl="1"/>
            <a:r>
              <a:rPr lang="en-GB" sz="2000" b="1" dirty="0">
                <a:latin typeface="Arial" panose="020B0604020202020204" pitchFamily="34" charset="0"/>
                <a:cs typeface="Arial" panose="020B0604020202020204" pitchFamily="34" charset="0"/>
              </a:rPr>
              <a:t>The National Department of Health reserves the right to</a:t>
            </a:r>
            <a:r>
              <a:rPr lang="en-GB" sz="2000" dirty="0">
                <a:latin typeface="Arial" panose="020B0604020202020204" pitchFamily="34" charset="0"/>
                <a:cs typeface="Arial" panose="020B0604020202020204" pitchFamily="34" charset="0"/>
              </a:rPr>
              <a:t>:</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solidFill>
                  <a:srgbClr val="0070C0"/>
                </a:solidFill>
                <a:latin typeface="Arial" panose="020B0604020202020204" pitchFamily="34" charset="0"/>
                <a:cs typeface="Arial" panose="020B0604020202020204" pitchFamily="34" charset="0"/>
              </a:rPr>
              <a:t>negotiate prices</a:t>
            </a:r>
            <a:r>
              <a:rPr lang="en-GB" sz="2000" dirty="0">
                <a:latin typeface="Arial" panose="020B0604020202020204" pitchFamily="34" charset="0"/>
                <a:cs typeface="Arial" panose="020B0604020202020204" pitchFamily="34" charset="0"/>
              </a:rPr>
              <a:t>.</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a:t>
            </a:r>
            <a:r>
              <a:rPr lang="en-GB" sz="2000" dirty="0">
                <a:solidFill>
                  <a:srgbClr val="0070C0"/>
                </a:solidFill>
                <a:latin typeface="Arial" panose="020B0604020202020204" pitchFamily="34" charset="0"/>
                <a:cs typeface="Arial" panose="020B0604020202020204" pitchFamily="34" charset="0"/>
              </a:rPr>
              <a:t>multiple award to various contractors </a:t>
            </a:r>
            <a:r>
              <a:rPr lang="en-GB" sz="2000" dirty="0">
                <a:latin typeface="Arial" panose="020B0604020202020204" pitchFamily="34" charset="0"/>
                <a:cs typeface="Arial" panose="020B0604020202020204" pitchFamily="34" charset="0"/>
              </a:rPr>
              <a:t>(two or more) to address high volume requirements, </a:t>
            </a:r>
            <a:r>
              <a:rPr lang="en-GB" sz="2000" dirty="0">
                <a:solidFill>
                  <a:srgbClr val="0070C0"/>
                </a:solidFill>
                <a:latin typeface="Arial" panose="020B0604020202020204" pitchFamily="34" charset="0"/>
                <a:cs typeface="Arial" panose="020B0604020202020204" pitchFamily="34" charset="0"/>
              </a:rPr>
              <a:t>security of supply </a:t>
            </a:r>
            <a:r>
              <a:rPr lang="en-GB" sz="2000" dirty="0">
                <a:latin typeface="Arial" panose="020B0604020202020204" pitchFamily="34" charset="0"/>
                <a:cs typeface="Arial" panose="020B0604020202020204" pitchFamily="34" charset="0"/>
              </a:rPr>
              <a:t>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a:t>
            </a:r>
            <a:r>
              <a:rPr lang="en-GB"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with a specification deviation</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455613" lvl="1" indent="-342900">
              <a:buFont typeface="Wingdings" panose="05000000000000000000" pitchFamily="2" charset="2"/>
              <a:buChar char="v"/>
            </a:pPr>
            <a:r>
              <a:rPr lang="en-ZA" sz="2000" dirty="0">
                <a:solidFill>
                  <a:srgbClr val="0070C0"/>
                </a:solidFill>
                <a:latin typeface="Arial" pitchFamily="34" charset="0"/>
                <a:cs typeface="Arial" pitchFamily="34" charset="0"/>
              </a:rPr>
              <a:t>negotiate minimum order quantities </a:t>
            </a:r>
            <a:r>
              <a:rPr lang="en-ZA" sz="2000" dirty="0">
                <a:latin typeface="Arial" pitchFamily="34" charset="0"/>
                <a:cs typeface="Arial" pitchFamily="34" charset="0"/>
              </a:rPr>
              <a:t>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a:t>
            </a:r>
            <a:r>
              <a:rPr lang="en-GB" sz="2000" dirty="0">
                <a:solidFill>
                  <a:srgbClr val="0070C0"/>
                </a:solidFill>
                <a:latin typeface="Arial" panose="020B0604020202020204" pitchFamily="34" charset="0"/>
                <a:cs typeface="Arial" panose="020B0604020202020204" pitchFamily="34" charset="0"/>
              </a:rPr>
              <a:t>reserves the right not to award that item.</a:t>
            </a:r>
            <a:endParaRPr lang="en-US" sz="2000" b="1" i="1" dirty="0">
              <a:solidFill>
                <a:srgbClr val="0070C0"/>
              </a:solidFill>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179512" y="1196752"/>
            <a:ext cx="8856984" cy="3477875"/>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solidFill>
                  <a:srgbClr val="0070C0"/>
                </a:solidFill>
                <a:latin typeface="Arial" panose="020B0604020202020204" pitchFamily="34" charset="0"/>
                <a:cs typeface="Arial" panose="020B0604020202020204" pitchFamily="34" charset="0"/>
              </a:rPr>
              <a:t>Source of Active Pharmaceutical Ingredient </a:t>
            </a:r>
            <a:r>
              <a:rPr lang="en-GB" sz="2000" dirty="0">
                <a:latin typeface="Arial" panose="020B0604020202020204" pitchFamily="34" charset="0"/>
                <a:cs typeface="Arial" panose="020B0604020202020204" pitchFamily="34" charset="0"/>
              </a:rPr>
              <a:t>(API)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solidFill>
                  <a:srgbClr val="0070C0"/>
                </a:solidFill>
                <a:latin typeface="Arial" panose="020B0604020202020204" pitchFamily="34" charset="0"/>
                <a:cs typeface="Arial" panose="020B0604020202020204" pitchFamily="34" charset="0"/>
              </a:rPr>
              <a:t>Capacity to meet expected demand </a:t>
            </a:r>
            <a:r>
              <a:rPr lang="en-GB" sz="2000" dirty="0">
                <a:latin typeface="Arial" panose="020B0604020202020204" pitchFamily="34" charset="0"/>
                <a:cs typeface="Arial" panose="020B0604020202020204" pitchFamily="34" charset="0"/>
              </a:rPr>
              <a:t>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solidFill>
                  <a:srgbClr val="0070C0"/>
                </a:solidFill>
                <a:latin typeface="Arial" panose="020B0604020202020204" pitchFamily="34" charset="0"/>
                <a:cs typeface="Arial" panose="020B0604020202020204" pitchFamily="34" charset="0"/>
              </a:rPr>
              <a:t>Estimated volume </a:t>
            </a:r>
            <a:r>
              <a:rPr lang="en-GB" sz="2000" dirty="0">
                <a:latin typeface="Arial" panose="020B0604020202020204" pitchFamily="34" charset="0"/>
                <a:cs typeface="Arial" panose="020B0604020202020204" pitchFamily="34" charset="0"/>
              </a:rPr>
              <a:t>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a:t>
            </a:r>
            <a:r>
              <a:rPr lang="en-GB" sz="2000" dirty="0">
                <a:solidFill>
                  <a:srgbClr val="0070C0"/>
                </a:solidFill>
                <a:latin typeface="Arial" panose="020B0604020202020204" pitchFamily="34" charset="0"/>
                <a:cs typeface="Arial" panose="020B0604020202020204" pitchFamily="34" charset="0"/>
              </a:rPr>
              <a:t>the item is not available</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solidFill>
                  <a:srgbClr val="0070C0"/>
                </a:solidFill>
                <a:latin typeface="Arial" panose="020B0604020202020204" pitchFamily="34" charset="0"/>
                <a:cs typeface="Arial" panose="020B0604020202020204" pitchFamily="34" charset="0"/>
              </a:rPr>
              <a:t>Past compliance </a:t>
            </a:r>
            <a:r>
              <a:rPr lang="en-GB" sz="2000" dirty="0">
                <a:latin typeface="Arial" panose="020B0604020202020204" pitchFamily="34" charset="0"/>
                <a:cs typeface="Arial" panose="020B0604020202020204" pitchFamily="34" charset="0"/>
              </a:rPr>
              <a:t>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231007"/>
            <a:ext cx="8784976" cy="5047536"/>
          </a:xfrm>
          <a:prstGeom prst="rect">
            <a:avLst/>
          </a:prstGeom>
          <a:noFill/>
        </p:spPr>
        <p:txBody>
          <a:bodyPr wrap="square" rtlCol="0">
            <a:spAutoFit/>
          </a:bodyPr>
          <a:lstStyle/>
          <a:p>
            <a:pPr marL="0" lvl="1">
              <a:defRPr/>
            </a:pPr>
            <a:r>
              <a:rPr lang="en-ZA" sz="2200" b="1" dirty="0">
                <a:solidFill>
                  <a:srgbClr val="7030A0"/>
                </a:solidFill>
                <a:latin typeface="Arial" pitchFamily="34" charset="0"/>
                <a:cs typeface="Arial" pitchFamily="34" charset="0"/>
              </a:rPr>
              <a:t>Four documents </a:t>
            </a:r>
            <a:r>
              <a:rPr lang="en-ZA" sz="2200" dirty="0">
                <a:latin typeface="Arial" pitchFamily="34" charset="0"/>
                <a:cs typeface="Arial" pitchFamily="34" charset="0"/>
              </a:rPr>
              <a:t>must be downloaded per tender and saved: </a:t>
            </a:r>
          </a:p>
          <a:p>
            <a:pPr lvl="1" indent="-457200">
              <a:buFont typeface="Arial" panose="020B0604020202020204" pitchFamily="34" charset="0"/>
              <a:buChar char="•"/>
              <a:defRPr/>
            </a:pPr>
            <a:endParaRPr lang="en-ZA" sz="2200" dirty="0">
              <a:latin typeface="Arial" pitchFamily="34" charset="0"/>
              <a:cs typeface="Arial" pitchFamily="34" charset="0"/>
            </a:endParaRPr>
          </a:p>
          <a:p>
            <a:pPr lvl="2" indent="-457200">
              <a:buAutoNum type="arabicParenR"/>
              <a:defRPr/>
            </a:pPr>
            <a:r>
              <a:rPr lang="en-ZA" sz="2200" dirty="0">
                <a:latin typeface="Arial" pitchFamily="34" charset="0"/>
                <a:cs typeface="Arial" pitchFamily="34" charset="0"/>
              </a:rPr>
              <a:t>Bid pack</a:t>
            </a:r>
          </a:p>
          <a:p>
            <a:pPr marL="457200" lvl="2">
              <a:defRPr/>
            </a:pPr>
            <a:endParaRPr lang="en-ZA" sz="2200" dirty="0">
              <a:latin typeface="Arial" pitchFamily="34" charset="0"/>
              <a:cs typeface="Arial" pitchFamily="34" charset="0"/>
            </a:endParaRPr>
          </a:p>
          <a:p>
            <a:pPr lvl="2" indent="-457200">
              <a:defRPr/>
            </a:pPr>
            <a:r>
              <a:rPr lang="en-ZA" sz="2200" dirty="0">
                <a:latin typeface="Arial" pitchFamily="34" charset="0"/>
                <a:cs typeface="Arial" pitchFamily="34" charset="0"/>
              </a:rPr>
              <a:t>2)  Bid Response Document (in Excel)</a:t>
            </a:r>
          </a:p>
          <a:p>
            <a:pPr lvl="2" indent="-457200">
              <a:defRPr/>
            </a:pPr>
            <a:endParaRPr lang="en-ZA" sz="2200" dirty="0">
              <a:latin typeface="Arial" pitchFamily="34" charset="0"/>
              <a:cs typeface="Arial" pitchFamily="34" charset="0"/>
            </a:endParaRPr>
          </a:p>
          <a:p>
            <a:pPr lvl="2" indent="-457200">
              <a:defRPr/>
            </a:pPr>
            <a:r>
              <a:rPr lang="en-ZA" sz="2200" dirty="0">
                <a:latin typeface="Arial" pitchFamily="34" charset="0"/>
                <a:cs typeface="Arial" pitchFamily="34" charset="0"/>
              </a:rPr>
              <a:t>3)  Annexure A – Checklist (in Excel)</a:t>
            </a:r>
          </a:p>
          <a:p>
            <a:pPr lvl="2" indent="-457200">
              <a:defRPr/>
            </a:pPr>
            <a:endParaRPr lang="en-ZA" sz="2200" dirty="0">
              <a:latin typeface="Arial" pitchFamily="34" charset="0"/>
              <a:cs typeface="Arial" pitchFamily="34" charset="0"/>
            </a:endParaRPr>
          </a:p>
          <a:p>
            <a:pPr lvl="2" indent="-457200">
              <a:buAutoNum type="arabicParenR" startAt="4"/>
              <a:defRPr/>
            </a:pPr>
            <a:r>
              <a:rPr lang="en-ZA" sz="22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Director’s/Owners      	identification</a:t>
            </a:r>
          </a:p>
          <a:p>
            <a:pPr marL="457200" lvl="2">
              <a:defRPr/>
            </a:pPr>
            <a:endParaRPr lang="en-ZA" sz="2400" dirty="0">
              <a:highlight>
                <a:srgbClr val="FFFF00"/>
              </a:highlight>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solidFill>
                  <a:srgbClr val="0070C0"/>
                </a:solidFill>
                <a:latin typeface="Arial" pitchFamily="34" charset="0"/>
                <a:cs typeface="Arial" pitchFamily="34" charset="0"/>
              </a:rPr>
              <a:t>not guaranteed.</a:t>
            </a:r>
            <a:endParaRPr lang="en-ZA" sz="2000"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a:t>
            </a:r>
            <a:r>
              <a:rPr lang="en-ZA" sz="2000" dirty="0">
                <a:solidFill>
                  <a:srgbClr val="0070C0"/>
                </a:solidFill>
                <a:latin typeface="Arial" pitchFamily="34" charset="0"/>
                <a:cs typeface="Arial" pitchFamily="34" charset="0"/>
              </a:rPr>
              <a:t>delivery directly to facilities. </a:t>
            </a:r>
            <a:endParaRPr lang="en-ZA" sz="2000" b="1" dirty="0">
              <a:solidFill>
                <a:srgbClr val="0070C0"/>
              </a:solidFill>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51520" y="1193460"/>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a:t>
            </a:r>
            <a:r>
              <a:rPr lang="en-ZA" sz="2000" dirty="0">
                <a:solidFill>
                  <a:srgbClr val="0070C0"/>
                </a:solidFill>
                <a:latin typeface="Arial" pitchFamily="34" charset="0"/>
                <a:cs typeface="Arial" pitchFamily="34" charset="0"/>
              </a:rPr>
              <a:t> date of award.</a:t>
            </a:r>
          </a:p>
          <a:p>
            <a:pPr marL="450850" lvl="2" indent="-450850">
              <a:buFont typeface="Wingdings" panose="05000000000000000000" pitchFamily="2" charset="2"/>
              <a:buChar char="v"/>
            </a:pPr>
            <a:r>
              <a:rPr lang="en-ZA" sz="2000" b="1" dirty="0">
                <a:solidFill>
                  <a:srgbClr val="0070C0"/>
                </a:solidFill>
                <a:latin typeface="Arial" pitchFamily="34" charset="0"/>
                <a:cs typeface="Arial" pitchFamily="34" charset="0"/>
              </a:rPr>
              <a:t>NOT from the date of publication of the contract circular</a:t>
            </a:r>
            <a:r>
              <a:rPr lang="en-ZA" sz="2000"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532544" y="1193324"/>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3" name="TextBox 2"/>
          <p:cNvSpPr txBox="1"/>
          <p:nvPr/>
        </p:nvSpPr>
        <p:spPr>
          <a:xfrm>
            <a:off x="109406" y="1134080"/>
            <a:ext cx="8927090"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a:t>
            </a:r>
            <a:r>
              <a:rPr lang="en-ZA" sz="2000" dirty="0">
                <a:solidFill>
                  <a:srgbClr val="0070C0"/>
                </a:solidFill>
                <a:latin typeface="Arial" pitchFamily="34" charset="0"/>
                <a:cs typeface="Arial" pitchFamily="34" charset="0"/>
              </a:rPr>
              <a:t>official, authorised purchase order </a:t>
            </a:r>
            <a:r>
              <a:rPr lang="en-ZA" sz="2000" dirty="0">
                <a:latin typeface="Arial" pitchFamily="34" charset="0"/>
                <a:cs typeface="Arial" pitchFamily="34" charset="0"/>
              </a:rPr>
              <a:t>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t>
            </a:r>
            <a:r>
              <a:rPr lang="en-ZA" sz="2000" dirty="0">
                <a:solidFill>
                  <a:srgbClr val="0070C0"/>
                </a:solidFill>
                <a:latin typeface="Arial" pitchFamily="34" charset="0"/>
                <a:cs typeface="Arial" pitchFamily="34" charset="0"/>
              </a:rPr>
              <a:t>acknowledge receipt of all purchase orders </a:t>
            </a:r>
            <a:r>
              <a:rPr lang="en-ZA" sz="2000" dirty="0">
                <a:latin typeface="Arial" pitchFamily="34" charset="0"/>
                <a:cs typeface="Arial" pitchFamily="34" charset="0"/>
              </a:rPr>
              <a:t>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solidFill>
                  <a:srgbClr val="0070C0"/>
                </a:solidFill>
                <a:latin typeface="Arial" pitchFamily="34" charset="0"/>
                <a:cs typeface="Arial" pitchFamily="34" charset="0"/>
              </a:rPr>
              <a:t>Changes to any quantities </a:t>
            </a:r>
            <a:r>
              <a:rPr lang="en-ZA" sz="2000" dirty="0">
                <a:latin typeface="Arial" pitchFamily="34" charset="0"/>
                <a:cs typeface="Arial" pitchFamily="34" charset="0"/>
              </a:rPr>
              <a:t>ordered may only be made upon receipt of an </a:t>
            </a:r>
            <a:r>
              <a:rPr lang="en-ZA" sz="2000" dirty="0">
                <a:solidFill>
                  <a:srgbClr val="0070C0"/>
                </a:solidFill>
                <a:latin typeface="Arial" pitchFamily="34" charset="0"/>
                <a:cs typeface="Arial" pitchFamily="34" charset="0"/>
              </a:rPr>
              <a:t>amended purchase order</a:t>
            </a:r>
            <a:r>
              <a:rPr lang="en-ZA" sz="2000" dirty="0">
                <a:latin typeface="Arial" pitchFamily="34" charset="0"/>
                <a:cs typeface="Arial" pitchFamily="34" charset="0"/>
              </a:rPr>
              <a: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a:t>
            </a:r>
            <a:r>
              <a:rPr lang="en-ZA" sz="2000" dirty="0">
                <a:solidFill>
                  <a:srgbClr val="0070C0"/>
                </a:solidFill>
                <a:latin typeface="Arial" pitchFamily="34" charset="0"/>
                <a:cs typeface="Arial" pitchFamily="34" charset="0"/>
              </a:rPr>
              <a:t>cancel orders where the lead time exceeds the delivery lead time </a:t>
            </a:r>
            <a:r>
              <a:rPr lang="en-ZA" sz="2000" dirty="0">
                <a:latin typeface="Arial" pitchFamily="34" charset="0"/>
                <a:cs typeface="Arial" pitchFamily="34" charset="0"/>
              </a:rPr>
              <a:t>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a:t>
            </a:r>
            <a:r>
              <a:rPr lang="en-ZA" sz="2000" dirty="0">
                <a:solidFill>
                  <a:srgbClr val="0070C0"/>
                </a:solidFill>
                <a:latin typeface="Arial" pitchFamily="34" charset="0"/>
                <a:cs typeface="Arial" pitchFamily="34" charset="0"/>
              </a:rPr>
              <a:t>irrational or misaligned with estimates,</a:t>
            </a:r>
            <a:r>
              <a:rPr lang="en-ZA" sz="2000" dirty="0">
                <a:latin typeface="Arial" pitchFamily="34" charset="0"/>
                <a:cs typeface="Arial" pitchFamily="34" charset="0"/>
              </a:rPr>
              <a:t>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3" name="TextBox 2"/>
          <p:cNvSpPr txBox="1"/>
          <p:nvPr/>
        </p:nvSpPr>
        <p:spPr>
          <a:xfrm>
            <a:off x="179512" y="1187504"/>
            <a:ext cx="8784976" cy="4339650"/>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a:t>
            </a:r>
            <a:r>
              <a:rPr lang="en-GB" sz="2000" dirty="0">
                <a:solidFill>
                  <a:srgbClr val="0070C0"/>
                </a:solidFill>
                <a:latin typeface="Arial" panose="020B0604020202020204" pitchFamily="34" charset="0"/>
                <a:cs typeface="Arial" panose="020B0604020202020204" pitchFamily="34" charset="0"/>
              </a:rPr>
              <a:t>lead times</a:t>
            </a:r>
            <a:r>
              <a:rPr lang="en-GB" sz="2000" dirty="0">
                <a:latin typeface="Arial" panose="020B0604020202020204" pitchFamily="34" charset="0"/>
                <a:cs typeface="Arial" panose="020B0604020202020204" pitchFamily="34" charset="0"/>
              </a:rPr>
              <a:t>;</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a:t>
            </a:r>
            <a:r>
              <a:rPr lang="en-GB" sz="2000" dirty="0">
                <a:solidFill>
                  <a:srgbClr val="0070C0"/>
                </a:solidFill>
                <a:latin typeface="Arial" panose="020B0604020202020204" pitchFamily="34" charset="0"/>
                <a:cs typeface="Arial" panose="020B0604020202020204" pitchFamily="34" charset="0"/>
              </a:rPr>
              <a:t>delivery in full </a:t>
            </a:r>
            <a:r>
              <a:rPr lang="en-GB" sz="2000" dirty="0">
                <a:latin typeface="Arial" panose="020B0604020202020204" pitchFamily="34" charset="0"/>
                <a:cs typeface="Arial" panose="020B0604020202020204" pitchFamily="34" charset="0"/>
              </a:rPr>
              <a:t>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a:t>
            </a:r>
            <a:r>
              <a:rPr lang="en-GB" sz="2000" dirty="0">
                <a:solidFill>
                  <a:srgbClr val="0070C0"/>
                </a:solidFill>
                <a:latin typeface="Arial" panose="020B0604020202020204" pitchFamily="34" charset="0"/>
                <a:cs typeface="Arial" panose="020B0604020202020204" pitchFamily="34" charset="0"/>
              </a:rPr>
              <a:t>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a:t>
            </a:r>
            <a:r>
              <a:rPr lang="en-GB" sz="2000" dirty="0">
                <a:solidFill>
                  <a:srgbClr val="0070C0"/>
                </a:solidFill>
                <a:latin typeface="Arial" panose="020B0604020202020204" pitchFamily="34" charset="0"/>
                <a:cs typeface="Arial" panose="020B0604020202020204" pitchFamily="34" charset="0"/>
              </a:rPr>
              <a:t>reporting requirements according </a:t>
            </a:r>
            <a:r>
              <a:rPr lang="en-GB" sz="2000" dirty="0">
                <a:latin typeface="Arial" panose="020B0604020202020204" pitchFamily="34" charset="0"/>
                <a:cs typeface="Arial" panose="020B0604020202020204" pitchFamily="34" charset="0"/>
              </a:rPr>
              <a:t>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a:t>
            </a:r>
            <a:r>
              <a:rPr lang="en-GB" sz="2000" dirty="0">
                <a:solidFill>
                  <a:srgbClr val="0070C0"/>
                </a:solidFill>
                <a:latin typeface="Arial" panose="020B0604020202020204" pitchFamily="34" charset="0"/>
                <a:cs typeface="Arial" panose="020B0604020202020204" pitchFamily="34" charset="0"/>
              </a:rPr>
              <a:t>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a:t>
            </a:r>
            <a:r>
              <a:rPr lang="en-US" sz="2000" dirty="0">
                <a:solidFill>
                  <a:srgbClr val="0070C0"/>
                </a:solidFill>
                <a:latin typeface="Arial" panose="020B0604020202020204" pitchFamily="34" charset="0"/>
                <a:cs typeface="Arial" panose="020B0604020202020204" pitchFamily="34" charset="0"/>
              </a:rPr>
              <a:t>continuous improvement initiatives aimed at improving efficiencies in the supply chain</a:t>
            </a:r>
            <a:r>
              <a:rPr lang="en-US" sz="2000" dirty="0">
                <a:latin typeface="Arial" panose="020B0604020202020204" pitchFamily="34" charset="0"/>
                <a:cs typeface="Arial" panose="020B0604020202020204" pitchFamily="34" charset="0"/>
              </a:rPr>
              <a:t> to benefit both suppliers and the Department</a:t>
            </a:r>
          </a:p>
        </p:txBody>
      </p:sp>
      <p:sp>
        <p:nvSpPr>
          <p:cNvPr id="4" name="Rectangle 2"/>
          <p:cNvSpPr txBox="1">
            <a:spLocks noChangeArrowheads="1"/>
          </p:cNvSpPr>
          <p:nvPr/>
        </p:nvSpPr>
        <p:spPr>
          <a:xfrm>
            <a:off x="0" y="-108479"/>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3" name="TextBox 2"/>
          <p:cNvSpPr txBox="1"/>
          <p:nvPr/>
        </p:nvSpPr>
        <p:spPr>
          <a:xfrm>
            <a:off x="251520" y="1196752"/>
            <a:ext cx="8784976" cy="3477875"/>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a:t>
            </a:r>
            <a:r>
              <a:rPr lang="en-ZA" sz="2000" dirty="0">
                <a:solidFill>
                  <a:srgbClr val="0070C0"/>
                </a:solidFill>
                <a:latin typeface="Arial" panose="020B0604020202020204" pitchFamily="34" charset="0"/>
                <a:cs typeface="Arial" panose="020B0604020202020204" pitchFamily="34" charset="0"/>
              </a:rPr>
              <a:t>transactional data </a:t>
            </a:r>
            <a:r>
              <a:rPr lang="en-ZA" sz="2000" dirty="0">
                <a:latin typeface="Arial" panose="020B0604020202020204" pitchFamily="34" charset="0"/>
                <a:cs typeface="Arial" panose="020B0604020202020204" pitchFamily="34" charset="0"/>
              </a:rPr>
              <a:t>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a:t>
            </a:r>
            <a:r>
              <a:rPr lang="en-ZA" sz="2000" dirty="0">
                <a:solidFill>
                  <a:srgbClr val="0070C0"/>
                </a:solidFill>
                <a:latin typeface="Arial" panose="020B0604020202020204" pitchFamily="34" charset="0"/>
                <a:cs typeface="Arial" panose="020B0604020202020204" pitchFamily="34" charset="0"/>
              </a:rPr>
              <a:t>monthly age analysis</a:t>
            </a:r>
            <a:r>
              <a:rPr lang="en-ZA"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solidFill>
                  <a:srgbClr val="0070C0"/>
                </a:solidFill>
                <a:latin typeface="Arial" panose="020B0604020202020204" pitchFamily="34" charset="0"/>
                <a:cs typeface="Arial" panose="020B0604020202020204" pitchFamily="34" charset="0"/>
              </a:rPr>
              <a:t>Production pipeline </a:t>
            </a:r>
            <a:r>
              <a:rPr lang="en-ZA" sz="2000" dirty="0">
                <a:latin typeface="Arial" panose="020B0604020202020204" pitchFamily="34" charset="0"/>
                <a:cs typeface="Arial" panose="020B0604020202020204" pitchFamily="34" charset="0"/>
              </a:rPr>
              <a:t>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solidFill>
                  <a:srgbClr val="0070C0"/>
                </a:solidFill>
                <a:latin typeface="Arial" panose="020B0604020202020204" pitchFamily="34" charset="0"/>
                <a:cs typeface="Arial" panose="020B0604020202020204" pitchFamily="34" charset="0"/>
              </a:rPr>
              <a:t>Status of outstanding orders</a:t>
            </a:r>
            <a:r>
              <a:rPr lang="en-ZA"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3" name="TextBox 2"/>
          <p:cNvSpPr txBox="1"/>
          <p:nvPr/>
        </p:nvSpPr>
        <p:spPr>
          <a:xfrm>
            <a:off x="142528" y="1196752"/>
            <a:ext cx="8858944" cy="4362733"/>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least </a:t>
            </a:r>
            <a:r>
              <a:rPr lang="en-US" sz="1850" dirty="0">
                <a:solidFill>
                  <a:srgbClr val="0070C0"/>
                </a:solidFill>
                <a:latin typeface="Arial" panose="020B0604020202020204" pitchFamily="34" charset="0"/>
                <a:cs typeface="Arial" panose="020B0604020202020204" pitchFamily="34" charset="0"/>
              </a:rPr>
              <a:t>two months demand for all items</a:t>
            </a:r>
            <a:r>
              <a:rPr lang="en-US" sz="1850" dirty="0">
                <a:latin typeface="Arial" panose="020B0604020202020204" pitchFamily="34" charset="0"/>
                <a:cs typeface="Arial" panose="020B0604020202020204" pitchFamily="34" charset="0"/>
              </a:rPr>
              <a:t>,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a:t>
            </a:r>
            <a:r>
              <a:rPr lang="en-GB" sz="1850" b="1" dirty="0">
                <a:solidFill>
                  <a:srgbClr val="0070C0"/>
                </a:solidFill>
                <a:latin typeface="Arial" panose="020B0604020202020204" pitchFamily="34" charset="0"/>
                <a:cs typeface="Arial" panose="020B0604020202020204" pitchFamily="34" charset="0"/>
              </a:rPr>
              <a:t>first knowledge </a:t>
            </a:r>
            <a:r>
              <a:rPr lang="en-GB" sz="1850" dirty="0">
                <a:latin typeface="Arial" panose="020B0604020202020204" pitchFamily="34" charset="0"/>
                <a:cs typeface="Arial" panose="020B0604020202020204" pitchFamily="34" charset="0"/>
              </a:rPr>
              <a:t>of any circumstances that may result in </a:t>
            </a:r>
            <a:r>
              <a:rPr lang="en-GB" sz="1850" dirty="0">
                <a:solidFill>
                  <a:srgbClr val="0070C0"/>
                </a:solidFill>
                <a:latin typeface="Arial" panose="020B0604020202020204" pitchFamily="34" charset="0"/>
                <a:cs typeface="Arial" panose="020B0604020202020204" pitchFamily="34" charset="0"/>
              </a:rPr>
              <a:t>interrupted supply</a:t>
            </a:r>
            <a:r>
              <a:rPr lang="en-GB" sz="1850" dirty="0">
                <a:latin typeface="Arial" panose="020B0604020202020204" pitchFamily="34" charset="0"/>
                <a:cs typeface="Arial" panose="020B0604020202020204" pitchFamily="34" charset="0"/>
              </a:rPr>
              <a:t>,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solidFill>
                  <a:srgbClr val="0070C0"/>
                </a:solidFill>
                <a:latin typeface="Arial" panose="020B0604020202020204" pitchFamily="34" charset="0"/>
                <a:cs typeface="Arial" panose="020B0604020202020204" pitchFamily="34" charset="0"/>
              </a:rPr>
              <a:t>regulatory action </a:t>
            </a:r>
            <a:r>
              <a:rPr lang="en-GB" sz="1850" dirty="0">
                <a:latin typeface="Arial" panose="020B0604020202020204" pitchFamily="34" charset="0"/>
                <a:cs typeface="Arial" panose="020B0604020202020204" pitchFamily="34" charset="0"/>
              </a:rPr>
              <a:t>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t>
            </a:r>
            <a:r>
              <a:rPr lang="en-GB" sz="1850" dirty="0">
                <a:solidFill>
                  <a:srgbClr val="0070C0"/>
                </a:solidFill>
                <a:latin typeface="Arial" panose="020B0604020202020204" pitchFamily="34" charset="0"/>
                <a:cs typeface="Arial" panose="020B0604020202020204" pitchFamily="34" charset="0"/>
              </a:rPr>
              <a:t>availability of active pharmaceutical ingredient </a:t>
            </a:r>
            <a:r>
              <a:rPr lang="en-GB" sz="1850" dirty="0">
                <a:latin typeface="Arial" panose="020B0604020202020204" pitchFamily="34" charset="0"/>
                <a:cs typeface="Arial" panose="020B0604020202020204" pitchFamily="34" charset="0"/>
              </a:rPr>
              <a:t>(API);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solidFill>
                  <a:srgbClr val="0070C0"/>
                </a:solidFill>
                <a:latin typeface="Arial" panose="020B0604020202020204" pitchFamily="34" charset="0"/>
                <a:cs typeface="Arial" panose="020B0604020202020204" pitchFamily="34" charset="0"/>
              </a:rPr>
              <a:t>industrial action</a:t>
            </a:r>
            <a:r>
              <a:rPr lang="en-GB" sz="1850" dirty="0">
                <a:latin typeface="Arial" panose="020B0604020202020204" pitchFamily="34" charset="0"/>
                <a:cs typeface="Arial" panose="020B0604020202020204" pitchFamily="34" charset="0"/>
              </a:rPr>
              <a: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a:t>
            </a:r>
            <a:r>
              <a:rPr lang="en-GB" sz="1850" dirty="0">
                <a:solidFill>
                  <a:srgbClr val="0070C0"/>
                </a:solidFill>
                <a:latin typeface="Arial" panose="020B0604020202020204" pitchFamily="34" charset="0"/>
                <a:cs typeface="Arial" panose="020B0604020202020204" pitchFamily="34" charset="0"/>
              </a:rPr>
              <a:t>manufacturing pipeline</a:t>
            </a:r>
            <a:r>
              <a:rPr lang="en-GB" sz="1850" dirty="0">
                <a:latin typeface="Arial" panose="020B0604020202020204" pitchFamily="34" charset="0"/>
                <a:cs typeface="Arial" panose="020B0604020202020204" pitchFamily="34" charset="0"/>
              </a:rPr>
              <a: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a:t>
            </a:r>
            <a:r>
              <a:rPr lang="en-GB" sz="1850" dirty="0">
                <a:solidFill>
                  <a:srgbClr val="0070C0"/>
                </a:solidFill>
                <a:latin typeface="Arial" panose="020B0604020202020204" pitchFamily="34" charset="0"/>
                <a:cs typeface="Arial" panose="020B0604020202020204" pitchFamily="34" charset="0"/>
              </a:rPr>
              <a:t>supply challenges</a:t>
            </a:r>
            <a:r>
              <a:rPr lang="en-GB" sz="1850" dirty="0">
                <a:latin typeface="Arial" panose="020B0604020202020204" pitchFamily="34" charset="0"/>
                <a:cs typeface="Arial" panose="020B0604020202020204" pitchFamily="34" charset="0"/>
              </a:rPr>
              <a:t>.</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3" name="TextBox 2"/>
          <p:cNvSpPr txBox="1"/>
          <p:nvPr/>
        </p:nvSpPr>
        <p:spPr>
          <a:xfrm>
            <a:off x="107504" y="1196752"/>
            <a:ext cx="8955603" cy="3970318"/>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a:t>
            </a:r>
            <a:r>
              <a:rPr lang="en-GB" dirty="0">
                <a:solidFill>
                  <a:srgbClr val="0070C0"/>
                </a:solidFill>
                <a:latin typeface="Arial" panose="020B0604020202020204" pitchFamily="34" charset="0"/>
                <a:cs typeface="Arial" panose="020B0604020202020204" pitchFamily="34" charset="0"/>
              </a:rPr>
              <a:t>stockalert@health.gov.za, as well as Participating Authorities</a:t>
            </a:r>
            <a:r>
              <a:rPr lang="en-GB" dirty="0">
                <a:latin typeface="Arial" panose="020B0604020202020204" pitchFamily="34" charset="0"/>
                <a:cs typeface="Arial" panose="020B0604020202020204" pitchFamily="34" charset="0"/>
              </a:rPr>
              <a:t>;</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a:t>
            </a:r>
            <a:r>
              <a:rPr lang="en-GB" dirty="0">
                <a:solidFill>
                  <a:srgbClr val="0070C0"/>
                </a:solidFill>
                <a:latin typeface="Arial" panose="020B0604020202020204" pitchFamily="34" charset="0"/>
                <a:cs typeface="Arial" panose="020B0604020202020204" pitchFamily="34" charset="0"/>
              </a:rPr>
              <a:t>ensure continuous availability </a:t>
            </a:r>
            <a:r>
              <a:rPr lang="en-GB" dirty="0">
                <a:latin typeface="Arial" panose="020B0604020202020204" pitchFamily="34" charset="0"/>
                <a:cs typeface="Arial" panose="020B0604020202020204" pitchFamily="34" charset="0"/>
              </a:rPr>
              <a:t>and supply of contracted items. </a:t>
            </a:r>
          </a:p>
          <a:p>
            <a:pPr marL="63500" lvl="1" algn="just"/>
            <a:endParaRPr lang="en-GB"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In the event that the contracted supplier is unable to supply, the contracted supplier </a:t>
            </a:r>
            <a:r>
              <a:rPr lang="en-GB" dirty="0">
                <a:solidFill>
                  <a:srgbClr val="0070C0"/>
                </a:solidFill>
                <a:latin typeface="Arial" panose="020B0604020202020204" pitchFamily="34" charset="0"/>
                <a:cs typeface="Arial" panose="020B0604020202020204" pitchFamily="34" charset="0"/>
              </a:rPr>
              <a:t>will source alternative product of acceptable quality and up to the same quantity as required in terms of the contract</a:t>
            </a:r>
            <a:r>
              <a:rPr lang="en-GB" dirty="0">
                <a:latin typeface="Arial" panose="020B0604020202020204" pitchFamily="34" charset="0"/>
                <a:cs typeface="Arial" panose="020B0604020202020204" pitchFamily="34" charset="0"/>
              </a:rPr>
              <a:t>. </a:t>
            </a:r>
          </a:p>
          <a:p>
            <a:pPr marL="63500" lvl="1" algn="just"/>
            <a:endParaRPr lang="en-GB"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The substitute item will be supplied at the </a:t>
            </a:r>
            <a:r>
              <a:rPr lang="en-GB" dirty="0">
                <a:solidFill>
                  <a:srgbClr val="0070C0"/>
                </a:solidFill>
                <a:latin typeface="Arial" panose="020B0604020202020204" pitchFamily="34" charset="0"/>
                <a:cs typeface="Arial" panose="020B0604020202020204" pitchFamily="34" charset="0"/>
              </a:rPr>
              <a:t>current price </a:t>
            </a:r>
            <a:r>
              <a:rPr lang="en-GB" dirty="0">
                <a:latin typeface="Arial" panose="020B0604020202020204" pitchFamily="34" charset="0"/>
                <a:cs typeface="Arial" panose="020B0604020202020204" pitchFamily="34" charset="0"/>
              </a:rPr>
              <a:t>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3" name="TextBox 2"/>
          <p:cNvSpPr txBox="1"/>
          <p:nvPr/>
        </p:nvSpPr>
        <p:spPr>
          <a:xfrm>
            <a:off x="111220" y="1127288"/>
            <a:ext cx="8925275"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a:r>
            <a:r>
              <a:rPr lang="en-GB" sz="2000" dirty="0">
                <a:solidFill>
                  <a:srgbClr val="0070C0"/>
                </a:solidFill>
                <a:latin typeface="Arial" pitchFamily="34" charset="0"/>
                <a:cs typeface="Arial" pitchFamily="34" charset="0"/>
              </a:rPr>
              <a:t>at least </a:t>
            </a:r>
            <a:r>
              <a:rPr lang="en-GB" sz="2000" b="1" i="1" u="sng" dirty="0">
                <a:solidFill>
                  <a:srgbClr val="0070C0"/>
                </a:solidFill>
                <a:latin typeface="Arial" pitchFamily="34" charset="0"/>
                <a:cs typeface="Arial" pitchFamily="34" charset="0"/>
              </a:rPr>
              <a:t>12</a:t>
            </a:r>
            <a:r>
              <a:rPr lang="en-GB" sz="2000" dirty="0">
                <a:solidFill>
                  <a:srgbClr val="0070C0"/>
                </a:solidFill>
                <a:latin typeface="Arial" pitchFamily="34" charset="0"/>
                <a:cs typeface="Arial" pitchFamily="34" charset="0"/>
              </a:rPr>
              <a:t> months upon delivery.</a:t>
            </a:r>
            <a:endParaRPr lang="en-US" sz="2000" dirty="0">
              <a:solidFill>
                <a:srgbClr val="0070C0"/>
              </a:solidFill>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a:t>
            </a:r>
            <a:r>
              <a:rPr lang="en-ZA" sz="2000" dirty="0">
                <a:solidFill>
                  <a:srgbClr val="0070C0"/>
                </a:solidFill>
                <a:latin typeface="Arial" pitchFamily="34" charset="0"/>
                <a:cs typeface="Arial" pitchFamily="34" charset="0"/>
              </a:rPr>
              <a:t>unconditionally replaced or credited before or after expiry; </a:t>
            </a:r>
            <a:r>
              <a:rPr lang="en-ZA" sz="2000" b="1" dirty="0">
                <a:solidFill>
                  <a:srgbClr val="0070C0"/>
                </a:solidFill>
                <a:latin typeface="Arial" pitchFamily="34" charset="0"/>
                <a:cs typeface="Arial" pitchFamily="34" charset="0"/>
              </a:rPr>
              <a:t>and</a:t>
            </a:r>
            <a:r>
              <a:rPr lang="en-ZA" sz="2000" dirty="0">
                <a:solidFill>
                  <a:srgbClr val="0070C0"/>
                </a:solidFill>
                <a:latin typeface="Arial" pitchFamily="34" charset="0"/>
                <a:cs typeface="Arial" pitchFamily="34" charset="0"/>
              </a:rPr>
              <a:t> </a:t>
            </a:r>
          </a:p>
          <a:p>
            <a:pPr marL="908050" lvl="1" indent="-273050">
              <a:buFont typeface="Arial" pitchFamily="34" charset="0"/>
              <a:buChar char="•"/>
            </a:pPr>
            <a:r>
              <a:rPr lang="en-ZA" sz="2000" dirty="0">
                <a:solidFill>
                  <a:srgbClr val="0070C0"/>
                </a:solidFill>
                <a:latin typeface="Arial" pitchFamily="34" charset="0"/>
                <a:cs typeface="Arial" pitchFamily="34" charset="0"/>
              </a:rPr>
              <a:t>applications are approved before execution </a:t>
            </a:r>
            <a:r>
              <a:rPr lang="en-ZA" sz="2000" dirty="0">
                <a:latin typeface="Arial" pitchFamily="34" charset="0"/>
                <a:cs typeface="Arial" pitchFamily="34" charset="0"/>
              </a:rPr>
              <a:t>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a:t>
            </a:r>
            <a:r>
              <a:rPr lang="en-ZA" sz="2000" dirty="0">
                <a:solidFill>
                  <a:srgbClr val="0070C0"/>
                </a:solidFill>
                <a:latin typeface="Arial" pitchFamily="34" charset="0"/>
                <a:cs typeface="Arial" pitchFamily="34" charset="0"/>
              </a:rPr>
              <a:t>collected by the supplier at their own cost</a:t>
            </a:r>
            <a:r>
              <a:rPr lang="en-ZA" sz="2000" dirty="0">
                <a:latin typeface="Arial" pitchFamily="34" charset="0"/>
                <a:cs typeface="Arial" pitchFamily="34" charset="0"/>
              </a:rPr>
              <a: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a:t>
            </a:r>
            <a:r>
              <a:rPr lang="en-ZA" sz="2000" dirty="0">
                <a:solidFill>
                  <a:srgbClr val="0070C0"/>
                </a:solidFill>
                <a:latin typeface="Arial" pitchFamily="34" charset="0"/>
                <a:cs typeface="Arial" pitchFamily="34" charset="0"/>
              </a:rPr>
              <a:t>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b="1" u="sng" dirty="0">
                <a:solidFill>
                  <a:srgbClr val="0070C0"/>
                </a:solidFill>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p:cNvSpPr txBox="1"/>
          <p:nvPr/>
        </p:nvSpPr>
        <p:spPr>
          <a:xfrm>
            <a:off x="179512" y="1181306"/>
            <a:ext cx="8784976"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342900" lvl="1" indent="-342900">
              <a:buFont typeface="Arial" panose="020B0604020202020204" pitchFamily="34" charset="0"/>
              <a:buChar char="•"/>
              <a:defRPr/>
            </a:pPr>
            <a:r>
              <a:rPr lang="en-ZA" sz="20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buFont typeface="Arial" panose="020B0604020202020204" pitchFamily="34" charset="0"/>
              <a:buChar char="•"/>
              <a:defRPr/>
            </a:pPr>
            <a:r>
              <a:rPr lang="en-ZA" sz="2000" dirty="0">
                <a:latin typeface="Arial" pitchFamily="34" charset="0"/>
                <a:cs typeface="Arial" pitchFamily="34" charset="0"/>
              </a:rPr>
              <a:t>Only start completing in the document when downloaded and saved. Highlight existing fields to avoid missing any</a:t>
            </a:r>
          </a:p>
          <a:p>
            <a:pPr marL="342900" lvl="1" indent="-342900">
              <a:buFont typeface="Arial" panose="020B0604020202020204" pitchFamily="34" charset="0"/>
              <a:buChar char="•"/>
              <a:defRPr/>
            </a:pPr>
            <a:r>
              <a:rPr lang="en-ZA" sz="2000" dirty="0">
                <a:latin typeface="Arial" pitchFamily="34" charset="0"/>
                <a:cs typeface="Arial" pitchFamily="34" charset="0"/>
              </a:rPr>
              <a:t>Fields can be corrected by overtyping – note that some fields could be “prefilled” from a previous entry</a:t>
            </a:r>
          </a:p>
          <a:p>
            <a:pPr marL="342900" lvl="1" indent="-342900">
              <a:buFont typeface="Arial" panose="020B0604020202020204" pitchFamily="34" charset="0"/>
              <a:buChar char="•"/>
              <a:defRPr/>
            </a:pPr>
            <a:r>
              <a:rPr lang="en-ZA" sz="2000" dirty="0">
                <a:latin typeface="Arial" pitchFamily="34" charset="0"/>
                <a:cs typeface="Arial" pitchFamily="34" charset="0"/>
              </a:rPr>
              <a:t>Complete all fields, print and save, confirm correct, then complete any remaining empty fields, then sign and scan.</a:t>
            </a:r>
          </a:p>
          <a:p>
            <a:pPr marL="342900" lvl="1" indent="-342900">
              <a:buFont typeface="Arial" panose="020B0604020202020204" pitchFamily="34" charset="0"/>
              <a:buChar char="•"/>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0" y="-99392"/>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161800" y="1156114"/>
            <a:ext cx="8802688"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marL="1257300" lvl="2" indent="-342900">
              <a:buFont typeface="Arial" panose="020B0604020202020204" pitchFamily="34" charset="0"/>
              <a:buChar char="•"/>
            </a:pPr>
            <a:r>
              <a:rPr lang="en-ZA" sz="2000" dirty="0">
                <a:latin typeface="Arial" pitchFamily="34" charset="0"/>
                <a:cs typeface="Arial" pitchFamily="34" charset="0"/>
              </a:rPr>
              <a:t>Note carefully what unit is asked for: the estimates are expressed in these units</a:t>
            </a:r>
          </a:p>
          <a:p>
            <a:pPr marL="1257300" lvl="2" indent="-342900">
              <a:buFont typeface="Arial" panose="020B0604020202020204" pitchFamily="34" charset="0"/>
              <a:buChar char="•"/>
            </a:pPr>
            <a:r>
              <a:rPr lang="en-ZA" sz="2000" dirty="0">
                <a:latin typeface="Arial" pitchFamily="34" charset="0"/>
                <a:cs typeface="Arial" pitchFamily="34" charset="0"/>
              </a:rPr>
              <a:t>Submit price according to this unit</a:t>
            </a:r>
          </a:p>
          <a:p>
            <a:pPr marL="1257300" lvl="2" indent="-342900">
              <a:buFont typeface="Arial" panose="020B0604020202020204" pitchFamily="34" charset="0"/>
              <a:buChar char="•"/>
            </a:pPr>
            <a:r>
              <a:rPr lang="en-ZA" sz="2000" dirty="0">
                <a:latin typeface="Arial" pitchFamily="34" charset="0"/>
                <a:cs typeface="Arial" pitchFamily="34" charset="0"/>
              </a:rPr>
              <a:t>Certain fields are restricted to numbers only to avoid you entering spaces, commas or letters</a:t>
            </a:r>
          </a:p>
          <a:p>
            <a:pPr marL="1257300" lvl="2" indent="-342900">
              <a:buFont typeface="Arial" panose="020B0604020202020204" pitchFamily="34" charset="0"/>
              <a:buChar char="•"/>
            </a:pPr>
            <a:r>
              <a:rPr lang="en-ZA" sz="2000" dirty="0">
                <a:latin typeface="Arial" pitchFamily="34" charset="0"/>
                <a:cs typeface="Arial" pitchFamily="34" charset="0"/>
              </a:rPr>
              <a:t>Do NOT make any changes to item numbers, item specifications or estimates or add / duplicate columns</a:t>
            </a:r>
          </a:p>
          <a:p>
            <a:pPr marL="1257300" lvl="2" indent="-342900">
              <a:buFont typeface="Arial" panose="020B0604020202020204" pitchFamily="34" charset="0"/>
              <a:buChar char="•"/>
            </a:pPr>
            <a:r>
              <a:rPr lang="en-ZA" sz="2000" dirty="0">
                <a:latin typeface="Arial" pitchFamily="34" charset="0"/>
                <a:cs typeface="Arial" pitchFamily="34" charset="0"/>
              </a:rPr>
              <a:t>If you want to make additional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107504" y="1268760"/>
            <a:ext cx="8928992" cy="4062651"/>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r>
              <a:rPr lang="en-ZA" sz="2000" dirty="0">
                <a:latin typeface="Arial" pitchFamily="34" charset="0"/>
                <a:cs typeface="Arial" pitchFamily="34" charset="0"/>
              </a:rPr>
              <a:t>Sign every page of hard copy</a:t>
            </a:r>
          </a:p>
          <a:p>
            <a:endParaRPr lang="en-ZA" b="1" dirty="0">
              <a:latin typeface="Arial" pitchFamily="34" charset="0"/>
              <a:cs typeface="Arial" pitchFamily="34" charset="0"/>
            </a:endParaRPr>
          </a:p>
          <a:p>
            <a:r>
              <a:rPr lang="en-ZA" b="1" dirty="0">
                <a:latin typeface="Arial" pitchFamily="34" charset="0"/>
                <a:cs typeface="Arial" pitchFamily="34" charset="0"/>
              </a:rPr>
              <a:t>Save and submit </a:t>
            </a:r>
            <a:r>
              <a:rPr lang="en-ZA" dirty="0">
                <a:latin typeface="Arial" pitchFamily="34" charset="0"/>
                <a:cs typeface="Arial" pitchFamily="34" charset="0"/>
              </a:rPr>
              <a:t>electronic completed BRD in Excel on a (USB) as Set 3 – and also save and submit a PDF copy of the signed BRD on a </a:t>
            </a:r>
            <a:r>
              <a:rPr lang="en-US" dirty="0">
                <a:effectLst/>
                <a:latin typeface="Arial" panose="020B0604020202020204" pitchFamily="34" charset="0"/>
                <a:ea typeface="Arial Narrow" panose="020B0606020202030204" pitchFamily="34" charset="0"/>
              </a:rPr>
              <a:t>(USB) in Set 2.</a:t>
            </a:r>
            <a:r>
              <a:rPr lang="en-ZA"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293209"/>
          </a:xfrm>
          <a:prstGeom prst="rect">
            <a:avLst/>
          </a:prstGeom>
          <a:noFill/>
        </p:spPr>
        <p:txBody>
          <a:bodyPr wrap="square" rtlCol="0">
            <a:spAutoFit/>
          </a:bodyPr>
          <a:lstStyle/>
          <a:p>
            <a:r>
              <a:rPr lang="en-ZA" sz="2400" b="1" dirty="0">
                <a:solidFill>
                  <a:srgbClr val="0070C0"/>
                </a:solidFill>
                <a:latin typeface="Arial" pitchFamily="34" charset="0"/>
                <a:cs typeface="Arial" pitchFamily="34" charset="0"/>
              </a:rPr>
              <a:t>Submit 3 sets </a:t>
            </a:r>
            <a:r>
              <a:rPr lang="en-ZA" sz="2400" b="1" dirty="0">
                <a:latin typeface="Arial" pitchFamily="34" charset="0"/>
                <a:cs typeface="Arial" pitchFamily="34" charset="0"/>
              </a:rPr>
              <a:t>of your bid</a:t>
            </a:r>
          </a:p>
          <a:p>
            <a:endParaRPr lang="en-US" sz="2400" b="1" dirty="0">
              <a:latin typeface="Arial" pitchFamily="34" charset="0"/>
              <a:cs typeface="Arial" pitchFamily="34" charset="0"/>
            </a:endParaRPr>
          </a:p>
          <a:p>
            <a:pPr marL="738188" lvl="2" indent="-738188"/>
            <a:r>
              <a:rPr lang="en-ZA" sz="2000" b="1" dirty="0">
                <a:solidFill>
                  <a:srgbClr val="0070C0"/>
                </a:solidFill>
                <a:latin typeface="Arial" pitchFamily="34" charset="0"/>
                <a:cs typeface="Arial" pitchFamily="34" charset="0"/>
              </a:rPr>
              <a:t>Set 1: Hard copy of Bid </a:t>
            </a:r>
            <a:r>
              <a:rPr lang="en-ZA" sz="2000" b="1" dirty="0">
                <a:latin typeface="Arial" pitchFamily="34" charset="0"/>
                <a:cs typeface="Arial" pitchFamily="34" charset="0"/>
              </a:rPr>
              <a:t>(constitutes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a:t>
            </a:r>
            <a:r>
              <a:rPr lang="en-ZA" sz="2000" b="1" dirty="0">
                <a:solidFill>
                  <a:srgbClr val="002060"/>
                </a:solidFill>
                <a:latin typeface="Arial" pitchFamily="34" charset="0"/>
                <a:cs typeface="Arial" pitchFamily="34" charset="0"/>
              </a:rPr>
              <a:t>INITIALLED BY SIGNATORY USING INK </a:t>
            </a:r>
            <a:r>
              <a:rPr lang="en-ZA" sz="2000" b="1" dirty="0">
                <a:latin typeface="Arial" pitchFamily="34" charset="0"/>
                <a:cs typeface="Arial" pitchFamily="34" charset="0"/>
              </a:rPr>
              <a:t>&amp;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Present your bid bound with Tabs (same as bid file index)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107504" y="1087189"/>
            <a:ext cx="8928992" cy="5539978"/>
          </a:xfrm>
          <a:prstGeom prst="rect">
            <a:avLst/>
          </a:prstGeom>
          <a:noFill/>
        </p:spPr>
        <p:txBody>
          <a:bodyPr wrap="square" rtlCol="0">
            <a:spAutoFit/>
          </a:bodyPr>
          <a:lstStyle/>
          <a:p>
            <a:pPr marL="0" lvl="1">
              <a:defRPr/>
            </a:pPr>
            <a:r>
              <a:rPr lang="en-US" sz="2000" b="1" dirty="0">
                <a:latin typeface="Arial" pitchFamily="34" charset="0"/>
                <a:cs typeface="Arial" pitchFamily="34" charset="0"/>
              </a:rPr>
              <a:t>Found in previous tenders:</a:t>
            </a:r>
          </a:p>
          <a:p>
            <a:pPr marL="0" lvl="1">
              <a:defRPr/>
            </a:pPr>
            <a:endParaRPr lang="en-US" sz="2000" b="1" dirty="0">
              <a:latin typeface="Arial" pitchFamily="34" charset="0"/>
              <a:cs typeface="Arial" pitchFamily="34" charset="0"/>
            </a:endParaRPr>
          </a:p>
          <a:p>
            <a:pPr marL="342900" indent="-342900">
              <a:buFont typeface="+mj-lt"/>
              <a:buAutoNum type="arabicPeriod"/>
            </a:pPr>
            <a:r>
              <a:rPr lang="en-ZA" sz="1500" dirty="0">
                <a:latin typeface="Arial" pitchFamily="34" charset="0"/>
                <a:cs typeface="Arial" pitchFamily="34" charset="0"/>
              </a:rPr>
              <a:t>CD/USB either corrupt or no data saved (Ensure to check that the data is available and accessible);</a:t>
            </a:r>
          </a:p>
          <a:p>
            <a:pPr marL="342900" indent="-342900">
              <a:buFont typeface="+mj-lt"/>
              <a:buAutoNum type="arabicPeriod"/>
            </a:pPr>
            <a:r>
              <a:rPr lang="en-ZA" sz="1500" dirty="0">
                <a:latin typeface="Arial" pitchFamily="34" charset="0"/>
                <a:cs typeface="Arial" pitchFamily="34" charset="0"/>
              </a:rPr>
              <a:t>Certification of relevant documents was found to be copies and not dated (Ensure it is an original stamp from a Commissioner of Oath and dated);</a:t>
            </a:r>
          </a:p>
          <a:p>
            <a:pPr marL="342900" indent="-342900">
              <a:buFont typeface="+mj-lt"/>
              <a:buAutoNum type="arabicPeriod"/>
            </a:pPr>
            <a:r>
              <a:rPr lang="en-ZA" sz="1500" dirty="0">
                <a:latin typeface="Arial" pitchFamily="34" charset="0"/>
                <a:cs typeface="Arial" pitchFamily="34" charset="0"/>
              </a:rPr>
              <a:t>Compulsory bid documents not signed, if signed a copy was submitted (Ensure compulsory documents are signed in black wet ink in spaces provided)</a:t>
            </a:r>
          </a:p>
          <a:p>
            <a:pPr marL="342900" indent="-342900">
              <a:buFont typeface="+mj-lt"/>
              <a:buAutoNum type="arabicPeriod"/>
            </a:pPr>
            <a:r>
              <a:rPr lang="en-ZA" sz="150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buFont typeface="+mj-lt"/>
              <a:buAutoNum type="arabicPeriod"/>
            </a:pPr>
            <a:r>
              <a:rPr lang="en-ZA" sz="1500" dirty="0">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marL="342900" indent="-342900">
              <a:buFont typeface="+mj-lt"/>
              <a:buAutoNum type="arabicPeriod"/>
            </a:pPr>
            <a:r>
              <a:rPr lang="en-ZA" sz="1500" dirty="0">
                <a:latin typeface="Arial" pitchFamily="34" charset="0"/>
                <a:cs typeface="Arial" pitchFamily="34" charset="0"/>
              </a:rPr>
              <a:t>Submission of the MRC Variation Summary approved by SAPHRA amending changes on the MRC (MRC must be submitted to verify amendment)</a:t>
            </a:r>
          </a:p>
          <a:p>
            <a:pPr marL="342900" indent="-342900">
              <a:buFont typeface="+mj-lt"/>
              <a:buAutoNum type="arabicPeriod"/>
            </a:pPr>
            <a:r>
              <a:rPr lang="en-ZA" sz="1500" dirty="0">
                <a:latin typeface="Arial" pitchFamily="34" charset="0"/>
                <a:cs typeface="Arial" pitchFamily="34" charset="0"/>
              </a:rPr>
              <a:t>Legible electronic copy of the Package insert as part of Set 2 is a requirement</a:t>
            </a:r>
          </a:p>
          <a:p>
            <a:pPr marL="342900" indent="-342900">
              <a:buFont typeface="+mj-lt"/>
              <a:buAutoNum type="arabicPeriod"/>
            </a:pPr>
            <a:r>
              <a:rPr lang="en-ZA" sz="1500" dirty="0">
                <a:latin typeface="Arial" pitchFamily="34" charset="0"/>
                <a:cs typeface="Arial" pitchFamily="34" charset="0"/>
              </a:rPr>
              <a:t>Naming convention of the electronic files is not in accordance with Annexure A Checklist.</a:t>
            </a:r>
          </a:p>
          <a:p>
            <a:pPr marL="342900" indent="-342900">
              <a:buFont typeface="+mj-lt"/>
              <a:buAutoNum type="arabicPeriod"/>
            </a:pPr>
            <a:r>
              <a:rPr lang="en-ZA" sz="1500" dirty="0">
                <a:latin typeface="Arial" pitchFamily="34" charset="0"/>
                <a:cs typeface="Arial" pitchFamily="34" charset="0"/>
              </a:rPr>
              <a:t>Incorrect MRC Certificate supplied in bid pack.</a:t>
            </a:r>
          </a:p>
          <a:p>
            <a:pPr marL="342900" indent="-342900">
              <a:buFont typeface="+mj-lt"/>
              <a:buAutoNum type="arabicPeriod"/>
            </a:pPr>
            <a:r>
              <a:rPr lang="en-ZA" sz="1500" dirty="0">
                <a:latin typeface="Arial" pitchFamily="34" charset="0"/>
                <a:cs typeface="Arial" pitchFamily="34" charset="0"/>
              </a:rPr>
              <a:t>Licence to Manufacture omitted from bid pack</a:t>
            </a:r>
            <a:r>
              <a:rPr lang="en-ZA" sz="1400" dirty="0">
                <a:latin typeface="Arial" pitchFamily="34" charset="0"/>
                <a:cs typeface="Arial" pitchFamily="34" charset="0"/>
              </a:rPr>
              <a:t>. </a:t>
            </a:r>
          </a:p>
          <a:p>
            <a:pPr lvl="2"/>
            <a:endParaRPr lang="en-ZA" sz="14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5863"/>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251520" y="1196752"/>
            <a:ext cx="8712968" cy="4278094"/>
          </a:xfrm>
          <a:prstGeom prst="rect">
            <a:avLst/>
          </a:prstGeom>
          <a:noFill/>
        </p:spPr>
        <p:txBody>
          <a:bodyPr wrap="square" rtlCol="0">
            <a:spAutoFit/>
          </a:bodyPr>
          <a:lstStyle/>
          <a:p>
            <a:r>
              <a:rPr lang="en-US" sz="2000" b="1" dirty="0">
                <a:latin typeface="Arial" pitchFamily="34" charset="0"/>
                <a:cs typeface="Arial" pitchFamily="34" charset="0"/>
              </a:rPr>
              <a:t>Document Submission</a:t>
            </a:r>
          </a:p>
          <a:p>
            <a:pPr marL="850900" lvl="2" indent="-850900"/>
            <a:r>
              <a:rPr lang="en-ZA" sz="2000" b="1" dirty="0">
                <a:solidFill>
                  <a:srgbClr val="0070C0"/>
                </a:solidFill>
                <a:latin typeface="Arial" pitchFamily="34" charset="0"/>
                <a:cs typeface="Arial" pitchFamily="34" charset="0"/>
              </a:rPr>
              <a:t>Set 2:  Scanned image of set 1 </a:t>
            </a:r>
            <a:r>
              <a:rPr lang="en-ZA" sz="2000" dirty="0">
                <a:latin typeface="Arial" pitchFamily="34" charset="0"/>
                <a:cs typeface="Arial" pitchFamily="34" charset="0"/>
              </a:rPr>
              <a:t>(i.e.  A folder with all completed, signed documents (files), therefore scanned documents are presented as separate files in sequence (as per bid file Index).  Each file named as per bid file Index. </a:t>
            </a:r>
            <a:r>
              <a:rPr lang="en-ZA" sz="2000" dirty="0">
                <a:solidFill>
                  <a:srgbClr val="002060"/>
                </a:solidFill>
                <a:latin typeface="Arial" pitchFamily="34" charset="0"/>
                <a:cs typeface="Arial" pitchFamily="34" charset="0"/>
              </a:rPr>
              <a:t>(including Excel sheets, PDF and signed)</a:t>
            </a:r>
          </a:p>
          <a:p>
            <a:pPr marL="266700" lvl="2" indent="-266700"/>
            <a:endParaRPr lang="en-ZA" sz="2000" b="1" dirty="0">
              <a:latin typeface="Arial" pitchFamily="34" charset="0"/>
              <a:cs typeface="Arial" pitchFamily="34" charset="0"/>
            </a:endParaRPr>
          </a:p>
          <a:p>
            <a:pPr marL="266700" lvl="2" indent="-266700"/>
            <a:r>
              <a:rPr lang="en-ZA" sz="2000" b="1" dirty="0">
                <a:solidFill>
                  <a:srgbClr val="0070C0"/>
                </a:solidFill>
                <a:latin typeface="Arial" pitchFamily="34" charset="0"/>
                <a:cs typeface="Arial" pitchFamily="34" charset="0"/>
              </a:rPr>
              <a:t>Set 3: Electronic version of bid </a:t>
            </a:r>
          </a:p>
          <a:p>
            <a:pPr marL="800100" lvl="3" indent="-342900">
              <a:buFont typeface="Wingdings" panose="05000000000000000000" pitchFamily="2" charset="2"/>
              <a:buChar char="ü"/>
            </a:pPr>
            <a:r>
              <a:rPr lang="en-ZA" sz="2000" dirty="0">
                <a:latin typeface="Arial" pitchFamily="34" charset="0"/>
                <a:cs typeface="Arial" pitchFamily="34" charset="0"/>
              </a:rPr>
              <a:t>Completed Bid Response Document in Excel (not PDF) </a:t>
            </a:r>
            <a:r>
              <a:rPr lang="en-ZA" sz="2000" dirty="0">
                <a:solidFill>
                  <a:srgbClr val="7030A0"/>
                </a:solidFill>
                <a:latin typeface="Arial" pitchFamily="34" charset="0"/>
                <a:cs typeface="Arial" pitchFamily="34" charset="0"/>
              </a:rPr>
              <a:t>(2,3,4)</a:t>
            </a:r>
          </a:p>
          <a:p>
            <a:pPr marL="800100" lvl="3" indent="-342900">
              <a:buFont typeface="Wingdings" panose="05000000000000000000" pitchFamily="2" charset="2"/>
              <a:buChar char="ü"/>
            </a:pPr>
            <a:r>
              <a:rPr lang="en-ZA" sz="2000" dirty="0">
                <a:latin typeface="Arial" pitchFamily="34" charset="0"/>
                <a:cs typeface="Arial" pitchFamily="34" charset="0"/>
              </a:rPr>
              <a:t>PBD9 Directors Categorisation Profile</a:t>
            </a:r>
          </a:p>
          <a:p>
            <a:pPr marL="800100" lvl="3" indent="-342900">
              <a:buFont typeface="Wingdings" panose="05000000000000000000" pitchFamily="2" charset="2"/>
              <a:buChar char="ü"/>
            </a:pPr>
            <a:r>
              <a:rPr lang="en-ZA" sz="2000"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t>
            </a:r>
            <a:r>
              <a:rPr lang="en-ZA" sz="1400" b="1" dirty="0">
                <a:solidFill>
                  <a:srgbClr val="0070C0"/>
                </a:solidFill>
                <a:latin typeface="Arial" pitchFamily="34" charset="0"/>
                <a:cs typeface="Arial" pitchFamily="34" charset="0"/>
              </a:rPr>
              <a:t>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251520" y="1185569"/>
            <a:ext cx="8393586" cy="1477328"/>
          </a:xfrm>
          <a:prstGeom prst="rect">
            <a:avLst/>
          </a:prstGeom>
        </p:spPr>
        <p:txBody>
          <a:bodyPr wrap="square">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All bid documents must be bound </a:t>
            </a:r>
            <a:r>
              <a:rPr lang="en-GB" b="1" dirty="0">
                <a:solidFill>
                  <a:srgbClr val="0070C0"/>
                </a:solidFill>
                <a:latin typeface="Arial" panose="020B0604020202020204" pitchFamily="34" charset="0"/>
                <a:cs typeface="Arial" panose="020B0604020202020204" pitchFamily="34" charset="0"/>
              </a:rPr>
              <a:t>in a single file</a:t>
            </a:r>
            <a:r>
              <a:rPr lang="en-GB" dirty="0">
                <a:latin typeface="Arial" panose="020B0604020202020204" pitchFamily="34" charset="0"/>
                <a:cs typeface="Arial" panose="020B0604020202020204" pitchFamily="34" charset="0"/>
              </a:rPr>
              <a:t>, with Tabs same as Index. </a:t>
            </a:r>
          </a:p>
          <a:p>
            <a:pPr marL="285750" indent="-285750">
              <a:buFont typeface="Wingdings" panose="05000000000000000000" pitchFamily="2" charset="2"/>
              <a:buChar char="ü"/>
            </a:pPr>
            <a:endParaRPr lang="en-ZA" dirty="0">
              <a:latin typeface="Arial" pitchFamily="34" charset="0"/>
              <a:cs typeface="Arial" pitchFamily="34" charset="0"/>
            </a:endParaRPr>
          </a:p>
          <a:p>
            <a:pPr marL="285750" indent="-285750">
              <a:buFont typeface="Wingdings" panose="05000000000000000000" pitchFamily="2" charset="2"/>
              <a:buChar char="ü"/>
            </a:pPr>
            <a:r>
              <a:rPr lang="en-ZA" dirty="0">
                <a:latin typeface="Arial" pitchFamily="34" charset="0"/>
                <a:cs typeface="Arial" pitchFamily="34" charset="0"/>
              </a:rPr>
              <a:t>Index: </a:t>
            </a:r>
            <a:r>
              <a:rPr lang="en-ZA" b="1" dirty="0">
                <a:solidFill>
                  <a:srgbClr val="0070C0"/>
                </a:solidFill>
                <a:latin typeface="Arial" pitchFamily="34" charset="0"/>
                <a:cs typeface="Arial" pitchFamily="34" charset="0"/>
              </a:rPr>
              <a:t>All fields must be completed</a:t>
            </a:r>
            <a:r>
              <a:rPr lang="en-ZA" dirty="0">
                <a:latin typeface="Arial" pitchFamily="34" charset="0"/>
                <a:cs typeface="Arial" pitchFamily="34" charset="0"/>
              </a:rPr>
              <a:t>.</a:t>
            </a:r>
          </a:p>
          <a:p>
            <a:pPr marL="285750" indent="-285750">
              <a:buFont typeface="Wingdings" panose="05000000000000000000" pitchFamily="2" charset="2"/>
              <a:buChar char="ü"/>
            </a:pPr>
            <a:endParaRPr lang="en-ZA" dirty="0">
              <a:latin typeface="Arial" pitchFamily="34" charset="0"/>
              <a:cs typeface="Arial" pitchFamily="34" charset="0"/>
            </a:endParaRPr>
          </a:p>
          <a:p>
            <a:pPr marL="285750" indent="-285750">
              <a:buFont typeface="Wingdings" panose="05000000000000000000" pitchFamily="2" charset="2"/>
              <a:buChar char="ü"/>
            </a:pPr>
            <a:r>
              <a:rPr lang="en-ZA" dirty="0">
                <a:latin typeface="Arial" pitchFamily="34" charset="0"/>
                <a:cs typeface="Arial" pitchFamily="34" charset="0"/>
              </a:rPr>
              <a:t>Where information requested is </a:t>
            </a:r>
            <a:r>
              <a:rPr lang="en-ZA" b="1" dirty="0">
                <a:solidFill>
                  <a:srgbClr val="0070C0"/>
                </a:solidFill>
                <a:latin typeface="Arial" pitchFamily="34" charset="0"/>
                <a:cs typeface="Arial" pitchFamily="34" charset="0"/>
              </a:rPr>
              <a:t>not relevant </a:t>
            </a:r>
            <a:r>
              <a:rPr lang="en-ZA" dirty="0">
                <a:latin typeface="Arial" pitchFamily="34" charset="0"/>
                <a:cs typeface="Arial" pitchFamily="34" charset="0"/>
              </a:rPr>
              <a:t>this should be indicated as </a:t>
            </a:r>
            <a:r>
              <a:rPr lang="en-ZA" b="1" dirty="0">
                <a:solidFill>
                  <a:srgbClr val="0070C0"/>
                </a:solidFill>
                <a:latin typeface="Arial" pitchFamily="34" charset="0"/>
                <a:cs typeface="Arial" pitchFamily="34" charset="0"/>
              </a:rPr>
              <a:t>N/A. </a:t>
            </a:r>
            <a:endParaRPr lang="en-ZA" b="1" dirty="0">
              <a:solidFill>
                <a:srgbClr val="0070C0"/>
              </a:solidFill>
            </a:endParaRPr>
          </a:p>
        </p:txBody>
      </p:sp>
      <p:pic>
        <p:nvPicPr>
          <p:cNvPr id="7" name="Picture 6">
            <a:extLst>
              <a:ext uri="{FF2B5EF4-FFF2-40B4-BE49-F238E27FC236}">
                <a16:creationId xmlns:a16="http://schemas.microsoft.com/office/drawing/2014/main" id="{A029D5D4-23CD-9F32-9536-1C79FB83C4B7}"/>
              </a:ext>
            </a:extLst>
          </p:cNvPr>
          <p:cNvPicPr>
            <a:picLocks noChangeAspect="1"/>
          </p:cNvPicPr>
          <p:nvPr/>
        </p:nvPicPr>
        <p:blipFill>
          <a:blip r:embed="rId3"/>
          <a:stretch>
            <a:fillRect/>
          </a:stretch>
        </p:blipFill>
        <p:spPr>
          <a:xfrm>
            <a:off x="897966" y="2998818"/>
            <a:ext cx="7315200" cy="298928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107504" y="1124744"/>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9652F558-B09B-FF9F-6140-AC660B3D2FC3}"/>
              </a:ext>
            </a:extLst>
          </p:cNvPr>
          <p:cNvPicPr>
            <a:picLocks noChangeAspect="1"/>
          </p:cNvPicPr>
          <p:nvPr/>
        </p:nvPicPr>
        <p:blipFill>
          <a:blip r:embed="rId3"/>
          <a:stretch>
            <a:fillRect/>
          </a:stretch>
        </p:blipFill>
        <p:spPr>
          <a:xfrm>
            <a:off x="0" y="1651000"/>
            <a:ext cx="9144000" cy="355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251520" y="1244059"/>
            <a:ext cx="8496944" cy="3847207"/>
          </a:xfrm>
          <a:prstGeom prst="rect">
            <a:avLst/>
          </a:prstGeom>
          <a:noFill/>
        </p:spPr>
        <p:txBody>
          <a:bodyPr wrap="square" rtlCol="0">
            <a:spAutoFit/>
          </a:bodyPr>
          <a:lstStyle/>
          <a:p>
            <a:pPr marL="342900" indent="-342900">
              <a:buFont typeface="Wingdings" panose="05000000000000000000" pitchFamily="2" charset="2"/>
              <a:buChar char="ü"/>
            </a:pPr>
            <a:r>
              <a:rPr lang="en-GB" sz="2000" b="1" dirty="0">
                <a:latin typeface="Arial" pitchFamily="34" charset="0"/>
                <a:cs typeface="Arial" pitchFamily="34" charset="0"/>
              </a:rPr>
              <a:t>Registration on the Central Supplier Database </a:t>
            </a:r>
            <a:r>
              <a:rPr lang="en-GB" sz="2000" dirty="0">
                <a:latin typeface="Arial" pitchFamily="34" charset="0"/>
                <a:cs typeface="Arial" pitchFamily="34" charset="0"/>
              </a:rPr>
              <a:t>(CSD)</a:t>
            </a:r>
          </a:p>
          <a:p>
            <a:endParaRPr lang="en-GB" sz="2000" dirty="0">
              <a:latin typeface="Arial" pitchFamily="34" charset="0"/>
              <a:cs typeface="Arial" pitchFamily="34" charset="0"/>
            </a:endParaRPr>
          </a:p>
          <a:p>
            <a:pPr marL="342900" indent="-342900">
              <a:buFont typeface="Wingdings" panose="05000000000000000000" pitchFamily="2" charset="2"/>
              <a:buChar char="ü"/>
            </a:pPr>
            <a:r>
              <a:rPr lang="en-GB" sz="2000" b="1"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000" dirty="0">
              <a:latin typeface="Arial" pitchFamily="34" charset="0"/>
              <a:cs typeface="Arial" pitchFamily="34" charset="0"/>
            </a:endParaRPr>
          </a:p>
          <a:p>
            <a:pPr marL="1257300" lvl="2" indent="-342900">
              <a:buFont typeface="Wingdings" panose="05000000000000000000" pitchFamily="2" charset="2"/>
              <a:buChar char="v"/>
            </a:pPr>
            <a:r>
              <a:rPr lang="en-GB" sz="2000" dirty="0">
                <a:latin typeface="Arial" pitchFamily="34" charset="0"/>
                <a:cs typeface="Arial" pitchFamily="34" charset="0"/>
              </a:rPr>
              <a:t>Bidders should be Tax compliant at time of the evaluation. </a:t>
            </a:r>
          </a:p>
          <a:p>
            <a:pPr marL="1257300" lvl="2" indent="-342900">
              <a:buFont typeface="Wingdings" panose="05000000000000000000" pitchFamily="2" charset="2"/>
              <a:buChar char="v"/>
            </a:pPr>
            <a:r>
              <a:rPr lang="en-GB" sz="2000" dirty="0">
                <a:latin typeface="Arial" pitchFamily="34" charset="0"/>
                <a:cs typeface="Arial" pitchFamily="34" charset="0"/>
              </a:rPr>
              <a:t>All companies within a joint venture should be Tax compliant at time of the evaluation.</a:t>
            </a:r>
          </a:p>
          <a:p>
            <a:pPr lvl="2"/>
            <a:endParaRPr lang="en-GB" sz="2000" dirty="0">
              <a:latin typeface="Arial" pitchFamily="34" charset="0"/>
              <a:cs typeface="Arial" pitchFamily="34" charset="0"/>
            </a:endParaRPr>
          </a:p>
          <a:p>
            <a:pPr marL="342900" indent="-342900">
              <a:buFont typeface="Wingdings" panose="05000000000000000000" pitchFamily="2" charset="2"/>
              <a:buChar char="ü"/>
            </a:pPr>
            <a:r>
              <a:rPr lang="en-GB" sz="2000" b="1" dirty="0">
                <a:latin typeface="Arial" pitchFamily="34" charset="0"/>
                <a:cs typeface="Arial" pitchFamily="34" charset="0"/>
              </a:rPr>
              <a:t>All bid documents listed in the Bid Document Checklist </a:t>
            </a:r>
            <a:r>
              <a:rPr lang="en-GB" sz="2000" dirty="0">
                <a:latin typeface="Arial" pitchFamily="34" charset="0"/>
                <a:cs typeface="Arial" pitchFamily="34" charset="0"/>
              </a:rPr>
              <a:t>(Annex A), must be included in the bid and presented in the exact sequence as per checklist. (marked with tabs) </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26508" y="1092762"/>
            <a:ext cx="9117491" cy="6417141"/>
          </a:xfrm>
          <a:prstGeom prst="rect">
            <a:avLst/>
          </a:prstGeom>
          <a:noFill/>
        </p:spPr>
        <p:txBody>
          <a:bodyPr wrap="square" rtlCol="0">
            <a:spAutoFit/>
          </a:bodyPr>
          <a:lstStyle/>
          <a:p>
            <a:pPr marL="512763"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or import, distribute medical devices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In case of a joint venture all companies in the agreement must supply their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6509"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3427</Words>
  <Application>Microsoft Office PowerPoint</Application>
  <PresentationFormat>On-screen Show (4:3)</PresentationFormat>
  <Paragraphs>414</Paragraphs>
  <Slides>42</Slides>
  <Notes>10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PowerPoint Presentation</vt:lpstr>
      <vt:lpstr>17 </vt:lpstr>
      <vt:lpstr>18 </vt:lpstr>
      <vt:lpstr>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28 </vt:lpstr>
      <vt:lpstr>29 </vt:lpstr>
      <vt:lpstr>30 </vt:lpstr>
      <vt:lpstr>31 </vt:lpstr>
      <vt:lpstr>32 </vt:lpstr>
      <vt:lpstr>33 </vt:lpstr>
      <vt:lpstr>34 </vt:lpstr>
      <vt:lpstr>35 </vt:lpstr>
      <vt:lpstr>36 </vt:lpstr>
      <vt:lpstr>37 </vt:lpstr>
      <vt:lpstr>38 </vt:lpstr>
      <vt:lpstr>39 </vt:lpstr>
      <vt:lpstr>40 </vt:lpstr>
      <vt:lpstr>41 </vt:lpstr>
      <vt:lpstr>42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145</cp:revision>
  <dcterms:created xsi:type="dcterms:W3CDTF">2013-10-17T06:13:57Z</dcterms:created>
  <dcterms:modified xsi:type="dcterms:W3CDTF">2024-03-01T06:50:39Z</dcterms:modified>
</cp:coreProperties>
</file>