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1" r:id="rId2"/>
  </p:sldMasterIdLst>
  <p:notesMasterIdLst>
    <p:notesMasterId r:id="rId8"/>
  </p:notesMasterIdLst>
  <p:handoutMasterIdLst>
    <p:handoutMasterId r:id="rId9"/>
  </p:handoutMasterIdLst>
  <p:sldIdLst>
    <p:sldId id="256" r:id="rId3"/>
    <p:sldId id="259" r:id="rId4"/>
    <p:sldId id="257" r:id="rId5"/>
    <p:sldId id="258" r:id="rId6"/>
    <p:sldId id="260" r:id="rId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85F0A3-536F-45EA-A47E-0E994D9763A4}" v="4" dt="2024-06-12T13:40:14.6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460" y="2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2532" y="-102"/>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rato Mahura" userId="84ebc1ad-96bd-454e-8ed5-2bf5d8d1c917" providerId="ADAL" clId="{404D9D2B-AF0A-4736-A827-BE2A28CCD4F0}"/>
    <pc:docChg chg="modSld">
      <pc:chgData name="Lorato Mahura" userId="84ebc1ad-96bd-454e-8ed5-2bf5d8d1c917" providerId="ADAL" clId="{404D9D2B-AF0A-4736-A827-BE2A28CCD4F0}" dt="2024-06-13T08:36:38.923" v="183" actId="6549"/>
      <pc:docMkLst>
        <pc:docMk/>
      </pc:docMkLst>
      <pc:sldChg chg="modSp mod">
        <pc:chgData name="Lorato Mahura" userId="84ebc1ad-96bd-454e-8ed5-2bf5d8d1c917" providerId="ADAL" clId="{404D9D2B-AF0A-4736-A827-BE2A28CCD4F0}" dt="2024-06-13T08:35:53.978" v="177" actId="20577"/>
        <pc:sldMkLst>
          <pc:docMk/>
          <pc:sldMk cId="0" sldId="257"/>
        </pc:sldMkLst>
        <pc:spChg chg="mod">
          <ac:chgData name="Lorato Mahura" userId="84ebc1ad-96bd-454e-8ed5-2bf5d8d1c917" providerId="ADAL" clId="{404D9D2B-AF0A-4736-A827-BE2A28CCD4F0}" dt="2024-06-13T08:35:53.978" v="177" actId="20577"/>
          <ac:spMkLst>
            <pc:docMk/>
            <pc:sldMk cId="0" sldId="257"/>
            <ac:spMk id="2" creationId="{00000000-0000-0000-0000-000000000000}"/>
          </ac:spMkLst>
        </pc:spChg>
        <pc:spChg chg="mod">
          <ac:chgData name="Lorato Mahura" userId="84ebc1ad-96bd-454e-8ed5-2bf5d8d1c917" providerId="ADAL" clId="{404D9D2B-AF0A-4736-A827-BE2A28CCD4F0}" dt="2024-06-13T08:32:41.571" v="14" actId="14100"/>
          <ac:spMkLst>
            <pc:docMk/>
            <pc:sldMk cId="0" sldId="257"/>
            <ac:spMk id="6" creationId="{00000000-0000-0000-0000-000000000000}"/>
          </ac:spMkLst>
        </pc:spChg>
      </pc:sldChg>
      <pc:sldChg chg="modSp mod">
        <pc:chgData name="Lorato Mahura" userId="84ebc1ad-96bd-454e-8ed5-2bf5d8d1c917" providerId="ADAL" clId="{404D9D2B-AF0A-4736-A827-BE2A28CCD4F0}" dt="2024-06-13T08:36:38.923" v="183" actId="6549"/>
        <pc:sldMkLst>
          <pc:docMk/>
          <pc:sldMk cId="0" sldId="258"/>
        </pc:sldMkLst>
        <pc:spChg chg="mod">
          <ac:chgData name="Lorato Mahura" userId="84ebc1ad-96bd-454e-8ed5-2bf5d8d1c917" providerId="ADAL" clId="{404D9D2B-AF0A-4736-A827-BE2A28CCD4F0}" dt="2024-06-13T08:36:38.923" v="183" actId="6549"/>
          <ac:spMkLst>
            <pc:docMk/>
            <pc:sldMk cId="0" sldId="258"/>
            <ac:spMk id="5" creationId="{32E14FE1-8CC3-941A-7CD7-0D411CF3E991}"/>
          </ac:spMkLst>
        </pc:spChg>
        <pc:spChg chg="mod">
          <ac:chgData name="Lorato Mahura" userId="84ebc1ad-96bd-454e-8ed5-2bf5d8d1c917" providerId="ADAL" clId="{404D9D2B-AF0A-4736-A827-BE2A28CCD4F0}" dt="2024-06-13T08:36:03.387" v="178" actId="14100"/>
          <ac:spMkLst>
            <pc:docMk/>
            <pc:sldMk cId="0" sldId="258"/>
            <ac:spMk id="6" creationId="{00000000-0000-0000-0000-000000000000}"/>
          </ac:spMkLst>
        </pc:spChg>
      </pc:sldChg>
      <pc:sldChg chg="modSp mod">
        <pc:chgData name="Lorato Mahura" userId="84ebc1ad-96bd-454e-8ed5-2bf5d8d1c917" providerId="ADAL" clId="{404D9D2B-AF0A-4736-A827-BE2A28CCD4F0}" dt="2024-06-13T08:34:02.478" v="106" actId="6549"/>
        <pc:sldMkLst>
          <pc:docMk/>
          <pc:sldMk cId="2032302243" sldId="259"/>
        </pc:sldMkLst>
        <pc:spChg chg="mod">
          <ac:chgData name="Lorato Mahura" userId="84ebc1ad-96bd-454e-8ed5-2bf5d8d1c917" providerId="ADAL" clId="{404D9D2B-AF0A-4736-A827-BE2A28CCD4F0}" dt="2024-06-13T08:34:02.478" v="106" actId="6549"/>
          <ac:spMkLst>
            <pc:docMk/>
            <pc:sldMk cId="2032302243" sldId="259"/>
            <ac:spMk id="3" creationId="{CA7AA26F-2CF7-096F-5EA9-3C1333C6A8C0}"/>
          </ac:spMkLst>
        </pc:spChg>
        <pc:spChg chg="mod">
          <ac:chgData name="Lorato Mahura" userId="84ebc1ad-96bd-454e-8ed5-2bf5d8d1c917" providerId="ADAL" clId="{404D9D2B-AF0A-4736-A827-BE2A28CCD4F0}" dt="2024-06-13T08:32:45.874" v="15" actId="14100"/>
          <ac:spMkLst>
            <pc:docMk/>
            <pc:sldMk cId="2032302243" sldId="259"/>
            <ac:spMk id="5" creationId="{E70E082C-D196-C4FD-6E09-65EF2BA1E35C}"/>
          </ac:spMkLst>
        </pc:spChg>
      </pc:sldChg>
    </pc:docChg>
  </pc:docChgLst>
  <pc:docChgLst>
    <pc:chgData name="Tshimi Moeng-Mahlangu" userId="cf2b9495-452a-45db-a3ed-efbc75c75930" providerId="ADAL" clId="{4D85F0A3-536F-45EA-A47E-0E994D9763A4}"/>
    <pc:docChg chg="custSel modSld">
      <pc:chgData name="Tshimi Moeng-Mahlangu" userId="cf2b9495-452a-45db-a3ed-efbc75c75930" providerId="ADAL" clId="{4D85F0A3-536F-45EA-A47E-0E994D9763A4}" dt="2024-06-12T13:41:39.427" v="550" actId="20577"/>
      <pc:docMkLst>
        <pc:docMk/>
      </pc:docMkLst>
      <pc:sldChg chg="modSp mod">
        <pc:chgData name="Tshimi Moeng-Mahlangu" userId="cf2b9495-452a-45db-a3ed-efbc75c75930" providerId="ADAL" clId="{4D85F0A3-536F-45EA-A47E-0E994D9763A4}" dt="2024-06-12T13:32:11.213" v="279" actId="20577"/>
        <pc:sldMkLst>
          <pc:docMk/>
          <pc:sldMk cId="0" sldId="257"/>
        </pc:sldMkLst>
        <pc:spChg chg="mod">
          <ac:chgData name="Tshimi Moeng-Mahlangu" userId="cf2b9495-452a-45db-a3ed-efbc75c75930" providerId="ADAL" clId="{4D85F0A3-536F-45EA-A47E-0E994D9763A4}" dt="2024-06-12T13:32:11.213" v="279" actId="20577"/>
          <ac:spMkLst>
            <pc:docMk/>
            <pc:sldMk cId="0" sldId="257"/>
            <ac:spMk id="2" creationId="{00000000-0000-0000-0000-000000000000}"/>
          </ac:spMkLst>
        </pc:spChg>
      </pc:sldChg>
      <pc:sldChg chg="modSp mod">
        <pc:chgData name="Tshimi Moeng-Mahlangu" userId="cf2b9495-452a-45db-a3ed-efbc75c75930" providerId="ADAL" clId="{4D85F0A3-536F-45EA-A47E-0E994D9763A4}" dt="2024-06-12T13:40:21.338" v="541" actId="255"/>
        <pc:sldMkLst>
          <pc:docMk/>
          <pc:sldMk cId="0" sldId="258"/>
        </pc:sldMkLst>
        <pc:spChg chg="mod">
          <ac:chgData name="Tshimi Moeng-Mahlangu" userId="cf2b9495-452a-45db-a3ed-efbc75c75930" providerId="ADAL" clId="{4D85F0A3-536F-45EA-A47E-0E994D9763A4}" dt="2024-06-12T13:40:21.338" v="541" actId="255"/>
          <ac:spMkLst>
            <pc:docMk/>
            <pc:sldMk cId="0" sldId="258"/>
            <ac:spMk id="5" creationId="{32E14FE1-8CC3-941A-7CD7-0D411CF3E991}"/>
          </ac:spMkLst>
        </pc:spChg>
      </pc:sldChg>
      <pc:sldChg chg="modSp mod">
        <pc:chgData name="Tshimi Moeng-Mahlangu" userId="cf2b9495-452a-45db-a3ed-efbc75c75930" providerId="ADAL" clId="{4D85F0A3-536F-45EA-A47E-0E994D9763A4}" dt="2024-06-12T13:27:11.744" v="173" actId="14100"/>
        <pc:sldMkLst>
          <pc:docMk/>
          <pc:sldMk cId="2032302243" sldId="259"/>
        </pc:sldMkLst>
        <pc:spChg chg="mod">
          <ac:chgData name="Tshimi Moeng-Mahlangu" userId="cf2b9495-452a-45db-a3ed-efbc75c75930" providerId="ADAL" clId="{4D85F0A3-536F-45EA-A47E-0E994D9763A4}" dt="2024-06-12T13:27:11.744" v="173" actId="14100"/>
          <ac:spMkLst>
            <pc:docMk/>
            <pc:sldMk cId="2032302243" sldId="259"/>
            <ac:spMk id="3" creationId="{CA7AA26F-2CF7-096F-5EA9-3C1333C6A8C0}"/>
          </ac:spMkLst>
        </pc:spChg>
      </pc:sldChg>
      <pc:sldChg chg="addSp delSp modSp mod">
        <pc:chgData name="Tshimi Moeng-Mahlangu" userId="cf2b9495-452a-45db-a3ed-efbc75c75930" providerId="ADAL" clId="{4D85F0A3-536F-45EA-A47E-0E994D9763A4}" dt="2024-06-12T13:41:39.427" v="550" actId="20577"/>
        <pc:sldMkLst>
          <pc:docMk/>
          <pc:sldMk cId="1518063548" sldId="260"/>
        </pc:sldMkLst>
        <pc:spChg chg="add del mod">
          <ac:chgData name="Tshimi Moeng-Mahlangu" userId="cf2b9495-452a-45db-a3ed-efbc75c75930" providerId="ADAL" clId="{4D85F0A3-536F-45EA-A47E-0E994D9763A4}" dt="2024-06-12T13:37:20.255" v="461"/>
          <ac:spMkLst>
            <pc:docMk/>
            <pc:sldMk cId="1518063548" sldId="260"/>
            <ac:spMk id="2" creationId="{7467D631-BE28-84ED-6F42-CC82462524FD}"/>
          </ac:spMkLst>
        </pc:spChg>
        <pc:spChg chg="add mod">
          <ac:chgData name="Tshimi Moeng-Mahlangu" userId="cf2b9495-452a-45db-a3ed-efbc75c75930" providerId="ADAL" clId="{4D85F0A3-536F-45EA-A47E-0E994D9763A4}" dt="2024-06-12T13:41:39.427" v="550" actId="20577"/>
          <ac:spMkLst>
            <pc:docMk/>
            <pc:sldMk cId="1518063548" sldId="260"/>
            <ac:spMk id="3" creationId="{DFB2DBFD-26C4-AC37-4819-15A3B4C854A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4B5B3E96-510A-4CE8-A11B-31CBD2FA4C0D}" type="datetimeFigureOut">
              <a:rPr lang="en-US" smtClean="0"/>
              <a:pPr/>
              <a:t>6/13/2024</a:t>
            </a:fld>
            <a:endParaRPr lang="en-ZA"/>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537A12ED-F32A-47F0-AB5B-DA049A49CEC4}" type="slidenum">
              <a:rPr lang="en-ZA" smtClean="0"/>
              <a:pPr/>
              <a:t>‹#›</a:t>
            </a:fld>
            <a:endParaRPr lang="en-ZA"/>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2EB90656-425C-4BD6-8B59-937B71857D80}" type="datetimeFigureOut">
              <a:rPr lang="en-US" smtClean="0"/>
              <a:pPr/>
              <a:t>6/13/2024</a:t>
            </a:fld>
            <a:endParaRPr lang="en-ZA"/>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BD4EA3F3-7F60-4372-AD96-0BFBCD79137E}" type="slidenum">
              <a:rPr lang="en-ZA" smtClean="0"/>
              <a:pPr/>
              <a:t>‹#›</a:t>
            </a:fld>
            <a:endParaRPr lang="en-ZA"/>
          </a:p>
        </p:txBody>
      </p:sp>
    </p:spTree>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3</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6/13/2024</a:t>
            </a:fld>
            <a:endParaRPr lang="en-ZA"/>
          </a:p>
        </p:txBody>
      </p:sp>
      <p:sp>
        <p:nvSpPr>
          <p:cNvPr id="6" name="Footer Placeholder 5"/>
          <p:cNvSpPr>
            <a:spLocks noGrp="1"/>
          </p:cNvSpPr>
          <p:nvPr>
            <p:ph type="ftr" sz="quarter" idx="12"/>
          </p:nvPr>
        </p:nvSpPr>
        <p:spPr/>
        <p:txBody>
          <a:bodyPr/>
          <a:lstStyle/>
          <a:p>
            <a:endParaRPr lang="en-Z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ZA" dirty="0"/>
          </a:p>
        </p:txBody>
      </p:sp>
      <p:sp>
        <p:nvSpPr>
          <p:cNvPr id="4" name="Slide Number Placeholder 3"/>
          <p:cNvSpPr>
            <a:spLocks noGrp="1"/>
          </p:cNvSpPr>
          <p:nvPr>
            <p:ph type="sldNum" sz="quarter" idx="10"/>
          </p:nvPr>
        </p:nvSpPr>
        <p:spPr/>
        <p:txBody>
          <a:bodyPr/>
          <a:lstStyle/>
          <a:p>
            <a:fld id="{BD4EA3F3-7F60-4372-AD96-0BFBCD79137E}" type="slidenum">
              <a:rPr lang="en-ZA" smtClean="0"/>
              <a:pPr/>
              <a:t>4</a:t>
            </a:fld>
            <a:endParaRPr lang="en-ZA"/>
          </a:p>
        </p:txBody>
      </p:sp>
      <p:sp>
        <p:nvSpPr>
          <p:cNvPr id="5" name="Date Placeholder 4"/>
          <p:cNvSpPr>
            <a:spLocks noGrp="1"/>
          </p:cNvSpPr>
          <p:nvPr>
            <p:ph type="dt" idx="11"/>
          </p:nvPr>
        </p:nvSpPr>
        <p:spPr/>
        <p:txBody>
          <a:bodyPr/>
          <a:lstStyle/>
          <a:p>
            <a:fld id="{7503E255-4AEF-4C54-9967-59FBF84C76AC}" type="datetime1">
              <a:rPr lang="en-US" smtClean="0"/>
              <a:pPr/>
              <a:t>6/13/2024</a:t>
            </a:fld>
            <a:endParaRPr lang="en-ZA"/>
          </a:p>
        </p:txBody>
      </p:sp>
      <p:sp>
        <p:nvSpPr>
          <p:cNvPr id="6" name="Footer Placeholder 5"/>
          <p:cNvSpPr>
            <a:spLocks noGrp="1"/>
          </p:cNvSpPr>
          <p:nvPr>
            <p:ph type="ftr" sz="quarter" idx="12"/>
          </p:nvPr>
        </p:nvSpPr>
        <p:spPr/>
        <p:txBody>
          <a:bodyPr/>
          <a:lstStyle/>
          <a:p>
            <a:endParaRPr lang="en-ZA"/>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1143000"/>
          </a:xfrm>
          <a:prstGeom prst="rect">
            <a:avLst/>
          </a:prstGeom>
          <a:solidFill>
            <a:srgbClr val="005D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11"/>
          <p:cNvPicPr>
            <a:picLocks noChangeAspect="1" noChangeArrowheads="1"/>
          </p:cNvPicPr>
          <p:nvPr userDrawn="1"/>
        </p:nvPicPr>
        <p:blipFill>
          <a:blip r:embed="rId2" cstate="print"/>
          <a:srcRect r="26000"/>
          <a:stretch>
            <a:fillRect/>
          </a:stretch>
        </p:blipFill>
        <p:spPr bwMode="auto">
          <a:xfrm>
            <a:off x="228600" y="1219200"/>
            <a:ext cx="1524000" cy="1372973"/>
          </a:xfrm>
          <a:prstGeom prst="rect">
            <a:avLst/>
          </a:prstGeom>
          <a:noFill/>
          <a:ln w="9525">
            <a:noFill/>
            <a:miter lim="800000"/>
            <a:headEnd/>
            <a:tailEnd/>
          </a:ln>
          <a:effectLst/>
        </p:spPr>
      </p:pic>
      <p:pic>
        <p:nvPicPr>
          <p:cNvPr id="9" name="Picture 7"/>
          <p:cNvPicPr>
            <a:picLocks noChangeAspect="1" noChangeArrowheads="1"/>
          </p:cNvPicPr>
          <p:nvPr userDrawn="1"/>
        </p:nvPicPr>
        <p:blipFill>
          <a:blip r:embed="rId3" cstate="print"/>
          <a:srcRect l="5799" r="18813"/>
          <a:stretch>
            <a:fillRect/>
          </a:stretch>
        </p:blipFill>
        <p:spPr bwMode="auto">
          <a:xfrm flipH="1">
            <a:off x="228600" y="2743200"/>
            <a:ext cx="1524000" cy="1333891"/>
          </a:xfrm>
          <a:prstGeom prst="rect">
            <a:avLst/>
          </a:prstGeom>
          <a:noFill/>
          <a:ln w="9525">
            <a:noFill/>
            <a:miter lim="800000"/>
            <a:headEnd/>
            <a:tailEnd/>
          </a:ln>
          <a:effectLst/>
        </p:spPr>
      </p:pic>
      <p:pic>
        <p:nvPicPr>
          <p:cNvPr id="10" name="Picture 9"/>
          <p:cNvPicPr>
            <a:picLocks noChangeAspect="1" noChangeArrowheads="1"/>
          </p:cNvPicPr>
          <p:nvPr userDrawn="1"/>
        </p:nvPicPr>
        <p:blipFill>
          <a:blip r:embed="rId4" cstate="print"/>
          <a:srcRect l="11563" r="32932" b="27168"/>
          <a:stretch>
            <a:fillRect/>
          </a:stretch>
        </p:blipFill>
        <p:spPr bwMode="auto">
          <a:xfrm>
            <a:off x="228600" y="4267200"/>
            <a:ext cx="1567543" cy="1371600"/>
          </a:xfrm>
          <a:prstGeom prst="rect">
            <a:avLst/>
          </a:prstGeom>
          <a:noFill/>
          <a:ln w="9525">
            <a:noFill/>
            <a:miter lim="800000"/>
            <a:headEnd/>
            <a:tailEnd/>
          </a:ln>
          <a:effectLst/>
        </p:spPr>
      </p:pic>
      <p:cxnSp>
        <p:nvCxnSpPr>
          <p:cNvPr id="12" name="Straight Connector 11"/>
          <p:cNvCxnSpPr/>
          <p:nvPr userDrawn="1"/>
        </p:nvCxnSpPr>
        <p:spPr>
          <a:xfrm>
            <a:off x="2514600" y="2667000"/>
            <a:ext cx="6400800" cy="1588"/>
          </a:xfrm>
          <a:prstGeom prst="line">
            <a:avLst/>
          </a:prstGeom>
          <a:ln>
            <a:solidFill>
              <a:srgbClr val="005D28"/>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2514600" y="4191000"/>
            <a:ext cx="6400800" cy="1588"/>
          </a:xfrm>
          <a:prstGeom prst="line">
            <a:avLst/>
          </a:prstGeom>
          <a:ln>
            <a:solidFill>
              <a:srgbClr val="005D28"/>
            </a:solidFill>
          </a:ln>
        </p:spPr>
        <p:style>
          <a:lnRef idx="1">
            <a:schemeClr val="accent1"/>
          </a:lnRef>
          <a:fillRef idx="0">
            <a:schemeClr val="accent1"/>
          </a:fillRef>
          <a:effectRef idx="0">
            <a:schemeClr val="accent1"/>
          </a:effectRef>
          <a:fontRef idx="minor">
            <a:schemeClr val="tx1"/>
          </a:fontRef>
        </p:style>
      </p:cxnSp>
      <p:pic>
        <p:nvPicPr>
          <p:cNvPr id="16" name="Picture 15" descr="NDOH Logo.jpg"/>
          <p:cNvPicPr>
            <a:picLocks noChangeAspect="1"/>
          </p:cNvPicPr>
          <p:nvPr userDrawn="1"/>
        </p:nvPicPr>
        <p:blipFill>
          <a:blip r:embed="rId5" cstate="print"/>
          <a:stretch>
            <a:fillRect/>
          </a:stretch>
        </p:blipFill>
        <p:spPr>
          <a:xfrm>
            <a:off x="152400" y="5890664"/>
            <a:ext cx="2286000" cy="824484"/>
          </a:xfrm>
          <a:prstGeom prst="rect">
            <a:avLst/>
          </a:prstGeom>
        </p:spPr>
      </p:pic>
      <p:cxnSp>
        <p:nvCxnSpPr>
          <p:cNvPr id="17" name="Straight Connector 16"/>
          <p:cNvCxnSpPr/>
          <p:nvPr userDrawn="1"/>
        </p:nvCxnSpPr>
        <p:spPr>
          <a:xfrm>
            <a:off x="0" y="5791200"/>
            <a:ext cx="9144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1" name="Picture 10" descr="Logo - NDP - Full colour.jpg"/>
          <p:cNvPicPr>
            <a:picLocks noChangeAspect="1"/>
          </p:cNvPicPr>
          <p:nvPr userDrawn="1"/>
        </p:nvPicPr>
        <p:blipFill>
          <a:blip r:embed="rId6" cstate="print"/>
          <a:stretch>
            <a:fillRect/>
          </a:stretch>
        </p:blipFill>
        <p:spPr>
          <a:xfrm>
            <a:off x="6465920" y="5857892"/>
            <a:ext cx="1130416" cy="1071570"/>
          </a:xfrm>
          <a:prstGeom prst="rect">
            <a:avLst/>
          </a:prstGeom>
        </p:spPr>
      </p:pic>
      <p:pic>
        <p:nvPicPr>
          <p:cNvPr id="2" name="Picture 1" descr="A logo with a flag and numbers&#10;&#10;Description automatically generated">
            <a:extLst>
              <a:ext uri="{FF2B5EF4-FFF2-40B4-BE49-F238E27FC236}">
                <a16:creationId xmlns:a16="http://schemas.microsoft.com/office/drawing/2014/main" id="{099FED8E-EF33-34FC-F58D-2738C2E90A1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35958" y="5890663"/>
            <a:ext cx="1475520" cy="94432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7" name="Straight Connector 6"/>
          <p:cNvCxnSpPr/>
          <p:nvPr userDrawn="1"/>
        </p:nvCxnSpPr>
        <p:spPr>
          <a:xfrm>
            <a:off x="0" y="5791200"/>
            <a:ext cx="9144000"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Logo - NDP - Full colour.jpg"/>
          <p:cNvPicPr>
            <a:picLocks noChangeAspect="1"/>
          </p:cNvPicPr>
          <p:nvPr userDrawn="1"/>
        </p:nvPicPr>
        <p:blipFill>
          <a:blip r:embed="rId2" cstate="print"/>
          <a:stretch>
            <a:fillRect/>
          </a:stretch>
        </p:blipFill>
        <p:spPr>
          <a:xfrm>
            <a:off x="6537928" y="5857892"/>
            <a:ext cx="1130416" cy="1071570"/>
          </a:xfrm>
          <a:prstGeom prst="rect">
            <a:avLst/>
          </a:prstGeom>
        </p:spPr>
      </p:pic>
      <p:pic>
        <p:nvPicPr>
          <p:cNvPr id="2" name="Picture 1" descr="A logo with a flag and numbers&#10;&#10;Description automatically generated">
            <a:extLst>
              <a:ext uri="{FF2B5EF4-FFF2-40B4-BE49-F238E27FC236}">
                <a16:creationId xmlns:a16="http://schemas.microsoft.com/office/drawing/2014/main" id="{099FED8E-EF33-34FC-F58D-2738C2E90A1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68344" y="5944572"/>
            <a:ext cx="1368152" cy="87561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Z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Z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79DE21-5DAA-4204-B423-28510684095B}" type="slidenum">
              <a:rPr lang="en-ZA" smtClean="0"/>
              <a:pPr/>
              <a:t>‹#›</a:t>
            </a:fld>
            <a:endParaRPr lang="en-ZA"/>
          </a:p>
        </p:txBody>
      </p:sp>
    </p:spTree>
  </p:cSld>
  <p:clrMap bg1="lt1" tx1="dk1" bg2="lt2" tx2="dk2" accent1="accent1" accent2="accent2" accent3="accent3" accent4="accent4" accent5="accent5" accent6="accent6" hlink="hlink" folHlink="folHlink"/>
  <p:sldLayoutIdLst>
    <p:sldLayoutId id="2147483649"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066800"/>
          </a:xfrm>
          <a:prstGeom prst="rect">
            <a:avLst/>
          </a:prstGeom>
          <a:solidFill>
            <a:srgbClr val="005D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NDOH Logo.jpg"/>
          <p:cNvPicPr>
            <a:picLocks noChangeAspect="1"/>
          </p:cNvPicPr>
          <p:nvPr userDrawn="1"/>
        </p:nvPicPr>
        <p:blipFill>
          <a:blip r:embed="rId3" cstate="print"/>
          <a:stretch>
            <a:fillRect/>
          </a:stretch>
        </p:blipFill>
        <p:spPr>
          <a:xfrm>
            <a:off x="152400" y="5867400"/>
            <a:ext cx="2286000" cy="824484"/>
          </a:xfrm>
          <a:prstGeom prst="rect">
            <a:avLst/>
          </a:prstGeom>
        </p:spPr>
      </p:pic>
      <p:pic>
        <p:nvPicPr>
          <p:cNvPr id="9" name="Picture 11"/>
          <p:cNvPicPr>
            <a:picLocks noChangeAspect="1" noChangeArrowheads="1"/>
          </p:cNvPicPr>
          <p:nvPr userDrawn="1"/>
        </p:nvPicPr>
        <p:blipFill>
          <a:blip r:embed="rId4" cstate="print"/>
          <a:srcRect r="26000"/>
          <a:stretch>
            <a:fillRect/>
          </a:stretch>
        </p:blipFill>
        <p:spPr bwMode="auto">
          <a:xfrm>
            <a:off x="7341870" y="1"/>
            <a:ext cx="1184147" cy="1066799"/>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53"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3688" y="1196752"/>
            <a:ext cx="7056784" cy="1323439"/>
          </a:xfrm>
          <a:prstGeom prst="rect">
            <a:avLst/>
          </a:prstGeom>
          <a:noFill/>
        </p:spPr>
        <p:txBody>
          <a:bodyPr wrap="square" rtlCol="0">
            <a:spAutoFit/>
          </a:bodyPr>
          <a:lstStyle/>
          <a:p>
            <a:pPr algn="ctr"/>
            <a:endParaRPr lang="en-US" sz="2000" b="1" dirty="0"/>
          </a:p>
          <a:p>
            <a:pPr algn="ctr"/>
            <a:r>
              <a:rPr lang="en-US" sz="2000" b="1" dirty="0"/>
              <a:t>GLOBAL ADULT TOBACCO SURVEY SA, 2021 REPORT RELEASE</a:t>
            </a:r>
          </a:p>
          <a:p>
            <a:endParaRPr lang="en-US" sz="2000" dirty="0">
              <a:solidFill>
                <a:schemeClr val="bg1">
                  <a:lumMod val="50000"/>
                </a:schemeClr>
              </a:solidFill>
              <a:latin typeface="Arial" pitchFamily="34" charset="0"/>
              <a:cs typeface="Arial" pitchFamily="34" charset="0"/>
            </a:endParaRPr>
          </a:p>
          <a:p>
            <a:endParaRPr lang="en-US" sz="2000" dirty="0">
              <a:solidFill>
                <a:schemeClr val="bg1">
                  <a:lumMod val="50000"/>
                </a:schemeClr>
              </a:solidFill>
              <a:latin typeface="Arial" pitchFamily="34" charset="0"/>
              <a:cs typeface="Arial" pitchFamily="34" charset="0"/>
            </a:endParaRPr>
          </a:p>
        </p:txBody>
      </p:sp>
      <p:sp>
        <p:nvSpPr>
          <p:cNvPr id="5" name="TextBox 4"/>
          <p:cNvSpPr txBox="1"/>
          <p:nvPr/>
        </p:nvSpPr>
        <p:spPr>
          <a:xfrm>
            <a:off x="2514600" y="3276600"/>
            <a:ext cx="5791200" cy="707886"/>
          </a:xfrm>
          <a:prstGeom prst="rect">
            <a:avLst/>
          </a:prstGeom>
          <a:noFill/>
        </p:spPr>
        <p:txBody>
          <a:bodyPr wrap="square" rtlCol="0">
            <a:spAutoFit/>
          </a:bodyPr>
          <a:lstStyle/>
          <a:p>
            <a:pPr algn="ctr"/>
            <a:endParaRPr lang="en-US" sz="2000" dirty="0">
              <a:solidFill>
                <a:schemeClr val="bg1">
                  <a:lumMod val="50000"/>
                </a:schemeClr>
              </a:solidFill>
              <a:latin typeface="Arial" pitchFamily="34" charset="0"/>
              <a:cs typeface="Arial" pitchFamily="34" charset="0"/>
            </a:endParaRPr>
          </a:p>
          <a:p>
            <a:r>
              <a:rPr lang="en-US" sz="2000" b="1" dirty="0">
                <a:latin typeface="Arial" pitchFamily="34" charset="0"/>
                <a:cs typeface="Arial" pitchFamily="34" charset="0"/>
              </a:rPr>
              <a:t>         Dr Tshimi Lynn Moeng-Mahlangu</a:t>
            </a:r>
          </a:p>
        </p:txBody>
      </p:sp>
      <p:sp>
        <p:nvSpPr>
          <p:cNvPr id="6" name="TextBox 5"/>
          <p:cNvSpPr txBox="1"/>
          <p:nvPr/>
        </p:nvSpPr>
        <p:spPr>
          <a:xfrm>
            <a:off x="2514600" y="4800600"/>
            <a:ext cx="5791200" cy="400110"/>
          </a:xfrm>
          <a:prstGeom prst="rect">
            <a:avLst/>
          </a:prstGeom>
          <a:noFill/>
        </p:spPr>
        <p:txBody>
          <a:bodyPr wrap="square" rtlCol="0">
            <a:spAutoFit/>
          </a:bodyPr>
          <a:lstStyle/>
          <a:p>
            <a:pPr algn="ctr"/>
            <a:r>
              <a:rPr lang="en-US" sz="2000" b="1" dirty="0">
                <a:latin typeface="Arial" pitchFamily="34" charset="0"/>
                <a:cs typeface="Arial" pitchFamily="34" charset="0"/>
              </a:rPr>
              <a:t>13 June 2024</a:t>
            </a:r>
          </a:p>
        </p:txBody>
      </p:sp>
      <p:sp>
        <p:nvSpPr>
          <p:cNvPr id="7" name="Rectangle 2"/>
          <p:cNvSpPr txBox="1">
            <a:spLocks noChangeArrowheads="1"/>
          </p:cNvSpPr>
          <p:nvPr/>
        </p:nvSpPr>
        <p:spPr>
          <a:xfrm>
            <a:off x="179512" y="116632"/>
            <a:ext cx="8964488" cy="1008112"/>
          </a:xfrm>
          <a:prstGeom prst="rect">
            <a:avLst/>
          </a:prstGeom>
        </p:spPr>
        <p:txBody>
          <a:bodyPr tIns="45720" rIns="91440" bIns="45720" anchor="b">
            <a:normAutofit fontScale="40000" lnSpcReduction="20000"/>
          </a:bodyPr>
          <a:lstStyle/>
          <a:p>
            <a:pPr algn="ctr" defTabSz="457200">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en-GB" sz="2800" b="1"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a:p>
            <a:pPr algn="ctr" defTabSz="457200">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lang="en-US" sz="2800" b="1" dirty="0">
              <a:solidFill>
                <a:schemeClr val="bg1">
                  <a:lumMod val="95000"/>
                </a:schemeClr>
              </a:solidFill>
              <a:latin typeface="Arial" panose="020B0604020202020204" pitchFamily="34" charset="0"/>
              <a:cs typeface="Arial" panose="020B0604020202020204" pitchFamily="34" charset="0"/>
            </a:endParaRPr>
          </a:p>
          <a:p>
            <a:pPr algn="ctr" defTabSz="457200">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6000" b="1" dirty="0">
                <a:solidFill>
                  <a:schemeClr val="bg1">
                    <a:lumMod val="95000"/>
                  </a:schemeClr>
                </a:solidFill>
                <a:latin typeface="Arial" panose="020B0604020202020204" pitchFamily="34" charset="0"/>
                <a:cs typeface="Arial" panose="020B0604020202020204" pitchFamily="34" charset="0"/>
              </a:rPr>
              <a:t>Background on the Global Adult Tobacco Adult Survey of South Africa GATS SA implementation.</a:t>
            </a:r>
          </a:p>
          <a:p>
            <a:pPr marL="0" marR="0" lvl="0" indent="0" algn="ctr"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endParaRPr kumimoji="0" lang="en-GB" sz="2800" b="1"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7AA26F-2CF7-096F-5EA9-3C1333C6A8C0}"/>
              </a:ext>
            </a:extLst>
          </p:cNvPr>
          <p:cNvSpPr txBox="1"/>
          <p:nvPr/>
        </p:nvSpPr>
        <p:spPr>
          <a:xfrm>
            <a:off x="107504" y="1124744"/>
            <a:ext cx="8856984" cy="4247317"/>
          </a:xfrm>
          <a:prstGeom prst="rect">
            <a:avLst/>
          </a:prstGeom>
          <a:noFill/>
        </p:spPr>
        <p:txBody>
          <a:bodyPr wrap="square">
            <a:spAutoFit/>
          </a:bodyPr>
          <a:lstStyle/>
          <a:p>
            <a:pPr marR="0" lvl="0" algn="just">
              <a:spcBef>
                <a:spcPts val="0"/>
              </a:spcBef>
              <a:spcAft>
                <a:spcPts val="0"/>
              </a:spcAft>
            </a:pPr>
            <a:r>
              <a:rPr lang="en-US" b="0" kern="0" dirty="0">
                <a:effectLst/>
                <a:latin typeface="Arial" panose="020B0604020202020204" pitchFamily="34" charset="0"/>
                <a:ea typeface="Batang" panose="02030600000101010101" pitchFamily="18" charset="-127"/>
                <a:cs typeface="Times New Roman" panose="02020603050405020304" pitchFamily="18" charset="0"/>
              </a:rPr>
              <a:t>The GATS is a component of the Global Tobacco Surveillance System (GTSS), which also includes the Global Youth Tobacco Survey (GYTS), the Global School Personnel Survey (GSPS) and the Global Health Professions Student Survey (GHPSS).</a:t>
            </a:r>
          </a:p>
          <a:p>
            <a:pPr marR="0" lvl="0" algn="just">
              <a:spcBef>
                <a:spcPts val="0"/>
              </a:spcBef>
              <a:spcAft>
                <a:spcPts val="0"/>
              </a:spcAft>
            </a:pPr>
            <a:endParaRPr lang="en-US" kern="0" dirty="0">
              <a:latin typeface="Arial" panose="020B0604020202020204" pitchFamily="34" charset="0"/>
              <a:ea typeface="Batang" panose="02030600000101010101" pitchFamily="18" charset="-127"/>
              <a:cs typeface="Times New Roman" panose="02020603050405020304" pitchFamily="18" charset="0"/>
            </a:endParaRPr>
          </a:p>
          <a:p>
            <a:pPr marR="0" lvl="0" algn="just">
              <a:spcBef>
                <a:spcPts val="0"/>
              </a:spcBef>
              <a:spcAft>
                <a:spcPts val="0"/>
              </a:spcAft>
            </a:pPr>
            <a:r>
              <a:rPr lang="en-US" b="0" kern="0" dirty="0">
                <a:effectLst/>
                <a:latin typeface="Arial" panose="020B0604020202020204" pitchFamily="34" charset="0"/>
                <a:ea typeface="Batang" panose="02030600000101010101" pitchFamily="18" charset="-127"/>
                <a:cs typeface="Times New Roman" panose="02020603050405020304" pitchFamily="18" charset="0"/>
              </a:rPr>
              <a:t>GATS, a national household focuses on ages 15 years and older, ideally, it should be conducted every 5 years.</a:t>
            </a:r>
          </a:p>
          <a:p>
            <a:pPr marR="0" lvl="0" algn="just">
              <a:spcBef>
                <a:spcPts val="0"/>
              </a:spcBef>
              <a:spcAft>
                <a:spcPts val="0"/>
              </a:spcAft>
            </a:pPr>
            <a:endParaRPr lang="en-US" kern="0" dirty="0">
              <a:latin typeface="Arial" panose="020B0604020202020204" pitchFamily="34" charset="0"/>
              <a:ea typeface="Batang" panose="02030600000101010101" pitchFamily="18" charset="-127"/>
              <a:cs typeface="Times New Roman" panose="02020603050405020304" pitchFamily="18" charset="0"/>
            </a:endParaRPr>
          </a:p>
          <a:p>
            <a:pPr marR="0" lvl="0" algn="just">
              <a:spcBef>
                <a:spcPts val="0"/>
              </a:spcBef>
              <a:spcAft>
                <a:spcPts val="0"/>
              </a:spcAft>
            </a:pPr>
            <a:r>
              <a:rPr lang="en-US" b="0" kern="0" dirty="0">
                <a:effectLst/>
                <a:latin typeface="Arial" panose="020B0604020202020204" pitchFamily="34" charset="0"/>
                <a:ea typeface="Batang" panose="02030600000101010101" pitchFamily="18" charset="-127"/>
                <a:cs typeface="Times New Roman" panose="02020603050405020304" pitchFamily="18" charset="0"/>
              </a:rPr>
              <a:t>There is still a gap in information for children below 15 years which is collected through the (GYTS), in </a:t>
            </a:r>
            <a:r>
              <a:rPr lang="en-US" kern="0" dirty="0">
                <a:latin typeface="Arial" panose="020B0604020202020204" pitchFamily="34" charset="0"/>
                <a:ea typeface="Batang" panose="02030600000101010101" pitchFamily="18" charset="-127"/>
                <a:cs typeface="Times New Roman" panose="02020603050405020304" pitchFamily="18" charset="0"/>
              </a:rPr>
              <a:t>South Africa GYTS </a:t>
            </a:r>
            <a:r>
              <a:rPr lang="en-US" b="0" kern="0" dirty="0">
                <a:effectLst/>
                <a:latin typeface="Arial" panose="020B0604020202020204" pitchFamily="34" charset="0"/>
                <a:ea typeface="Batang" panose="02030600000101010101" pitchFamily="18" charset="-127"/>
                <a:cs typeface="Times New Roman" panose="02020603050405020304" pitchFamily="18" charset="0"/>
              </a:rPr>
              <a:t>was last conducted in 2011. The Department of Health is in the process of engaging relevant stakeholders to initiate the GYTS process.</a:t>
            </a:r>
          </a:p>
          <a:p>
            <a:pPr marR="0" lvl="0" algn="just">
              <a:spcBef>
                <a:spcPts val="0"/>
              </a:spcBef>
              <a:spcAft>
                <a:spcPts val="0"/>
              </a:spcAft>
            </a:pPr>
            <a:endParaRPr lang="en-US" kern="0" dirty="0">
              <a:latin typeface="Arial" panose="020B0604020202020204" pitchFamily="34" charset="0"/>
              <a:ea typeface="Batang" panose="02030600000101010101" pitchFamily="18" charset="-127"/>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The Global Adult Tobacco Survey (GATS) was implemented for the first time in South Africa in 2021. Data was collected in all 9 provinces. Preliminary survey results were released in 2022, so today it’s the full report that the Department is releasing.  </a:t>
            </a:r>
            <a:endParaRPr lang="en-US" b="1" kern="0" dirty="0">
              <a:effectLst/>
              <a:latin typeface="Arial" panose="020B0604020202020204" pitchFamily="34" charset="0"/>
              <a:ea typeface="Batang" panose="02030600000101010101" pitchFamily="18" charset="-127"/>
              <a:cs typeface="Times New Roman" panose="02020603050405020304" pitchFamily="18" charset="0"/>
            </a:endParaRPr>
          </a:p>
        </p:txBody>
      </p:sp>
      <p:sp>
        <p:nvSpPr>
          <p:cNvPr id="5" name="Rectangle 2">
            <a:extLst>
              <a:ext uri="{FF2B5EF4-FFF2-40B4-BE49-F238E27FC236}">
                <a16:creationId xmlns:a16="http://schemas.microsoft.com/office/drawing/2014/main" id="{E70E082C-D196-C4FD-6E09-65EF2BA1E35C}"/>
              </a:ext>
            </a:extLst>
          </p:cNvPr>
          <p:cNvSpPr txBox="1">
            <a:spLocks noChangeArrowheads="1"/>
          </p:cNvSpPr>
          <p:nvPr/>
        </p:nvSpPr>
        <p:spPr>
          <a:xfrm>
            <a:off x="107504" y="188640"/>
            <a:ext cx="6984776" cy="80196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800" b="1" dirty="0">
                <a:solidFill>
                  <a:schemeClr val="bg1"/>
                </a:solidFill>
                <a:latin typeface="Arial" pitchFamily="34" charset="0"/>
                <a:ea typeface="+mj-ea"/>
                <a:cs typeface="Arial" pitchFamily="34" charset="0"/>
              </a:rPr>
              <a:t>BACKGROUND</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Tree>
    <p:extLst>
      <p:ext uri="{BB962C8B-B14F-4D97-AF65-F5344CB8AC3E}">
        <p14:creationId xmlns:p14="http://schemas.microsoft.com/office/powerpoint/2010/main" val="2032302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1484784"/>
            <a:ext cx="8676964" cy="4216539"/>
          </a:xfrm>
          <a:prstGeom prst="rect">
            <a:avLst/>
          </a:prstGeom>
          <a:noFill/>
        </p:spPr>
        <p:txBody>
          <a:bodyPr wrap="square" rtlCol="0">
            <a:spAutoFit/>
          </a:bodyPr>
          <a:lstStyle/>
          <a:p>
            <a:r>
              <a:rPr lang="en-GB" sz="2000" dirty="0">
                <a:latin typeface="Arial" panose="020B0604020202020204" pitchFamily="34" charset="0"/>
                <a:ea typeface="Batang" panose="02030600000101010101" pitchFamily="18" charset="-127"/>
                <a:cs typeface="Arial" panose="020B0604020202020204" pitchFamily="34" charset="0"/>
              </a:rPr>
              <a:t>Potential agencies to implement were identified and SAMRC was then nominated to conduct the survey. </a:t>
            </a:r>
          </a:p>
          <a:p>
            <a:endParaRPr lang="en-GB" sz="2000" dirty="0">
              <a:latin typeface="Arial" panose="020B0604020202020204" pitchFamily="34" charset="0"/>
              <a:ea typeface="Batang" panose="02030600000101010101" pitchFamily="18" charset="-127"/>
              <a:cs typeface="Arial" panose="020B0604020202020204" pitchFamily="34" charset="0"/>
            </a:endParaRPr>
          </a:p>
          <a:p>
            <a:r>
              <a:rPr lang="en-US" sz="2000" dirty="0">
                <a:latin typeface="Arial" panose="020B0604020202020204" pitchFamily="34" charset="0"/>
                <a:cs typeface="Arial" pitchFamily="34" charset="0"/>
              </a:rPr>
              <a:t>SAMRC surveyed on behalf of the National Department of Health. The  US Center for Disease Control and Prevention together with the World Health Organization (WHO) provided technical support.</a:t>
            </a:r>
            <a:r>
              <a:rPr lang="en-GB" sz="2000" dirty="0">
                <a:effectLst/>
                <a:latin typeface="Arial" panose="020B0604020202020204" pitchFamily="34" charset="0"/>
                <a:ea typeface="Batang" panose="02030600000101010101" pitchFamily="18" charset="-127"/>
                <a:cs typeface="Arial" panose="020B0604020202020204" pitchFamily="34" charset="0"/>
              </a:rPr>
              <a:t> </a:t>
            </a:r>
          </a:p>
          <a:p>
            <a:endParaRPr lang="en-GB" sz="2000" dirty="0">
              <a:latin typeface="Arial" panose="020B0604020202020204" pitchFamily="34" charset="0"/>
              <a:ea typeface="Batang" panose="02030600000101010101" pitchFamily="18" charset="-127"/>
              <a:cs typeface="Arial" panose="020B0604020202020204" pitchFamily="34" charset="0"/>
            </a:endParaRPr>
          </a:p>
          <a:p>
            <a:r>
              <a:rPr lang="en-GB" sz="2000" dirty="0">
                <a:effectLst/>
                <a:latin typeface="Arial" panose="020B0604020202020204" pitchFamily="34" charset="0"/>
                <a:ea typeface="Batang" panose="02030600000101010101" pitchFamily="18" charset="-127"/>
                <a:cs typeface="Arial" panose="020B0604020202020204" pitchFamily="34" charset="0"/>
              </a:rPr>
              <a:t> </a:t>
            </a:r>
          </a:p>
          <a:p>
            <a:r>
              <a:rPr lang="en-ZA" sz="2000" dirty="0">
                <a:effectLst/>
                <a:latin typeface="Arial" panose="020B0604020202020204" pitchFamily="34" charset="0"/>
                <a:ea typeface="Batang" panose="02030600000101010101" pitchFamily="18" charset="-127"/>
                <a:cs typeface="Arial" panose="020B0604020202020204" pitchFamily="34" charset="0"/>
              </a:rPr>
              <a:t>SAMRC</a:t>
            </a:r>
            <a:r>
              <a:rPr lang="en-ZA" sz="2000" b="1" dirty="0">
                <a:effectLst/>
                <a:latin typeface="Arial" panose="020B0604020202020204" pitchFamily="34" charset="0"/>
                <a:ea typeface="Batang" panose="02030600000101010101" pitchFamily="18" charset="-127"/>
                <a:cs typeface="Arial" panose="020B0604020202020204" pitchFamily="34" charset="0"/>
              </a:rPr>
              <a:t> </a:t>
            </a:r>
            <a:r>
              <a:rPr lang="en-ZA" sz="2000" dirty="0">
                <a:effectLst/>
                <a:latin typeface="Arial" panose="020B0604020202020204" pitchFamily="34" charset="0"/>
                <a:ea typeface="Batang" panose="02030600000101010101" pitchFamily="18" charset="-127"/>
                <a:cs typeface="Arial" panose="020B0604020202020204" pitchFamily="34" charset="0"/>
              </a:rPr>
              <a:t>contracted</a:t>
            </a:r>
            <a:r>
              <a:rPr lang="en-ZA" sz="2000" b="1" dirty="0">
                <a:effectLst/>
                <a:latin typeface="Arial" panose="020B0604020202020204" pitchFamily="34" charset="0"/>
                <a:ea typeface="Batang" panose="02030600000101010101" pitchFamily="18" charset="-127"/>
                <a:cs typeface="Arial" panose="020B0604020202020204" pitchFamily="34" charset="0"/>
              </a:rPr>
              <a:t> </a:t>
            </a:r>
            <a:r>
              <a:rPr lang="en-ZA" sz="2000" dirty="0" err="1">
                <a:effectLst/>
                <a:latin typeface="Arial" panose="020B0604020202020204" pitchFamily="34" charset="0"/>
                <a:ea typeface="Batang" panose="02030600000101010101" pitchFamily="18" charset="-127"/>
                <a:cs typeface="Arial" panose="020B0604020202020204" pitchFamily="34" charset="0"/>
              </a:rPr>
              <a:t>GeoSpace</a:t>
            </a:r>
            <a:r>
              <a:rPr lang="en-ZA" sz="2000" dirty="0">
                <a:effectLst/>
                <a:latin typeface="Arial" panose="020B0604020202020204" pitchFamily="34" charset="0"/>
                <a:ea typeface="Batang" panose="02030600000101010101" pitchFamily="18" charset="-127"/>
                <a:cs typeface="Arial" panose="020B0604020202020204" pitchFamily="34" charset="0"/>
              </a:rPr>
              <a:t> </a:t>
            </a:r>
            <a:r>
              <a:rPr lang="en-ZA" sz="2000" dirty="0">
                <a:latin typeface="Arial" panose="020B0604020202020204" pitchFamily="34" charset="0"/>
                <a:ea typeface="Batang" panose="02030600000101010101" pitchFamily="18" charset="-127"/>
                <a:cs typeface="Arial" panose="020B0604020202020204" pitchFamily="34" charset="0"/>
              </a:rPr>
              <a:t>I</a:t>
            </a:r>
            <a:r>
              <a:rPr lang="en-ZA" sz="2000" dirty="0">
                <a:effectLst/>
                <a:latin typeface="Arial" panose="020B0604020202020204" pitchFamily="34" charset="0"/>
                <a:ea typeface="Batang" panose="02030600000101010101" pitchFamily="18" charset="-127"/>
                <a:cs typeface="Arial" panose="020B0604020202020204" pitchFamily="34" charset="0"/>
              </a:rPr>
              <a:t>nternational, to conduc</a:t>
            </a:r>
            <a:r>
              <a:rPr lang="en-ZA" sz="2000" dirty="0">
                <a:latin typeface="Arial" panose="020B0604020202020204" pitchFamily="34" charset="0"/>
                <a:ea typeface="Batang" panose="02030600000101010101" pitchFamily="18" charset="-127"/>
                <a:cs typeface="Arial" panose="020B0604020202020204" pitchFamily="34" charset="0"/>
              </a:rPr>
              <a:t>t fieldwork.</a:t>
            </a:r>
          </a:p>
          <a:p>
            <a:endParaRPr lang="en-ZA" sz="2000" dirty="0">
              <a:latin typeface="Arial" panose="020B0604020202020204" pitchFamily="34" charset="0"/>
              <a:ea typeface="Batang" panose="02030600000101010101" pitchFamily="18" charset="-127"/>
              <a:cs typeface="Arial" panose="020B0604020202020204" pitchFamily="34" charset="0"/>
            </a:endParaRPr>
          </a:p>
          <a:p>
            <a:r>
              <a:rPr lang="en-ZA" sz="2000" dirty="0">
                <a:latin typeface="Arial" panose="020B0604020202020204" pitchFamily="34" charset="0"/>
                <a:ea typeface="Batang" panose="02030600000101010101" pitchFamily="18" charset="-127"/>
                <a:cs typeface="Arial" panose="020B0604020202020204" pitchFamily="34" charset="0"/>
              </a:rPr>
              <a:t>The survey results will be presented by SAMRC.</a:t>
            </a:r>
            <a:endParaRPr lang="en-US" sz="2000" dirty="0">
              <a:latin typeface="Arial" panose="020B0604020202020204" pitchFamily="34" charset="0"/>
              <a:cs typeface="Arial" pitchFamily="34" charset="0"/>
            </a:endParaRPr>
          </a:p>
          <a:p>
            <a:endParaRPr lang="en-US" sz="2400" dirty="0">
              <a:latin typeface="Arial" pitchFamily="34" charset="0"/>
              <a:cs typeface="Arial" pitchFamily="34" charset="0"/>
            </a:endParaRPr>
          </a:p>
          <a:p>
            <a:endParaRPr lang="en-US" sz="2400" dirty="0">
              <a:latin typeface="Arial" pitchFamily="34" charset="0"/>
              <a:cs typeface="Arial" pitchFamily="34" charset="0"/>
            </a:endParaRPr>
          </a:p>
        </p:txBody>
      </p:sp>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79512" y="188640"/>
            <a:ext cx="6145088" cy="80196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800" b="1" dirty="0">
                <a:solidFill>
                  <a:schemeClr val="bg1"/>
                </a:solidFill>
                <a:latin typeface="Arial" pitchFamily="34" charset="0"/>
                <a:ea typeface="+mj-ea"/>
                <a:cs typeface="Arial" pitchFamily="34" charset="0"/>
              </a:rPr>
              <a:t>BACKGROUND </a:t>
            </a:r>
            <a:r>
              <a:rPr lang="en-GB" sz="2000" b="1" dirty="0">
                <a:solidFill>
                  <a:schemeClr val="bg1"/>
                </a:solidFill>
                <a:latin typeface="Arial" pitchFamily="34" charset="0"/>
                <a:ea typeface="+mj-ea"/>
                <a:cs typeface="Arial" pitchFamily="34" charset="0"/>
              </a:rPr>
              <a:t>CONTINUED</a:t>
            </a:r>
            <a:endParaRPr kumimoji="0" lang="en-GB" sz="20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19"/>
          <p:cNvSpPr txBox="1">
            <a:spLocks/>
          </p:cNvSpPr>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107504" y="0"/>
            <a:ext cx="6217096" cy="990600"/>
          </a:xfrm>
          <a:prstGeom prst="rect">
            <a:avLst/>
          </a:prstGeom>
        </p:spPr>
        <p:txBody>
          <a:bodyPr tIns="45720" rIns="91440" bIns="45720" anchor="b">
            <a:normAutofit/>
          </a:bodyPr>
          <a:lstStyle/>
          <a:p>
            <a:pPr marL="0" marR="0" lvl="0" indent="0" defTabSz="457200" rtl="0" eaLnBrk="1" fontAlgn="auto" latinLnBrk="0" hangingPunct="1">
              <a:lnSpc>
                <a:spcPct val="100000"/>
              </a:lnSpc>
              <a:spcBef>
                <a:spcPct val="0"/>
              </a:spcBef>
              <a:spcAft>
                <a:spcPts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2800" b="1" dirty="0">
                <a:solidFill>
                  <a:schemeClr val="bg1"/>
                </a:solidFill>
                <a:latin typeface="Arial" pitchFamily="34" charset="0"/>
                <a:ea typeface="+mj-ea"/>
                <a:cs typeface="Arial" pitchFamily="34" charset="0"/>
              </a:rPr>
              <a:t>WHY IMPLEMENT  GATS</a:t>
            </a:r>
            <a:endParaRPr kumimoji="0" lang="en-GB" sz="2800" b="1" i="0" u="none" strike="noStrike" kern="1200" cap="none" spc="0" normalizeH="0" baseline="0" noProof="0" dirty="0">
              <a:ln>
                <a:noFill/>
              </a:ln>
              <a:solidFill>
                <a:schemeClr val="bg1"/>
              </a:solidFill>
              <a:uLnTx/>
              <a:uFillTx/>
              <a:latin typeface="Arial" pitchFamily="34" charset="0"/>
              <a:ea typeface="+mj-ea"/>
              <a:cs typeface="Arial" pitchFamily="34" charset="0"/>
            </a:endParaRPr>
          </a:p>
        </p:txBody>
      </p:sp>
      <p:sp>
        <p:nvSpPr>
          <p:cNvPr id="7" name="Rectangle 6"/>
          <p:cNvSpPr/>
          <p:nvPr/>
        </p:nvSpPr>
        <p:spPr>
          <a:xfrm>
            <a:off x="3000364" y="5786454"/>
            <a:ext cx="1571636" cy="10715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 name="TextBox 4">
            <a:extLst>
              <a:ext uri="{FF2B5EF4-FFF2-40B4-BE49-F238E27FC236}">
                <a16:creationId xmlns:a16="http://schemas.microsoft.com/office/drawing/2014/main" id="{32E14FE1-8CC3-941A-7CD7-0D411CF3E991}"/>
              </a:ext>
            </a:extLst>
          </p:cNvPr>
          <p:cNvSpPr txBox="1"/>
          <p:nvPr/>
        </p:nvSpPr>
        <p:spPr>
          <a:xfrm>
            <a:off x="107504" y="1196752"/>
            <a:ext cx="8856984" cy="6092135"/>
          </a:xfrm>
          <a:prstGeom prst="rect">
            <a:avLst/>
          </a:prstGeom>
          <a:noFill/>
        </p:spPr>
        <p:txBody>
          <a:bodyPr wrap="square">
            <a:spAutoFit/>
          </a:bodyPr>
          <a:lstStyle/>
          <a:p>
            <a:r>
              <a:rPr lang="en-US" sz="1700" b="0" i="0" dirty="0">
                <a:effectLst/>
                <a:latin typeface="Arial" panose="020B0604020202020204" pitchFamily="34" charset="0"/>
                <a:cs typeface="Arial" panose="020B0604020202020204" pitchFamily="34" charset="0"/>
              </a:rPr>
              <a:t>None of the previous studies/surveys gave us </a:t>
            </a:r>
            <a:r>
              <a:rPr lang="en-US" sz="1700" b="0" i="0">
                <a:effectLst/>
                <a:latin typeface="Arial" panose="020B0604020202020204" pitchFamily="34" charset="0"/>
                <a:cs typeface="Arial" panose="020B0604020202020204" pitchFamily="34" charset="0"/>
              </a:rPr>
              <a:t>information comparable </a:t>
            </a:r>
            <a:r>
              <a:rPr lang="en-US" sz="1700" b="0" i="0" dirty="0">
                <a:effectLst/>
                <a:latin typeface="Arial" panose="020B0604020202020204" pitchFamily="34" charset="0"/>
                <a:cs typeface="Arial" panose="020B0604020202020204" pitchFamily="34" charset="0"/>
              </a:rPr>
              <a:t>with other countries.</a:t>
            </a:r>
            <a:r>
              <a:rPr lang="en-GB" sz="1700" dirty="0">
                <a:latin typeface="Arial" panose="020B0604020202020204" pitchFamily="34" charset="0"/>
                <a:ea typeface="Batang" panose="02030600000101010101" pitchFamily="18" charset="-127"/>
                <a:cs typeface="Arial" panose="020B0604020202020204" pitchFamily="34" charset="0"/>
              </a:rPr>
              <a:t>  </a:t>
            </a:r>
          </a:p>
          <a:p>
            <a:endParaRPr lang="en-GB" sz="1700" dirty="0">
              <a:latin typeface="Arial" panose="020B0604020202020204" pitchFamily="34" charset="0"/>
              <a:ea typeface="Batang" panose="02030600000101010101" pitchFamily="18" charset="-127"/>
              <a:cs typeface="Arial" panose="020B0604020202020204" pitchFamily="34" charset="0"/>
            </a:endParaRPr>
          </a:p>
          <a:p>
            <a:r>
              <a:rPr lang="en-GB" sz="1700" dirty="0">
                <a:latin typeface="Arial" panose="020B0604020202020204" pitchFamily="34" charset="0"/>
                <a:ea typeface="Batang" panose="02030600000101010101" pitchFamily="18" charset="-127"/>
                <a:cs typeface="Arial" panose="020B0604020202020204" pitchFamily="34" charset="0"/>
              </a:rPr>
              <a:t>Current national surveys like the South African National Health and Nutrition Examination Survey (SANHANES) and the South African Demographic Health Survey (SADHS) do not provide comprehensive information on tobacco use, that is comparable</a:t>
            </a:r>
            <a:endParaRPr lang="en-US" sz="1700" b="0" i="0" dirty="0">
              <a:effectLst/>
              <a:latin typeface="Arial" panose="020B0604020202020204" pitchFamily="34" charset="0"/>
              <a:cs typeface="Arial" panose="020B0604020202020204" pitchFamily="34" charset="0"/>
            </a:endParaRPr>
          </a:p>
          <a:p>
            <a:endParaRPr lang="en-US" sz="1700" dirty="0">
              <a:solidFill>
                <a:srgbClr val="BFBFBF"/>
              </a:solidFill>
              <a:highlight>
                <a:srgbClr val="1F1F1F"/>
              </a:highlight>
              <a:latin typeface="Arial" panose="020B0604020202020204" pitchFamily="34" charset="0"/>
              <a:cs typeface="Arial" panose="020B0604020202020204" pitchFamily="34" charset="0"/>
            </a:endParaRPr>
          </a:p>
          <a:p>
            <a:r>
              <a:rPr lang="en-US" sz="1700" b="0" i="0" dirty="0">
                <a:effectLst/>
                <a:latin typeface="Arial" panose="020B0604020202020204" pitchFamily="34" charset="0"/>
                <a:cs typeface="Arial" panose="020B0604020202020204" pitchFamily="34" charset="0"/>
              </a:rPr>
              <a:t>Therefore, GATS is the </a:t>
            </a:r>
            <a:r>
              <a:rPr lang="en-US" sz="1700" b="1" u="sng" dirty="0">
                <a:latin typeface="Arial" panose="020B0604020202020204" pitchFamily="34" charset="0"/>
                <a:cs typeface="Arial" panose="020B0604020202020204" pitchFamily="34" charset="0"/>
              </a:rPr>
              <a:t>G</a:t>
            </a:r>
            <a:r>
              <a:rPr lang="en-US" sz="1700" b="1" i="0" u="sng" dirty="0">
                <a:effectLst/>
                <a:latin typeface="Arial" panose="020B0604020202020204" pitchFamily="34" charset="0"/>
                <a:cs typeface="Arial" panose="020B0604020202020204" pitchFamily="34" charset="0"/>
              </a:rPr>
              <a:t>lobal standard </a:t>
            </a:r>
            <a:r>
              <a:rPr lang="en-US" sz="1700" b="0" i="0" dirty="0">
                <a:effectLst/>
                <a:latin typeface="Arial" panose="020B0604020202020204" pitchFamily="34" charset="0"/>
                <a:cs typeface="Arial" panose="020B0604020202020204" pitchFamily="34" charset="0"/>
              </a:rPr>
              <a:t>to systematically monitor adult tobacco use and track key tobacco control indicators, using a standardized questionnaire. </a:t>
            </a:r>
          </a:p>
          <a:p>
            <a:endParaRPr lang="en-US" sz="1700" dirty="0">
              <a:latin typeface="Arial" panose="020B0604020202020204" pitchFamily="34" charset="0"/>
              <a:cs typeface="Arial" panose="020B0604020202020204" pitchFamily="34" charset="0"/>
            </a:endParaRPr>
          </a:p>
          <a:p>
            <a:pPr marR="0" lvl="0" algn="just">
              <a:spcBef>
                <a:spcPts val="0"/>
              </a:spcBef>
              <a:spcAft>
                <a:spcPts val="0"/>
              </a:spcAft>
            </a:pPr>
            <a:r>
              <a:rPr lang="en-US" sz="1700" b="0" kern="0" dirty="0">
                <a:effectLst/>
                <a:latin typeface="Arial" panose="020B0604020202020204" pitchFamily="34" charset="0"/>
                <a:ea typeface="Batang" panose="02030600000101010101" pitchFamily="18" charset="-127"/>
                <a:cs typeface="Times New Roman" panose="02020603050405020304" pitchFamily="18" charset="0"/>
              </a:rPr>
              <a:t>Survey results track the implementation of the World Health Organization </a:t>
            </a:r>
            <a:r>
              <a:rPr lang="en-US" sz="1700" b="1" kern="0" dirty="0">
                <a:effectLst/>
                <a:latin typeface="Arial" panose="020B0604020202020204" pitchFamily="34" charset="0"/>
                <a:ea typeface="Batang" panose="02030600000101010101" pitchFamily="18" charset="-127"/>
                <a:cs typeface="Times New Roman" panose="02020603050405020304" pitchFamily="18" charset="0"/>
              </a:rPr>
              <a:t>MPOWER</a:t>
            </a:r>
            <a:r>
              <a:rPr lang="en-US" sz="1700" b="0" kern="0" dirty="0">
                <a:effectLst/>
                <a:latin typeface="Arial" panose="020B0604020202020204" pitchFamily="34" charset="0"/>
                <a:ea typeface="Batang" panose="02030600000101010101" pitchFamily="18" charset="-127"/>
                <a:cs typeface="Times New Roman" panose="02020603050405020304" pitchFamily="18" charset="0"/>
              </a:rPr>
              <a:t> package: </a:t>
            </a:r>
          </a:p>
          <a:p>
            <a:pPr marL="285750" marR="0" lvl="0" indent="-285750" algn="just">
              <a:spcBef>
                <a:spcPts val="0"/>
              </a:spcBef>
              <a:spcAft>
                <a:spcPts val="0"/>
              </a:spcAft>
              <a:buFont typeface="Arial" panose="020B0604020202020204" pitchFamily="34" charset="0"/>
              <a:buChar char="•"/>
            </a:pPr>
            <a:r>
              <a:rPr lang="en-US" sz="1600" b="1" kern="0" dirty="0">
                <a:effectLst/>
                <a:latin typeface="Arial" panose="020B0604020202020204" pitchFamily="34" charset="0"/>
                <a:ea typeface="Batang" panose="02030600000101010101" pitchFamily="18" charset="-127"/>
                <a:cs typeface="Times New Roman" panose="02020603050405020304" pitchFamily="18" charset="0"/>
              </a:rPr>
              <a:t>M</a:t>
            </a:r>
            <a:r>
              <a:rPr lang="en-US" sz="1500" b="0" kern="0" dirty="0">
                <a:effectLst/>
                <a:latin typeface="Arial" panose="020B0604020202020204" pitchFamily="34" charset="0"/>
                <a:ea typeface="Batang" panose="02030600000101010101" pitchFamily="18" charset="-127"/>
                <a:cs typeface="Times New Roman" panose="02020603050405020304" pitchFamily="18" charset="0"/>
              </a:rPr>
              <a:t>onitor tobacco use&amp; Prevention policies</a:t>
            </a:r>
          </a:p>
          <a:p>
            <a:pPr marL="285750" marR="0" lvl="0" indent="-285750" algn="just">
              <a:spcBef>
                <a:spcPts val="0"/>
              </a:spcBef>
              <a:spcAft>
                <a:spcPts val="0"/>
              </a:spcAft>
              <a:buFont typeface="Arial" panose="020B0604020202020204" pitchFamily="34" charset="0"/>
              <a:buChar char="•"/>
            </a:pPr>
            <a:r>
              <a:rPr lang="en-US" sz="1600" b="1" kern="0" dirty="0">
                <a:latin typeface="Arial" panose="020B0604020202020204" pitchFamily="34" charset="0"/>
                <a:ea typeface="Batang" panose="02030600000101010101" pitchFamily="18" charset="-127"/>
                <a:cs typeface="Times New Roman" panose="02020603050405020304" pitchFamily="18" charset="0"/>
              </a:rPr>
              <a:t>P</a:t>
            </a:r>
            <a:r>
              <a:rPr lang="en-US" sz="1500" kern="0" dirty="0">
                <a:latin typeface="Arial" panose="020B0604020202020204" pitchFamily="34" charset="0"/>
                <a:ea typeface="Batang" panose="02030600000101010101" pitchFamily="18" charset="-127"/>
                <a:cs typeface="Times New Roman" panose="02020603050405020304" pitchFamily="18" charset="0"/>
              </a:rPr>
              <a:t>rotect people from tobacco smoke</a:t>
            </a:r>
          </a:p>
          <a:p>
            <a:pPr marL="285750" marR="0" lvl="0" indent="-285750" algn="just">
              <a:spcBef>
                <a:spcPts val="0"/>
              </a:spcBef>
              <a:spcAft>
                <a:spcPts val="0"/>
              </a:spcAft>
              <a:buFont typeface="Arial" panose="020B0604020202020204" pitchFamily="34" charset="0"/>
              <a:buChar char="•"/>
            </a:pPr>
            <a:r>
              <a:rPr lang="en-US" sz="1600" b="1" kern="0" dirty="0">
                <a:latin typeface="Arial" panose="020B0604020202020204" pitchFamily="34" charset="0"/>
                <a:ea typeface="Batang" panose="02030600000101010101" pitchFamily="18" charset="-127"/>
                <a:cs typeface="Times New Roman" panose="02020603050405020304" pitchFamily="18" charset="0"/>
              </a:rPr>
              <a:t>O</a:t>
            </a:r>
            <a:r>
              <a:rPr lang="en-US" sz="1500" kern="0" dirty="0">
                <a:latin typeface="Arial" panose="020B0604020202020204" pitchFamily="34" charset="0"/>
                <a:ea typeface="Batang" panose="02030600000101010101" pitchFamily="18" charset="-127"/>
                <a:cs typeface="Times New Roman" panose="02020603050405020304" pitchFamily="18" charset="0"/>
              </a:rPr>
              <a:t>ffer help to quit tobacco use</a:t>
            </a:r>
          </a:p>
          <a:p>
            <a:pPr marL="285750" marR="0" lvl="0" indent="-285750" algn="just">
              <a:spcBef>
                <a:spcPts val="0"/>
              </a:spcBef>
              <a:spcAft>
                <a:spcPts val="0"/>
              </a:spcAft>
              <a:buFont typeface="Arial" panose="020B0604020202020204" pitchFamily="34" charset="0"/>
              <a:buChar char="•"/>
            </a:pPr>
            <a:r>
              <a:rPr lang="en-US" sz="1600" b="1" kern="0" dirty="0">
                <a:latin typeface="Arial" panose="020B0604020202020204" pitchFamily="34" charset="0"/>
                <a:ea typeface="Batang" panose="02030600000101010101" pitchFamily="18" charset="-127"/>
                <a:cs typeface="Times New Roman" panose="02020603050405020304" pitchFamily="18" charset="0"/>
              </a:rPr>
              <a:t>W</a:t>
            </a:r>
            <a:r>
              <a:rPr lang="en-US" sz="1500" kern="0" dirty="0">
                <a:latin typeface="Arial" panose="020B0604020202020204" pitchFamily="34" charset="0"/>
                <a:ea typeface="Batang" panose="02030600000101010101" pitchFamily="18" charset="-127"/>
                <a:cs typeface="Times New Roman" panose="02020603050405020304" pitchFamily="18" charset="0"/>
              </a:rPr>
              <a:t>arn about the dangers of tobacco</a:t>
            </a:r>
          </a:p>
          <a:p>
            <a:pPr marL="285750" marR="0" lvl="0" indent="-285750" algn="just">
              <a:spcBef>
                <a:spcPts val="0"/>
              </a:spcBef>
              <a:spcAft>
                <a:spcPts val="0"/>
              </a:spcAft>
              <a:buFont typeface="Arial" panose="020B0604020202020204" pitchFamily="34" charset="0"/>
              <a:buChar char="•"/>
            </a:pPr>
            <a:r>
              <a:rPr lang="en-US" sz="1600" b="1" kern="0" dirty="0">
                <a:latin typeface="Arial" panose="020B0604020202020204" pitchFamily="34" charset="0"/>
                <a:ea typeface="Batang" panose="02030600000101010101" pitchFamily="18" charset="-127"/>
                <a:cs typeface="Times New Roman" panose="02020603050405020304" pitchFamily="18" charset="0"/>
              </a:rPr>
              <a:t>E</a:t>
            </a:r>
            <a:r>
              <a:rPr lang="en-US" sz="1500" kern="0" dirty="0">
                <a:latin typeface="Arial" panose="020B0604020202020204" pitchFamily="34" charset="0"/>
                <a:ea typeface="Batang" panose="02030600000101010101" pitchFamily="18" charset="-127"/>
                <a:cs typeface="Times New Roman" panose="02020603050405020304" pitchFamily="18" charset="0"/>
              </a:rPr>
              <a:t>nforce bans on tobacco advertising, promotion, &amp; sponsorship</a:t>
            </a:r>
          </a:p>
          <a:p>
            <a:pPr marL="285750" marR="0" lvl="0" indent="-285750" algn="just">
              <a:spcBef>
                <a:spcPts val="0"/>
              </a:spcBef>
              <a:spcAft>
                <a:spcPts val="0"/>
              </a:spcAft>
              <a:buFont typeface="Arial" panose="020B0604020202020204" pitchFamily="34" charset="0"/>
              <a:buChar char="•"/>
            </a:pPr>
            <a:r>
              <a:rPr lang="en-US" sz="1600" b="1" kern="0" dirty="0">
                <a:latin typeface="Arial" panose="020B0604020202020204" pitchFamily="34" charset="0"/>
                <a:ea typeface="Batang" panose="02030600000101010101" pitchFamily="18" charset="-127"/>
                <a:cs typeface="Times New Roman" panose="02020603050405020304" pitchFamily="18" charset="0"/>
              </a:rPr>
              <a:t>R</a:t>
            </a:r>
            <a:r>
              <a:rPr lang="en-US" sz="1500" kern="0" dirty="0">
                <a:latin typeface="Arial" panose="020B0604020202020204" pitchFamily="34" charset="0"/>
                <a:ea typeface="Batang" panose="02030600000101010101" pitchFamily="18" charset="-127"/>
                <a:cs typeface="Times New Roman" panose="02020603050405020304" pitchFamily="18" charset="0"/>
              </a:rPr>
              <a:t>aise taxes on tobacco</a:t>
            </a:r>
          </a:p>
          <a:p>
            <a:pPr marL="285750" marR="0" lvl="0" indent="-285750" algn="just">
              <a:spcBef>
                <a:spcPts val="0"/>
              </a:spcBef>
              <a:spcAft>
                <a:spcPts val="0"/>
              </a:spcAft>
              <a:buFont typeface="Arial" panose="020B0604020202020204" pitchFamily="34" charset="0"/>
              <a:buChar char="•"/>
            </a:pPr>
            <a:endParaRPr lang="en-US" sz="1600" kern="0" dirty="0">
              <a:latin typeface="Arial" panose="020B0604020202020204" pitchFamily="34" charset="0"/>
              <a:ea typeface="Batang" panose="02030600000101010101" pitchFamily="18" charset="-127"/>
              <a:cs typeface="Times New Roman" panose="02020603050405020304" pitchFamily="18" charset="0"/>
            </a:endParaRPr>
          </a:p>
          <a:p>
            <a:pPr marL="285750" marR="0" lvl="0" indent="-285750" algn="just">
              <a:spcBef>
                <a:spcPts val="0"/>
              </a:spcBef>
              <a:spcAft>
                <a:spcPts val="0"/>
              </a:spcAft>
              <a:buFont typeface="Arial" panose="020B0604020202020204" pitchFamily="34" charset="0"/>
              <a:buChar char="•"/>
            </a:pPr>
            <a:endParaRPr lang="en-US" sz="1600" kern="0" dirty="0">
              <a:latin typeface="Arial" panose="020B0604020202020204" pitchFamily="34" charset="0"/>
              <a:ea typeface="Batang" panose="02030600000101010101" pitchFamily="18" charset="-127"/>
              <a:cs typeface="Times New Roman" panose="02020603050405020304" pitchFamily="18" charset="0"/>
            </a:endParaRPr>
          </a:p>
          <a:p>
            <a:pPr marL="285750" marR="0" lvl="0" indent="-285750" algn="just">
              <a:spcBef>
                <a:spcPts val="0"/>
              </a:spcBef>
              <a:spcAft>
                <a:spcPts val="0"/>
              </a:spcAft>
              <a:buFont typeface="Arial" panose="020B0604020202020204" pitchFamily="34" charset="0"/>
              <a:buChar char="•"/>
            </a:pPr>
            <a:endParaRPr lang="en-US" sz="1600" b="0" kern="0" dirty="0">
              <a:effectLst/>
              <a:latin typeface="Arial" panose="020B0604020202020204" pitchFamily="34" charset="0"/>
              <a:ea typeface="Batang" panose="02030600000101010101" pitchFamily="18" charset="-127"/>
              <a:cs typeface="Times New Roman" panose="02020603050405020304" pitchFamily="18" charset="0"/>
            </a:endParaRPr>
          </a:p>
          <a:p>
            <a:pPr marL="285750" marR="0" lvl="0" indent="-285750" algn="just">
              <a:spcBef>
                <a:spcPts val="0"/>
              </a:spcBef>
              <a:spcAft>
                <a:spcPts val="0"/>
              </a:spcAft>
              <a:buFont typeface="Arial" panose="020B0604020202020204" pitchFamily="34" charset="0"/>
              <a:buChar cha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B2DBFD-26C4-AC37-4819-15A3B4C854A0}"/>
              </a:ext>
            </a:extLst>
          </p:cNvPr>
          <p:cNvSpPr txBox="1"/>
          <p:nvPr/>
        </p:nvSpPr>
        <p:spPr>
          <a:xfrm>
            <a:off x="1691680" y="1844824"/>
            <a:ext cx="5832648" cy="1938992"/>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This is the briefly the background of the GATS</a:t>
            </a:r>
          </a:p>
          <a:p>
            <a:endParaRPr lang="en-US" sz="2400" dirty="0"/>
          </a:p>
          <a:p>
            <a:endParaRPr lang="en-US" sz="2400" dirty="0"/>
          </a:p>
          <a:p>
            <a:pPr algn="ctr"/>
            <a:r>
              <a:rPr lang="en-US" sz="2400" b="1" dirty="0"/>
              <a:t>I THANK YOU ALL</a:t>
            </a:r>
          </a:p>
        </p:txBody>
      </p:sp>
    </p:spTree>
    <p:extLst>
      <p:ext uri="{BB962C8B-B14F-4D97-AF65-F5344CB8AC3E}">
        <p14:creationId xmlns:p14="http://schemas.microsoft.com/office/powerpoint/2010/main" val="15180635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TotalTime>
  <Words>412</Words>
  <Application>Microsoft Office PowerPoint</Application>
  <PresentationFormat>On-screen Show (4:3)</PresentationFormat>
  <Paragraphs>50</Paragraphs>
  <Slides>5</Slides>
  <Notes>2</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5</vt:i4>
      </vt:variant>
    </vt:vector>
  </HeadingPairs>
  <TitlesOfParts>
    <vt:vector size="9" baseType="lpstr">
      <vt:lpstr>Arial</vt:lpstr>
      <vt:lpstr>Calibri</vt:lpstr>
      <vt:lpstr>Office Theme</vt:lpstr>
      <vt:lpstr>Custom Design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Schmim</dc:creator>
  <cp:lastModifiedBy>Lorato Mahura</cp:lastModifiedBy>
  <cp:revision>19</cp:revision>
  <dcterms:created xsi:type="dcterms:W3CDTF">2013-10-17T06:13:57Z</dcterms:created>
  <dcterms:modified xsi:type="dcterms:W3CDTF">2024-06-13T08:36:43Z</dcterms:modified>
</cp:coreProperties>
</file>