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ink/ink1.xml" ContentType="application/inkml+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5"/>
  </p:notesMasterIdLst>
  <p:sldIdLst>
    <p:sldId id="256" r:id="rId2"/>
    <p:sldId id="506" r:id="rId3"/>
    <p:sldId id="259" r:id="rId4"/>
    <p:sldId id="266" r:id="rId5"/>
    <p:sldId id="267" r:id="rId6"/>
    <p:sldId id="258" r:id="rId7"/>
    <p:sldId id="345" r:id="rId8"/>
    <p:sldId id="362" r:id="rId9"/>
    <p:sldId id="286" r:id="rId10"/>
    <p:sldId id="260" r:id="rId11"/>
    <p:sldId id="271" r:id="rId12"/>
    <p:sldId id="287" r:id="rId13"/>
    <p:sldId id="274" r:id="rId14"/>
    <p:sldId id="263" r:id="rId15"/>
    <p:sldId id="275" r:id="rId16"/>
    <p:sldId id="276" r:id="rId17"/>
    <p:sldId id="268" r:id="rId18"/>
    <p:sldId id="285" r:id="rId19"/>
    <p:sldId id="279" r:id="rId20"/>
    <p:sldId id="282" r:id="rId21"/>
    <p:sldId id="507" r:id="rId22"/>
    <p:sldId id="283" r:id="rId23"/>
    <p:sldId id="284" r:id="rId24"/>
    <p:sldId id="281" r:id="rId25"/>
    <p:sldId id="273" r:id="rId26"/>
    <p:sldId id="272" r:id="rId27"/>
    <p:sldId id="262" r:id="rId28"/>
    <p:sldId id="278" r:id="rId29"/>
    <p:sldId id="264" r:id="rId30"/>
    <p:sldId id="270" r:id="rId31"/>
    <p:sldId id="269" r:id="rId32"/>
    <p:sldId id="508" r:id="rId33"/>
    <p:sldId id="505"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3E31899-98A3-4295-B516-7AB2B4E8EFDE}" v="34" dt="2024-06-13T06:18:18.955"/>
  </p1510:revLst>
</p1510:revInfo>
</file>

<file path=ppt/tableStyles.xml><?xml version="1.0" encoding="utf-8"?>
<a:tblStyleLst xmlns:a="http://schemas.openxmlformats.org/drawingml/2006/main" def="{5C22544A-7EE6-4342-B048-85BDC9FD1C3A}">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45" d="100"/>
          <a:sy n="45" d="100"/>
        </p:scale>
        <p:origin x="979"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therine Egbe | SAMRC" userId="9ac211da-30b0-4348-b19b-d24788f1d179" providerId="ADAL" clId="{63E31899-98A3-4295-B516-7AB2B4E8EFDE}"/>
    <pc:docChg chg="undo custSel modSld">
      <pc:chgData name="Catherine Egbe | SAMRC" userId="9ac211da-30b0-4348-b19b-d24788f1d179" providerId="ADAL" clId="{63E31899-98A3-4295-B516-7AB2B4E8EFDE}" dt="2024-06-13T06:18:25.838" v="134" actId="14100"/>
      <pc:docMkLst>
        <pc:docMk/>
      </pc:docMkLst>
      <pc:sldChg chg="modSp mod">
        <pc:chgData name="Catherine Egbe | SAMRC" userId="9ac211da-30b0-4348-b19b-d24788f1d179" providerId="ADAL" clId="{63E31899-98A3-4295-B516-7AB2B4E8EFDE}" dt="2024-06-13T06:16:41.518" v="116" actId="113"/>
        <pc:sldMkLst>
          <pc:docMk/>
          <pc:sldMk cId="3310998622" sldId="262"/>
        </pc:sldMkLst>
        <pc:spChg chg="mod">
          <ac:chgData name="Catherine Egbe | SAMRC" userId="9ac211da-30b0-4348-b19b-d24788f1d179" providerId="ADAL" clId="{63E31899-98A3-4295-B516-7AB2B4E8EFDE}" dt="2024-06-13T06:16:41.518" v="116" actId="113"/>
          <ac:spMkLst>
            <pc:docMk/>
            <pc:sldMk cId="3310998622" sldId="262"/>
            <ac:spMk id="3" creationId="{7F1EF621-8B90-956B-4DFE-30AC4CA597DD}"/>
          </ac:spMkLst>
        </pc:spChg>
      </pc:sldChg>
      <pc:sldChg chg="modSp mod">
        <pc:chgData name="Catherine Egbe | SAMRC" userId="9ac211da-30b0-4348-b19b-d24788f1d179" providerId="ADAL" clId="{63E31899-98A3-4295-B516-7AB2B4E8EFDE}" dt="2024-06-13T06:09:46.574" v="6" actId="1076"/>
        <pc:sldMkLst>
          <pc:docMk/>
          <pc:sldMk cId="2731658084" sldId="263"/>
        </pc:sldMkLst>
        <pc:spChg chg="mod">
          <ac:chgData name="Catherine Egbe | SAMRC" userId="9ac211da-30b0-4348-b19b-d24788f1d179" providerId="ADAL" clId="{63E31899-98A3-4295-B516-7AB2B4E8EFDE}" dt="2024-06-13T06:09:46.574" v="6" actId="1076"/>
          <ac:spMkLst>
            <pc:docMk/>
            <pc:sldMk cId="2731658084" sldId="263"/>
            <ac:spMk id="6" creationId="{7DF4DC13-1A83-E50A-3860-7A7523903BA9}"/>
          </ac:spMkLst>
        </pc:spChg>
      </pc:sldChg>
      <pc:sldChg chg="modSp mod">
        <pc:chgData name="Catherine Egbe | SAMRC" userId="9ac211da-30b0-4348-b19b-d24788f1d179" providerId="ADAL" clId="{63E31899-98A3-4295-B516-7AB2B4E8EFDE}" dt="2024-06-13T06:18:25.838" v="134" actId="14100"/>
        <pc:sldMkLst>
          <pc:docMk/>
          <pc:sldMk cId="617870153" sldId="264"/>
        </pc:sldMkLst>
        <pc:graphicFrameChg chg="mod">
          <ac:chgData name="Catherine Egbe | SAMRC" userId="9ac211da-30b0-4348-b19b-d24788f1d179" providerId="ADAL" clId="{63E31899-98A3-4295-B516-7AB2B4E8EFDE}" dt="2024-06-13T06:18:18.954" v="133" actId="113"/>
          <ac:graphicFrameMkLst>
            <pc:docMk/>
            <pc:sldMk cId="617870153" sldId="264"/>
            <ac:graphicFrameMk id="11" creationId="{4DD93D28-90EC-A6D0-6773-1FC27845E670}"/>
          </ac:graphicFrameMkLst>
        </pc:graphicFrameChg>
        <pc:picChg chg="mod">
          <ac:chgData name="Catherine Egbe | SAMRC" userId="9ac211da-30b0-4348-b19b-d24788f1d179" providerId="ADAL" clId="{63E31899-98A3-4295-B516-7AB2B4E8EFDE}" dt="2024-06-13T06:18:25.838" v="134" actId="14100"/>
          <ac:picMkLst>
            <pc:docMk/>
            <pc:sldMk cId="617870153" sldId="264"/>
            <ac:picMk id="4" creationId="{D8106927-63EC-4D9C-AFBB-A0CF819E6FCA}"/>
          </ac:picMkLst>
        </pc:picChg>
      </pc:sldChg>
      <pc:sldChg chg="modSp mod">
        <pc:chgData name="Catherine Egbe | SAMRC" userId="9ac211da-30b0-4348-b19b-d24788f1d179" providerId="ADAL" clId="{63E31899-98A3-4295-B516-7AB2B4E8EFDE}" dt="2024-06-13T06:10:19.590" v="10" actId="113"/>
        <pc:sldMkLst>
          <pc:docMk/>
          <pc:sldMk cId="1200202698" sldId="268"/>
        </pc:sldMkLst>
        <pc:graphicFrameChg chg="mod modGraphic">
          <ac:chgData name="Catherine Egbe | SAMRC" userId="9ac211da-30b0-4348-b19b-d24788f1d179" providerId="ADAL" clId="{63E31899-98A3-4295-B516-7AB2B4E8EFDE}" dt="2024-06-13T06:10:19.590" v="10" actId="113"/>
          <ac:graphicFrameMkLst>
            <pc:docMk/>
            <pc:sldMk cId="1200202698" sldId="268"/>
            <ac:graphicFrameMk id="72" creationId="{F5C53ACC-5F13-A22E-09A9-EA4D588BD84C}"/>
          </ac:graphicFrameMkLst>
        </pc:graphicFrameChg>
      </pc:sldChg>
      <pc:sldChg chg="modSp mod">
        <pc:chgData name="Catherine Egbe | SAMRC" userId="9ac211da-30b0-4348-b19b-d24788f1d179" providerId="ADAL" clId="{63E31899-98A3-4295-B516-7AB2B4E8EFDE}" dt="2024-06-13T06:15:41.282" v="109" actId="113"/>
        <pc:sldMkLst>
          <pc:docMk/>
          <pc:sldMk cId="1769281436" sldId="272"/>
        </pc:sldMkLst>
        <pc:spChg chg="mod">
          <ac:chgData name="Catherine Egbe | SAMRC" userId="9ac211da-30b0-4348-b19b-d24788f1d179" providerId="ADAL" clId="{63E31899-98A3-4295-B516-7AB2B4E8EFDE}" dt="2024-06-13T06:15:41.282" v="109" actId="113"/>
          <ac:spMkLst>
            <pc:docMk/>
            <pc:sldMk cId="1769281436" sldId="272"/>
            <ac:spMk id="3" creationId="{D4E88A1E-E65E-A217-089D-ECE80589B0B6}"/>
          </ac:spMkLst>
        </pc:spChg>
      </pc:sldChg>
      <pc:sldChg chg="modSp mod">
        <pc:chgData name="Catherine Egbe | SAMRC" userId="9ac211da-30b0-4348-b19b-d24788f1d179" providerId="ADAL" clId="{63E31899-98A3-4295-B516-7AB2B4E8EFDE}" dt="2024-06-13T06:17:48.970" v="128" actId="113"/>
        <pc:sldMkLst>
          <pc:docMk/>
          <pc:sldMk cId="3940804806" sldId="278"/>
        </pc:sldMkLst>
        <pc:spChg chg="mod">
          <ac:chgData name="Catherine Egbe | SAMRC" userId="9ac211da-30b0-4348-b19b-d24788f1d179" providerId="ADAL" clId="{63E31899-98A3-4295-B516-7AB2B4E8EFDE}" dt="2024-06-13T06:17:48.970" v="128" actId="113"/>
          <ac:spMkLst>
            <pc:docMk/>
            <pc:sldMk cId="3940804806" sldId="278"/>
            <ac:spMk id="6" creationId="{DE7C2641-C8FF-FF5D-AE60-3501B9083B99}"/>
          </ac:spMkLst>
        </pc:spChg>
      </pc:sldChg>
      <pc:sldChg chg="modSp mod">
        <pc:chgData name="Catherine Egbe | SAMRC" userId="9ac211da-30b0-4348-b19b-d24788f1d179" providerId="ADAL" clId="{63E31899-98A3-4295-B516-7AB2B4E8EFDE}" dt="2024-06-13T06:10:55.750" v="12" actId="113"/>
        <pc:sldMkLst>
          <pc:docMk/>
          <pc:sldMk cId="4201035277" sldId="279"/>
        </pc:sldMkLst>
        <pc:spChg chg="mod">
          <ac:chgData name="Catherine Egbe | SAMRC" userId="9ac211da-30b0-4348-b19b-d24788f1d179" providerId="ADAL" clId="{63E31899-98A3-4295-B516-7AB2B4E8EFDE}" dt="2024-06-13T06:10:55.750" v="12" actId="113"/>
          <ac:spMkLst>
            <pc:docMk/>
            <pc:sldMk cId="4201035277" sldId="279"/>
            <ac:spMk id="3" creationId="{D410AE14-EA38-92F3-7B7E-6005897ACDAA}"/>
          </ac:spMkLst>
        </pc:spChg>
      </pc:sldChg>
      <pc:sldChg chg="modSp mod">
        <pc:chgData name="Catherine Egbe | SAMRC" userId="9ac211da-30b0-4348-b19b-d24788f1d179" providerId="ADAL" clId="{63E31899-98A3-4295-B516-7AB2B4E8EFDE}" dt="2024-06-13T06:14:27.888" v="66" actId="113"/>
        <pc:sldMkLst>
          <pc:docMk/>
          <pc:sldMk cId="2905351684" sldId="281"/>
        </pc:sldMkLst>
        <pc:spChg chg="mod">
          <ac:chgData name="Catherine Egbe | SAMRC" userId="9ac211da-30b0-4348-b19b-d24788f1d179" providerId="ADAL" clId="{63E31899-98A3-4295-B516-7AB2B4E8EFDE}" dt="2024-06-13T06:14:27.888" v="66" actId="113"/>
          <ac:spMkLst>
            <pc:docMk/>
            <pc:sldMk cId="2905351684" sldId="281"/>
            <ac:spMk id="3" creationId="{EB6F303F-431F-A268-F76F-3C4BFF91A535}"/>
          </ac:spMkLst>
        </pc:spChg>
      </pc:sldChg>
      <pc:sldChg chg="modSp mod">
        <pc:chgData name="Catherine Egbe | SAMRC" userId="9ac211da-30b0-4348-b19b-d24788f1d179" providerId="ADAL" clId="{63E31899-98A3-4295-B516-7AB2B4E8EFDE}" dt="2024-06-13T06:11:50.907" v="18" actId="113"/>
        <pc:sldMkLst>
          <pc:docMk/>
          <pc:sldMk cId="3326054756" sldId="282"/>
        </pc:sldMkLst>
        <pc:spChg chg="mod">
          <ac:chgData name="Catherine Egbe | SAMRC" userId="9ac211da-30b0-4348-b19b-d24788f1d179" providerId="ADAL" clId="{63E31899-98A3-4295-B516-7AB2B4E8EFDE}" dt="2024-06-13T06:11:50.907" v="18" actId="113"/>
          <ac:spMkLst>
            <pc:docMk/>
            <pc:sldMk cId="3326054756" sldId="282"/>
            <ac:spMk id="4" creationId="{EE028025-D9C5-671B-7C43-95A910C14409}"/>
          </ac:spMkLst>
        </pc:spChg>
      </pc:sldChg>
      <pc:sldChg chg="modSp mod">
        <pc:chgData name="Catherine Egbe | SAMRC" userId="9ac211da-30b0-4348-b19b-d24788f1d179" providerId="ADAL" clId="{63E31899-98A3-4295-B516-7AB2B4E8EFDE}" dt="2024-06-13T06:13:31.361" v="57" actId="113"/>
        <pc:sldMkLst>
          <pc:docMk/>
          <pc:sldMk cId="1122745056" sldId="283"/>
        </pc:sldMkLst>
        <pc:spChg chg="mod">
          <ac:chgData name="Catherine Egbe | SAMRC" userId="9ac211da-30b0-4348-b19b-d24788f1d179" providerId="ADAL" clId="{63E31899-98A3-4295-B516-7AB2B4E8EFDE}" dt="2024-06-13T06:13:31.361" v="57" actId="113"/>
          <ac:spMkLst>
            <pc:docMk/>
            <pc:sldMk cId="1122745056" sldId="283"/>
            <ac:spMk id="4" creationId="{76AB4744-04DA-14E5-C419-7704B7FA541A}"/>
          </ac:spMkLst>
        </pc:spChg>
      </pc:sldChg>
      <pc:sldChg chg="modSp mod">
        <pc:chgData name="Catherine Egbe | SAMRC" userId="9ac211da-30b0-4348-b19b-d24788f1d179" providerId="ADAL" clId="{63E31899-98A3-4295-B516-7AB2B4E8EFDE}" dt="2024-06-13T06:13:47.322" v="59" actId="113"/>
        <pc:sldMkLst>
          <pc:docMk/>
          <pc:sldMk cId="3029626508" sldId="284"/>
        </pc:sldMkLst>
        <pc:spChg chg="mod">
          <ac:chgData name="Catherine Egbe | SAMRC" userId="9ac211da-30b0-4348-b19b-d24788f1d179" providerId="ADAL" clId="{63E31899-98A3-4295-B516-7AB2B4E8EFDE}" dt="2024-06-13T06:13:47.322" v="59" actId="113"/>
          <ac:spMkLst>
            <pc:docMk/>
            <pc:sldMk cId="3029626508" sldId="284"/>
            <ac:spMk id="4" creationId="{B1CD432D-1699-BDE9-162F-082B38BAC3C4}"/>
          </ac:spMkLst>
        </pc:spChg>
      </pc:sldChg>
      <pc:sldChg chg="modSp mod">
        <pc:chgData name="Catherine Egbe | SAMRC" userId="9ac211da-30b0-4348-b19b-d24788f1d179" providerId="ADAL" clId="{63E31899-98A3-4295-B516-7AB2B4E8EFDE}" dt="2024-06-13T06:12:36.574" v="47" actId="20577"/>
        <pc:sldMkLst>
          <pc:docMk/>
          <pc:sldMk cId="3507336853" sldId="507"/>
        </pc:sldMkLst>
        <pc:spChg chg="mod">
          <ac:chgData name="Catherine Egbe | SAMRC" userId="9ac211da-30b0-4348-b19b-d24788f1d179" providerId="ADAL" clId="{63E31899-98A3-4295-B516-7AB2B4E8EFDE}" dt="2024-06-13T06:12:36.574" v="47" actId="20577"/>
          <ac:spMkLst>
            <pc:docMk/>
            <pc:sldMk cId="3507336853" sldId="507"/>
            <ac:spMk id="4" creationId="{EE028025-D9C5-671B-7C43-95A910C14409}"/>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samrc-my.sharepoint.com/personal/cegbe_mrc_ac_za/Documents/Desktop/GATS%20DISSEMINATION%202022_2023/GATS%20HYBRID%20SEMINAR%20AUGUST%202022%20CHARTS%20AND%20GRAPH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https://samrc-my.sharepoint.com/personal/cegbe_mrc_ac_za/Documents/Desktop/GATS%20DISSEMINATION%202022_2023/GATS%20HYBRID%20SEMINAR%20AUGUST%202022%20CHARTS%20AND%20GRAPHS.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https://samrc-my.sharepoint.com/personal/cegbe_mrc_ac_za/Documents/Desktop/GATS%20DISSEMINATION%202022_2023/GATS%20HYBRID%20SEMINAR%20AUGUST%202022%20CHARTS%20AND%20GRAPHS.xlsx"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0" i="0" u="none" strike="noStrike" kern="1200" cap="all" baseline="0">
                <a:solidFill>
                  <a:schemeClr val="lt1"/>
                </a:solidFill>
                <a:latin typeface="+mn-lt"/>
                <a:ea typeface="+mn-ea"/>
                <a:cs typeface="+mn-cs"/>
              </a:defRPr>
            </a:pPr>
            <a:r>
              <a:rPr lang="en-US"/>
              <a:t>Noticed any advertisement, sponsorship, or promotion </a:t>
            </a:r>
          </a:p>
        </c:rich>
      </c:tx>
      <c:overlay val="0"/>
      <c:spPr>
        <a:noFill/>
        <a:ln>
          <a:noFill/>
        </a:ln>
        <a:effectLst/>
      </c:spPr>
      <c:txPr>
        <a:bodyPr rot="0" spcFirstLastPara="1" vertOverflow="ellipsis" vert="horz" wrap="square" anchor="ctr" anchorCtr="1"/>
        <a:lstStyle/>
        <a:p>
          <a:pPr>
            <a:defRPr sz="1200" b="0" i="0" u="none" strike="noStrike" kern="1200" cap="all" baseline="0">
              <a:solidFill>
                <a:schemeClr val="lt1"/>
              </a:solidFill>
              <a:latin typeface="+mn-lt"/>
              <a:ea typeface="+mn-ea"/>
              <a:cs typeface="+mn-cs"/>
            </a:defRPr>
          </a:pPr>
          <a:endParaRPr lang="en-US"/>
        </a:p>
      </c:txPr>
    </c:title>
    <c:autoTitleDeleted val="0"/>
    <c:view3D>
      <c:rotX val="15"/>
      <c:rotY val="20"/>
      <c:depthPercent val="100"/>
      <c:rAngAx val="1"/>
    </c:view3D>
    <c:floor>
      <c:thickness val="0"/>
      <c:spPr>
        <a:solidFill>
          <a:schemeClr val="bg2">
            <a:lumMod val="75000"/>
            <a:alpha val="27000"/>
          </a:schemeClr>
        </a:solid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8.1288615292603172E-3"/>
          <c:y val="0.11360263977395529"/>
          <c:w val="0.96423300927125466"/>
          <c:h val="0.82361279848814806"/>
        </c:manualLayout>
      </c:layout>
      <c:bar3DChart>
        <c:barDir val="col"/>
        <c:grouping val="clustered"/>
        <c:varyColors val="0"/>
        <c:ser>
          <c:idx val="0"/>
          <c:order val="0"/>
          <c:spPr>
            <a:solidFill>
              <a:schemeClr val="accent1">
                <a:alpha val="88000"/>
              </a:schemeClr>
            </a:solidFill>
            <a:ln>
              <a:solidFill>
                <a:schemeClr val="accent1">
                  <a:lumMod val="50000"/>
                </a:schemeClr>
              </a:solidFill>
            </a:ln>
            <a:effectLst/>
            <a:scene3d>
              <a:camera prst="orthographicFront"/>
              <a:lightRig rig="threePt" dir="t"/>
            </a:scene3d>
            <a:sp3d prstMaterial="flat">
              <a:contourClr>
                <a:schemeClr val="accent1">
                  <a:lumMod val="50000"/>
                </a:schemeClr>
              </a:contourClr>
            </a:sp3d>
          </c:spPr>
          <c:invertIfNegative val="0"/>
          <c:dLbls>
            <c:dLbl>
              <c:idx val="0"/>
              <c:tx>
                <c:rich>
                  <a:bodyPr/>
                  <a:lstStyle/>
                  <a:p>
                    <a:fld id="{4ABBE83B-4B6A-4B18-B637-28044D6C1F91}" type="VALUE">
                      <a:rPr lang="en-US" smtClean="0"/>
                      <a:pPr/>
                      <a:t>[VALUE]</a:t>
                    </a:fld>
                    <a:r>
                      <a:rPr lang="en-US"/>
                      <a:t>%</a:t>
                    </a: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ABF5-4FEE-A5BE-141AF3ED964A}"/>
                </c:ext>
              </c:extLst>
            </c:dLbl>
            <c:dLbl>
              <c:idx val="1"/>
              <c:tx>
                <c:rich>
                  <a:bodyPr/>
                  <a:lstStyle/>
                  <a:p>
                    <a:fld id="{2EEE7045-846E-4A8F-AEDF-9571A6AFC96C}" type="VALUE">
                      <a:rPr lang="en-US" smtClean="0"/>
                      <a:pPr/>
                      <a:t>[VALUE]</a:t>
                    </a:fld>
                    <a:r>
                      <a:rPr lang="en-US"/>
                      <a:t>%</a:t>
                    </a: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ABF5-4FEE-A5BE-141AF3ED964A}"/>
                </c:ext>
              </c:extLst>
            </c:dLbl>
            <c:dLbl>
              <c:idx val="2"/>
              <c:tx>
                <c:rich>
                  <a:bodyPr/>
                  <a:lstStyle/>
                  <a:p>
                    <a:fld id="{044792FD-D321-4EAD-A664-D85C9176F80B}" type="VALUE">
                      <a:rPr lang="en-US"/>
                      <a:pPr/>
                      <a:t>[VALUE]</a:t>
                    </a:fld>
                    <a:r>
                      <a:rPr lang="en-US"/>
                      <a:t>%</a:t>
                    </a:r>
                  </a:p>
                </c:rich>
              </c:tx>
              <c:showLegendKey val="0"/>
              <c:showVal val="1"/>
              <c:showCatName val="0"/>
              <c:showSerName val="0"/>
              <c:showPercent val="0"/>
              <c:showBubbleSize val="0"/>
              <c:extLst>
                <c:ext xmlns:c15="http://schemas.microsoft.com/office/drawing/2012/chart" uri="{CE6537A1-D6FC-4f65-9D91-7224C49458BB}">
                  <c15:layout>
                    <c:manualLayout>
                      <c:w val="0.11803913425960538"/>
                      <c:h val="7.1801672575712475E-2"/>
                    </c:manualLayout>
                  </c15:layout>
                  <c15:dlblFieldTable/>
                  <c15:showDataLabelsRange val="0"/>
                </c:ext>
                <c:ext xmlns:c16="http://schemas.microsoft.com/office/drawing/2014/chart" uri="{C3380CC4-5D6E-409C-BE32-E72D297353CC}">
                  <c16:uniqueId val="{00000002-ABF5-4FEE-A5BE-141AF3ED964A}"/>
                </c:ext>
              </c:extLst>
            </c:dLbl>
            <c:spPr>
              <a:solidFill>
                <a:schemeClr val="accent1">
                  <a:alpha val="30000"/>
                </a:schemeClr>
              </a:solidFill>
              <a:ln>
                <a:solidFill>
                  <a:schemeClr val="lt1">
                    <a:alpha val="50000"/>
                  </a:schemeClr>
                </a:solidFill>
                <a:round/>
              </a:ln>
              <a:effectLst>
                <a:outerShdw blurRad="63500" dist="88900" dir="2700000" algn="tl" rotWithShape="0">
                  <a:prstClr val="black">
                    <a:alpha val="40000"/>
                  </a:prstClr>
                </a:outerShdw>
              </a:effectLst>
            </c:spPr>
            <c:txPr>
              <a:bodyPr rot="0" spcFirstLastPara="1" vertOverflow="ellipsis" vert="horz" wrap="square" anchor="ctr" anchorCtr="1"/>
              <a:lstStyle/>
              <a:p>
                <a:pPr>
                  <a:defRPr sz="1000" b="1" i="0" u="none" strike="noStrike" kern="1200" baseline="0">
                    <a:solidFill>
                      <a:schemeClr val="lt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50000"/>
                        </a:schemeClr>
                      </a:solidFill>
                      <a:round/>
                    </a:ln>
                    <a:effectLst/>
                  </c:spPr>
                </c15:leaderLines>
              </c:ext>
            </c:extLst>
          </c:dLbls>
          <c:cat>
            <c:strRef>
              <c:f>Sheet10!$B$4:$D$4</c:f>
              <c:strCache>
                <c:ptCount val="3"/>
                <c:pt idx="0">
                  <c:v>overall</c:v>
                </c:pt>
                <c:pt idx="1">
                  <c:v>15-24yrs </c:v>
                </c:pt>
                <c:pt idx="2">
                  <c:v>25+ years</c:v>
                </c:pt>
              </c:strCache>
            </c:strRef>
          </c:cat>
          <c:val>
            <c:numRef>
              <c:f>Sheet10!$B$5:$D$5</c:f>
              <c:numCache>
                <c:formatCode>0.0</c:formatCode>
                <c:ptCount val="3"/>
                <c:pt idx="0">
                  <c:v>29.9</c:v>
                </c:pt>
                <c:pt idx="1">
                  <c:v>37.4</c:v>
                </c:pt>
                <c:pt idx="2">
                  <c:v>27.8</c:v>
                </c:pt>
              </c:numCache>
            </c:numRef>
          </c:val>
          <c:extLst>
            <c:ext xmlns:c16="http://schemas.microsoft.com/office/drawing/2014/chart" uri="{C3380CC4-5D6E-409C-BE32-E72D297353CC}">
              <c16:uniqueId val="{00000003-ABF5-4FEE-A5BE-141AF3ED964A}"/>
            </c:ext>
          </c:extLst>
        </c:ser>
        <c:dLbls>
          <c:showLegendKey val="0"/>
          <c:showVal val="1"/>
          <c:showCatName val="0"/>
          <c:showSerName val="0"/>
          <c:showPercent val="0"/>
          <c:showBubbleSize val="0"/>
        </c:dLbls>
        <c:gapWidth val="84"/>
        <c:gapDepth val="53"/>
        <c:shape val="box"/>
        <c:axId val="602212288"/>
        <c:axId val="729959664"/>
        <c:axId val="0"/>
      </c:bar3DChart>
      <c:catAx>
        <c:axId val="602212288"/>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lt1">
                    <a:lumMod val="75000"/>
                  </a:schemeClr>
                </a:solidFill>
                <a:latin typeface="+mn-lt"/>
                <a:ea typeface="+mn-ea"/>
                <a:cs typeface="+mn-cs"/>
              </a:defRPr>
            </a:pPr>
            <a:endParaRPr lang="en-US"/>
          </a:p>
        </c:txPr>
        <c:crossAx val="729959664"/>
        <c:crosses val="autoZero"/>
        <c:auto val="1"/>
        <c:lblAlgn val="ctr"/>
        <c:lblOffset val="100"/>
        <c:noMultiLvlLbl val="0"/>
      </c:catAx>
      <c:valAx>
        <c:axId val="729959664"/>
        <c:scaling>
          <c:orientation val="minMax"/>
        </c:scaling>
        <c:delete val="1"/>
        <c:axPos val="l"/>
        <c:numFmt formatCode="0.0" sourceLinked="1"/>
        <c:majorTickMark val="out"/>
        <c:minorTickMark val="none"/>
        <c:tickLblPos val="nextTo"/>
        <c:crossAx val="60221228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dk1">
        <a:lumMod val="75000"/>
        <a:lumOff val="25000"/>
      </a:schemeClr>
    </a:solidFill>
    <a:ln w="6350" cap="flat" cmpd="sng" algn="ctr">
      <a:solidFill>
        <a:schemeClr val="dk1">
          <a:tint val="75000"/>
        </a:schemeClr>
      </a:solidFill>
      <a:round/>
    </a:ln>
    <a:effectLst/>
  </c:spPr>
  <c:txPr>
    <a:bodyPr/>
    <a:lstStyle/>
    <a:p>
      <a:pPr>
        <a:defRPr sz="1000"/>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80" b="0" i="0" u="none" strike="noStrike" kern="1200" cap="all" baseline="0">
                <a:solidFill>
                  <a:schemeClr val="lt1"/>
                </a:solidFill>
                <a:latin typeface="+mn-lt"/>
                <a:ea typeface="+mn-ea"/>
                <a:cs typeface="+mn-cs"/>
              </a:defRPr>
            </a:pPr>
            <a:r>
              <a:rPr lang="en-US"/>
              <a:t>Noticed any in-store advertising or promotion of tobacco products </a:t>
            </a:r>
          </a:p>
        </c:rich>
      </c:tx>
      <c:overlay val="0"/>
      <c:spPr>
        <a:noFill/>
        <a:ln>
          <a:noFill/>
        </a:ln>
        <a:effectLst/>
      </c:spPr>
      <c:txPr>
        <a:bodyPr rot="0" spcFirstLastPara="1" vertOverflow="ellipsis" vert="horz" wrap="square" anchor="ctr" anchorCtr="1"/>
        <a:lstStyle/>
        <a:p>
          <a:pPr>
            <a:defRPr sz="1080" b="0" i="0" u="none" strike="noStrike" kern="1200" cap="all" baseline="0">
              <a:solidFill>
                <a:schemeClr val="lt1"/>
              </a:solidFill>
              <a:latin typeface="+mn-lt"/>
              <a:ea typeface="+mn-ea"/>
              <a:cs typeface="+mn-cs"/>
            </a:defRPr>
          </a:pPr>
          <a:endParaRPr lang="en-US"/>
        </a:p>
      </c:txPr>
    </c:title>
    <c:autoTitleDeleted val="0"/>
    <c:view3D>
      <c:rotX val="15"/>
      <c:rotY val="20"/>
      <c:depthPercent val="100"/>
      <c:rAngAx val="1"/>
    </c:view3D>
    <c:floor>
      <c:thickness val="0"/>
      <c:spPr>
        <a:solidFill>
          <a:schemeClr val="bg2">
            <a:lumMod val="75000"/>
            <a:alpha val="27000"/>
          </a:schemeClr>
        </a:solid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spPr>
            <a:solidFill>
              <a:schemeClr val="accent2">
                <a:alpha val="88000"/>
              </a:schemeClr>
            </a:solidFill>
            <a:ln>
              <a:solidFill>
                <a:schemeClr val="accent2">
                  <a:lumMod val="50000"/>
                </a:schemeClr>
              </a:solidFill>
            </a:ln>
            <a:effectLst/>
            <a:scene3d>
              <a:camera prst="orthographicFront"/>
              <a:lightRig rig="threePt" dir="t"/>
            </a:scene3d>
            <a:sp3d prstMaterial="flat">
              <a:contourClr>
                <a:schemeClr val="accent2">
                  <a:lumMod val="50000"/>
                </a:schemeClr>
              </a:contourClr>
            </a:sp3d>
          </c:spPr>
          <c:invertIfNegative val="0"/>
          <c:dLbls>
            <c:dLbl>
              <c:idx val="0"/>
              <c:tx>
                <c:rich>
                  <a:bodyPr/>
                  <a:lstStyle/>
                  <a:p>
                    <a:fld id="{0EEF39DD-E7B6-4457-8537-ABE844A225D4}" type="VALUE">
                      <a:rPr lang="en-US" smtClean="0"/>
                      <a:pPr/>
                      <a:t>[VALUE]</a:t>
                    </a:fld>
                    <a:r>
                      <a:rPr lang="en-US"/>
                      <a:t>%</a:t>
                    </a: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F1FD-41CF-8028-4DF48D40EF7D}"/>
                </c:ext>
              </c:extLst>
            </c:dLbl>
            <c:dLbl>
              <c:idx val="1"/>
              <c:layout>
                <c:manualLayout>
                  <c:x val="4.8346308797391283E-3"/>
                  <c:y val="0"/>
                </c:manualLayout>
              </c:layout>
              <c:tx>
                <c:rich>
                  <a:bodyPr/>
                  <a:lstStyle/>
                  <a:p>
                    <a:fld id="{80039F27-9802-459F-A612-F2C73BED9183}" type="VALUE">
                      <a:rPr lang="en-US" smtClean="0"/>
                      <a:pPr/>
                      <a:t>[VALUE]</a:t>
                    </a:fld>
                    <a:r>
                      <a:rPr lang="en-US" dirty="0"/>
                      <a:t>%</a:t>
                    </a: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F1FD-41CF-8028-4DF48D40EF7D}"/>
                </c:ext>
              </c:extLst>
            </c:dLbl>
            <c:dLbl>
              <c:idx val="2"/>
              <c:tx>
                <c:rich>
                  <a:bodyPr/>
                  <a:lstStyle/>
                  <a:p>
                    <a:fld id="{41A1630C-55AD-4206-BE00-F5F08989F37C}" type="VALUE">
                      <a:rPr lang="en-US" smtClean="0"/>
                      <a:pPr/>
                      <a:t>[VALUE]</a:t>
                    </a:fld>
                    <a:r>
                      <a:rPr lang="en-US"/>
                      <a:t>%</a:t>
                    </a: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F1FD-41CF-8028-4DF48D40EF7D}"/>
                </c:ext>
              </c:extLst>
            </c:dLbl>
            <c:spPr>
              <a:solidFill>
                <a:schemeClr val="accent2">
                  <a:alpha val="30000"/>
                </a:schemeClr>
              </a:solidFill>
              <a:ln>
                <a:solidFill>
                  <a:schemeClr val="lt1">
                    <a:alpha val="50000"/>
                  </a:schemeClr>
                </a:solidFill>
                <a:round/>
              </a:ln>
              <a:effectLst>
                <a:outerShdw blurRad="63500" dist="88900" dir="2700000" algn="tl" rotWithShape="0">
                  <a:prstClr val="black">
                    <a:alpha val="40000"/>
                  </a:prstClr>
                </a:outerShdw>
              </a:effectLst>
            </c:spPr>
            <c:txPr>
              <a:bodyPr rot="0" spcFirstLastPara="1" vertOverflow="ellipsis" vert="horz" wrap="square" anchor="ctr" anchorCtr="1"/>
              <a:lstStyle/>
              <a:p>
                <a:pPr>
                  <a:defRPr sz="900" b="1" i="0" u="none" strike="noStrike" kern="1200" baseline="0">
                    <a:solidFill>
                      <a:schemeClr val="lt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50000"/>
                        </a:schemeClr>
                      </a:solidFill>
                      <a:round/>
                    </a:ln>
                    <a:effectLst/>
                  </c:spPr>
                </c15:leaderLines>
              </c:ext>
            </c:extLst>
          </c:dLbls>
          <c:cat>
            <c:strRef>
              <c:f>Sheet10!$B$8:$D$8</c:f>
              <c:strCache>
                <c:ptCount val="3"/>
                <c:pt idx="0">
                  <c:v>overall</c:v>
                </c:pt>
                <c:pt idx="1">
                  <c:v>15-24yrs </c:v>
                </c:pt>
                <c:pt idx="2">
                  <c:v>25+ years</c:v>
                </c:pt>
              </c:strCache>
            </c:strRef>
          </c:cat>
          <c:val>
            <c:numRef>
              <c:f>Sheet10!$B$9:$D$9</c:f>
              <c:numCache>
                <c:formatCode>0.0</c:formatCode>
                <c:ptCount val="3"/>
                <c:pt idx="0">
                  <c:v>22.3</c:v>
                </c:pt>
                <c:pt idx="1">
                  <c:v>26.6</c:v>
                </c:pt>
                <c:pt idx="2">
                  <c:v>21</c:v>
                </c:pt>
              </c:numCache>
            </c:numRef>
          </c:val>
          <c:extLst>
            <c:ext xmlns:c16="http://schemas.microsoft.com/office/drawing/2014/chart" uri="{C3380CC4-5D6E-409C-BE32-E72D297353CC}">
              <c16:uniqueId val="{00000003-F1FD-41CF-8028-4DF48D40EF7D}"/>
            </c:ext>
          </c:extLst>
        </c:ser>
        <c:dLbls>
          <c:showLegendKey val="0"/>
          <c:showVal val="1"/>
          <c:showCatName val="0"/>
          <c:showSerName val="0"/>
          <c:showPercent val="0"/>
          <c:showBubbleSize val="0"/>
        </c:dLbls>
        <c:gapWidth val="84"/>
        <c:gapDepth val="53"/>
        <c:shape val="box"/>
        <c:axId val="601610952"/>
        <c:axId val="601600784"/>
        <c:axId val="0"/>
      </c:bar3DChart>
      <c:catAx>
        <c:axId val="601610952"/>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lt1">
                    <a:lumMod val="75000"/>
                  </a:schemeClr>
                </a:solidFill>
                <a:latin typeface="+mn-lt"/>
                <a:ea typeface="+mn-ea"/>
                <a:cs typeface="+mn-cs"/>
              </a:defRPr>
            </a:pPr>
            <a:endParaRPr lang="en-US"/>
          </a:p>
        </c:txPr>
        <c:crossAx val="601600784"/>
        <c:crosses val="autoZero"/>
        <c:auto val="1"/>
        <c:lblAlgn val="ctr"/>
        <c:lblOffset val="100"/>
        <c:noMultiLvlLbl val="0"/>
      </c:catAx>
      <c:valAx>
        <c:axId val="601600784"/>
        <c:scaling>
          <c:orientation val="minMax"/>
        </c:scaling>
        <c:delete val="1"/>
        <c:axPos val="l"/>
        <c:numFmt formatCode="0.0" sourceLinked="1"/>
        <c:majorTickMark val="out"/>
        <c:minorTickMark val="none"/>
        <c:tickLblPos val="nextTo"/>
        <c:crossAx val="60161095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dk1">
        <a:lumMod val="75000"/>
        <a:lumOff val="25000"/>
      </a:schemeClr>
    </a:solidFill>
    <a:ln w="6350" cap="flat" cmpd="sng" algn="ctr">
      <a:solidFill>
        <a:schemeClr val="dk1">
          <a:tint val="75000"/>
        </a:schemeClr>
      </a:solidFill>
      <a:round/>
    </a:ln>
    <a:effectLst/>
  </c:spPr>
  <c:txPr>
    <a:bodyPr/>
    <a:lstStyle/>
    <a:p>
      <a:pPr>
        <a:defRPr sz="900"/>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title>
      <c:tx>
        <c:rich>
          <a:bodyPr rot="0" spcFirstLastPara="1" vertOverflow="ellipsis" vert="horz" wrap="square" anchor="ctr" anchorCtr="1"/>
          <a:lstStyle/>
          <a:p>
            <a:pPr>
              <a:defRPr sz="2200" b="0" i="0" u="none" strike="noStrike" kern="1200" cap="all" baseline="0">
                <a:solidFill>
                  <a:schemeClr val="lt1"/>
                </a:solidFill>
                <a:latin typeface="+mn-lt"/>
                <a:ea typeface="+mn-ea"/>
                <a:cs typeface="+mn-cs"/>
              </a:defRPr>
            </a:pPr>
            <a:r>
              <a:rPr lang="en-US"/>
              <a:t>Health warning on cigarette package</a:t>
            </a:r>
          </a:p>
        </c:rich>
      </c:tx>
      <c:overlay val="0"/>
      <c:spPr>
        <a:noFill/>
        <a:ln>
          <a:noFill/>
        </a:ln>
        <a:effectLst/>
      </c:spPr>
      <c:txPr>
        <a:bodyPr rot="0" spcFirstLastPara="1" vertOverflow="ellipsis" vert="horz" wrap="square" anchor="ctr" anchorCtr="1"/>
        <a:lstStyle/>
        <a:p>
          <a:pPr>
            <a:defRPr sz="2200" b="0" i="0" u="none" strike="noStrike" kern="1200" cap="all" baseline="0">
              <a:solidFill>
                <a:schemeClr val="lt1"/>
              </a:solidFill>
              <a:latin typeface="+mn-lt"/>
              <a:ea typeface="+mn-ea"/>
              <a:cs typeface="+mn-cs"/>
            </a:defRPr>
          </a:pPr>
          <a:endParaRPr lang="en-US"/>
        </a:p>
      </c:txPr>
    </c:title>
    <c:autoTitleDeleted val="0"/>
    <c:view3D>
      <c:rotX val="15"/>
      <c:rotY val="20"/>
      <c:depthPercent val="100"/>
      <c:rAngAx val="1"/>
    </c:view3D>
    <c:floor>
      <c:thickness val="0"/>
      <c:spPr>
        <a:solidFill>
          <a:schemeClr val="bg2">
            <a:lumMod val="75000"/>
            <a:alpha val="27000"/>
          </a:schemeClr>
        </a:solid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spPr>
            <a:solidFill>
              <a:schemeClr val="accent3">
                <a:alpha val="88000"/>
              </a:schemeClr>
            </a:solidFill>
            <a:ln>
              <a:solidFill>
                <a:schemeClr val="accent3">
                  <a:lumMod val="50000"/>
                </a:schemeClr>
              </a:solidFill>
            </a:ln>
            <a:effectLst/>
            <a:scene3d>
              <a:camera prst="orthographicFront"/>
              <a:lightRig rig="threePt" dir="t"/>
            </a:scene3d>
            <a:sp3d prstMaterial="flat">
              <a:contourClr>
                <a:schemeClr val="accent3">
                  <a:lumMod val="50000"/>
                </a:schemeClr>
              </a:contourClr>
            </a:sp3d>
          </c:spPr>
          <c:invertIfNegative val="0"/>
          <c:dLbls>
            <c:dLbl>
              <c:idx val="0"/>
              <c:tx>
                <c:rich>
                  <a:bodyPr/>
                  <a:lstStyle/>
                  <a:p>
                    <a:fld id="{3D85B788-328C-45F4-86C7-157270AD21BF}" type="VALUE">
                      <a:rPr lang="en-US" smtClean="0"/>
                      <a:pPr/>
                      <a:t>[VALUE]</a:t>
                    </a:fld>
                    <a:r>
                      <a:rPr lang="en-US"/>
                      <a:t>%</a:t>
                    </a: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5421-4B78-B0CA-0F9760660ABF}"/>
                </c:ext>
              </c:extLst>
            </c:dLbl>
            <c:dLbl>
              <c:idx val="1"/>
              <c:tx>
                <c:rich>
                  <a:bodyPr/>
                  <a:lstStyle/>
                  <a:p>
                    <a:fld id="{92895EBC-4E85-4D29-9CAC-DF40CA7DCFCF}" type="VALUE">
                      <a:rPr lang="en-US" smtClean="0"/>
                      <a:pPr/>
                      <a:t>[VALUE]</a:t>
                    </a:fld>
                    <a:r>
                      <a:rPr lang="en-US"/>
                      <a:t>%</a:t>
                    </a:r>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5421-4B78-B0CA-0F9760660ABF}"/>
                </c:ext>
              </c:extLst>
            </c:dLbl>
            <c:spPr>
              <a:solidFill>
                <a:schemeClr val="accent3">
                  <a:alpha val="30000"/>
                </a:schemeClr>
              </a:solidFill>
              <a:ln>
                <a:solidFill>
                  <a:schemeClr val="lt1">
                    <a:alpha val="50000"/>
                  </a:schemeClr>
                </a:solidFill>
                <a:round/>
              </a:ln>
              <a:effectLst>
                <a:outerShdw blurRad="63500" dist="889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50000"/>
                        </a:schemeClr>
                      </a:solidFill>
                      <a:round/>
                    </a:ln>
                    <a:effectLst/>
                  </c:spPr>
                </c15:leaderLines>
              </c:ext>
            </c:extLst>
          </c:dLbls>
          <c:cat>
            <c:strRef>
              <c:f>Sheet7!$A$3:$B$3</c:f>
              <c:strCache>
                <c:ptCount val="2"/>
                <c:pt idx="0">
                  <c:v>Noticed health warning on cigarette pack</c:v>
                </c:pt>
                <c:pt idx="1">
                  <c:v>Thought about quitting because of health warning</c:v>
                </c:pt>
              </c:strCache>
            </c:strRef>
          </c:cat>
          <c:val>
            <c:numRef>
              <c:f>Sheet7!$A$4:$B$4</c:f>
              <c:numCache>
                <c:formatCode>0.0</c:formatCode>
                <c:ptCount val="2"/>
                <c:pt idx="0">
                  <c:v>80</c:v>
                </c:pt>
                <c:pt idx="1">
                  <c:v>35.6</c:v>
                </c:pt>
              </c:numCache>
            </c:numRef>
          </c:val>
          <c:extLst>
            <c:ext xmlns:c16="http://schemas.microsoft.com/office/drawing/2014/chart" uri="{C3380CC4-5D6E-409C-BE32-E72D297353CC}">
              <c16:uniqueId val="{00000002-5421-4B78-B0CA-0F9760660ABF}"/>
            </c:ext>
          </c:extLst>
        </c:ser>
        <c:dLbls>
          <c:showLegendKey val="0"/>
          <c:showVal val="1"/>
          <c:showCatName val="0"/>
          <c:showSerName val="0"/>
          <c:showPercent val="0"/>
          <c:showBubbleSize val="0"/>
        </c:dLbls>
        <c:gapWidth val="84"/>
        <c:gapDepth val="53"/>
        <c:shape val="box"/>
        <c:axId val="504338184"/>
        <c:axId val="504338512"/>
        <c:axId val="0"/>
      </c:bar3DChart>
      <c:catAx>
        <c:axId val="50433818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lumMod val="75000"/>
                  </a:schemeClr>
                </a:solidFill>
                <a:latin typeface="+mn-lt"/>
                <a:ea typeface="+mn-ea"/>
                <a:cs typeface="+mn-cs"/>
              </a:defRPr>
            </a:pPr>
            <a:endParaRPr lang="en-US"/>
          </a:p>
        </c:txPr>
        <c:crossAx val="504338512"/>
        <c:crosses val="autoZero"/>
        <c:auto val="1"/>
        <c:lblAlgn val="ctr"/>
        <c:lblOffset val="100"/>
        <c:noMultiLvlLbl val="0"/>
      </c:catAx>
      <c:valAx>
        <c:axId val="504338512"/>
        <c:scaling>
          <c:orientation val="minMax"/>
        </c:scaling>
        <c:delete val="1"/>
        <c:axPos val="l"/>
        <c:numFmt formatCode="0.0" sourceLinked="1"/>
        <c:majorTickMark val="out"/>
        <c:minorTickMark val="none"/>
        <c:tickLblPos val="nextTo"/>
        <c:crossAx val="50433818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dk1">
        <a:lumMod val="75000"/>
        <a:lumOff val="25000"/>
      </a:schemeClr>
    </a:solidFill>
    <a:ln w="6350" cap="flat" cmpd="sng" algn="ctr">
      <a:solidFill>
        <a:schemeClr val="dk1">
          <a:tint val="75000"/>
        </a:schemeClr>
      </a:solid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withinLinear" id="16">
  <a:schemeClr val="accent3"/>
</cs:colorStyle>
</file>

<file path=ppt/charts/style1.xml><?xml version="1.0" encoding="utf-8"?>
<cs:chartStyle xmlns:cs="http://schemas.microsoft.com/office/drawing/2012/chartStyle" xmlns:a="http://schemas.openxmlformats.org/drawingml/2006/main" id="291">
  <cs:axisTitle>
    <cs:lnRef idx="0"/>
    <cs:fillRef idx="0"/>
    <cs:effectRef idx="0"/>
    <cs:fontRef idx="minor">
      <a:schemeClr val="lt1">
        <a:lumMod val="75000"/>
      </a:schemeClr>
    </cs:fontRef>
    <cs:defRPr sz="900" kern="1200"/>
  </cs:axisTitle>
  <cs:categoryAxis>
    <cs:lnRef idx="0"/>
    <cs:fillRef idx="0"/>
    <cs:effectRef idx="0"/>
    <cs:fontRef idx="minor">
      <a:schemeClr val="lt1">
        <a:lumMod val="75000"/>
      </a:schemeClr>
    </cs:fontRef>
    <cs:defRPr sz="900" kern="1200"/>
  </cs:categoryAxis>
  <cs:chartArea>
    <cs:lnRef idx="0"/>
    <cs:fillRef idx="0"/>
    <cs:effectRef idx="0"/>
    <cs:fontRef idx="minor">
      <a:schemeClr val="lt1"/>
    </cs:fontRef>
    <cs:spPr>
      <a:solidFill>
        <a:schemeClr val="dk1">
          <a:lumMod val="75000"/>
          <a:lumOff val="25000"/>
        </a:schemeClr>
      </a:solidFill>
      <a:ln w="6350" cap="flat" cmpd="sng" algn="ctr">
        <a:solidFill>
          <a:schemeClr val="dk1">
            <a:tint val="75000"/>
          </a:schemeClr>
        </a:solidFill>
        <a:round/>
      </a:ln>
    </cs:spPr>
    <cs:defRPr sz="1000" kern="1200"/>
  </cs:chartArea>
  <cs:dataLabel>
    <cs:lnRef idx="0"/>
    <cs:fillRef idx="0">
      <cs:styleClr val="auto"/>
    </cs:fillRef>
    <cs:effectRef idx="0"/>
    <cs:fontRef idx="minor">
      <a:schemeClr val="lt1"/>
    </cs:fontRef>
    <cs:spPr>
      <a:solidFill>
        <a:schemeClr val="phClr">
          <a:alpha val="30000"/>
        </a:schemeClr>
      </a:solidFill>
      <a:ln>
        <a:solidFill>
          <a:schemeClr val="lt1">
            <a:alpha val="50000"/>
          </a:schemeClr>
        </a:solidFill>
        <a:round/>
      </a:ln>
      <a:effectLst>
        <a:outerShdw blurRad="63500" dist="88900" dir="2700000" algn="tl" rotWithShape="0">
          <a:prstClr val="black">
            <a:alpha val="40000"/>
          </a:prstClr>
        </a:outerShdw>
      </a:effectLst>
    </cs:spPr>
    <cs:defRPr sz="900" b="1" i="0" u="none" strike="noStrike" kern="1200" baseline="0"/>
  </cs:dataLabel>
  <cs:dataLabelCallout>
    <cs:lnRef idx="0"/>
    <cs:fillRef idx="0">
      <cs:styleClr val="auto"/>
    </cs:fillRef>
    <cs:effectRef idx="0"/>
    <cs:fontRef idx="minor">
      <a:schemeClr val="lt1"/>
    </cs:fontRef>
    <cs:spPr>
      <a:solidFill>
        <a:schemeClr val="phClr">
          <a:alpha val="30000"/>
        </a:schemeClr>
      </a:solidFill>
      <a:ln>
        <a:solidFill>
          <a:schemeClr val="lt1">
            <a:alpha val="50000"/>
          </a:schemeClr>
        </a:solidFill>
        <a:round/>
      </a:ln>
      <a:effectLst>
        <a:outerShdw blurRad="63500" dist="88900" dir="2700000" algn="tl" rotWithShape="0">
          <a:prstClr val="black">
            <a:alpha val="40000"/>
          </a:prstClr>
        </a:outerShdw>
      </a:effectLst>
    </cs:spPr>
    <cs:defRPr sz="900" b="1" i="0" u="none" strike="noStrike" kern="1200" baseline="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tx1"/>
    </cs:fontRef>
    <cs:spPr>
      <a:solidFill>
        <a:schemeClr val="phClr">
          <a:alpha val="88000"/>
        </a:schemeClr>
      </a:solidFill>
      <a:ln>
        <a:solidFill>
          <a:schemeClr val="phClr">
            <a:lumMod val="50000"/>
          </a:schemeClr>
        </a:solidFill>
      </a:ln>
    </cs:spPr>
  </cs:dataPoint>
  <cs:dataPoint3D>
    <cs:lnRef idx="0">
      <cs:styleClr val="auto"/>
    </cs:lnRef>
    <cs:fillRef idx="0">
      <cs:styleClr val="auto"/>
    </cs:fillRef>
    <cs:effectRef idx="0"/>
    <cs:fontRef idx="minor">
      <a:schemeClr val="tx1"/>
    </cs:fontRef>
    <cs:spPr>
      <a:solidFill>
        <a:schemeClr val="phClr">
          <a:alpha val="88000"/>
        </a:schemeClr>
      </a:solidFill>
      <a:ln>
        <a:solidFill>
          <a:schemeClr val="phClr">
            <a:lumMod val="50000"/>
          </a:schemeClr>
        </a:solidFill>
      </a:ln>
      <a:scene3d>
        <a:camera prst="orthographicFront"/>
        <a:lightRig rig="threePt" dir="t"/>
      </a:scene3d>
      <a:sp3d prstMaterial="flat"/>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dk1">
            <a:lumMod val="75000"/>
            <a:lumOff val="25000"/>
          </a:schemeClr>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lt1">
        <a:lumMod val="75000"/>
      </a:schemeClr>
    </cs:fontRef>
    <cs:spPr>
      <a:ln w="9525">
        <a:solidFill>
          <a:schemeClr val="dk1">
            <a:lumMod val="50000"/>
            <a:lumOff val="50000"/>
          </a:schemeClr>
        </a:solidFill>
      </a:ln>
    </cs:spPr>
    <cs:defRPr sz="900" kern="1200"/>
  </cs:dataTable>
  <cs:downBar>
    <cs:lnRef idx="0"/>
    <cs:fillRef idx="0"/>
    <cs:effectRef idx="0"/>
    <cs:fontRef idx="minor">
      <a:schemeClr val="lt1"/>
    </cs:fontRef>
    <cs:spPr>
      <a:solidFill>
        <a:schemeClr val="dk1">
          <a:lumMod val="50000"/>
          <a:lumOff val="50000"/>
        </a:schemeClr>
      </a:solidFill>
      <a:ln w="9525">
        <a:solidFill>
          <a:schemeClr val="dk1">
            <a:lumMod val="75000"/>
          </a:schemeClr>
        </a:solidFill>
        <a:round/>
      </a:ln>
    </cs:spPr>
  </cs:downBar>
  <cs:dropLine>
    <cs:lnRef idx="0"/>
    <cs:fillRef idx="0"/>
    <cs:effectRef idx="0"/>
    <cs:fontRef idx="minor">
      <a:schemeClr val="dk1"/>
    </cs:fontRef>
    <cs:spPr>
      <a:ln w="9525">
        <a:solidFill>
          <a:schemeClr val="lt1">
            <a:lumMod val="50000"/>
          </a:schemeClr>
        </a:solidFill>
        <a:round/>
      </a:ln>
    </cs:spPr>
  </cs:dropLine>
  <cs:errorBar>
    <cs:lnRef idx="0"/>
    <cs:fillRef idx="0"/>
    <cs:effectRef idx="0"/>
    <cs:fontRef idx="minor">
      <a:schemeClr val="dk1"/>
    </cs:fontRef>
    <cs:spPr>
      <a:ln w="9525">
        <a:solidFill>
          <a:schemeClr val="lt1">
            <a:lumMod val="50000"/>
          </a:schemeClr>
        </a:solidFill>
        <a:round/>
      </a:ln>
    </cs:spPr>
  </cs:errorBar>
  <cs:floor>
    <cs:lnRef idx="0"/>
    <cs:fillRef idx="0"/>
    <cs:effectRef idx="0"/>
    <cs:fontRef idx="minor">
      <a:schemeClr val="tx1"/>
    </cs:fontRef>
    <cs:spPr>
      <a:solidFill>
        <a:schemeClr val="bg2">
          <a:lumMod val="75000"/>
          <a:alpha val="27000"/>
        </a:schemeClr>
      </a:solidFill>
      <a:sp3d/>
    </cs:spPr>
  </cs:floor>
  <cs:gridlineMajor>
    <cs:lnRef idx="0"/>
    <cs:fillRef idx="0"/>
    <cs:effectRef idx="0"/>
    <cs:fontRef idx="minor">
      <a:schemeClr val="tx1"/>
    </cs:fontRef>
    <cs:spPr>
      <a:ln w="9525">
        <a:solidFill>
          <a:schemeClr val="lt1">
            <a:lumMod val="50000"/>
          </a:schemeClr>
        </a:solidFill>
      </a:ln>
    </cs:spPr>
  </cs:gridlineMajor>
  <cs:gridlineMinor>
    <cs:lnRef idx="0"/>
    <cs:fillRef idx="0"/>
    <cs:effectRef idx="0"/>
    <cs:fontRef idx="minor">
      <a:schemeClr val="tx1"/>
    </cs:fontRef>
    <cs:spPr>
      <a:ln w="9525">
        <a:solidFill>
          <a:schemeClr val="lt1">
            <a:lumMod val="40000"/>
          </a:schemeClr>
        </a:solidFill>
      </a:ln>
    </cs:spPr>
  </cs:gridlineMinor>
  <cs:hiLoLine>
    <cs:lnRef idx="0"/>
    <cs:fillRef idx="0"/>
    <cs:effectRef idx="0"/>
    <cs:fontRef idx="minor">
      <a:schemeClr val="dk1"/>
    </cs:fontRef>
    <cs:spPr>
      <a:ln w="9525">
        <a:solidFill>
          <a:schemeClr val="lt1">
            <a:lumMod val="50000"/>
          </a:schemeClr>
        </a:solidFill>
        <a:round/>
      </a:ln>
    </cs:spPr>
  </cs:hiLoLine>
  <cs:leaderLine>
    <cs:lnRef idx="0"/>
    <cs:fillRef idx="0"/>
    <cs:effectRef idx="0"/>
    <cs:fontRef idx="minor">
      <a:schemeClr val="dk1"/>
    </cs:fontRef>
    <cs:spPr>
      <a:ln w="9525">
        <a:solidFill>
          <a:schemeClr val="lt1">
            <a:lumMod val="50000"/>
          </a:schemeClr>
        </a:solidFill>
        <a:round/>
      </a:ln>
    </cs:spPr>
  </cs:leaderLine>
  <cs:legend>
    <cs:lnRef idx="0"/>
    <cs:fillRef idx="0"/>
    <cs:effectRef idx="0"/>
    <cs:fontRef idx="minor">
      <a:schemeClr val="lt1">
        <a:lumMod val="75000"/>
      </a:schemeClr>
    </cs:fontRef>
    <cs:defRPr sz="900"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75000"/>
      </a:schemeClr>
    </cs:fontRef>
    <cs:defRPr sz="900" kern="1200"/>
  </cs:seriesAxis>
  <cs:seriesLine>
    <cs:lnRef idx="0"/>
    <cs:fillRef idx="0"/>
    <cs:effectRef idx="0"/>
    <cs:fontRef idx="minor">
      <a:schemeClr val="dk1"/>
    </cs:fontRef>
    <cs:spPr>
      <a:ln w="9525">
        <a:solidFill>
          <a:schemeClr val="lt1">
            <a:lumMod val="50000"/>
          </a:schemeClr>
        </a:solidFill>
        <a:round/>
      </a:ln>
    </cs:spPr>
  </cs:seriesLine>
  <cs:title>
    <cs:lnRef idx="0"/>
    <cs:fillRef idx="0"/>
    <cs:effectRef idx="0"/>
    <cs:fontRef idx="minor">
      <a:schemeClr val="lt1"/>
    </cs:fontRef>
    <cs:defRPr sz="1800" b="0" kern="1200" cap="all" baseline="0"/>
  </cs:title>
  <cs:trendline>
    <cs:lnRef idx="0">
      <cs:styleClr val="auto"/>
    </cs:lnRef>
    <cs:fillRef idx="0"/>
    <cs:effectRef idx="0"/>
    <cs:fontRef idx="minor">
      <a:schemeClr val="dk1"/>
    </cs:fontRef>
    <cs:spPr>
      <a:ln w="9525" cap="rnd">
        <a:solidFill>
          <a:schemeClr val="phClr">
            <a:alpha val="50000"/>
          </a:schemeClr>
        </a:solidFill>
      </a:ln>
    </cs:spPr>
  </cs:trendline>
  <cs:trendlineLabel>
    <cs:lnRef idx="0"/>
    <cs:fillRef idx="0"/>
    <cs:effectRef idx="0"/>
    <cs:fontRef idx="minor">
      <a:schemeClr val="lt1">
        <a:lumMod val="75000"/>
      </a:schemeClr>
    </cs:fontRef>
    <cs:defRPr sz="900" kern="1200"/>
  </cs:trendlineLabel>
  <cs:upBar>
    <cs:lnRef idx="0"/>
    <cs:fillRef idx="0"/>
    <cs:effectRef idx="0"/>
    <cs:fontRef idx="minor">
      <a:schemeClr val="dk1"/>
    </cs:fontRef>
    <cs:spPr>
      <a:solidFill>
        <a:schemeClr val="lt1">
          <a:lumMod val="85000"/>
        </a:schemeClr>
      </a:solidFill>
      <a:ln w="9525">
        <a:solidFill>
          <a:schemeClr val="dk1">
            <a:lumMod val="50000"/>
          </a:schemeClr>
        </a:solidFill>
        <a:round/>
      </a:ln>
    </cs:spPr>
  </cs:upBar>
  <cs:valueAxis>
    <cs:lnRef idx="0"/>
    <cs:fillRef idx="0"/>
    <cs:effectRef idx="0"/>
    <cs:fontRef idx="minor">
      <a:schemeClr val="lt1">
        <a:lumMod val="75000"/>
      </a:schemeClr>
    </cs:fontRef>
    <cs:defRPr sz="900" kern="1200"/>
  </cs:valueAxis>
  <cs:wall>
    <cs:lnRef idx="0"/>
    <cs:fillRef idx="0"/>
    <cs:effectRef idx="0"/>
    <cs:fontRef idx="minor">
      <a:schemeClr val="tx1"/>
    </cs:fontRef>
    <cs:spPr>
      <a:sp3d/>
    </cs:spPr>
  </cs:wall>
</cs:chartStyle>
</file>

<file path=ppt/charts/style2.xml><?xml version="1.0" encoding="utf-8"?>
<cs:chartStyle xmlns:cs="http://schemas.microsoft.com/office/drawing/2012/chartStyle" xmlns:a="http://schemas.openxmlformats.org/drawingml/2006/main" id="291">
  <cs:axisTitle>
    <cs:lnRef idx="0"/>
    <cs:fillRef idx="0"/>
    <cs:effectRef idx="0"/>
    <cs:fontRef idx="minor">
      <a:schemeClr val="lt1">
        <a:lumMod val="75000"/>
      </a:schemeClr>
    </cs:fontRef>
    <cs:defRPr sz="900" kern="1200"/>
  </cs:axisTitle>
  <cs:categoryAxis>
    <cs:lnRef idx="0"/>
    <cs:fillRef idx="0"/>
    <cs:effectRef idx="0"/>
    <cs:fontRef idx="minor">
      <a:schemeClr val="lt1">
        <a:lumMod val="75000"/>
      </a:schemeClr>
    </cs:fontRef>
    <cs:defRPr sz="900" kern="1200"/>
  </cs:categoryAxis>
  <cs:chartArea>
    <cs:lnRef idx="0"/>
    <cs:fillRef idx="0"/>
    <cs:effectRef idx="0"/>
    <cs:fontRef idx="minor">
      <a:schemeClr val="lt1"/>
    </cs:fontRef>
    <cs:spPr>
      <a:solidFill>
        <a:schemeClr val="dk1">
          <a:lumMod val="75000"/>
          <a:lumOff val="25000"/>
        </a:schemeClr>
      </a:solidFill>
      <a:ln w="6350" cap="flat" cmpd="sng" algn="ctr">
        <a:solidFill>
          <a:schemeClr val="dk1">
            <a:tint val="75000"/>
          </a:schemeClr>
        </a:solidFill>
        <a:round/>
      </a:ln>
    </cs:spPr>
    <cs:defRPr sz="1000" kern="1200"/>
  </cs:chartArea>
  <cs:dataLabel>
    <cs:lnRef idx="0"/>
    <cs:fillRef idx="0">
      <cs:styleClr val="auto"/>
    </cs:fillRef>
    <cs:effectRef idx="0"/>
    <cs:fontRef idx="minor">
      <a:schemeClr val="lt1"/>
    </cs:fontRef>
    <cs:spPr>
      <a:solidFill>
        <a:schemeClr val="phClr">
          <a:alpha val="30000"/>
        </a:schemeClr>
      </a:solidFill>
      <a:ln>
        <a:solidFill>
          <a:schemeClr val="lt1">
            <a:alpha val="50000"/>
          </a:schemeClr>
        </a:solidFill>
        <a:round/>
      </a:ln>
      <a:effectLst>
        <a:outerShdw blurRad="63500" dist="88900" dir="2700000" algn="tl" rotWithShape="0">
          <a:prstClr val="black">
            <a:alpha val="40000"/>
          </a:prstClr>
        </a:outerShdw>
      </a:effectLst>
    </cs:spPr>
    <cs:defRPr sz="900" b="1" i="0" u="none" strike="noStrike" kern="1200" baseline="0"/>
  </cs:dataLabel>
  <cs:dataLabelCallout>
    <cs:lnRef idx="0"/>
    <cs:fillRef idx="0">
      <cs:styleClr val="auto"/>
    </cs:fillRef>
    <cs:effectRef idx="0"/>
    <cs:fontRef idx="minor">
      <a:schemeClr val="lt1"/>
    </cs:fontRef>
    <cs:spPr>
      <a:solidFill>
        <a:schemeClr val="phClr">
          <a:alpha val="30000"/>
        </a:schemeClr>
      </a:solidFill>
      <a:ln>
        <a:solidFill>
          <a:schemeClr val="lt1">
            <a:alpha val="50000"/>
          </a:schemeClr>
        </a:solidFill>
        <a:round/>
      </a:ln>
      <a:effectLst>
        <a:outerShdw blurRad="63500" dist="88900" dir="2700000" algn="tl" rotWithShape="0">
          <a:prstClr val="black">
            <a:alpha val="40000"/>
          </a:prstClr>
        </a:outerShdw>
      </a:effectLst>
    </cs:spPr>
    <cs:defRPr sz="900" b="1" i="0" u="none" strike="noStrike" kern="1200" baseline="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tx1"/>
    </cs:fontRef>
    <cs:spPr>
      <a:solidFill>
        <a:schemeClr val="phClr">
          <a:alpha val="88000"/>
        </a:schemeClr>
      </a:solidFill>
      <a:ln>
        <a:solidFill>
          <a:schemeClr val="phClr">
            <a:lumMod val="50000"/>
          </a:schemeClr>
        </a:solidFill>
      </a:ln>
    </cs:spPr>
  </cs:dataPoint>
  <cs:dataPoint3D>
    <cs:lnRef idx="0">
      <cs:styleClr val="auto"/>
    </cs:lnRef>
    <cs:fillRef idx="0">
      <cs:styleClr val="auto"/>
    </cs:fillRef>
    <cs:effectRef idx="0"/>
    <cs:fontRef idx="minor">
      <a:schemeClr val="tx1"/>
    </cs:fontRef>
    <cs:spPr>
      <a:solidFill>
        <a:schemeClr val="phClr">
          <a:alpha val="88000"/>
        </a:schemeClr>
      </a:solidFill>
      <a:ln>
        <a:solidFill>
          <a:schemeClr val="phClr">
            <a:lumMod val="50000"/>
          </a:schemeClr>
        </a:solidFill>
      </a:ln>
      <a:scene3d>
        <a:camera prst="orthographicFront"/>
        <a:lightRig rig="threePt" dir="t"/>
      </a:scene3d>
      <a:sp3d prstMaterial="flat"/>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dk1">
            <a:lumMod val="75000"/>
            <a:lumOff val="25000"/>
          </a:schemeClr>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lt1">
        <a:lumMod val="75000"/>
      </a:schemeClr>
    </cs:fontRef>
    <cs:spPr>
      <a:ln w="9525">
        <a:solidFill>
          <a:schemeClr val="dk1">
            <a:lumMod val="50000"/>
            <a:lumOff val="50000"/>
          </a:schemeClr>
        </a:solidFill>
      </a:ln>
    </cs:spPr>
    <cs:defRPr sz="900" kern="1200"/>
  </cs:dataTable>
  <cs:downBar>
    <cs:lnRef idx="0"/>
    <cs:fillRef idx="0"/>
    <cs:effectRef idx="0"/>
    <cs:fontRef idx="minor">
      <a:schemeClr val="lt1"/>
    </cs:fontRef>
    <cs:spPr>
      <a:solidFill>
        <a:schemeClr val="dk1">
          <a:lumMod val="50000"/>
          <a:lumOff val="50000"/>
        </a:schemeClr>
      </a:solidFill>
      <a:ln w="9525">
        <a:solidFill>
          <a:schemeClr val="dk1">
            <a:lumMod val="75000"/>
          </a:schemeClr>
        </a:solidFill>
        <a:round/>
      </a:ln>
    </cs:spPr>
  </cs:downBar>
  <cs:dropLine>
    <cs:lnRef idx="0"/>
    <cs:fillRef idx="0"/>
    <cs:effectRef idx="0"/>
    <cs:fontRef idx="minor">
      <a:schemeClr val="dk1"/>
    </cs:fontRef>
    <cs:spPr>
      <a:ln w="9525">
        <a:solidFill>
          <a:schemeClr val="lt1">
            <a:lumMod val="50000"/>
          </a:schemeClr>
        </a:solidFill>
        <a:round/>
      </a:ln>
    </cs:spPr>
  </cs:dropLine>
  <cs:errorBar>
    <cs:lnRef idx="0"/>
    <cs:fillRef idx="0"/>
    <cs:effectRef idx="0"/>
    <cs:fontRef idx="minor">
      <a:schemeClr val="dk1"/>
    </cs:fontRef>
    <cs:spPr>
      <a:ln w="9525">
        <a:solidFill>
          <a:schemeClr val="lt1">
            <a:lumMod val="50000"/>
          </a:schemeClr>
        </a:solidFill>
        <a:round/>
      </a:ln>
    </cs:spPr>
  </cs:errorBar>
  <cs:floor>
    <cs:lnRef idx="0"/>
    <cs:fillRef idx="0"/>
    <cs:effectRef idx="0"/>
    <cs:fontRef idx="minor">
      <a:schemeClr val="tx1"/>
    </cs:fontRef>
    <cs:spPr>
      <a:solidFill>
        <a:schemeClr val="bg2">
          <a:lumMod val="75000"/>
          <a:alpha val="27000"/>
        </a:schemeClr>
      </a:solidFill>
      <a:sp3d/>
    </cs:spPr>
  </cs:floor>
  <cs:gridlineMajor>
    <cs:lnRef idx="0"/>
    <cs:fillRef idx="0"/>
    <cs:effectRef idx="0"/>
    <cs:fontRef idx="minor">
      <a:schemeClr val="tx1"/>
    </cs:fontRef>
    <cs:spPr>
      <a:ln w="9525">
        <a:solidFill>
          <a:schemeClr val="lt1">
            <a:lumMod val="50000"/>
          </a:schemeClr>
        </a:solidFill>
      </a:ln>
    </cs:spPr>
  </cs:gridlineMajor>
  <cs:gridlineMinor>
    <cs:lnRef idx="0"/>
    <cs:fillRef idx="0"/>
    <cs:effectRef idx="0"/>
    <cs:fontRef idx="minor">
      <a:schemeClr val="tx1"/>
    </cs:fontRef>
    <cs:spPr>
      <a:ln w="9525">
        <a:solidFill>
          <a:schemeClr val="lt1">
            <a:lumMod val="40000"/>
          </a:schemeClr>
        </a:solidFill>
      </a:ln>
    </cs:spPr>
  </cs:gridlineMinor>
  <cs:hiLoLine>
    <cs:lnRef idx="0"/>
    <cs:fillRef idx="0"/>
    <cs:effectRef idx="0"/>
    <cs:fontRef idx="minor">
      <a:schemeClr val="dk1"/>
    </cs:fontRef>
    <cs:spPr>
      <a:ln w="9525">
        <a:solidFill>
          <a:schemeClr val="lt1">
            <a:lumMod val="50000"/>
          </a:schemeClr>
        </a:solidFill>
        <a:round/>
      </a:ln>
    </cs:spPr>
  </cs:hiLoLine>
  <cs:leaderLine>
    <cs:lnRef idx="0"/>
    <cs:fillRef idx="0"/>
    <cs:effectRef idx="0"/>
    <cs:fontRef idx="minor">
      <a:schemeClr val="dk1"/>
    </cs:fontRef>
    <cs:spPr>
      <a:ln w="9525">
        <a:solidFill>
          <a:schemeClr val="lt1">
            <a:lumMod val="50000"/>
          </a:schemeClr>
        </a:solidFill>
        <a:round/>
      </a:ln>
    </cs:spPr>
  </cs:leaderLine>
  <cs:legend>
    <cs:lnRef idx="0"/>
    <cs:fillRef idx="0"/>
    <cs:effectRef idx="0"/>
    <cs:fontRef idx="minor">
      <a:schemeClr val="lt1">
        <a:lumMod val="75000"/>
      </a:schemeClr>
    </cs:fontRef>
    <cs:defRPr sz="900"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75000"/>
      </a:schemeClr>
    </cs:fontRef>
    <cs:defRPr sz="900" kern="1200"/>
  </cs:seriesAxis>
  <cs:seriesLine>
    <cs:lnRef idx="0"/>
    <cs:fillRef idx="0"/>
    <cs:effectRef idx="0"/>
    <cs:fontRef idx="minor">
      <a:schemeClr val="dk1"/>
    </cs:fontRef>
    <cs:spPr>
      <a:ln w="9525">
        <a:solidFill>
          <a:schemeClr val="lt1">
            <a:lumMod val="50000"/>
          </a:schemeClr>
        </a:solidFill>
        <a:round/>
      </a:ln>
    </cs:spPr>
  </cs:seriesLine>
  <cs:title>
    <cs:lnRef idx="0"/>
    <cs:fillRef idx="0"/>
    <cs:effectRef idx="0"/>
    <cs:fontRef idx="minor">
      <a:schemeClr val="lt1"/>
    </cs:fontRef>
    <cs:defRPr sz="1800" b="0" kern="1200" cap="all" baseline="0"/>
  </cs:title>
  <cs:trendline>
    <cs:lnRef idx="0">
      <cs:styleClr val="auto"/>
    </cs:lnRef>
    <cs:fillRef idx="0"/>
    <cs:effectRef idx="0"/>
    <cs:fontRef idx="minor">
      <a:schemeClr val="dk1"/>
    </cs:fontRef>
    <cs:spPr>
      <a:ln w="9525" cap="rnd">
        <a:solidFill>
          <a:schemeClr val="phClr">
            <a:alpha val="50000"/>
          </a:schemeClr>
        </a:solidFill>
      </a:ln>
    </cs:spPr>
  </cs:trendline>
  <cs:trendlineLabel>
    <cs:lnRef idx="0"/>
    <cs:fillRef idx="0"/>
    <cs:effectRef idx="0"/>
    <cs:fontRef idx="minor">
      <a:schemeClr val="lt1">
        <a:lumMod val="75000"/>
      </a:schemeClr>
    </cs:fontRef>
    <cs:defRPr sz="900" kern="1200"/>
  </cs:trendlineLabel>
  <cs:upBar>
    <cs:lnRef idx="0"/>
    <cs:fillRef idx="0"/>
    <cs:effectRef idx="0"/>
    <cs:fontRef idx="minor">
      <a:schemeClr val="dk1"/>
    </cs:fontRef>
    <cs:spPr>
      <a:solidFill>
        <a:schemeClr val="lt1">
          <a:lumMod val="85000"/>
        </a:schemeClr>
      </a:solidFill>
      <a:ln w="9525">
        <a:solidFill>
          <a:schemeClr val="dk1">
            <a:lumMod val="50000"/>
          </a:schemeClr>
        </a:solidFill>
        <a:round/>
      </a:ln>
    </cs:spPr>
  </cs:upBar>
  <cs:valueAxis>
    <cs:lnRef idx="0"/>
    <cs:fillRef idx="0"/>
    <cs:effectRef idx="0"/>
    <cs:fontRef idx="minor">
      <a:schemeClr val="lt1">
        <a:lumMod val="75000"/>
      </a:schemeClr>
    </cs:fontRef>
    <cs:defRPr sz="900" kern="1200"/>
  </cs:valueAxis>
  <cs:wall>
    <cs:lnRef idx="0"/>
    <cs:fillRef idx="0"/>
    <cs:effectRef idx="0"/>
    <cs:fontRef idx="minor">
      <a:schemeClr val="tx1"/>
    </cs:fontRef>
    <cs:spPr>
      <a:sp3d/>
    </cs:spPr>
  </cs:wall>
</cs:chartStyle>
</file>

<file path=ppt/charts/style3.xml><?xml version="1.0" encoding="utf-8"?>
<cs:chartStyle xmlns:cs="http://schemas.microsoft.com/office/drawing/2012/chartStyle" xmlns:a="http://schemas.openxmlformats.org/drawingml/2006/main" id="291">
  <cs:axisTitle>
    <cs:lnRef idx="0"/>
    <cs:fillRef idx="0"/>
    <cs:effectRef idx="0"/>
    <cs:fontRef idx="minor">
      <a:schemeClr val="lt1">
        <a:lumMod val="75000"/>
      </a:schemeClr>
    </cs:fontRef>
    <cs:defRPr sz="1197" kern="1200"/>
  </cs:axisTitle>
  <cs:categoryAxis>
    <cs:lnRef idx="0"/>
    <cs:fillRef idx="0"/>
    <cs:effectRef idx="0"/>
    <cs:fontRef idx="minor">
      <a:schemeClr val="lt1">
        <a:lumMod val="75000"/>
      </a:schemeClr>
    </cs:fontRef>
    <cs:defRPr sz="1197" kern="1200"/>
  </cs:categoryAxis>
  <cs:chartArea>
    <cs:lnRef idx="0"/>
    <cs:fillRef idx="0"/>
    <cs:effectRef idx="0"/>
    <cs:fontRef idx="minor">
      <a:schemeClr val="lt1"/>
    </cs:fontRef>
    <cs:spPr>
      <a:solidFill>
        <a:schemeClr val="dk1">
          <a:lumMod val="75000"/>
          <a:lumOff val="25000"/>
        </a:schemeClr>
      </a:solidFill>
      <a:ln w="6350" cap="flat" cmpd="sng" algn="ctr">
        <a:solidFill>
          <a:schemeClr val="dk1">
            <a:tint val="75000"/>
          </a:schemeClr>
        </a:solidFill>
        <a:round/>
      </a:ln>
    </cs:spPr>
    <cs:defRPr sz="1330" kern="1200"/>
  </cs:chartArea>
  <cs:dataLabel>
    <cs:lnRef idx="0"/>
    <cs:fillRef idx="0">
      <cs:styleClr val="auto"/>
    </cs:fillRef>
    <cs:effectRef idx="0"/>
    <cs:fontRef idx="minor">
      <a:schemeClr val="lt1"/>
    </cs:fontRef>
    <cs:spPr>
      <a:solidFill>
        <a:schemeClr val="phClr">
          <a:alpha val="30000"/>
        </a:schemeClr>
      </a:solidFill>
      <a:ln>
        <a:solidFill>
          <a:schemeClr val="lt1">
            <a:alpha val="50000"/>
          </a:schemeClr>
        </a:solidFill>
        <a:round/>
      </a:ln>
      <a:effectLst>
        <a:outerShdw blurRad="63500" dist="88900" dir="2700000" algn="tl" rotWithShape="0">
          <a:prstClr val="black">
            <a:alpha val="40000"/>
          </a:prstClr>
        </a:outerShdw>
      </a:effectLst>
    </cs:spPr>
    <cs:defRPr sz="1197" b="1" i="0" u="none" strike="noStrike" kern="1200" baseline="0"/>
  </cs:dataLabel>
  <cs:dataLabelCallout>
    <cs:lnRef idx="0"/>
    <cs:fillRef idx="0">
      <cs:styleClr val="auto"/>
    </cs:fillRef>
    <cs:effectRef idx="0"/>
    <cs:fontRef idx="minor">
      <a:schemeClr val="lt1"/>
    </cs:fontRef>
    <cs:spPr>
      <a:solidFill>
        <a:schemeClr val="phClr">
          <a:alpha val="30000"/>
        </a:schemeClr>
      </a:solidFill>
      <a:ln>
        <a:solidFill>
          <a:schemeClr val="lt1">
            <a:alpha val="50000"/>
          </a:schemeClr>
        </a:solidFill>
        <a:round/>
      </a:ln>
      <a:effectLst>
        <a:outerShdw blurRad="63500" dist="88900" dir="2700000" algn="tl" rotWithShape="0">
          <a:prstClr val="black">
            <a:alpha val="40000"/>
          </a:prstClr>
        </a:outerShdw>
      </a:effectLst>
    </cs:spPr>
    <cs:defRPr sz="1197" b="1" i="0" u="none" strike="noStrike" kern="1200" baseline="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tx1"/>
    </cs:fontRef>
    <cs:spPr>
      <a:solidFill>
        <a:schemeClr val="phClr">
          <a:alpha val="88000"/>
        </a:schemeClr>
      </a:solidFill>
      <a:ln>
        <a:solidFill>
          <a:schemeClr val="phClr">
            <a:lumMod val="50000"/>
          </a:schemeClr>
        </a:solidFill>
      </a:ln>
    </cs:spPr>
  </cs:dataPoint>
  <cs:dataPoint3D>
    <cs:lnRef idx="0">
      <cs:styleClr val="auto"/>
    </cs:lnRef>
    <cs:fillRef idx="0">
      <cs:styleClr val="auto"/>
    </cs:fillRef>
    <cs:effectRef idx="0"/>
    <cs:fontRef idx="minor">
      <a:schemeClr val="tx1"/>
    </cs:fontRef>
    <cs:spPr>
      <a:solidFill>
        <a:schemeClr val="phClr">
          <a:alpha val="88000"/>
        </a:schemeClr>
      </a:solidFill>
      <a:ln>
        <a:solidFill>
          <a:schemeClr val="phClr">
            <a:lumMod val="50000"/>
          </a:schemeClr>
        </a:solidFill>
      </a:ln>
      <a:scene3d>
        <a:camera prst="orthographicFront"/>
        <a:lightRig rig="threePt" dir="t"/>
      </a:scene3d>
      <a:sp3d prstMaterial="flat"/>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dk1">
            <a:lumMod val="75000"/>
            <a:lumOff val="25000"/>
          </a:schemeClr>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lt1">
        <a:lumMod val="75000"/>
      </a:schemeClr>
    </cs:fontRef>
    <cs:spPr>
      <a:ln w="9525">
        <a:solidFill>
          <a:schemeClr val="dk1">
            <a:lumMod val="50000"/>
            <a:lumOff val="50000"/>
          </a:schemeClr>
        </a:solidFill>
      </a:ln>
    </cs:spPr>
    <cs:defRPr sz="1197" kern="1200"/>
  </cs:dataTable>
  <cs:downBar>
    <cs:lnRef idx="0"/>
    <cs:fillRef idx="0"/>
    <cs:effectRef idx="0"/>
    <cs:fontRef idx="minor">
      <a:schemeClr val="lt1"/>
    </cs:fontRef>
    <cs:spPr>
      <a:solidFill>
        <a:schemeClr val="dk1">
          <a:lumMod val="50000"/>
          <a:lumOff val="50000"/>
        </a:schemeClr>
      </a:solidFill>
      <a:ln w="9525">
        <a:solidFill>
          <a:schemeClr val="dk1">
            <a:lumMod val="75000"/>
          </a:schemeClr>
        </a:solidFill>
        <a:round/>
      </a:ln>
    </cs:spPr>
  </cs:downBar>
  <cs:dropLine>
    <cs:lnRef idx="0"/>
    <cs:fillRef idx="0"/>
    <cs:effectRef idx="0"/>
    <cs:fontRef idx="minor">
      <a:schemeClr val="dk1"/>
    </cs:fontRef>
    <cs:spPr>
      <a:ln w="9525">
        <a:solidFill>
          <a:schemeClr val="lt1">
            <a:lumMod val="50000"/>
          </a:schemeClr>
        </a:solidFill>
        <a:round/>
      </a:ln>
    </cs:spPr>
  </cs:dropLine>
  <cs:errorBar>
    <cs:lnRef idx="0"/>
    <cs:fillRef idx="0"/>
    <cs:effectRef idx="0"/>
    <cs:fontRef idx="minor">
      <a:schemeClr val="dk1"/>
    </cs:fontRef>
    <cs:spPr>
      <a:ln w="9525">
        <a:solidFill>
          <a:schemeClr val="lt1">
            <a:lumMod val="50000"/>
          </a:schemeClr>
        </a:solidFill>
        <a:round/>
      </a:ln>
    </cs:spPr>
  </cs:errorBar>
  <cs:floor>
    <cs:lnRef idx="0"/>
    <cs:fillRef idx="0"/>
    <cs:effectRef idx="0"/>
    <cs:fontRef idx="minor">
      <a:schemeClr val="tx1"/>
    </cs:fontRef>
    <cs:spPr>
      <a:solidFill>
        <a:schemeClr val="bg2">
          <a:lumMod val="75000"/>
          <a:alpha val="27000"/>
        </a:schemeClr>
      </a:solidFill>
      <a:sp3d/>
    </cs:spPr>
  </cs:floor>
  <cs:gridlineMajor>
    <cs:lnRef idx="0"/>
    <cs:fillRef idx="0"/>
    <cs:effectRef idx="0"/>
    <cs:fontRef idx="minor">
      <a:schemeClr val="tx1"/>
    </cs:fontRef>
    <cs:spPr>
      <a:ln w="9525">
        <a:solidFill>
          <a:schemeClr val="lt1">
            <a:lumMod val="50000"/>
          </a:schemeClr>
        </a:solidFill>
      </a:ln>
    </cs:spPr>
  </cs:gridlineMajor>
  <cs:gridlineMinor>
    <cs:lnRef idx="0"/>
    <cs:fillRef idx="0"/>
    <cs:effectRef idx="0"/>
    <cs:fontRef idx="minor">
      <a:schemeClr val="tx1"/>
    </cs:fontRef>
    <cs:spPr>
      <a:ln w="9525">
        <a:solidFill>
          <a:schemeClr val="lt1">
            <a:lumMod val="40000"/>
          </a:schemeClr>
        </a:solidFill>
      </a:ln>
    </cs:spPr>
  </cs:gridlineMinor>
  <cs:hiLoLine>
    <cs:lnRef idx="0"/>
    <cs:fillRef idx="0"/>
    <cs:effectRef idx="0"/>
    <cs:fontRef idx="minor">
      <a:schemeClr val="dk1"/>
    </cs:fontRef>
    <cs:spPr>
      <a:ln w="9525">
        <a:solidFill>
          <a:schemeClr val="lt1">
            <a:lumMod val="50000"/>
          </a:schemeClr>
        </a:solidFill>
        <a:round/>
      </a:ln>
    </cs:spPr>
  </cs:hiLoLine>
  <cs:leaderLine>
    <cs:lnRef idx="0"/>
    <cs:fillRef idx="0"/>
    <cs:effectRef idx="0"/>
    <cs:fontRef idx="minor">
      <a:schemeClr val="dk1"/>
    </cs:fontRef>
    <cs:spPr>
      <a:ln w="9525">
        <a:solidFill>
          <a:schemeClr val="lt1">
            <a:lumMod val="50000"/>
          </a:schemeClr>
        </a:solidFill>
        <a:round/>
      </a:ln>
    </cs:spPr>
  </cs:leaderLine>
  <cs:legend>
    <cs:lnRef idx="0"/>
    <cs:fillRef idx="0"/>
    <cs:effectRef idx="0"/>
    <cs:fontRef idx="minor">
      <a:schemeClr val="lt1">
        <a:lumMod val="75000"/>
      </a:schemeClr>
    </cs:fontRef>
    <cs:defRPr sz="1197"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75000"/>
      </a:schemeClr>
    </cs:fontRef>
    <cs:defRPr sz="1197" kern="1200"/>
  </cs:seriesAxis>
  <cs:seriesLine>
    <cs:lnRef idx="0"/>
    <cs:fillRef idx="0"/>
    <cs:effectRef idx="0"/>
    <cs:fontRef idx="minor">
      <a:schemeClr val="dk1"/>
    </cs:fontRef>
    <cs:spPr>
      <a:ln w="9525">
        <a:solidFill>
          <a:schemeClr val="lt1">
            <a:lumMod val="50000"/>
          </a:schemeClr>
        </a:solidFill>
        <a:round/>
      </a:ln>
    </cs:spPr>
  </cs:seriesLine>
  <cs:title>
    <cs:lnRef idx="0"/>
    <cs:fillRef idx="0"/>
    <cs:effectRef idx="0"/>
    <cs:fontRef idx="minor">
      <a:schemeClr val="lt1"/>
    </cs:fontRef>
    <cs:defRPr sz="2200" b="0" kern="1200" cap="all" baseline="0"/>
  </cs:title>
  <cs:trendline>
    <cs:lnRef idx="0">
      <cs:styleClr val="auto"/>
    </cs:lnRef>
    <cs:fillRef idx="0"/>
    <cs:effectRef idx="0"/>
    <cs:fontRef idx="minor">
      <a:schemeClr val="dk1"/>
    </cs:fontRef>
    <cs:spPr>
      <a:ln w="9525" cap="rnd">
        <a:solidFill>
          <a:schemeClr val="phClr">
            <a:alpha val="50000"/>
          </a:schemeClr>
        </a:solidFill>
      </a:ln>
    </cs:spPr>
  </cs:trendline>
  <cs:trendlineLabel>
    <cs:lnRef idx="0"/>
    <cs:fillRef idx="0"/>
    <cs:effectRef idx="0"/>
    <cs:fontRef idx="minor">
      <a:schemeClr val="lt1">
        <a:lumMod val="75000"/>
      </a:schemeClr>
    </cs:fontRef>
    <cs:defRPr sz="1197" kern="1200"/>
  </cs:trendlineLabel>
  <cs:upBar>
    <cs:lnRef idx="0"/>
    <cs:fillRef idx="0"/>
    <cs:effectRef idx="0"/>
    <cs:fontRef idx="minor">
      <a:schemeClr val="dk1"/>
    </cs:fontRef>
    <cs:spPr>
      <a:solidFill>
        <a:schemeClr val="lt1">
          <a:lumMod val="85000"/>
        </a:schemeClr>
      </a:solidFill>
      <a:ln w="9525">
        <a:solidFill>
          <a:schemeClr val="dk1">
            <a:lumMod val="50000"/>
          </a:schemeClr>
        </a:solidFill>
        <a:round/>
      </a:ln>
    </cs:spPr>
  </cs:upBar>
  <cs:valueAxis>
    <cs:lnRef idx="0"/>
    <cs:fillRef idx="0"/>
    <cs:effectRef idx="0"/>
    <cs:fontRef idx="minor">
      <a:schemeClr val="lt1">
        <a:lumMod val="75000"/>
      </a:schemeClr>
    </cs:fontRef>
    <cs:defRPr sz="1197" kern="1200"/>
  </cs:valueAxis>
  <cs:wall>
    <cs:lnRef idx="0"/>
    <cs:fillRef idx="0"/>
    <cs:effectRef idx="0"/>
    <cs:fontRef idx="minor">
      <a:schemeClr val="tx1"/>
    </cs:fontRef>
    <cs:spPr>
      <a:sp3d/>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88734ED-9C4E-4A77-9EED-720D22DAAD2A}"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en-ZA"/>
        </a:p>
      </dgm:t>
    </dgm:pt>
    <dgm:pt modelId="{058B56D1-7443-4D75-AB3E-1F2BE456DA3D}">
      <dgm:prSet custT="1"/>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600" b="1" dirty="0"/>
            <a:t>To estimate </a:t>
          </a:r>
          <a:r>
            <a:rPr lang="en-US" sz="1600" b="1" dirty="0">
              <a:solidFill>
                <a:srgbClr val="FFFF00"/>
              </a:solidFill>
            </a:rPr>
            <a:t>exposure to secondhand smoke </a:t>
          </a:r>
          <a:r>
            <a:rPr lang="en-US" sz="1600" b="1" dirty="0"/>
            <a:t>at home, workplaces, and in various public places.</a:t>
          </a:r>
          <a:endParaRPr lang="en-ZA" sz="1600" b="1" dirty="0"/>
        </a:p>
        <a:p>
          <a:pPr marL="0" lvl="0" defTabSz="711200">
            <a:lnSpc>
              <a:spcPct val="90000"/>
            </a:lnSpc>
            <a:spcBef>
              <a:spcPct val="0"/>
            </a:spcBef>
            <a:spcAft>
              <a:spcPct val="35000"/>
            </a:spcAft>
            <a:buNone/>
          </a:pPr>
          <a:endParaRPr lang="en-ZA" sz="1400" dirty="0"/>
        </a:p>
      </dgm:t>
    </dgm:pt>
    <dgm:pt modelId="{B35269A4-2FF5-4177-BE3B-EF368F47C96D}" type="parTrans" cxnId="{40222ACD-5285-471E-A758-C79FA248AF4F}">
      <dgm:prSet/>
      <dgm:spPr/>
      <dgm:t>
        <a:bodyPr/>
        <a:lstStyle/>
        <a:p>
          <a:endParaRPr lang="en-ZA"/>
        </a:p>
      </dgm:t>
    </dgm:pt>
    <dgm:pt modelId="{97720F1F-41B9-4488-A369-92C50D9B14F1}" type="sibTrans" cxnId="{40222ACD-5285-471E-A758-C79FA248AF4F}">
      <dgm:prSet/>
      <dgm:spPr/>
      <dgm:t>
        <a:bodyPr/>
        <a:lstStyle/>
        <a:p>
          <a:endParaRPr lang="en-ZA"/>
        </a:p>
      </dgm:t>
    </dgm:pt>
    <dgm:pt modelId="{5727BCEB-03BC-4593-9337-13202494B5E0}">
      <dgm:prSet custT="1"/>
      <dgm:spPr/>
      <dgm:t>
        <a:bodyPr/>
        <a:lstStyle/>
        <a:p>
          <a:r>
            <a:rPr lang="en-ZA" sz="1600" b="1" dirty="0"/>
            <a:t>To estimate </a:t>
          </a:r>
          <a:r>
            <a:rPr lang="en-ZA" sz="1600" b="1" dirty="0">
              <a:solidFill>
                <a:srgbClr val="FFFF00"/>
              </a:solidFill>
            </a:rPr>
            <a:t>tobacco use </a:t>
          </a:r>
          <a:r>
            <a:rPr lang="en-ZA" sz="1600" b="1" dirty="0"/>
            <a:t>by types of tobacco by age and various socio-demographic characteristics</a:t>
          </a:r>
        </a:p>
      </dgm:t>
    </dgm:pt>
    <dgm:pt modelId="{D8160143-FF41-4EA6-8E39-BD38B7EE0292}" type="parTrans" cxnId="{49BE6F6F-648A-4B89-A0B5-5F5D97ED28E3}">
      <dgm:prSet/>
      <dgm:spPr/>
      <dgm:t>
        <a:bodyPr/>
        <a:lstStyle/>
        <a:p>
          <a:endParaRPr lang="en-ZA"/>
        </a:p>
      </dgm:t>
    </dgm:pt>
    <dgm:pt modelId="{A33A0818-0044-49B5-AAA1-C1A8877D2A7C}" type="sibTrans" cxnId="{49BE6F6F-648A-4B89-A0B5-5F5D97ED28E3}">
      <dgm:prSet/>
      <dgm:spPr/>
      <dgm:t>
        <a:bodyPr/>
        <a:lstStyle/>
        <a:p>
          <a:endParaRPr lang="en-ZA"/>
        </a:p>
      </dgm:t>
    </dgm:pt>
    <dgm:pt modelId="{26129817-8D9A-4BE5-9F2F-E3BCE34B99A8}">
      <dgm:prSet custT="1"/>
      <dgm:spPr/>
      <dgm:t>
        <a:bodyPr/>
        <a:lstStyle/>
        <a:p>
          <a:r>
            <a:rPr lang="en-US" sz="1600" b="1" dirty="0"/>
            <a:t>To </a:t>
          </a:r>
          <a:r>
            <a:rPr lang="en-US" sz="1600" b="1" dirty="0">
              <a:solidFill>
                <a:srgbClr val="FFFF00"/>
              </a:solidFill>
            </a:rPr>
            <a:t>estimate quitting </a:t>
          </a:r>
          <a:r>
            <a:rPr lang="en-US" sz="1600" b="1" dirty="0" err="1">
              <a:solidFill>
                <a:srgbClr val="FFFF00"/>
              </a:solidFill>
            </a:rPr>
            <a:t>behaviour</a:t>
          </a:r>
          <a:r>
            <a:rPr lang="en-US" sz="1600" b="1" dirty="0">
              <a:solidFill>
                <a:srgbClr val="FFFF00"/>
              </a:solidFill>
            </a:rPr>
            <a:t>: </a:t>
          </a:r>
          <a:r>
            <a:rPr lang="en-US" sz="1600" b="1" dirty="0"/>
            <a:t>attempts, cessation methods, and health care providers’ support for quitting.</a:t>
          </a:r>
          <a:endParaRPr lang="en-ZA" sz="1600" b="1" dirty="0"/>
        </a:p>
      </dgm:t>
    </dgm:pt>
    <dgm:pt modelId="{AA5E1D53-C14F-4428-9762-C151D2E27A2E}" type="parTrans" cxnId="{ABA2EA0C-2302-44DC-B3AA-A9A16EE9B72F}">
      <dgm:prSet/>
      <dgm:spPr/>
      <dgm:t>
        <a:bodyPr/>
        <a:lstStyle/>
        <a:p>
          <a:endParaRPr lang="en-ZA"/>
        </a:p>
      </dgm:t>
    </dgm:pt>
    <dgm:pt modelId="{365F9336-F4CB-456E-8F69-06EB940A0549}" type="sibTrans" cxnId="{ABA2EA0C-2302-44DC-B3AA-A9A16EE9B72F}">
      <dgm:prSet/>
      <dgm:spPr/>
      <dgm:t>
        <a:bodyPr/>
        <a:lstStyle/>
        <a:p>
          <a:endParaRPr lang="en-ZA"/>
        </a:p>
      </dgm:t>
    </dgm:pt>
    <dgm:pt modelId="{49E07B7A-4187-44E2-A03D-E1B9B1785BE9}">
      <dgm:prSet custT="1"/>
      <dgm:spPr/>
      <dgm:t>
        <a:bodyPr/>
        <a:lstStyle/>
        <a:p>
          <a:r>
            <a:rPr lang="en-US" sz="1600" b="1" dirty="0"/>
            <a:t>To </a:t>
          </a:r>
          <a:r>
            <a:rPr lang="en-US" sz="1600" b="1" dirty="0">
              <a:solidFill>
                <a:srgbClr val="FFFF00"/>
              </a:solidFill>
            </a:rPr>
            <a:t>assess knowledge, attitude, and perceptions</a:t>
          </a:r>
          <a:r>
            <a:rPr lang="en-US" sz="1600" b="1" dirty="0"/>
            <a:t> towards tobacco use and exposure to secondhand smoke.</a:t>
          </a:r>
          <a:endParaRPr lang="en-ZA" sz="1600" b="1" dirty="0"/>
        </a:p>
      </dgm:t>
    </dgm:pt>
    <dgm:pt modelId="{23ECC309-E507-4605-B1C1-2740782F21F4}" type="parTrans" cxnId="{FC729B51-C4AB-4B75-B192-3A3AB8040C0C}">
      <dgm:prSet/>
      <dgm:spPr/>
      <dgm:t>
        <a:bodyPr/>
        <a:lstStyle/>
        <a:p>
          <a:endParaRPr lang="en-ZA"/>
        </a:p>
      </dgm:t>
    </dgm:pt>
    <dgm:pt modelId="{744753F2-1086-4A10-8EBA-F3ADB2AEF2E3}" type="sibTrans" cxnId="{FC729B51-C4AB-4B75-B192-3A3AB8040C0C}">
      <dgm:prSet/>
      <dgm:spPr/>
      <dgm:t>
        <a:bodyPr/>
        <a:lstStyle/>
        <a:p>
          <a:endParaRPr lang="en-ZA"/>
        </a:p>
      </dgm:t>
    </dgm:pt>
    <dgm:pt modelId="{F2677F65-0E82-46C6-94BF-99AD0527184E}">
      <dgm:prSet custT="1"/>
      <dgm:spPr/>
      <dgm:t>
        <a:bodyPr/>
        <a:lstStyle/>
        <a:p>
          <a:r>
            <a:rPr lang="en-US" sz="1600" b="1" dirty="0"/>
            <a:t>To </a:t>
          </a:r>
          <a:r>
            <a:rPr lang="en-US" sz="1600" b="1" dirty="0">
              <a:solidFill>
                <a:srgbClr val="FFFF00"/>
              </a:solidFill>
            </a:rPr>
            <a:t>assess exposure to tobacco messaging </a:t>
          </a:r>
          <a:r>
            <a:rPr lang="en-US" sz="1600" b="1" dirty="0"/>
            <a:t>and tobacco advertising, promotion, and sponsorship.</a:t>
          </a:r>
          <a:endParaRPr lang="en-ZA" sz="1600" b="1" dirty="0"/>
        </a:p>
      </dgm:t>
    </dgm:pt>
    <dgm:pt modelId="{29C32534-450A-47CA-B7A4-72E092851D43}" type="parTrans" cxnId="{826EEA50-D6ED-4FF1-AFF8-61F74FF6BD62}">
      <dgm:prSet/>
      <dgm:spPr/>
      <dgm:t>
        <a:bodyPr/>
        <a:lstStyle/>
        <a:p>
          <a:endParaRPr lang="en-ZA"/>
        </a:p>
      </dgm:t>
    </dgm:pt>
    <dgm:pt modelId="{B6C9B300-E98F-4881-BBAC-FB45A056704D}" type="sibTrans" cxnId="{826EEA50-D6ED-4FF1-AFF8-61F74FF6BD62}">
      <dgm:prSet/>
      <dgm:spPr/>
      <dgm:t>
        <a:bodyPr/>
        <a:lstStyle/>
        <a:p>
          <a:endParaRPr lang="en-ZA"/>
        </a:p>
      </dgm:t>
    </dgm:pt>
    <dgm:pt modelId="{BD220B71-295C-423B-96E8-043A4963A2BE}">
      <dgm:prSet custT="1"/>
      <dgm:spPr/>
      <dgm:t>
        <a:bodyPr/>
        <a:lstStyle/>
        <a:p>
          <a:r>
            <a:rPr lang="en-US" sz="1600" b="1" dirty="0">
              <a:solidFill>
                <a:srgbClr val="FFFF00"/>
              </a:solidFill>
            </a:rPr>
            <a:t>To estimate the economics of tobacco use</a:t>
          </a:r>
          <a:r>
            <a:rPr lang="en-US" sz="1600" b="1" dirty="0"/>
            <a:t> in relation to patterns of cigarette purchase, price, tobacco product brands and sources</a:t>
          </a:r>
          <a:r>
            <a:rPr lang="en-US" sz="1500" dirty="0"/>
            <a:t>.</a:t>
          </a:r>
          <a:endParaRPr lang="en-ZA" sz="1500" dirty="0"/>
        </a:p>
      </dgm:t>
    </dgm:pt>
    <dgm:pt modelId="{DF44DC01-B8CF-47E5-B914-10E5197EA7E9}" type="parTrans" cxnId="{6F11885F-4182-4979-9BC6-5A34CB1E63CD}">
      <dgm:prSet/>
      <dgm:spPr/>
      <dgm:t>
        <a:bodyPr/>
        <a:lstStyle/>
        <a:p>
          <a:endParaRPr lang="en-ZA"/>
        </a:p>
      </dgm:t>
    </dgm:pt>
    <dgm:pt modelId="{2F03371E-41D8-4F9D-8441-7BE7CAA783D2}" type="sibTrans" cxnId="{6F11885F-4182-4979-9BC6-5A34CB1E63CD}">
      <dgm:prSet/>
      <dgm:spPr/>
      <dgm:t>
        <a:bodyPr/>
        <a:lstStyle/>
        <a:p>
          <a:endParaRPr lang="en-ZA"/>
        </a:p>
      </dgm:t>
    </dgm:pt>
    <dgm:pt modelId="{0A18EF4C-948A-4E26-9837-247BD8562AC8}" type="pres">
      <dgm:prSet presAssocID="{288734ED-9C4E-4A77-9EED-720D22DAAD2A}" presName="Name0" presStyleCnt="0">
        <dgm:presLayoutVars>
          <dgm:dir/>
          <dgm:resizeHandles val="exact"/>
        </dgm:presLayoutVars>
      </dgm:prSet>
      <dgm:spPr/>
    </dgm:pt>
    <dgm:pt modelId="{3F41981C-8C78-437A-A3CB-E5C6C6B99684}" type="pres">
      <dgm:prSet presAssocID="{288734ED-9C4E-4A77-9EED-720D22DAAD2A}" presName="cycle" presStyleCnt="0"/>
      <dgm:spPr/>
    </dgm:pt>
    <dgm:pt modelId="{1BFAEB37-66C0-419C-961E-995F0AB39CFF}" type="pres">
      <dgm:prSet presAssocID="{058B56D1-7443-4D75-AB3E-1F2BE456DA3D}" presName="nodeFirstNode" presStyleLbl="node1" presStyleIdx="0" presStyleCnt="6" custScaleY="118466" custRadScaleRad="106261" custRadScaleInc="143044">
        <dgm:presLayoutVars>
          <dgm:bulletEnabled val="1"/>
        </dgm:presLayoutVars>
      </dgm:prSet>
      <dgm:spPr/>
    </dgm:pt>
    <dgm:pt modelId="{C59B8E85-E132-4336-85CA-481ADA6DCEE1}" type="pres">
      <dgm:prSet presAssocID="{97720F1F-41B9-4488-A369-92C50D9B14F1}" presName="sibTransFirstNode" presStyleLbl="bgShp" presStyleIdx="0" presStyleCnt="1" custLinFactNeighborX="-45151" custLinFactNeighborY="-29834"/>
      <dgm:spPr/>
    </dgm:pt>
    <dgm:pt modelId="{87374599-7019-4FC7-BD49-AB06AF85EB9C}" type="pres">
      <dgm:prSet presAssocID="{5727BCEB-03BC-4593-9337-13202494B5E0}" presName="nodeFollowingNodes" presStyleLbl="node1" presStyleIdx="1" presStyleCnt="6" custScaleY="149438" custRadScaleRad="94240" custRadScaleInc="-110746">
        <dgm:presLayoutVars>
          <dgm:bulletEnabled val="1"/>
        </dgm:presLayoutVars>
      </dgm:prSet>
      <dgm:spPr/>
    </dgm:pt>
    <dgm:pt modelId="{6CCEA026-768A-4A3B-9D61-9B3F8163BDAB}" type="pres">
      <dgm:prSet presAssocID="{26129817-8D9A-4BE5-9F2F-E3BCE34B99A8}" presName="nodeFollowingNodes" presStyleLbl="node1" presStyleIdx="2" presStyleCnt="6" custScaleY="132582">
        <dgm:presLayoutVars>
          <dgm:bulletEnabled val="1"/>
        </dgm:presLayoutVars>
      </dgm:prSet>
      <dgm:spPr/>
    </dgm:pt>
    <dgm:pt modelId="{C62A0F6B-74B4-4571-B5A2-8ABA8DB93051}" type="pres">
      <dgm:prSet presAssocID="{49E07B7A-4187-44E2-A03D-E1B9B1785BE9}" presName="nodeFollowingNodes" presStyleLbl="node1" presStyleIdx="3" presStyleCnt="6" custScaleY="130248">
        <dgm:presLayoutVars>
          <dgm:bulletEnabled val="1"/>
        </dgm:presLayoutVars>
      </dgm:prSet>
      <dgm:spPr/>
    </dgm:pt>
    <dgm:pt modelId="{D12C28FE-990C-4955-A888-C64990D1AA1F}" type="pres">
      <dgm:prSet presAssocID="{F2677F65-0E82-46C6-94BF-99AD0527184E}" presName="nodeFollowingNodes" presStyleLbl="node1" presStyleIdx="4" presStyleCnt="6" custScaleY="155897">
        <dgm:presLayoutVars>
          <dgm:bulletEnabled val="1"/>
        </dgm:presLayoutVars>
      </dgm:prSet>
      <dgm:spPr/>
    </dgm:pt>
    <dgm:pt modelId="{BEAE4B0F-788A-4D7A-9363-C2D059AE75CA}" type="pres">
      <dgm:prSet presAssocID="{BD220B71-295C-423B-96E8-043A4963A2BE}" presName="nodeFollowingNodes" presStyleLbl="node1" presStyleIdx="5" presStyleCnt="6" custScaleY="136236">
        <dgm:presLayoutVars>
          <dgm:bulletEnabled val="1"/>
        </dgm:presLayoutVars>
      </dgm:prSet>
      <dgm:spPr/>
    </dgm:pt>
  </dgm:ptLst>
  <dgm:cxnLst>
    <dgm:cxn modelId="{ABA2EA0C-2302-44DC-B3AA-A9A16EE9B72F}" srcId="{288734ED-9C4E-4A77-9EED-720D22DAAD2A}" destId="{26129817-8D9A-4BE5-9F2F-E3BCE34B99A8}" srcOrd="2" destOrd="0" parTransId="{AA5E1D53-C14F-4428-9762-C151D2E27A2E}" sibTransId="{365F9336-F4CB-456E-8F69-06EB940A0549}"/>
    <dgm:cxn modelId="{6F11885F-4182-4979-9BC6-5A34CB1E63CD}" srcId="{288734ED-9C4E-4A77-9EED-720D22DAAD2A}" destId="{BD220B71-295C-423B-96E8-043A4963A2BE}" srcOrd="5" destOrd="0" parTransId="{DF44DC01-B8CF-47E5-B914-10E5197EA7E9}" sibTransId="{2F03371E-41D8-4F9D-8441-7BE7CAA783D2}"/>
    <dgm:cxn modelId="{49BE6F6F-648A-4B89-A0B5-5F5D97ED28E3}" srcId="{288734ED-9C4E-4A77-9EED-720D22DAAD2A}" destId="{5727BCEB-03BC-4593-9337-13202494B5E0}" srcOrd="1" destOrd="0" parTransId="{D8160143-FF41-4EA6-8E39-BD38B7EE0292}" sibTransId="{A33A0818-0044-49B5-AAA1-C1A8877D2A7C}"/>
    <dgm:cxn modelId="{826EEA50-D6ED-4FF1-AFF8-61F74FF6BD62}" srcId="{288734ED-9C4E-4A77-9EED-720D22DAAD2A}" destId="{F2677F65-0E82-46C6-94BF-99AD0527184E}" srcOrd="4" destOrd="0" parTransId="{29C32534-450A-47CA-B7A4-72E092851D43}" sibTransId="{B6C9B300-E98F-4881-BBAC-FB45A056704D}"/>
    <dgm:cxn modelId="{FC729B51-C4AB-4B75-B192-3A3AB8040C0C}" srcId="{288734ED-9C4E-4A77-9EED-720D22DAAD2A}" destId="{49E07B7A-4187-44E2-A03D-E1B9B1785BE9}" srcOrd="3" destOrd="0" parTransId="{23ECC309-E507-4605-B1C1-2740782F21F4}" sibTransId="{744753F2-1086-4A10-8EBA-F3ADB2AEF2E3}"/>
    <dgm:cxn modelId="{1B3AE572-75D1-44AA-9F65-F701C2425B93}" type="presOf" srcId="{058B56D1-7443-4D75-AB3E-1F2BE456DA3D}" destId="{1BFAEB37-66C0-419C-961E-995F0AB39CFF}" srcOrd="0" destOrd="0" presId="urn:microsoft.com/office/officeart/2005/8/layout/cycle3"/>
    <dgm:cxn modelId="{3EA72F79-7E83-4C1F-AF92-FE8183517114}" type="presOf" srcId="{BD220B71-295C-423B-96E8-043A4963A2BE}" destId="{BEAE4B0F-788A-4D7A-9363-C2D059AE75CA}" srcOrd="0" destOrd="0" presId="urn:microsoft.com/office/officeart/2005/8/layout/cycle3"/>
    <dgm:cxn modelId="{524AC27C-2365-4894-96B7-AE78561FE456}" type="presOf" srcId="{F2677F65-0E82-46C6-94BF-99AD0527184E}" destId="{D12C28FE-990C-4955-A888-C64990D1AA1F}" srcOrd="0" destOrd="0" presId="urn:microsoft.com/office/officeart/2005/8/layout/cycle3"/>
    <dgm:cxn modelId="{E1B2B57F-7ED9-4A67-A349-73EC06E57D0D}" type="presOf" srcId="{5727BCEB-03BC-4593-9337-13202494B5E0}" destId="{87374599-7019-4FC7-BD49-AB06AF85EB9C}" srcOrd="0" destOrd="0" presId="urn:microsoft.com/office/officeart/2005/8/layout/cycle3"/>
    <dgm:cxn modelId="{1FDEDC8B-5FFF-4A40-B2F4-2FADA8877B0D}" type="presOf" srcId="{97720F1F-41B9-4488-A369-92C50D9B14F1}" destId="{C59B8E85-E132-4336-85CA-481ADA6DCEE1}" srcOrd="0" destOrd="0" presId="urn:microsoft.com/office/officeart/2005/8/layout/cycle3"/>
    <dgm:cxn modelId="{11D7C992-EFDE-42F3-B74E-606AD665BC38}" type="presOf" srcId="{288734ED-9C4E-4A77-9EED-720D22DAAD2A}" destId="{0A18EF4C-948A-4E26-9837-247BD8562AC8}" srcOrd="0" destOrd="0" presId="urn:microsoft.com/office/officeart/2005/8/layout/cycle3"/>
    <dgm:cxn modelId="{40222ACD-5285-471E-A758-C79FA248AF4F}" srcId="{288734ED-9C4E-4A77-9EED-720D22DAAD2A}" destId="{058B56D1-7443-4D75-AB3E-1F2BE456DA3D}" srcOrd="0" destOrd="0" parTransId="{B35269A4-2FF5-4177-BE3B-EF368F47C96D}" sibTransId="{97720F1F-41B9-4488-A369-92C50D9B14F1}"/>
    <dgm:cxn modelId="{65DF13E7-F717-43FF-AAAB-A6043FCD7E42}" type="presOf" srcId="{26129817-8D9A-4BE5-9F2F-E3BCE34B99A8}" destId="{6CCEA026-768A-4A3B-9D61-9B3F8163BDAB}" srcOrd="0" destOrd="0" presId="urn:microsoft.com/office/officeart/2005/8/layout/cycle3"/>
    <dgm:cxn modelId="{979F2FE9-5A7A-4D1A-94A6-65E32C4D59D0}" type="presOf" srcId="{49E07B7A-4187-44E2-A03D-E1B9B1785BE9}" destId="{C62A0F6B-74B4-4571-B5A2-8ABA8DB93051}" srcOrd="0" destOrd="0" presId="urn:microsoft.com/office/officeart/2005/8/layout/cycle3"/>
    <dgm:cxn modelId="{4C8CFB95-7B68-40DA-BBB5-D4D8A0FBC87A}" type="presParOf" srcId="{0A18EF4C-948A-4E26-9837-247BD8562AC8}" destId="{3F41981C-8C78-437A-A3CB-E5C6C6B99684}" srcOrd="0" destOrd="0" presId="urn:microsoft.com/office/officeart/2005/8/layout/cycle3"/>
    <dgm:cxn modelId="{2AE3F6B1-FCC0-4627-A369-9408B3F1037A}" type="presParOf" srcId="{3F41981C-8C78-437A-A3CB-E5C6C6B99684}" destId="{1BFAEB37-66C0-419C-961E-995F0AB39CFF}" srcOrd="0" destOrd="0" presId="urn:microsoft.com/office/officeart/2005/8/layout/cycle3"/>
    <dgm:cxn modelId="{7867107A-2FFB-410E-ADEC-B3CD8E856B9E}" type="presParOf" srcId="{3F41981C-8C78-437A-A3CB-E5C6C6B99684}" destId="{C59B8E85-E132-4336-85CA-481ADA6DCEE1}" srcOrd="1" destOrd="0" presId="urn:microsoft.com/office/officeart/2005/8/layout/cycle3"/>
    <dgm:cxn modelId="{BA6B2279-570D-4623-94F5-64546B57E7DB}" type="presParOf" srcId="{3F41981C-8C78-437A-A3CB-E5C6C6B99684}" destId="{87374599-7019-4FC7-BD49-AB06AF85EB9C}" srcOrd="2" destOrd="0" presId="urn:microsoft.com/office/officeart/2005/8/layout/cycle3"/>
    <dgm:cxn modelId="{380F7290-D982-4B49-8E32-C08E19E41B64}" type="presParOf" srcId="{3F41981C-8C78-437A-A3CB-E5C6C6B99684}" destId="{6CCEA026-768A-4A3B-9D61-9B3F8163BDAB}" srcOrd="3" destOrd="0" presId="urn:microsoft.com/office/officeart/2005/8/layout/cycle3"/>
    <dgm:cxn modelId="{FF1E25CB-0DB1-4085-A37D-F1FA1D14006D}" type="presParOf" srcId="{3F41981C-8C78-437A-A3CB-E5C6C6B99684}" destId="{C62A0F6B-74B4-4571-B5A2-8ABA8DB93051}" srcOrd="4" destOrd="0" presId="urn:microsoft.com/office/officeart/2005/8/layout/cycle3"/>
    <dgm:cxn modelId="{A51963DF-5F27-426B-AB21-0F5D61C4D626}" type="presParOf" srcId="{3F41981C-8C78-437A-A3CB-E5C6C6B99684}" destId="{D12C28FE-990C-4955-A888-C64990D1AA1F}" srcOrd="5" destOrd="0" presId="urn:microsoft.com/office/officeart/2005/8/layout/cycle3"/>
    <dgm:cxn modelId="{BF829D25-7FB3-4239-AA38-1879BC54F0D3}" type="presParOf" srcId="{3F41981C-8C78-437A-A3CB-E5C6C6B99684}" destId="{BEAE4B0F-788A-4D7A-9363-C2D059AE75CA}" srcOrd="6"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5058395-3953-4117-9003-399CCD70D9D6}" type="doc">
      <dgm:prSet loTypeId="urn:microsoft.com/office/officeart/2005/8/layout/vList2" loCatId="list" qsTypeId="urn:microsoft.com/office/officeart/2005/8/quickstyle/simple4" qsCatId="simple" csTypeId="urn:microsoft.com/office/officeart/2005/8/colors/accent1_4" csCatId="accent1" phldr="1"/>
      <dgm:spPr/>
      <dgm:t>
        <a:bodyPr/>
        <a:lstStyle/>
        <a:p>
          <a:endParaRPr lang="en-US"/>
        </a:p>
      </dgm:t>
    </dgm:pt>
    <dgm:pt modelId="{41B89707-6518-49FA-8ABA-DFA7678F95CE}">
      <dgm:prSet custT="1"/>
      <dgm:spPr/>
      <dgm:t>
        <a:bodyPr/>
        <a:lstStyle/>
        <a:p>
          <a:r>
            <a:rPr lang="en-US" sz="1800" b="1" dirty="0"/>
            <a:t>Among those currently using e-cigarettes: 41.8% used e-cigarettes containing nicotine</a:t>
          </a:r>
        </a:p>
      </dgm:t>
    </dgm:pt>
    <dgm:pt modelId="{345B18AC-9C75-433E-A36F-D07787104C18}" type="parTrans" cxnId="{B15DDD54-8565-49E3-8F10-B574C39457C6}">
      <dgm:prSet/>
      <dgm:spPr/>
      <dgm:t>
        <a:bodyPr/>
        <a:lstStyle/>
        <a:p>
          <a:endParaRPr lang="en-US" sz="2800" b="1"/>
        </a:p>
      </dgm:t>
    </dgm:pt>
    <dgm:pt modelId="{0282F502-D077-48DB-B5E4-9F15DC6AB7AD}" type="sibTrans" cxnId="{B15DDD54-8565-49E3-8F10-B574C39457C6}">
      <dgm:prSet/>
      <dgm:spPr/>
      <dgm:t>
        <a:bodyPr/>
        <a:lstStyle/>
        <a:p>
          <a:endParaRPr lang="en-US" sz="2800" b="1"/>
        </a:p>
      </dgm:t>
    </dgm:pt>
    <dgm:pt modelId="{6BED2186-EF73-435C-B920-9570DCD68386}">
      <dgm:prSet custT="1"/>
      <dgm:spPr/>
      <dgm:t>
        <a:bodyPr/>
        <a:lstStyle/>
        <a:p>
          <a:r>
            <a:rPr lang="en-US" sz="1800" b="1" dirty="0"/>
            <a:t>27.9% were not aware of whether the e-cigarette they used contained nicotine</a:t>
          </a:r>
        </a:p>
      </dgm:t>
    </dgm:pt>
    <dgm:pt modelId="{8A20E10F-BBE0-4816-89E3-4154BC00B3FD}" type="parTrans" cxnId="{246B4CE3-B656-4927-8DFB-F2CECF69E9E6}">
      <dgm:prSet/>
      <dgm:spPr/>
      <dgm:t>
        <a:bodyPr/>
        <a:lstStyle/>
        <a:p>
          <a:endParaRPr lang="en-US" sz="2800" b="1"/>
        </a:p>
      </dgm:t>
    </dgm:pt>
    <dgm:pt modelId="{EB1D900F-09FB-48BD-8AB9-8AC06D7ACDD3}" type="sibTrans" cxnId="{246B4CE3-B656-4927-8DFB-F2CECF69E9E6}">
      <dgm:prSet/>
      <dgm:spPr/>
      <dgm:t>
        <a:bodyPr/>
        <a:lstStyle/>
        <a:p>
          <a:endParaRPr lang="en-US" sz="2800" b="1"/>
        </a:p>
      </dgm:t>
    </dgm:pt>
    <dgm:pt modelId="{23D0E80A-6A65-4263-9D5A-F14DB91524FD}">
      <dgm:prSet custT="1"/>
      <dgm:spPr/>
      <dgm:t>
        <a:bodyPr/>
        <a:lstStyle/>
        <a:p>
          <a:r>
            <a:rPr lang="en-US" sz="1800" b="1" dirty="0"/>
            <a:t>Over half (55.7%) of those aged 15 to 24years reported not knowing if the e-cigarette they use contain nicotine or not</a:t>
          </a:r>
        </a:p>
      </dgm:t>
    </dgm:pt>
    <dgm:pt modelId="{411E879C-B2A7-4ED3-B45E-A15E2AEB5B50}" type="sibTrans" cxnId="{6C79D04D-5D36-42FF-8293-BD5361FE7D59}">
      <dgm:prSet/>
      <dgm:spPr/>
      <dgm:t>
        <a:bodyPr/>
        <a:lstStyle/>
        <a:p>
          <a:endParaRPr lang="en-US" sz="2800" b="1"/>
        </a:p>
      </dgm:t>
    </dgm:pt>
    <dgm:pt modelId="{DE194633-8903-476D-B52A-D7975AD05F2E}" type="parTrans" cxnId="{6C79D04D-5D36-42FF-8293-BD5361FE7D59}">
      <dgm:prSet/>
      <dgm:spPr/>
      <dgm:t>
        <a:bodyPr/>
        <a:lstStyle/>
        <a:p>
          <a:endParaRPr lang="en-US" sz="2800" b="1"/>
        </a:p>
      </dgm:t>
    </dgm:pt>
    <dgm:pt modelId="{AB957B78-1352-4B5C-A896-6B7C51FAA4C8}" type="pres">
      <dgm:prSet presAssocID="{65058395-3953-4117-9003-399CCD70D9D6}" presName="linear" presStyleCnt="0">
        <dgm:presLayoutVars>
          <dgm:animLvl val="lvl"/>
          <dgm:resizeHandles val="exact"/>
        </dgm:presLayoutVars>
      </dgm:prSet>
      <dgm:spPr/>
    </dgm:pt>
    <dgm:pt modelId="{E7920412-265D-4ED3-931A-273F173F4FDD}" type="pres">
      <dgm:prSet presAssocID="{41B89707-6518-49FA-8ABA-DFA7678F95CE}" presName="parentText" presStyleLbl="node1" presStyleIdx="0" presStyleCnt="3">
        <dgm:presLayoutVars>
          <dgm:chMax val="0"/>
          <dgm:bulletEnabled val="1"/>
        </dgm:presLayoutVars>
      </dgm:prSet>
      <dgm:spPr/>
    </dgm:pt>
    <dgm:pt modelId="{7D7E697A-6735-4505-8ED6-BD00EBE2E893}" type="pres">
      <dgm:prSet presAssocID="{0282F502-D077-48DB-B5E4-9F15DC6AB7AD}" presName="spacer" presStyleCnt="0"/>
      <dgm:spPr/>
    </dgm:pt>
    <dgm:pt modelId="{FDF46949-4965-42CA-8A04-52AA6CEDCBC9}" type="pres">
      <dgm:prSet presAssocID="{6BED2186-EF73-435C-B920-9570DCD68386}" presName="parentText" presStyleLbl="node1" presStyleIdx="1" presStyleCnt="3" custLinFactNeighborY="0">
        <dgm:presLayoutVars>
          <dgm:chMax val="0"/>
          <dgm:bulletEnabled val="1"/>
        </dgm:presLayoutVars>
      </dgm:prSet>
      <dgm:spPr/>
    </dgm:pt>
    <dgm:pt modelId="{10C7729E-5AC1-4133-8BE5-7531677B529E}" type="pres">
      <dgm:prSet presAssocID="{EB1D900F-09FB-48BD-8AB9-8AC06D7ACDD3}" presName="spacer" presStyleCnt="0"/>
      <dgm:spPr/>
    </dgm:pt>
    <dgm:pt modelId="{7497A866-5F6E-4D6F-8D34-48AD74F77883}" type="pres">
      <dgm:prSet presAssocID="{23D0E80A-6A65-4263-9D5A-F14DB91524FD}" presName="parentText" presStyleLbl="node1" presStyleIdx="2" presStyleCnt="3" custLinFactY="4033" custLinFactNeighborY="100000">
        <dgm:presLayoutVars>
          <dgm:chMax val="0"/>
          <dgm:bulletEnabled val="1"/>
        </dgm:presLayoutVars>
      </dgm:prSet>
      <dgm:spPr/>
    </dgm:pt>
  </dgm:ptLst>
  <dgm:cxnLst>
    <dgm:cxn modelId="{C9111016-7EBB-4410-9C42-13D1FE1342E9}" type="presOf" srcId="{65058395-3953-4117-9003-399CCD70D9D6}" destId="{AB957B78-1352-4B5C-A896-6B7C51FAA4C8}" srcOrd="0" destOrd="0" presId="urn:microsoft.com/office/officeart/2005/8/layout/vList2"/>
    <dgm:cxn modelId="{6C79D04D-5D36-42FF-8293-BD5361FE7D59}" srcId="{65058395-3953-4117-9003-399CCD70D9D6}" destId="{23D0E80A-6A65-4263-9D5A-F14DB91524FD}" srcOrd="2" destOrd="0" parTransId="{DE194633-8903-476D-B52A-D7975AD05F2E}" sibTransId="{411E879C-B2A7-4ED3-B45E-A15E2AEB5B50}"/>
    <dgm:cxn modelId="{B15DDD54-8565-49E3-8F10-B574C39457C6}" srcId="{65058395-3953-4117-9003-399CCD70D9D6}" destId="{41B89707-6518-49FA-8ABA-DFA7678F95CE}" srcOrd="0" destOrd="0" parTransId="{345B18AC-9C75-433E-A36F-D07787104C18}" sibTransId="{0282F502-D077-48DB-B5E4-9F15DC6AB7AD}"/>
    <dgm:cxn modelId="{81665688-59BC-47B6-BDE0-16EB764C47CE}" type="presOf" srcId="{23D0E80A-6A65-4263-9D5A-F14DB91524FD}" destId="{7497A866-5F6E-4D6F-8D34-48AD74F77883}" srcOrd="0" destOrd="0" presId="urn:microsoft.com/office/officeart/2005/8/layout/vList2"/>
    <dgm:cxn modelId="{50C0D9DB-FA8D-40AC-819A-C8A7EA3DE0F2}" type="presOf" srcId="{6BED2186-EF73-435C-B920-9570DCD68386}" destId="{FDF46949-4965-42CA-8A04-52AA6CEDCBC9}" srcOrd="0" destOrd="0" presId="urn:microsoft.com/office/officeart/2005/8/layout/vList2"/>
    <dgm:cxn modelId="{F161A9DF-A8C8-4E30-BCA7-69422C857BBF}" type="presOf" srcId="{41B89707-6518-49FA-8ABA-DFA7678F95CE}" destId="{E7920412-265D-4ED3-931A-273F173F4FDD}" srcOrd="0" destOrd="0" presId="urn:microsoft.com/office/officeart/2005/8/layout/vList2"/>
    <dgm:cxn modelId="{246B4CE3-B656-4927-8DFB-F2CECF69E9E6}" srcId="{65058395-3953-4117-9003-399CCD70D9D6}" destId="{6BED2186-EF73-435C-B920-9570DCD68386}" srcOrd="1" destOrd="0" parTransId="{8A20E10F-BBE0-4816-89E3-4154BC00B3FD}" sibTransId="{EB1D900F-09FB-48BD-8AB9-8AC06D7ACDD3}"/>
    <dgm:cxn modelId="{4E79ACA2-8B48-4BD1-9EB3-F8287B429C40}" type="presParOf" srcId="{AB957B78-1352-4B5C-A896-6B7C51FAA4C8}" destId="{E7920412-265D-4ED3-931A-273F173F4FDD}" srcOrd="0" destOrd="0" presId="urn:microsoft.com/office/officeart/2005/8/layout/vList2"/>
    <dgm:cxn modelId="{4B9C40AB-D29B-4884-B010-1D225A36EAB5}" type="presParOf" srcId="{AB957B78-1352-4B5C-A896-6B7C51FAA4C8}" destId="{7D7E697A-6735-4505-8ED6-BD00EBE2E893}" srcOrd="1" destOrd="0" presId="urn:microsoft.com/office/officeart/2005/8/layout/vList2"/>
    <dgm:cxn modelId="{35E02164-C1FE-43C0-89B5-F6980DD71110}" type="presParOf" srcId="{AB957B78-1352-4B5C-A896-6B7C51FAA4C8}" destId="{FDF46949-4965-42CA-8A04-52AA6CEDCBC9}" srcOrd="2" destOrd="0" presId="urn:microsoft.com/office/officeart/2005/8/layout/vList2"/>
    <dgm:cxn modelId="{59A1EAAB-441B-43BE-91D5-50DB8C863348}" type="presParOf" srcId="{AB957B78-1352-4B5C-A896-6B7C51FAA4C8}" destId="{10C7729E-5AC1-4133-8BE5-7531677B529E}" srcOrd="3" destOrd="0" presId="urn:microsoft.com/office/officeart/2005/8/layout/vList2"/>
    <dgm:cxn modelId="{C0194BD9-1D81-4BA2-8220-8D68EDE9C7D5}" type="presParOf" srcId="{AB957B78-1352-4B5C-A896-6B7C51FAA4C8}" destId="{7497A866-5F6E-4D6F-8D34-48AD74F77883}"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8D4D755-5B6B-4E1D-88AA-3A634482892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58EC56A-E3C7-491D-9121-65ABFB627D62}">
      <dgm:prSet/>
      <dgm:spPr/>
      <dgm:t>
        <a:bodyPr/>
        <a:lstStyle/>
        <a:p>
          <a:r>
            <a:rPr lang="en-US" dirty="0"/>
            <a:t>A majority (77.1%) of respondents who smoked and aged 15 to 24 years reported purchasing manufactured cigarettes at spaza shops/kiosks</a:t>
          </a:r>
        </a:p>
      </dgm:t>
    </dgm:pt>
    <dgm:pt modelId="{54CC6C43-4F5A-49E1-A110-7BE90D8F6E2B}" type="parTrans" cxnId="{1D340208-9786-441C-ADAA-BA269063FA06}">
      <dgm:prSet/>
      <dgm:spPr/>
      <dgm:t>
        <a:bodyPr/>
        <a:lstStyle/>
        <a:p>
          <a:endParaRPr lang="en-US"/>
        </a:p>
      </dgm:t>
    </dgm:pt>
    <dgm:pt modelId="{A3B4DA1E-5984-47A0-AA38-13289B844ABE}" type="sibTrans" cxnId="{1D340208-9786-441C-ADAA-BA269063FA06}">
      <dgm:prSet/>
      <dgm:spPr/>
      <dgm:t>
        <a:bodyPr/>
        <a:lstStyle/>
        <a:p>
          <a:endParaRPr lang="en-US"/>
        </a:p>
      </dgm:t>
    </dgm:pt>
    <dgm:pt modelId="{B15A753E-41AE-4A2E-961C-80CE10369A4A}">
      <dgm:prSet/>
      <dgm:spPr/>
      <dgm:t>
        <a:bodyPr/>
        <a:lstStyle/>
        <a:p>
          <a:r>
            <a:rPr lang="en-US" dirty="0"/>
            <a:t>A higher proportion of men than women purchased cigarettes from street vendors (5.2% of men vs 0.6% of women)</a:t>
          </a:r>
        </a:p>
      </dgm:t>
    </dgm:pt>
    <dgm:pt modelId="{1E69A82B-7412-4F82-857B-2C194184F10C}" type="parTrans" cxnId="{9FE3338D-E728-40F8-BFB9-6111AC8A8B70}">
      <dgm:prSet/>
      <dgm:spPr/>
      <dgm:t>
        <a:bodyPr/>
        <a:lstStyle/>
        <a:p>
          <a:endParaRPr lang="en-US"/>
        </a:p>
      </dgm:t>
    </dgm:pt>
    <dgm:pt modelId="{E3C3BE96-9FBD-4F01-B250-772C11160469}" type="sibTrans" cxnId="{9FE3338D-E728-40F8-BFB9-6111AC8A8B70}">
      <dgm:prSet/>
      <dgm:spPr/>
      <dgm:t>
        <a:bodyPr/>
        <a:lstStyle/>
        <a:p>
          <a:endParaRPr lang="en-US"/>
        </a:p>
      </dgm:t>
    </dgm:pt>
    <dgm:pt modelId="{86A022E4-FA68-42C9-BDBA-35229BA829C3}">
      <dgm:prSet/>
      <dgm:spPr/>
      <dgm:t>
        <a:bodyPr/>
        <a:lstStyle/>
        <a:p>
          <a:r>
            <a:rPr lang="en-US" dirty="0"/>
            <a:t>A higher proportion of women than men purchased manufactured cigarettes at spaza shops and kiosks (76.3% of women compared to 65.8% of men)</a:t>
          </a:r>
        </a:p>
      </dgm:t>
    </dgm:pt>
    <dgm:pt modelId="{DB28957B-F93F-4409-9CBC-BF24960403DE}" type="parTrans" cxnId="{93B4BAD7-67A9-44CC-AE21-D0F842EF77D5}">
      <dgm:prSet/>
      <dgm:spPr/>
      <dgm:t>
        <a:bodyPr/>
        <a:lstStyle/>
        <a:p>
          <a:endParaRPr lang="en-US"/>
        </a:p>
      </dgm:t>
    </dgm:pt>
    <dgm:pt modelId="{050A9CEA-4958-4ED7-B501-97F7CCF75BC0}" type="sibTrans" cxnId="{93B4BAD7-67A9-44CC-AE21-D0F842EF77D5}">
      <dgm:prSet/>
      <dgm:spPr/>
      <dgm:t>
        <a:bodyPr/>
        <a:lstStyle/>
        <a:p>
          <a:endParaRPr lang="en-US"/>
        </a:p>
      </dgm:t>
    </dgm:pt>
    <dgm:pt modelId="{3612FDEB-8214-4654-AD3B-A52C7B5F2FA6}">
      <dgm:prSet/>
      <dgm:spPr/>
      <dgm:t>
        <a:bodyPr/>
        <a:lstStyle/>
        <a:p>
          <a:r>
            <a:rPr lang="en-US" dirty="0"/>
            <a:t>The three most common places people purchased cigarettes from were: spaza shop/ kiosk (68.0%), grocery store/supermarket (22.8%), and street vendors (4.2%). </a:t>
          </a:r>
        </a:p>
      </dgm:t>
    </dgm:pt>
    <dgm:pt modelId="{25719A62-31CF-44C7-9FDF-0D6B1174B7B6}" type="sibTrans" cxnId="{B5E37672-C8E4-4156-B710-EC675B5E6A4B}">
      <dgm:prSet/>
      <dgm:spPr/>
      <dgm:t>
        <a:bodyPr/>
        <a:lstStyle/>
        <a:p>
          <a:endParaRPr lang="en-US"/>
        </a:p>
      </dgm:t>
    </dgm:pt>
    <dgm:pt modelId="{EC17AF7D-4FA7-4151-A50F-1B4531142F66}" type="parTrans" cxnId="{B5E37672-C8E4-4156-B710-EC675B5E6A4B}">
      <dgm:prSet/>
      <dgm:spPr/>
      <dgm:t>
        <a:bodyPr/>
        <a:lstStyle/>
        <a:p>
          <a:endParaRPr lang="en-US"/>
        </a:p>
      </dgm:t>
    </dgm:pt>
    <dgm:pt modelId="{545F6220-544B-4BF1-9323-879E5906A14E}" type="pres">
      <dgm:prSet presAssocID="{98D4D755-5B6B-4E1D-88AA-3A634482892F}" presName="linear" presStyleCnt="0">
        <dgm:presLayoutVars>
          <dgm:animLvl val="lvl"/>
          <dgm:resizeHandles val="exact"/>
        </dgm:presLayoutVars>
      </dgm:prSet>
      <dgm:spPr/>
    </dgm:pt>
    <dgm:pt modelId="{0EC41617-0D9A-48F9-9B9B-7DA2AFD752BC}" type="pres">
      <dgm:prSet presAssocID="{E58EC56A-E3C7-491D-9121-65ABFB627D62}" presName="parentText" presStyleLbl="node1" presStyleIdx="0" presStyleCnt="4" custLinFactY="91115" custLinFactNeighborY="100000">
        <dgm:presLayoutVars>
          <dgm:chMax val="0"/>
          <dgm:bulletEnabled val="1"/>
        </dgm:presLayoutVars>
      </dgm:prSet>
      <dgm:spPr/>
    </dgm:pt>
    <dgm:pt modelId="{E64B5803-8286-4F0A-97D4-20A9C679A8D7}" type="pres">
      <dgm:prSet presAssocID="{A3B4DA1E-5984-47A0-AA38-13289B844ABE}" presName="spacer" presStyleCnt="0"/>
      <dgm:spPr/>
    </dgm:pt>
    <dgm:pt modelId="{76EF8F12-2C3C-4F27-9F4E-3B54911AFCDC}" type="pres">
      <dgm:prSet presAssocID="{3612FDEB-8214-4654-AD3B-A52C7B5F2FA6}" presName="parentText" presStyleLbl="node1" presStyleIdx="1" presStyleCnt="4" custLinFactY="-120305" custLinFactNeighborY="-200000">
        <dgm:presLayoutVars>
          <dgm:chMax val="0"/>
          <dgm:bulletEnabled val="1"/>
        </dgm:presLayoutVars>
      </dgm:prSet>
      <dgm:spPr/>
    </dgm:pt>
    <dgm:pt modelId="{AE5BD7A2-7B79-4067-80C3-79579583F300}" type="pres">
      <dgm:prSet presAssocID="{25719A62-31CF-44C7-9FDF-0D6B1174B7B6}" presName="spacer" presStyleCnt="0"/>
      <dgm:spPr/>
    </dgm:pt>
    <dgm:pt modelId="{AED04BE4-B21A-4C99-BEE2-5EABF7443D86}" type="pres">
      <dgm:prSet presAssocID="{B15A753E-41AE-4A2E-961C-80CE10369A4A}" presName="parentText" presStyleLbl="node1" presStyleIdx="2" presStyleCnt="4" custLinFactNeighborY="25678">
        <dgm:presLayoutVars>
          <dgm:chMax val="0"/>
          <dgm:bulletEnabled val="1"/>
        </dgm:presLayoutVars>
      </dgm:prSet>
      <dgm:spPr/>
    </dgm:pt>
    <dgm:pt modelId="{2A80E479-B9C9-4809-B586-DA60E4A50CF6}" type="pres">
      <dgm:prSet presAssocID="{E3C3BE96-9FBD-4F01-B250-772C11160469}" presName="spacer" presStyleCnt="0"/>
      <dgm:spPr/>
    </dgm:pt>
    <dgm:pt modelId="{5F7DFA08-E4DE-46B0-A368-698F4DD1903D}" type="pres">
      <dgm:prSet presAssocID="{86A022E4-FA68-42C9-BDBA-35229BA829C3}" presName="parentText" presStyleLbl="node1" presStyleIdx="3" presStyleCnt="4" custLinFactY="11677" custLinFactNeighborY="100000">
        <dgm:presLayoutVars>
          <dgm:chMax val="0"/>
          <dgm:bulletEnabled val="1"/>
        </dgm:presLayoutVars>
      </dgm:prSet>
      <dgm:spPr/>
    </dgm:pt>
  </dgm:ptLst>
  <dgm:cxnLst>
    <dgm:cxn modelId="{1D340208-9786-441C-ADAA-BA269063FA06}" srcId="{98D4D755-5B6B-4E1D-88AA-3A634482892F}" destId="{E58EC56A-E3C7-491D-9121-65ABFB627D62}" srcOrd="0" destOrd="0" parTransId="{54CC6C43-4F5A-49E1-A110-7BE90D8F6E2B}" sibTransId="{A3B4DA1E-5984-47A0-AA38-13289B844ABE}"/>
    <dgm:cxn modelId="{9806526A-EE10-4697-84FD-23FD67969347}" type="presOf" srcId="{3612FDEB-8214-4654-AD3B-A52C7B5F2FA6}" destId="{76EF8F12-2C3C-4F27-9F4E-3B54911AFCDC}" srcOrd="0" destOrd="0" presId="urn:microsoft.com/office/officeart/2005/8/layout/vList2"/>
    <dgm:cxn modelId="{B5E37672-C8E4-4156-B710-EC675B5E6A4B}" srcId="{98D4D755-5B6B-4E1D-88AA-3A634482892F}" destId="{3612FDEB-8214-4654-AD3B-A52C7B5F2FA6}" srcOrd="1" destOrd="0" parTransId="{EC17AF7D-4FA7-4151-A50F-1B4531142F66}" sibTransId="{25719A62-31CF-44C7-9FDF-0D6B1174B7B6}"/>
    <dgm:cxn modelId="{9FE3338D-E728-40F8-BFB9-6111AC8A8B70}" srcId="{98D4D755-5B6B-4E1D-88AA-3A634482892F}" destId="{B15A753E-41AE-4A2E-961C-80CE10369A4A}" srcOrd="2" destOrd="0" parTransId="{1E69A82B-7412-4F82-857B-2C194184F10C}" sibTransId="{E3C3BE96-9FBD-4F01-B250-772C11160469}"/>
    <dgm:cxn modelId="{56C1C99B-A54D-4339-9C45-4BA98C504F38}" type="presOf" srcId="{B15A753E-41AE-4A2E-961C-80CE10369A4A}" destId="{AED04BE4-B21A-4C99-BEE2-5EABF7443D86}" srcOrd="0" destOrd="0" presId="urn:microsoft.com/office/officeart/2005/8/layout/vList2"/>
    <dgm:cxn modelId="{52350FBE-4F9B-45E5-A33C-ED03D13E64D2}" type="presOf" srcId="{98D4D755-5B6B-4E1D-88AA-3A634482892F}" destId="{545F6220-544B-4BF1-9323-879E5906A14E}" srcOrd="0" destOrd="0" presId="urn:microsoft.com/office/officeart/2005/8/layout/vList2"/>
    <dgm:cxn modelId="{82A22ABF-59BE-4FF5-B2D6-F3FE16C810D7}" type="presOf" srcId="{E58EC56A-E3C7-491D-9121-65ABFB627D62}" destId="{0EC41617-0D9A-48F9-9B9B-7DA2AFD752BC}" srcOrd="0" destOrd="0" presId="urn:microsoft.com/office/officeart/2005/8/layout/vList2"/>
    <dgm:cxn modelId="{93B4BAD7-67A9-44CC-AE21-D0F842EF77D5}" srcId="{98D4D755-5B6B-4E1D-88AA-3A634482892F}" destId="{86A022E4-FA68-42C9-BDBA-35229BA829C3}" srcOrd="3" destOrd="0" parTransId="{DB28957B-F93F-4409-9CBC-BF24960403DE}" sibTransId="{050A9CEA-4958-4ED7-B501-97F7CCF75BC0}"/>
    <dgm:cxn modelId="{388C21DF-4A84-4510-AE8E-2E11435C1C69}" type="presOf" srcId="{86A022E4-FA68-42C9-BDBA-35229BA829C3}" destId="{5F7DFA08-E4DE-46B0-A368-698F4DD1903D}" srcOrd="0" destOrd="0" presId="urn:microsoft.com/office/officeart/2005/8/layout/vList2"/>
    <dgm:cxn modelId="{00B5A1C6-9D84-406E-A4D0-0CD3CEC20C55}" type="presParOf" srcId="{545F6220-544B-4BF1-9323-879E5906A14E}" destId="{0EC41617-0D9A-48F9-9B9B-7DA2AFD752BC}" srcOrd="0" destOrd="0" presId="urn:microsoft.com/office/officeart/2005/8/layout/vList2"/>
    <dgm:cxn modelId="{6D9DC2DD-7A23-489F-85F1-47666267B592}" type="presParOf" srcId="{545F6220-544B-4BF1-9323-879E5906A14E}" destId="{E64B5803-8286-4F0A-97D4-20A9C679A8D7}" srcOrd="1" destOrd="0" presId="urn:microsoft.com/office/officeart/2005/8/layout/vList2"/>
    <dgm:cxn modelId="{955683AD-BC8E-46E3-87EA-D7133E648C10}" type="presParOf" srcId="{545F6220-544B-4BF1-9323-879E5906A14E}" destId="{76EF8F12-2C3C-4F27-9F4E-3B54911AFCDC}" srcOrd="2" destOrd="0" presId="urn:microsoft.com/office/officeart/2005/8/layout/vList2"/>
    <dgm:cxn modelId="{0F7ED7F4-DA9E-487A-8161-A9AE7000E1A5}" type="presParOf" srcId="{545F6220-544B-4BF1-9323-879E5906A14E}" destId="{AE5BD7A2-7B79-4067-80C3-79579583F300}" srcOrd="3" destOrd="0" presId="urn:microsoft.com/office/officeart/2005/8/layout/vList2"/>
    <dgm:cxn modelId="{E7245873-EF4B-4600-847B-A39A98C49F8B}" type="presParOf" srcId="{545F6220-544B-4BF1-9323-879E5906A14E}" destId="{AED04BE4-B21A-4C99-BEE2-5EABF7443D86}" srcOrd="4" destOrd="0" presId="urn:microsoft.com/office/officeart/2005/8/layout/vList2"/>
    <dgm:cxn modelId="{148473C5-3434-4074-83CE-1FC523B43388}" type="presParOf" srcId="{545F6220-544B-4BF1-9323-879E5906A14E}" destId="{2A80E479-B9C9-4809-B586-DA60E4A50CF6}" srcOrd="5" destOrd="0" presId="urn:microsoft.com/office/officeart/2005/8/layout/vList2"/>
    <dgm:cxn modelId="{4961481D-87D2-4CF8-AAE9-144B859664B7}" type="presParOf" srcId="{545F6220-544B-4BF1-9323-879E5906A14E}" destId="{5F7DFA08-E4DE-46B0-A368-698F4DD1903D}"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273406C-9159-497B-9C34-AC68699C025E}" type="doc">
      <dgm:prSet loTypeId="urn:microsoft.com/office/officeart/2008/layout/LinedList" loCatId="list" qsTypeId="urn:microsoft.com/office/officeart/2005/8/quickstyle/simple2" qsCatId="simple" csTypeId="urn:microsoft.com/office/officeart/2005/8/colors/colorful1" csCatId="colorful" phldr="1"/>
      <dgm:spPr/>
      <dgm:t>
        <a:bodyPr/>
        <a:lstStyle/>
        <a:p>
          <a:endParaRPr lang="en-US"/>
        </a:p>
      </dgm:t>
    </dgm:pt>
    <dgm:pt modelId="{2347408C-30CF-47AE-A91D-15B5C25A0A9E}">
      <dgm:prSet/>
      <dgm:spPr/>
      <dgm:t>
        <a:bodyPr/>
        <a:lstStyle/>
        <a:p>
          <a:r>
            <a:rPr lang="en-US" dirty="0"/>
            <a:t>Overall, an overwhelming majority of South African adults (</a:t>
          </a:r>
          <a:r>
            <a:rPr lang="en-US" b="1" dirty="0"/>
            <a:t>93.8%</a:t>
          </a:r>
          <a:r>
            <a:rPr lang="en-US" dirty="0"/>
            <a:t>) believed that smoking </a:t>
          </a:r>
          <a:r>
            <a:rPr lang="en-US" b="1" dirty="0"/>
            <a:t>worsens Tuberculosis (TB)</a:t>
          </a:r>
        </a:p>
      </dgm:t>
    </dgm:pt>
    <dgm:pt modelId="{25E34351-CA35-4ACF-B580-3A09D1DFCBE2}" type="parTrans" cxnId="{712E2AD8-12BA-4AAD-9CBF-0EB8ECAE2DF2}">
      <dgm:prSet/>
      <dgm:spPr/>
      <dgm:t>
        <a:bodyPr/>
        <a:lstStyle/>
        <a:p>
          <a:endParaRPr lang="en-US"/>
        </a:p>
      </dgm:t>
    </dgm:pt>
    <dgm:pt modelId="{E06A5400-221F-434E-8B80-2C79C4D37BF2}" type="sibTrans" cxnId="{712E2AD8-12BA-4AAD-9CBF-0EB8ECAE2DF2}">
      <dgm:prSet/>
      <dgm:spPr/>
      <dgm:t>
        <a:bodyPr/>
        <a:lstStyle/>
        <a:p>
          <a:endParaRPr lang="en-US"/>
        </a:p>
      </dgm:t>
    </dgm:pt>
    <dgm:pt modelId="{4EA5FB48-6DA7-4055-92EF-6AA74CAE7C05}">
      <dgm:prSet/>
      <dgm:spPr/>
      <dgm:t>
        <a:bodyPr/>
        <a:lstStyle/>
        <a:p>
          <a:r>
            <a:rPr lang="en-US" dirty="0"/>
            <a:t>Less than half (</a:t>
          </a:r>
          <a:r>
            <a:rPr lang="en-US" b="1" dirty="0"/>
            <a:t>41.5%</a:t>
          </a:r>
          <a:r>
            <a:rPr lang="en-US" dirty="0"/>
            <a:t>) believed that smoking </a:t>
          </a:r>
          <a:r>
            <a:rPr lang="en-US" b="1" dirty="0"/>
            <a:t>accelerated the progression of HIV to AIDS</a:t>
          </a:r>
          <a:r>
            <a:rPr lang="en-US" dirty="0"/>
            <a:t>. This pattern was maintained irrespective of the demographic categories</a:t>
          </a:r>
        </a:p>
      </dgm:t>
    </dgm:pt>
    <dgm:pt modelId="{4AD18610-D04B-408E-A541-8BFB96934028}" type="parTrans" cxnId="{BE2A71B7-A5EC-476D-8CA8-22FB5D27F84D}">
      <dgm:prSet/>
      <dgm:spPr/>
      <dgm:t>
        <a:bodyPr/>
        <a:lstStyle/>
        <a:p>
          <a:endParaRPr lang="en-US"/>
        </a:p>
      </dgm:t>
    </dgm:pt>
    <dgm:pt modelId="{7DEF399F-098D-422E-B0F9-98CB7D3B6EA5}" type="sibTrans" cxnId="{BE2A71B7-A5EC-476D-8CA8-22FB5D27F84D}">
      <dgm:prSet/>
      <dgm:spPr/>
      <dgm:t>
        <a:bodyPr/>
        <a:lstStyle/>
        <a:p>
          <a:endParaRPr lang="en-US"/>
        </a:p>
      </dgm:t>
    </dgm:pt>
    <dgm:pt modelId="{87DCC272-D835-4CC3-8280-FB39E5C5CB41}">
      <dgm:prSet/>
      <dgm:spPr/>
      <dgm:t>
        <a:bodyPr/>
        <a:lstStyle/>
        <a:p>
          <a:r>
            <a:rPr lang="en-US" b="1" dirty="0"/>
            <a:t>TAX INCREASE: </a:t>
          </a:r>
          <a:r>
            <a:rPr lang="en-US" dirty="0"/>
            <a:t>A higher proportion of respondents who did not smoke support increasing of taxes of tobacco products than those who smoked (</a:t>
          </a:r>
          <a:r>
            <a:rPr lang="en-US" b="1" dirty="0"/>
            <a:t>84.2% and 46.0% respectively</a:t>
          </a:r>
          <a:r>
            <a:rPr lang="en-US" dirty="0"/>
            <a:t>)</a:t>
          </a:r>
        </a:p>
      </dgm:t>
    </dgm:pt>
    <dgm:pt modelId="{B197BC79-6169-4A51-87DD-2E611CF8C073}" type="parTrans" cxnId="{8BBF1E3D-4F94-4ECA-B506-31C53670AE78}">
      <dgm:prSet/>
      <dgm:spPr/>
      <dgm:t>
        <a:bodyPr/>
        <a:lstStyle/>
        <a:p>
          <a:endParaRPr lang="en-US"/>
        </a:p>
      </dgm:t>
    </dgm:pt>
    <dgm:pt modelId="{2E8FF5D3-92B0-46C6-BD2F-4E111587B371}" type="sibTrans" cxnId="{8BBF1E3D-4F94-4ECA-B506-31C53670AE78}">
      <dgm:prSet/>
      <dgm:spPr/>
      <dgm:t>
        <a:bodyPr/>
        <a:lstStyle/>
        <a:p>
          <a:endParaRPr lang="en-US"/>
        </a:p>
      </dgm:t>
    </dgm:pt>
    <dgm:pt modelId="{82288809-2224-4ACF-BB4C-C5E3E9C2D224}" type="pres">
      <dgm:prSet presAssocID="{0273406C-9159-497B-9C34-AC68699C025E}" presName="vert0" presStyleCnt="0">
        <dgm:presLayoutVars>
          <dgm:dir/>
          <dgm:animOne val="branch"/>
          <dgm:animLvl val="lvl"/>
        </dgm:presLayoutVars>
      </dgm:prSet>
      <dgm:spPr/>
    </dgm:pt>
    <dgm:pt modelId="{EDB011F0-C501-46B0-880C-F99E1B5E3EEC}" type="pres">
      <dgm:prSet presAssocID="{2347408C-30CF-47AE-A91D-15B5C25A0A9E}" presName="thickLine" presStyleLbl="alignNode1" presStyleIdx="0" presStyleCnt="3"/>
      <dgm:spPr/>
    </dgm:pt>
    <dgm:pt modelId="{A703CF0C-B064-4EB2-A235-A756BC6110FD}" type="pres">
      <dgm:prSet presAssocID="{2347408C-30CF-47AE-A91D-15B5C25A0A9E}" presName="horz1" presStyleCnt="0"/>
      <dgm:spPr/>
    </dgm:pt>
    <dgm:pt modelId="{C3BF852D-30AC-47D7-9938-E33691AE260E}" type="pres">
      <dgm:prSet presAssocID="{2347408C-30CF-47AE-A91D-15B5C25A0A9E}" presName="tx1" presStyleLbl="revTx" presStyleIdx="0" presStyleCnt="3"/>
      <dgm:spPr/>
    </dgm:pt>
    <dgm:pt modelId="{7D6C8510-C875-41A5-97AE-46E0B21BDF89}" type="pres">
      <dgm:prSet presAssocID="{2347408C-30CF-47AE-A91D-15B5C25A0A9E}" presName="vert1" presStyleCnt="0"/>
      <dgm:spPr/>
    </dgm:pt>
    <dgm:pt modelId="{90348022-BEEE-45F0-86C3-F1B77309F4CE}" type="pres">
      <dgm:prSet presAssocID="{4EA5FB48-6DA7-4055-92EF-6AA74CAE7C05}" presName="thickLine" presStyleLbl="alignNode1" presStyleIdx="1" presStyleCnt="3"/>
      <dgm:spPr/>
    </dgm:pt>
    <dgm:pt modelId="{48B8EB42-86C2-4B9C-BD37-4289F3E201B2}" type="pres">
      <dgm:prSet presAssocID="{4EA5FB48-6DA7-4055-92EF-6AA74CAE7C05}" presName="horz1" presStyleCnt="0"/>
      <dgm:spPr/>
    </dgm:pt>
    <dgm:pt modelId="{A3A60964-13BE-4C19-A557-8BD72E8D0F96}" type="pres">
      <dgm:prSet presAssocID="{4EA5FB48-6DA7-4055-92EF-6AA74CAE7C05}" presName="tx1" presStyleLbl="revTx" presStyleIdx="1" presStyleCnt="3"/>
      <dgm:spPr/>
    </dgm:pt>
    <dgm:pt modelId="{482FF635-05A0-439C-B955-BEA2BB1EAF5A}" type="pres">
      <dgm:prSet presAssocID="{4EA5FB48-6DA7-4055-92EF-6AA74CAE7C05}" presName="vert1" presStyleCnt="0"/>
      <dgm:spPr/>
    </dgm:pt>
    <dgm:pt modelId="{BDED3BF3-11EF-43A6-AC7A-5ECB8D8E4C57}" type="pres">
      <dgm:prSet presAssocID="{87DCC272-D835-4CC3-8280-FB39E5C5CB41}" presName="thickLine" presStyleLbl="alignNode1" presStyleIdx="2" presStyleCnt="3"/>
      <dgm:spPr/>
    </dgm:pt>
    <dgm:pt modelId="{735754F2-B474-4396-A7BE-FFD633216F0C}" type="pres">
      <dgm:prSet presAssocID="{87DCC272-D835-4CC3-8280-FB39E5C5CB41}" presName="horz1" presStyleCnt="0"/>
      <dgm:spPr/>
    </dgm:pt>
    <dgm:pt modelId="{654FFEA3-4390-4A17-BDDB-0BC4210DD01A}" type="pres">
      <dgm:prSet presAssocID="{87DCC272-D835-4CC3-8280-FB39E5C5CB41}" presName="tx1" presStyleLbl="revTx" presStyleIdx="2" presStyleCnt="3"/>
      <dgm:spPr/>
    </dgm:pt>
    <dgm:pt modelId="{50F14102-EAEA-4771-BD8A-C95F5376810E}" type="pres">
      <dgm:prSet presAssocID="{87DCC272-D835-4CC3-8280-FB39E5C5CB41}" presName="vert1" presStyleCnt="0"/>
      <dgm:spPr/>
    </dgm:pt>
  </dgm:ptLst>
  <dgm:cxnLst>
    <dgm:cxn modelId="{8BBF1E3D-4F94-4ECA-B506-31C53670AE78}" srcId="{0273406C-9159-497B-9C34-AC68699C025E}" destId="{87DCC272-D835-4CC3-8280-FB39E5C5CB41}" srcOrd="2" destOrd="0" parTransId="{B197BC79-6169-4A51-87DD-2E611CF8C073}" sibTransId="{2E8FF5D3-92B0-46C6-BD2F-4E111587B371}"/>
    <dgm:cxn modelId="{1B6A4D6C-F787-48E2-9C03-195A24A309CA}" type="presOf" srcId="{4EA5FB48-6DA7-4055-92EF-6AA74CAE7C05}" destId="{A3A60964-13BE-4C19-A557-8BD72E8D0F96}" srcOrd="0" destOrd="0" presId="urn:microsoft.com/office/officeart/2008/layout/LinedList"/>
    <dgm:cxn modelId="{33CE429F-5D87-4568-8CCC-4402D4526107}" type="presOf" srcId="{2347408C-30CF-47AE-A91D-15B5C25A0A9E}" destId="{C3BF852D-30AC-47D7-9938-E33691AE260E}" srcOrd="0" destOrd="0" presId="urn:microsoft.com/office/officeart/2008/layout/LinedList"/>
    <dgm:cxn modelId="{DECDDCA7-72FA-4174-A609-64D9CFE7850E}" type="presOf" srcId="{0273406C-9159-497B-9C34-AC68699C025E}" destId="{82288809-2224-4ACF-BB4C-C5E3E9C2D224}" srcOrd="0" destOrd="0" presId="urn:microsoft.com/office/officeart/2008/layout/LinedList"/>
    <dgm:cxn modelId="{BE2A71B7-A5EC-476D-8CA8-22FB5D27F84D}" srcId="{0273406C-9159-497B-9C34-AC68699C025E}" destId="{4EA5FB48-6DA7-4055-92EF-6AA74CAE7C05}" srcOrd="1" destOrd="0" parTransId="{4AD18610-D04B-408E-A541-8BFB96934028}" sibTransId="{7DEF399F-098D-422E-B0F9-98CB7D3B6EA5}"/>
    <dgm:cxn modelId="{712E2AD8-12BA-4AAD-9CBF-0EB8ECAE2DF2}" srcId="{0273406C-9159-497B-9C34-AC68699C025E}" destId="{2347408C-30CF-47AE-A91D-15B5C25A0A9E}" srcOrd="0" destOrd="0" parTransId="{25E34351-CA35-4ACF-B580-3A09D1DFCBE2}" sibTransId="{E06A5400-221F-434E-8B80-2C79C4D37BF2}"/>
    <dgm:cxn modelId="{CFA89EE4-4C20-4332-BAF1-ED7CC1C2904E}" type="presOf" srcId="{87DCC272-D835-4CC3-8280-FB39E5C5CB41}" destId="{654FFEA3-4390-4A17-BDDB-0BC4210DD01A}" srcOrd="0" destOrd="0" presId="urn:microsoft.com/office/officeart/2008/layout/LinedList"/>
    <dgm:cxn modelId="{43595810-1D26-47E7-A0E8-784AB84209AA}" type="presParOf" srcId="{82288809-2224-4ACF-BB4C-C5E3E9C2D224}" destId="{EDB011F0-C501-46B0-880C-F99E1B5E3EEC}" srcOrd="0" destOrd="0" presId="urn:microsoft.com/office/officeart/2008/layout/LinedList"/>
    <dgm:cxn modelId="{7CEE5290-06BC-4D39-A507-5A30FEC647CB}" type="presParOf" srcId="{82288809-2224-4ACF-BB4C-C5E3E9C2D224}" destId="{A703CF0C-B064-4EB2-A235-A756BC6110FD}" srcOrd="1" destOrd="0" presId="urn:microsoft.com/office/officeart/2008/layout/LinedList"/>
    <dgm:cxn modelId="{224EE772-535D-4FE1-93EF-2CD5F414EAD1}" type="presParOf" srcId="{A703CF0C-B064-4EB2-A235-A756BC6110FD}" destId="{C3BF852D-30AC-47D7-9938-E33691AE260E}" srcOrd="0" destOrd="0" presId="urn:microsoft.com/office/officeart/2008/layout/LinedList"/>
    <dgm:cxn modelId="{447C2F1A-68E2-4B09-89AC-E726740C7054}" type="presParOf" srcId="{A703CF0C-B064-4EB2-A235-A756BC6110FD}" destId="{7D6C8510-C875-41A5-97AE-46E0B21BDF89}" srcOrd="1" destOrd="0" presId="urn:microsoft.com/office/officeart/2008/layout/LinedList"/>
    <dgm:cxn modelId="{455D34B2-93FA-426E-8443-55EC4DE80C00}" type="presParOf" srcId="{82288809-2224-4ACF-BB4C-C5E3E9C2D224}" destId="{90348022-BEEE-45F0-86C3-F1B77309F4CE}" srcOrd="2" destOrd="0" presId="urn:microsoft.com/office/officeart/2008/layout/LinedList"/>
    <dgm:cxn modelId="{D2155DE9-B8DC-4454-BA21-B456616D596C}" type="presParOf" srcId="{82288809-2224-4ACF-BB4C-C5E3E9C2D224}" destId="{48B8EB42-86C2-4B9C-BD37-4289F3E201B2}" srcOrd="3" destOrd="0" presId="urn:microsoft.com/office/officeart/2008/layout/LinedList"/>
    <dgm:cxn modelId="{030FD108-07DE-4DFA-918C-2F7795169696}" type="presParOf" srcId="{48B8EB42-86C2-4B9C-BD37-4289F3E201B2}" destId="{A3A60964-13BE-4C19-A557-8BD72E8D0F96}" srcOrd="0" destOrd="0" presId="urn:microsoft.com/office/officeart/2008/layout/LinedList"/>
    <dgm:cxn modelId="{C62E4E0C-B97A-4435-BC3D-272C8517E743}" type="presParOf" srcId="{48B8EB42-86C2-4B9C-BD37-4289F3E201B2}" destId="{482FF635-05A0-439C-B955-BEA2BB1EAF5A}" srcOrd="1" destOrd="0" presId="urn:microsoft.com/office/officeart/2008/layout/LinedList"/>
    <dgm:cxn modelId="{9AC737D6-0CC4-4CC5-BC96-CC416EA3EBFE}" type="presParOf" srcId="{82288809-2224-4ACF-BB4C-C5E3E9C2D224}" destId="{BDED3BF3-11EF-43A6-AC7A-5ECB8D8E4C57}" srcOrd="4" destOrd="0" presId="urn:microsoft.com/office/officeart/2008/layout/LinedList"/>
    <dgm:cxn modelId="{0267FB5A-F4B2-42B4-A7C3-1D6D257E2803}" type="presParOf" srcId="{82288809-2224-4ACF-BB4C-C5E3E9C2D224}" destId="{735754F2-B474-4396-A7BE-FFD633216F0C}" srcOrd="5" destOrd="0" presId="urn:microsoft.com/office/officeart/2008/layout/LinedList"/>
    <dgm:cxn modelId="{BF9511AB-41D2-4D6A-8482-B389155E6423}" type="presParOf" srcId="{735754F2-B474-4396-A7BE-FFD633216F0C}" destId="{654FFEA3-4390-4A17-BDDB-0BC4210DD01A}" srcOrd="0" destOrd="0" presId="urn:microsoft.com/office/officeart/2008/layout/LinedList"/>
    <dgm:cxn modelId="{794DE402-96EB-4026-B46C-4114EA4540B3}" type="presParOf" srcId="{735754F2-B474-4396-A7BE-FFD633216F0C}" destId="{50F14102-EAEA-4771-BD8A-C95F5376810E}"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9B8E85-E132-4336-85CA-481ADA6DCEE1}">
      <dsp:nvSpPr>
        <dsp:cNvPr id="0" name=""/>
        <dsp:cNvSpPr/>
      </dsp:nvSpPr>
      <dsp:spPr>
        <a:xfrm>
          <a:off x="2282881" y="-135899"/>
          <a:ext cx="6366257" cy="6366257"/>
        </a:xfrm>
        <a:prstGeom prst="circularArrow">
          <a:avLst>
            <a:gd name="adj1" fmla="val 5274"/>
            <a:gd name="adj2" fmla="val 312630"/>
            <a:gd name="adj3" fmla="val 14196358"/>
            <a:gd name="adj4" fmla="val 17145635"/>
            <a:gd name="adj5" fmla="val 547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BFAEB37-66C0-419C-961E-995F0AB39CFF}">
      <dsp:nvSpPr>
        <dsp:cNvPr id="0" name=""/>
        <dsp:cNvSpPr/>
      </dsp:nvSpPr>
      <dsp:spPr>
        <a:xfrm>
          <a:off x="7108493" y="1656903"/>
          <a:ext cx="2463892" cy="1459437"/>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US" sz="1600" b="1" kern="1200" dirty="0"/>
            <a:t>To estimate </a:t>
          </a:r>
          <a:r>
            <a:rPr lang="en-US" sz="1600" b="1" kern="1200" dirty="0">
              <a:solidFill>
                <a:srgbClr val="FFFF00"/>
              </a:solidFill>
            </a:rPr>
            <a:t>exposure to secondhand smoke </a:t>
          </a:r>
          <a:r>
            <a:rPr lang="en-US" sz="1600" b="1" kern="1200" dirty="0"/>
            <a:t>at home, workplaces, and in various public places.</a:t>
          </a:r>
          <a:endParaRPr lang="en-ZA" sz="1600" b="1" kern="1200" dirty="0"/>
        </a:p>
        <a:p>
          <a:pPr marL="0" lvl="0" algn="ctr" defTabSz="711200">
            <a:lnSpc>
              <a:spcPct val="90000"/>
            </a:lnSpc>
            <a:spcBef>
              <a:spcPct val="0"/>
            </a:spcBef>
            <a:spcAft>
              <a:spcPct val="35000"/>
            </a:spcAft>
            <a:buNone/>
          </a:pPr>
          <a:endParaRPr lang="en-ZA" sz="1400" kern="1200" dirty="0"/>
        </a:p>
      </dsp:txBody>
      <dsp:txXfrm>
        <a:off x="7179737" y="1728147"/>
        <a:ext cx="2321404" cy="1316949"/>
      </dsp:txXfrm>
    </dsp:sp>
    <dsp:sp modelId="{87374599-7019-4FC7-BD49-AB06AF85EB9C}">
      <dsp:nvSpPr>
        <dsp:cNvPr id="0" name=""/>
        <dsp:cNvSpPr/>
      </dsp:nvSpPr>
      <dsp:spPr>
        <a:xfrm>
          <a:off x="4605542" y="0"/>
          <a:ext cx="2463892" cy="1840995"/>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ZA" sz="1600" b="1" kern="1200" dirty="0"/>
            <a:t>To estimate </a:t>
          </a:r>
          <a:r>
            <a:rPr lang="en-ZA" sz="1600" b="1" kern="1200" dirty="0">
              <a:solidFill>
                <a:srgbClr val="FFFF00"/>
              </a:solidFill>
            </a:rPr>
            <a:t>tobacco use </a:t>
          </a:r>
          <a:r>
            <a:rPr lang="en-ZA" sz="1600" b="1" kern="1200" dirty="0"/>
            <a:t>by types of tobacco by age and various socio-demographic characteristics</a:t>
          </a:r>
        </a:p>
      </dsp:txBody>
      <dsp:txXfrm>
        <a:off x="4695412" y="89870"/>
        <a:ext cx="2284152" cy="1661255"/>
      </dsp:txXfrm>
    </dsp:sp>
    <dsp:sp modelId="{6CCEA026-768A-4A3B-9D61-9B3F8163BDAB}">
      <dsp:nvSpPr>
        <dsp:cNvPr id="0" name=""/>
        <dsp:cNvSpPr/>
      </dsp:nvSpPr>
      <dsp:spPr>
        <a:xfrm>
          <a:off x="6712906" y="3637715"/>
          <a:ext cx="2463892" cy="1633338"/>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t>To </a:t>
          </a:r>
          <a:r>
            <a:rPr lang="en-US" sz="1600" b="1" kern="1200" dirty="0">
              <a:solidFill>
                <a:srgbClr val="FFFF00"/>
              </a:solidFill>
            </a:rPr>
            <a:t>estimate quitting </a:t>
          </a:r>
          <a:r>
            <a:rPr lang="en-US" sz="1600" b="1" kern="1200" dirty="0" err="1">
              <a:solidFill>
                <a:srgbClr val="FFFF00"/>
              </a:solidFill>
            </a:rPr>
            <a:t>behaviour</a:t>
          </a:r>
          <a:r>
            <a:rPr lang="en-US" sz="1600" b="1" kern="1200" dirty="0">
              <a:solidFill>
                <a:srgbClr val="FFFF00"/>
              </a:solidFill>
            </a:rPr>
            <a:t>: </a:t>
          </a:r>
          <a:r>
            <a:rPr lang="en-US" sz="1600" b="1" kern="1200" dirty="0"/>
            <a:t>attempts, cessation methods, and health care providers’ support for quitting.</a:t>
          </a:r>
          <a:endParaRPr lang="en-ZA" sz="1600" b="1" kern="1200" dirty="0"/>
        </a:p>
      </dsp:txBody>
      <dsp:txXfrm>
        <a:off x="6792639" y="3717448"/>
        <a:ext cx="2304426" cy="1473872"/>
      </dsp:txXfrm>
    </dsp:sp>
    <dsp:sp modelId="{C62A0F6B-74B4-4571-B5A2-8ABA8DB93051}">
      <dsp:nvSpPr>
        <dsp:cNvPr id="0" name=""/>
        <dsp:cNvSpPr/>
      </dsp:nvSpPr>
      <dsp:spPr>
        <a:xfrm>
          <a:off x="4476256" y="4943422"/>
          <a:ext cx="2463892" cy="1604585"/>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t>To </a:t>
          </a:r>
          <a:r>
            <a:rPr lang="en-US" sz="1600" b="1" kern="1200" dirty="0">
              <a:solidFill>
                <a:srgbClr val="FFFF00"/>
              </a:solidFill>
            </a:rPr>
            <a:t>assess knowledge, attitude, and perceptions</a:t>
          </a:r>
          <a:r>
            <a:rPr lang="en-US" sz="1600" b="1" kern="1200" dirty="0"/>
            <a:t> towards tobacco use and exposure to secondhand smoke.</a:t>
          </a:r>
          <a:endParaRPr lang="en-ZA" sz="1600" b="1" kern="1200" dirty="0"/>
        </a:p>
      </dsp:txBody>
      <dsp:txXfrm>
        <a:off x="4554585" y="5021751"/>
        <a:ext cx="2307234" cy="1447927"/>
      </dsp:txXfrm>
    </dsp:sp>
    <dsp:sp modelId="{D12C28FE-990C-4955-A888-C64990D1AA1F}">
      <dsp:nvSpPr>
        <dsp:cNvPr id="0" name=""/>
        <dsp:cNvSpPr/>
      </dsp:nvSpPr>
      <dsp:spPr>
        <a:xfrm>
          <a:off x="2239607" y="3494101"/>
          <a:ext cx="2463892" cy="1920567"/>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t>To </a:t>
          </a:r>
          <a:r>
            <a:rPr lang="en-US" sz="1600" b="1" kern="1200" dirty="0">
              <a:solidFill>
                <a:srgbClr val="FFFF00"/>
              </a:solidFill>
            </a:rPr>
            <a:t>assess exposure to tobacco messaging </a:t>
          </a:r>
          <a:r>
            <a:rPr lang="en-US" sz="1600" b="1" kern="1200" dirty="0"/>
            <a:t>and tobacco advertising, promotion, and sponsorship.</a:t>
          </a:r>
          <a:endParaRPr lang="en-ZA" sz="1600" b="1" kern="1200" dirty="0"/>
        </a:p>
      </dsp:txBody>
      <dsp:txXfrm>
        <a:off x="2333361" y="3587855"/>
        <a:ext cx="2276384" cy="1733059"/>
      </dsp:txXfrm>
    </dsp:sp>
    <dsp:sp modelId="{BEAE4B0F-788A-4D7A-9363-C2D059AE75CA}">
      <dsp:nvSpPr>
        <dsp:cNvPr id="0" name=""/>
        <dsp:cNvSpPr/>
      </dsp:nvSpPr>
      <dsp:spPr>
        <a:xfrm>
          <a:off x="2239607" y="1032547"/>
          <a:ext cx="2463892" cy="1678354"/>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rgbClr val="FFFF00"/>
              </a:solidFill>
            </a:rPr>
            <a:t>To estimate the economics of tobacco use</a:t>
          </a:r>
          <a:r>
            <a:rPr lang="en-US" sz="1600" b="1" kern="1200" dirty="0"/>
            <a:t> in relation to patterns of cigarette purchase, price, tobacco product brands and sources</a:t>
          </a:r>
          <a:r>
            <a:rPr lang="en-US" sz="1500" kern="1200" dirty="0"/>
            <a:t>.</a:t>
          </a:r>
          <a:endParaRPr lang="en-ZA" sz="1500" kern="1200" dirty="0"/>
        </a:p>
      </dsp:txBody>
      <dsp:txXfrm>
        <a:off x="2321537" y="1114477"/>
        <a:ext cx="2300032" cy="151449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920412-265D-4ED3-931A-273F173F4FDD}">
      <dsp:nvSpPr>
        <dsp:cNvPr id="0" name=""/>
        <dsp:cNvSpPr/>
      </dsp:nvSpPr>
      <dsp:spPr>
        <a:xfrm>
          <a:off x="0" y="2461"/>
          <a:ext cx="5077156" cy="1216800"/>
        </a:xfrm>
        <a:prstGeom prst="roundRect">
          <a:avLst/>
        </a:prstGeom>
        <a:gradFill rotWithShape="0">
          <a:gsLst>
            <a:gs pos="0">
              <a:schemeClr val="accent1">
                <a:shade val="50000"/>
                <a:hueOff val="0"/>
                <a:satOff val="0"/>
                <a:lumOff val="0"/>
                <a:alphaOff val="0"/>
                <a:satMod val="103000"/>
                <a:lumMod val="102000"/>
                <a:tint val="94000"/>
              </a:schemeClr>
            </a:gs>
            <a:gs pos="50000">
              <a:schemeClr val="accent1">
                <a:shade val="50000"/>
                <a:hueOff val="0"/>
                <a:satOff val="0"/>
                <a:lumOff val="0"/>
                <a:alphaOff val="0"/>
                <a:satMod val="110000"/>
                <a:lumMod val="100000"/>
                <a:shade val="100000"/>
              </a:schemeClr>
            </a:gs>
            <a:gs pos="100000">
              <a:schemeClr val="accent1">
                <a:shade val="5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t>Among those currently using e-cigarettes: 41.8% used e-cigarettes containing nicotine</a:t>
          </a:r>
        </a:p>
      </dsp:txBody>
      <dsp:txXfrm>
        <a:off x="59399" y="61860"/>
        <a:ext cx="4958358" cy="1098002"/>
      </dsp:txXfrm>
    </dsp:sp>
    <dsp:sp modelId="{FDF46949-4965-42CA-8A04-52AA6CEDCBC9}">
      <dsp:nvSpPr>
        <dsp:cNvPr id="0" name=""/>
        <dsp:cNvSpPr/>
      </dsp:nvSpPr>
      <dsp:spPr>
        <a:xfrm>
          <a:off x="0" y="1406461"/>
          <a:ext cx="5077156" cy="1216800"/>
        </a:xfrm>
        <a:prstGeom prst="roundRect">
          <a:avLst/>
        </a:prstGeom>
        <a:gradFill rotWithShape="0">
          <a:gsLst>
            <a:gs pos="0">
              <a:schemeClr val="accent1">
                <a:shade val="50000"/>
                <a:hueOff val="393099"/>
                <a:satOff val="-41319"/>
                <a:lumOff val="35655"/>
                <a:alphaOff val="0"/>
                <a:satMod val="103000"/>
                <a:lumMod val="102000"/>
                <a:tint val="94000"/>
              </a:schemeClr>
            </a:gs>
            <a:gs pos="50000">
              <a:schemeClr val="accent1">
                <a:shade val="50000"/>
                <a:hueOff val="393099"/>
                <a:satOff val="-41319"/>
                <a:lumOff val="35655"/>
                <a:alphaOff val="0"/>
                <a:satMod val="110000"/>
                <a:lumMod val="100000"/>
                <a:shade val="100000"/>
              </a:schemeClr>
            </a:gs>
            <a:gs pos="100000">
              <a:schemeClr val="accent1">
                <a:shade val="50000"/>
                <a:hueOff val="393099"/>
                <a:satOff val="-41319"/>
                <a:lumOff val="3565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t>27.9% were not aware of whether the e-cigarette they used contained nicotine</a:t>
          </a:r>
        </a:p>
      </dsp:txBody>
      <dsp:txXfrm>
        <a:off x="59399" y="1465860"/>
        <a:ext cx="4958358" cy="1098002"/>
      </dsp:txXfrm>
    </dsp:sp>
    <dsp:sp modelId="{7497A866-5F6E-4D6F-8D34-48AD74F77883}">
      <dsp:nvSpPr>
        <dsp:cNvPr id="0" name=""/>
        <dsp:cNvSpPr/>
      </dsp:nvSpPr>
      <dsp:spPr>
        <a:xfrm>
          <a:off x="0" y="2812922"/>
          <a:ext cx="5077156" cy="1216800"/>
        </a:xfrm>
        <a:prstGeom prst="roundRect">
          <a:avLst/>
        </a:prstGeom>
        <a:gradFill rotWithShape="0">
          <a:gsLst>
            <a:gs pos="0">
              <a:schemeClr val="accent1">
                <a:shade val="50000"/>
                <a:hueOff val="393099"/>
                <a:satOff val="-41319"/>
                <a:lumOff val="35655"/>
                <a:alphaOff val="0"/>
                <a:satMod val="103000"/>
                <a:lumMod val="102000"/>
                <a:tint val="94000"/>
              </a:schemeClr>
            </a:gs>
            <a:gs pos="50000">
              <a:schemeClr val="accent1">
                <a:shade val="50000"/>
                <a:hueOff val="393099"/>
                <a:satOff val="-41319"/>
                <a:lumOff val="35655"/>
                <a:alphaOff val="0"/>
                <a:satMod val="110000"/>
                <a:lumMod val="100000"/>
                <a:shade val="100000"/>
              </a:schemeClr>
            </a:gs>
            <a:gs pos="100000">
              <a:schemeClr val="accent1">
                <a:shade val="50000"/>
                <a:hueOff val="393099"/>
                <a:satOff val="-41319"/>
                <a:lumOff val="3565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t>Over half (55.7%) of those aged 15 to 24years reported not knowing if the e-cigarette they use contain nicotine or not</a:t>
          </a:r>
        </a:p>
      </dsp:txBody>
      <dsp:txXfrm>
        <a:off x="59399" y="2872321"/>
        <a:ext cx="4958358" cy="109800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C41617-0D9A-48F9-9B9B-7DA2AFD752BC}">
      <dsp:nvSpPr>
        <dsp:cNvPr id="0" name=""/>
        <dsp:cNvSpPr/>
      </dsp:nvSpPr>
      <dsp:spPr>
        <a:xfrm>
          <a:off x="0" y="1345291"/>
          <a:ext cx="4855927" cy="1284659"/>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t>A majority (77.1%) of respondents who smoked and aged 15 to 24 years reported purchasing manufactured cigarettes at spaza shops/kiosks</a:t>
          </a:r>
        </a:p>
      </dsp:txBody>
      <dsp:txXfrm>
        <a:off x="62712" y="1408003"/>
        <a:ext cx="4730503" cy="1159235"/>
      </dsp:txXfrm>
    </dsp:sp>
    <dsp:sp modelId="{76EF8F12-2C3C-4F27-9F4E-3B54911AFCDC}">
      <dsp:nvSpPr>
        <dsp:cNvPr id="0" name=""/>
        <dsp:cNvSpPr/>
      </dsp:nvSpPr>
      <dsp:spPr>
        <a:xfrm>
          <a:off x="0" y="0"/>
          <a:ext cx="4855927" cy="1284659"/>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t>The three most common places people purchased cigarettes from were: spaza shop/ kiosk (68.0%), grocery store/supermarket (22.8%), and street vendors (4.2%). </a:t>
          </a:r>
        </a:p>
      </dsp:txBody>
      <dsp:txXfrm>
        <a:off x="62712" y="62712"/>
        <a:ext cx="4730503" cy="1159235"/>
      </dsp:txXfrm>
    </dsp:sp>
    <dsp:sp modelId="{AED04BE4-B21A-4C99-BEE2-5EABF7443D86}">
      <dsp:nvSpPr>
        <dsp:cNvPr id="0" name=""/>
        <dsp:cNvSpPr/>
      </dsp:nvSpPr>
      <dsp:spPr>
        <a:xfrm>
          <a:off x="0" y="2809245"/>
          <a:ext cx="4855927" cy="1284659"/>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t>A higher proportion of men than women purchased cigarettes from street vendors (5.2% of men vs 0.6% of women)</a:t>
          </a:r>
        </a:p>
      </dsp:txBody>
      <dsp:txXfrm>
        <a:off x="62712" y="2871957"/>
        <a:ext cx="4730503" cy="1159235"/>
      </dsp:txXfrm>
    </dsp:sp>
    <dsp:sp modelId="{5F7DFA08-E4DE-46B0-A368-698F4DD1903D}">
      <dsp:nvSpPr>
        <dsp:cNvPr id="0" name=""/>
        <dsp:cNvSpPr/>
      </dsp:nvSpPr>
      <dsp:spPr>
        <a:xfrm>
          <a:off x="0" y="4255368"/>
          <a:ext cx="4855927" cy="1284659"/>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t>A higher proportion of women than men purchased manufactured cigarettes at spaza shops and kiosks (76.3% of women compared to 65.8% of men)</a:t>
          </a:r>
        </a:p>
      </dsp:txBody>
      <dsp:txXfrm>
        <a:off x="62712" y="4318080"/>
        <a:ext cx="4730503" cy="115923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B011F0-C501-46B0-880C-F99E1B5E3EEC}">
      <dsp:nvSpPr>
        <dsp:cNvPr id="0" name=""/>
        <dsp:cNvSpPr/>
      </dsp:nvSpPr>
      <dsp:spPr>
        <a:xfrm>
          <a:off x="0" y="1970"/>
          <a:ext cx="6047406" cy="0"/>
        </a:xfrm>
        <a:prstGeom prst="line">
          <a:avLst/>
        </a:prstGeom>
        <a:solidFill>
          <a:schemeClr val="accent2">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C3BF852D-30AC-47D7-9938-E33691AE260E}">
      <dsp:nvSpPr>
        <dsp:cNvPr id="0" name=""/>
        <dsp:cNvSpPr/>
      </dsp:nvSpPr>
      <dsp:spPr>
        <a:xfrm>
          <a:off x="0" y="1970"/>
          <a:ext cx="6047406" cy="13439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dirty="0"/>
            <a:t>Overall, an overwhelming majority of South African adults (</a:t>
          </a:r>
          <a:r>
            <a:rPr lang="en-US" sz="2100" b="1" kern="1200" dirty="0"/>
            <a:t>93.8%</a:t>
          </a:r>
          <a:r>
            <a:rPr lang="en-US" sz="2100" kern="1200" dirty="0"/>
            <a:t>) believed that smoking </a:t>
          </a:r>
          <a:r>
            <a:rPr lang="en-US" sz="2100" b="1" kern="1200" dirty="0"/>
            <a:t>worsens Tuberculosis (TB)</a:t>
          </a:r>
        </a:p>
      </dsp:txBody>
      <dsp:txXfrm>
        <a:off x="0" y="1970"/>
        <a:ext cx="6047406" cy="1343979"/>
      </dsp:txXfrm>
    </dsp:sp>
    <dsp:sp modelId="{90348022-BEEE-45F0-86C3-F1B77309F4CE}">
      <dsp:nvSpPr>
        <dsp:cNvPr id="0" name=""/>
        <dsp:cNvSpPr/>
      </dsp:nvSpPr>
      <dsp:spPr>
        <a:xfrm>
          <a:off x="0" y="1345950"/>
          <a:ext cx="6047406" cy="0"/>
        </a:xfrm>
        <a:prstGeom prst="line">
          <a:avLst/>
        </a:prstGeom>
        <a:solidFill>
          <a:schemeClr val="accent3">
            <a:hueOff val="0"/>
            <a:satOff val="0"/>
            <a:lumOff val="0"/>
            <a:alphaOff val="0"/>
          </a:schemeClr>
        </a:solidFill>
        <a:ln w="1905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A3A60964-13BE-4C19-A557-8BD72E8D0F96}">
      <dsp:nvSpPr>
        <dsp:cNvPr id="0" name=""/>
        <dsp:cNvSpPr/>
      </dsp:nvSpPr>
      <dsp:spPr>
        <a:xfrm>
          <a:off x="0" y="1345950"/>
          <a:ext cx="6047406" cy="13439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dirty="0"/>
            <a:t>Less than half (</a:t>
          </a:r>
          <a:r>
            <a:rPr lang="en-US" sz="2100" b="1" kern="1200" dirty="0"/>
            <a:t>41.5%</a:t>
          </a:r>
          <a:r>
            <a:rPr lang="en-US" sz="2100" kern="1200" dirty="0"/>
            <a:t>) believed that smoking </a:t>
          </a:r>
          <a:r>
            <a:rPr lang="en-US" sz="2100" b="1" kern="1200" dirty="0"/>
            <a:t>accelerated the progression of HIV to AIDS</a:t>
          </a:r>
          <a:r>
            <a:rPr lang="en-US" sz="2100" kern="1200" dirty="0"/>
            <a:t>. This pattern was maintained irrespective of the demographic categories</a:t>
          </a:r>
        </a:p>
      </dsp:txBody>
      <dsp:txXfrm>
        <a:off x="0" y="1345950"/>
        <a:ext cx="6047406" cy="1343979"/>
      </dsp:txXfrm>
    </dsp:sp>
    <dsp:sp modelId="{BDED3BF3-11EF-43A6-AC7A-5ECB8D8E4C57}">
      <dsp:nvSpPr>
        <dsp:cNvPr id="0" name=""/>
        <dsp:cNvSpPr/>
      </dsp:nvSpPr>
      <dsp:spPr>
        <a:xfrm>
          <a:off x="0" y="2689929"/>
          <a:ext cx="6047406" cy="0"/>
        </a:xfrm>
        <a:prstGeom prst="line">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654FFEA3-4390-4A17-BDDB-0BC4210DD01A}">
      <dsp:nvSpPr>
        <dsp:cNvPr id="0" name=""/>
        <dsp:cNvSpPr/>
      </dsp:nvSpPr>
      <dsp:spPr>
        <a:xfrm>
          <a:off x="0" y="2689929"/>
          <a:ext cx="6047406" cy="13439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b="1" kern="1200" dirty="0"/>
            <a:t>TAX INCREASE: </a:t>
          </a:r>
          <a:r>
            <a:rPr lang="en-US" sz="2100" kern="1200" dirty="0"/>
            <a:t>A higher proportion of respondents who did not smoke support increasing of taxes of tobacco products than those who smoked (</a:t>
          </a:r>
          <a:r>
            <a:rPr lang="en-US" sz="2100" b="1" kern="1200" dirty="0"/>
            <a:t>84.2% and 46.0% respectively</a:t>
          </a:r>
          <a:r>
            <a:rPr lang="en-US" sz="2100" kern="1200" dirty="0"/>
            <a:t>)</a:t>
          </a:r>
        </a:p>
      </dsp:txBody>
      <dsp:txXfrm>
        <a:off x="0" y="2689929"/>
        <a:ext cx="6047406" cy="1343979"/>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8-10T16:04:16.288"/>
    </inkml:context>
    <inkml:brush xml:id="br0">
      <inkml:brushProperty name="width" value="0.35" units="cm"/>
      <inkml:brushProperty name="height" value="0.35" units="cm"/>
      <inkml:brushProperty name="color" value="#FFFFFF"/>
    </inkml:brush>
  </inkml:definitions>
  <inkml:trace contextRef="#ctx0" brushRef="#br0">1589 530 24575,'-1'1'0,"1"1"0,0 0 0,-1 0 0,1-1 0,-1 1 0,1 0 0,-1 0 0,0-1 0,1 1 0,-1 0 0,0-1 0,0 1 0,0-1 0,-1 0 0,1 1 0,-3 1 0,-24 18 0,25-19 0,-39 21 0,-49 19 0,-15 8 0,-20 22 0,110-60 0,0 0 0,1 1 0,0 0 0,0 1 0,-15 21 0,-126 140 0,136-153 0,0 1 0,2 1 0,0 0 0,2 1 0,-22 46 0,23-41 0,-30 74 0,43-101 0,1 1 0,0-1 0,-1 1 0,0-1 0,0 1 0,0-1 0,0 0 0,0 0 0,-1 0 0,1 0 0,-1-1 0,0 1 0,0-1 0,0 1 0,0-1 0,0 0 0,-1 0 0,1-1 0,0 1 0,-1 0 0,0-1 0,1 0 0,-1 0 0,0 0 0,1-1 0,-8 1 0,-1-1 0,0 0 0,0-1 0,0-1 0,0 0 0,1-1 0,-1 0 0,-15-6 0,-160-69 0,152 59 0,0 0 0,1-3 0,-33-25 0,51 31 0,0 0 0,1-1 0,0-1 0,1-1 0,2 0 0,0 0 0,-11-24 0,16 27 0,2 0 0,0 0 0,0 0 0,2 0 0,-4-33 0,2 10 0,-2-2 0,3 0 0,1 0 0,4-63 0,1 91 0,1 0 0,0 1 0,0 0 0,10-21 0,-7 18 0,8-32 0,-8 19 0,-1 0 0,1 1 0,1-1 0,1 2 0,2-1 0,12-25 0,-14 41 0,0 1 0,1 0 0,0 1 0,0 0 0,1 1 0,0-1 0,0 2 0,15-9 0,13-10 0,-1-1 0,1 1 0,45-21 0,-62 36 0,0 2 0,1 1 0,0 0 0,0 1 0,1 2 0,24-4 0,33 4 0,95 7 0,-105 0 0,0-2 0,77-10 0,-120 5 0,0 1 0,50-3 0,-68 7 0,0 0 0,0 1 0,-1 0 0,1 1 0,0 0 0,-1 0 0,0 1 0,1 0 0,13 7 0,29 13 0,-37-17 0,0-1 0,-1 2 0,14 8 0,-15-7 0,0-1 0,1 0 0,-1-1 0,2-1 0,-1 0 0,0-1 0,1 0 0,14 1 0,-14-1 0,-1 0 0,0 1 0,0 0 0,0 1 0,-1 0 0,0 1 0,0 0 0,0 1 0,-1 0 0,-1 1 0,16 16 0,-25-24 0,1 1 0,0 0 0,-1 0 0,1-1 0,-1 1 0,0 0 0,0 1 0,0-1 0,0 0 0,0 0 0,0 0 0,0 0 0,-1 1 0,1-1 0,-1 0 0,1 4 0,-2-4 0,1-1 0,-1 0 0,1 1 0,-1-1 0,1 0 0,-1 1 0,0-1 0,1 0 0,-1 0 0,0 0 0,0 0 0,0 0 0,0 0 0,0 0 0,0 0 0,0 0 0,-1 0 0,1 0 0,0-1 0,0 1 0,-1 0 0,1-1 0,0 1 0,-1-1 0,1 0 0,0 1 0,-1-1 0,-2 0 0,-25 4 0,0-1 0,0-2 0,-51-3 0,19-1 0,2 3 0,-68-3 0,106 1 0,-1-1 0,0-1 0,-36-12 0,37 10 0,0 0 0,-1 1 0,0 2 0,1 0 0,-1 1 0,-28 1 0,14 3 0,1 2 0,0 1 0,-39 11 0,48-8 0,-47 22 0,49-19 0,0-1 0,-31 8 0,45-16 0,0 0 0,0 2 0,1-1 0,-1 1 0,-10 6 0,15-7 0,1 0 0,1 0 0,-1 0 0,0 0 0,1 1 0,-1 0 0,1-1 0,0 1 0,1 0 0,-1 1 0,0-1 0,1 0 0,-2 6 0,-118 295 0,117-291 0,1-1 0,0 1 0,1 0 0,1 0 0,-2 22 0,3-5 0,5 43 0,-3-69 0,0-1 0,-1 1 0,2-1 0,-1 1 0,0-1 0,1 1 0,0-1 0,0 0 0,0 0 0,1 0 0,-1 0 0,1 0 0,0-1 0,0 1 0,0-1 0,0 0 0,1 0 0,-1 0 0,9 5 0,3 0 0,0 0 0,1-2 0,0 1 0,18 3 0,8 4 0,-14-5 0,0-1 0,0-1 0,0-2 0,55 4 0,116-11 0,-148-1 0,-1-3 0,94-23 0,-139 27 0,1 1 0,0-1 0,0-1 0,-1 1 0,1-1 0,-1 1 0,0-2 0,7-4 0,-10 6 0,1 0 0,-1-1 0,0 1 0,0-1 0,0 0 0,0 0 0,-1 0 0,1 0 0,-1 0 0,1 0 0,-1 0 0,0 0 0,0 0 0,-1-1 0,1 1 0,0-4 0,1-47 0,-8-98 0,-1 20 0,6 125 0,1-1 0,-2 1 0,1 0 0,-1 0 0,0 0 0,-1 0 0,0 0 0,0 1 0,0-1 0,-1 1 0,0 0 0,0 0 0,0 0 0,-1 0 0,0 1 0,0 0 0,-11-8 0,4 2 0,-2 2 0,1 0 0,-2 0 0,1 1 0,-1 1 0,-30-10 0,20 11 0,0 1 0,-1 1 0,1 1 0,-1 2 0,0 0 0,1 2 0,-1 1 0,-32 6 0,40-4 0,0 1 0,1 1 0,0 0 0,-29 15 0,-59 41 0,104-61 0,-19 12 0,0 0 0,1 1 0,0 1 0,1 1 0,1 1 0,1 1 0,0 0 0,2 1 0,0 0 0,-21 39 0,27-41 0,1 0 0,1 0 0,0 0 0,1 1 0,-3 20 0,7-27 0,0 0 0,1-1 0,0 1 0,1 0 0,0 0 0,0-1 0,1 1 0,0 0 0,8 19 0,-5-19 0,0 0 0,1 0 0,0 0 0,1-1 0,0 0 0,1 0 0,-1-1 0,19 16 0,-1-5 0,0-1 0,34 18 0,24 10 0,148 61 0,-207-99 0,1-1 0,0-2 0,0-1 0,1 0 0,37 0 0,-28-4 0,1-1 0,-1-2 0,50-10 0,-73 10 0,0-1 0,-1 0 0,0-1 0,21-9 0,-28 10 0,1 1 0,0-1 0,-1-1 0,1 1 0,-1-1 0,0 0 0,0 0 0,0 0 0,-1 0 0,1 0 0,-1-1 0,4-8 0,10-18 0,1 1 0,1 0 0,41-46 0,-56 70 0,0 1 0,0 1 0,1-1 0,0 1 0,0 0 0,0 0 0,0 0 0,1 1 0,-1-1 0,1 1 0,0 1 0,0-1 0,0 1 0,0 0 0,0 0 0,0 1 0,1 0 0,-1 0 0,1 0 0,-1 1 0,0 0 0,1 0 0,-1 1 0,1 0 0,8 2 0,32 7 0,-28-7 0,1 1 0,0 1 0,-1 1 0,34 15 0,-51-19 0,1 0 0,0 0 0,0 0 0,-1 0 0,1 1 0,-1-1 0,0 1 0,1-1 0,-1 1 0,1 3 0,-2-4 0,0-1 0,0 1 0,0 0 0,0 0 0,-1-1 0,1 1 0,-1 0 0,1 0 0,-1 0 0,0 0 0,0 0 0,0 0 0,0 0 0,0 0 0,0-1 0,0 1 0,0 0 0,-2 3 0,2-5 0,0 0 0,0 0 0,0 0 0,0 0 0,0 1 0,0-1 0,0 0 0,0 0 0,0 0 0,0 0 0,0 0 0,0 1 0,0-1 0,-1 0 0,1 0 0,0 0 0,0 0 0,0 0 0,0 0 0,0 0 0,0 1 0,-1-1 0,1 0 0,0 0 0,0 0 0,0 0 0,0 0 0,0 0 0,-1 0 0,1 0 0,0 0 0,0 0 0,0 0 0,0 0 0,-1 0 0,1 0 0,0 0 0,0 0 0,0 0 0,0 0 0,-1 0 0,-5-7 0,-5-13 0,11 19 0,-18-47 0,3 0 0,2-1 0,-13-90 0,2 8 0,14 87 0,0 3 0,2 1 0,1-2 0,-1-55 0,9 13 0,-30 468 0,12-226 0,-18 162 0,34-313 0,0-1 0,-1 0 0,0 0 0,0 0 0,-1 0 0,0 0 0,0-1 0,0 1 0,0-1 0,-1 0 0,-5 6 0,-8 8 0,-31 24 0,19-16 0,-5 1 0,0-1 0,-2-1 0,0-3 0,-68 33 0,80-45 0,1-2 0,-1 0 0,-45 8 0,-76 5 0,72-13 0,53-6 0,-74 7 0,83-9 0,-1-1 0,0-1 0,1 0 0,-1 0 0,-21-6 0,28 4 0,-1 1 0,1 0 0,0-1 0,0 0 0,0 0 0,1-1 0,-1 1 0,1-1 0,0 0 0,0 0 0,0 0 0,0-1 0,1 0 0,-1 1 0,1-1 0,1 0 0,-1-1 0,1 1 0,-1 0 0,2-1 0,-1 1 0,-1-11 0,-2-9 0,2 0 0,1 0 0,2-45 0,0 67 0,1-21 0,2 1 0,1 0 0,0-1 0,2 2 0,0-1 0,2 1 0,13-29 0,9-9 0,49-71 0,-42 79 0,-24 35 0,-1 0 0,0-1 0,9-19 0,-20 33 0,0 1 0,-1-1 0,1 0 0,-1 1 0,1-1 0,-1 1 0,0-1 0,-1 0 0,1 1 0,-1-1 0,1 1 0,-1-1 0,0 1 0,0-1 0,-1 1 0,1-1 0,-1 1 0,1 0 0,-1 0 0,0 0 0,0 0 0,-1 0 0,-3-3 0,1 0 0,0 0 0,-1 0 0,0 1 0,0 0 0,0 0 0,0 1 0,-1 0 0,0 0 0,-14-6 0,12 8-227,0 0-1,-1 0 1,1 1-1,-1 0 1,-9 0-1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AC79B4-CD51-4EC3-82BD-131CDB5B8C97}" type="datetimeFigureOut">
              <a:t>6/13/2024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ADCF29A-CD0B-4459-BAB0-9DB4B8AE6298}" type="slidenum">
              <a:t>‹#›</a:t>
            </a:fld>
            <a:endParaRPr lang="en-US"/>
          </a:p>
        </p:txBody>
      </p:sp>
    </p:spTree>
    <p:extLst>
      <p:ext uri="{BB962C8B-B14F-4D97-AF65-F5344CB8AC3E}">
        <p14:creationId xmlns:p14="http://schemas.microsoft.com/office/powerpoint/2010/main" val="13062760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To estimate tobacco use and the use of electronic cigarettes in general and specifically by types of tobacco product used (including novel tobacco products), age of initiation, and by various socio-demographic characteristics.</a:t>
            </a:r>
          </a:p>
          <a:p>
            <a:endParaRPr lang="en-ZA"/>
          </a:p>
        </p:txBody>
      </p:sp>
      <p:sp>
        <p:nvSpPr>
          <p:cNvPr id="4" name="Slide Number Placeholder 3"/>
          <p:cNvSpPr>
            <a:spLocks noGrp="1"/>
          </p:cNvSpPr>
          <p:nvPr>
            <p:ph type="sldNum" sz="quarter" idx="5"/>
          </p:nvPr>
        </p:nvSpPr>
        <p:spPr/>
        <p:txBody>
          <a:bodyPr/>
          <a:lstStyle/>
          <a:p>
            <a:fld id="{5F658009-2D8B-4981-A368-D2DF1730B5BE}" type="slidenum">
              <a:rPr lang="en-ZA" smtClean="0"/>
              <a:t>4</a:t>
            </a:fld>
            <a:endParaRPr lang="en-ZA"/>
          </a:p>
        </p:txBody>
      </p:sp>
    </p:spTree>
    <p:extLst>
      <p:ext uri="{BB962C8B-B14F-4D97-AF65-F5344CB8AC3E}">
        <p14:creationId xmlns:p14="http://schemas.microsoft.com/office/powerpoint/2010/main" val="16800614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E3DB3C2-6E6E-4DD9-82FC-7F8CAAED3905}" type="slidenum">
              <a:rPr lang="en-US" smtClean="0"/>
              <a:t>13</a:t>
            </a:fld>
            <a:endParaRPr lang="en-US"/>
          </a:p>
        </p:txBody>
      </p:sp>
    </p:spTree>
    <p:extLst>
      <p:ext uri="{BB962C8B-B14F-4D97-AF65-F5344CB8AC3E}">
        <p14:creationId xmlns:p14="http://schemas.microsoft.com/office/powerpoint/2010/main" val="21513893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E3DB3C2-6E6E-4DD9-82FC-7F8CAAED3905}" type="slidenum">
              <a:rPr lang="en-US" smtClean="0"/>
              <a:t>14</a:t>
            </a:fld>
            <a:endParaRPr lang="en-US"/>
          </a:p>
        </p:txBody>
      </p:sp>
    </p:spTree>
    <p:extLst>
      <p:ext uri="{BB962C8B-B14F-4D97-AF65-F5344CB8AC3E}">
        <p14:creationId xmlns:p14="http://schemas.microsoft.com/office/powerpoint/2010/main" val="21853676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E3DB3C2-6E6E-4DD9-82FC-7F8CAAED3905}" type="slidenum">
              <a:rPr lang="en-US" smtClean="0"/>
              <a:t>15</a:t>
            </a:fld>
            <a:endParaRPr lang="en-US"/>
          </a:p>
        </p:txBody>
      </p:sp>
    </p:spTree>
    <p:extLst>
      <p:ext uri="{BB962C8B-B14F-4D97-AF65-F5344CB8AC3E}">
        <p14:creationId xmlns:p14="http://schemas.microsoft.com/office/powerpoint/2010/main" val="23754162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a:p>
        </p:txBody>
      </p:sp>
      <p:sp>
        <p:nvSpPr>
          <p:cNvPr id="4" name="Slide Number Placeholder 3"/>
          <p:cNvSpPr>
            <a:spLocks noGrp="1"/>
          </p:cNvSpPr>
          <p:nvPr>
            <p:ph type="sldNum" sz="quarter" idx="5"/>
          </p:nvPr>
        </p:nvSpPr>
        <p:spPr/>
        <p:txBody>
          <a:bodyPr/>
          <a:lstStyle/>
          <a:p>
            <a:fld id="{5F658009-2D8B-4981-A368-D2DF1730B5BE}" type="slidenum">
              <a:rPr lang="en-ZA" smtClean="0"/>
              <a:t>29</a:t>
            </a:fld>
            <a:endParaRPr lang="en-ZA"/>
          </a:p>
        </p:txBody>
      </p:sp>
    </p:spTree>
    <p:extLst>
      <p:ext uri="{BB962C8B-B14F-4D97-AF65-F5344CB8AC3E}">
        <p14:creationId xmlns:p14="http://schemas.microsoft.com/office/powerpoint/2010/main" val="6330947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46CE7D5-CF57-46EF-B807-FDD0502418D4}" type="datetimeFigureOut">
              <a:rPr lang="en-US" smtClean="0"/>
              <a:t>6/13/2024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6/13/2024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6/13/2024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ntent">
    <p:spTree>
      <p:nvGrpSpPr>
        <p:cNvPr id="1" name=""/>
        <p:cNvGrpSpPr/>
        <p:nvPr/>
      </p:nvGrpSpPr>
      <p:grpSpPr>
        <a:xfrm>
          <a:off x="0" y="0"/>
          <a:ext cx="0" cy="0"/>
          <a:chOff x="0" y="0"/>
          <a:chExt cx="0" cy="0"/>
        </a:xfrm>
      </p:grpSpPr>
      <p:sp>
        <p:nvSpPr>
          <p:cNvPr id="11" name="Rectangle 10"/>
          <p:cNvSpPr/>
          <p:nvPr userDrawn="1"/>
        </p:nvSpPr>
        <p:spPr>
          <a:xfrm>
            <a:off x="0" y="1"/>
            <a:ext cx="12192000" cy="5790104"/>
          </a:xfrm>
          <a:prstGeom prst="rect">
            <a:avLst/>
          </a:prstGeom>
          <a:solidFill>
            <a:srgbClr val="EEEE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60"/>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9600" y="327053"/>
            <a:ext cx="11582400" cy="238723"/>
          </a:xfrm>
          <a:prstGeom prst="rect">
            <a:avLst/>
          </a:prstGeom>
        </p:spPr>
      </p:pic>
      <p:sp>
        <p:nvSpPr>
          <p:cNvPr id="10" name="Title 1"/>
          <p:cNvSpPr>
            <a:spLocks noGrp="1"/>
          </p:cNvSpPr>
          <p:nvPr>
            <p:ph type="title"/>
          </p:nvPr>
        </p:nvSpPr>
        <p:spPr>
          <a:xfrm>
            <a:off x="609600" y="846720"/>
            <a:ext cx="10972800" cy="518400"/>
          </a:xfrm>
        </p:spPr>
        <p:txBody>
          <a:bodyPr lIns="0" tIns="0" rIns="0" bIns="0">
            <a:normAutofit/>
          </a:bodyPr>
          <a:lstStyle>
            <a:lvl1pPr algn="l">
              <a:defRPr sz="3840" b="1" i="0" cap="all">
                <a:solidFill>
                  <a:srgbClr val="0D6AA3"/>
                </a:solidFill>
              </a:defRPr>
            </a:lvl1pPr>
          </a:lstStyle>
          <a:p>
            <a:r>
              <a:rPr lang="en-US" dirty="0"/>
              <a:t>Click to edit Master title style</a:t>
            </a:r>
          </a:p>
        </p:txBody>
      </p:sp>
      <p:sp>
        <p:nvSpPr>
          <p:cNvPr id="13" name="Content Placeholder 2"/>
          <p:cNvSpPr>
            <a:spLocks noGrp="1"/>
          </p:cNvSpPr>
          <p:nvPr>
            <p:ph idx="1"/>
          </p:nvPr>
        </p:nvSpPr>
        <p:spPr>
          <a:xfrm>
            <a:off x="609600" y="1581121"/>
            <a:ext cx="10972800" cy="3974400"/>
          </a:xfrm>
        </p:spPr>
        <p:txBody>
          <a:bodyPr lIns="0" tIns="0" rIns="0" bIns="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8" name="Picture 7" descr="SAMRC Logo.emf"/>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086204" y="5988096"/>
            <a:ext cx="1756232" cy="705950"/>
          </a:xfrm>
          <a:prstGeom prst="rect">
            <a:avLst/>
          </a:prstGeom>
        </p:spPr>
      </p:pic>
    </p:spTree>
    <p:extLst>
      <p:ext uri="{BB962C8B-B14F-4D97-AF65-F5344CB8AC3E}">
        <p14:creationId xmlns:p14="http://schemas.microsoft.com/office/powerpoint/2010/main" val="21445661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Title slide blue">
    <p:spTree>
      <p:nvGrpSpPr>
        <p:cNvPr id="1" name=""/>
        <p:cNvGrpSpPr/>
        <p:nvPr/>
      </p:nvGrpSpPr>
      <p:grpSpPr>
        <a:xfrm>
          <a:off x="0" y="0"/>
          <a:ext cx="0" cy="0"/>
          <a:chOff x="0" y="0"/>
          <a:chExt cx="0" cy="0"/>
        </a:xfrm>
      </p:grpSpPr>
      <p:sp>
        <p:nvSpPr>
          <p:cNvPr id="11" name="Rectangle 10"/>
          <p:cNvSpPr/>
          <p:nvPr/>
        </p:nvSpPr>
        <p:spPr>
          <a:xfrm>
            <a:off x="0" y="1"/>
            <a:ext cx="12192000" cy="579010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160"/>
          </a:p>
        </p:txBody>
      </p:sp>
      <p:sp>
        <p:nvSpPr>
          <p:cNvPr id="2" name="Title 1"/>
          <p:cNvSpPr>
            <a:spLocks noGrp="1"/>
          </p:cNvSpPr>
          <p:nvPr>
            <p:ph type="title" hasCustomPrompt="1"/>
          </p:nvPr>
        </p:nvSpPr>
        <p:spPr>
          <a:xfrm>
            <a:off x="283961" y="2758226"/>
            <a:ext cx="11558475" cy="732337"/>
          </a:xfrm>
        </p:spPr>
        <p:txBody>
          <a:bodyPr anchor="t"/>
          <a:lstStyle>
            <a:lvl1pPr marL="0" marR="0" indent="0" algn="ctr" defTabSz="548640" rtl="0" eaLnBrk="1" fontAlgn="auto" latinLnBrk="0" hangingPunct="1">
              <a:lnSpc>
                <a:spcPct val="100000"/>
              </a:lnSpc>
              <a:spcBef>
                <a:spcPct val="0"/>
              </a:spcBef>
              <a:spcAft>
                <a:spcPts val="0"/>
              </a:spcAft>
              <a:buClrTx/>
              <a:buSzTx/>
              <a:buFontTx/>
              <a:buNone/>
              <a:tabLst/>
              <a:defRPr sz="4800" b="1" cap="all">
                <a:solidFill>
                  <a:schemeClr val="bg1"/>
                </a:solidFill>
                <a:latin typeface="Arial Black"/>
                <a:cs typeface="Arial Black"/>
              </a:defRPr>
            </a:lvl1pPr>
          </a:lstStyle>
          <a:p>
            <a:pPr lvl="0"/>
            <a:r>
              <a:rPr lang="en-US" dirty="0"/>
              <a:t>Master title style</a:t>
            </a: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8499" y="565024"/>
            <a:ext cx="11503501" cy="444722"/>
          </a:xfrm>
          <a:prstGeom prst="rect">
            <a:avLst/>
          </a:prstGeom>
        </p:spPr>
      </p:pic>
      <p:sp>
        <p:nvSpPr>
          <p:cNvPr id="15" name="Subtitle 2"/>
          <p:cNvSpPr>
            <a:spLocks noGrp="1"/>
          </p:cNvSpPr>
          <p:nvPr>
            <p:ph type="subTitle" idx="1"/>
          </p:nvPr>
        </p:nvSpPr>
        <p:spPr>
          <a:xfrm>
            <a:off x="283961" y="3575160"/>
            <a:ext cx="11558475" cy="1752600"/>
          </a:xfrm>
        </p:spPr>
        <p:txBody>
          <a:bodyPr/>
          <a:lstStyle>
            <a:lvl1pPr marL="0" indent="0" algn="ctr">
              <a:buNone/>
              <a:defRPr>
                <a:solidFill>
                  <a:srgbClr val="FFFFFF"/>
                </a:solidFill>
                <a:latin typeface="+mj-lt"/>
                <a:cs typeface="Arial"/>
              </a:defRPr>
            </a:lvl1pPr>
            <a:lvl2pPr marL="548640" indent="0" algn="ctr">
              <a:buNone/>
              <a:defRPr>
                <a:solidFill>
                  <a:schemeClr val="tx1">
                    <a:tint val="75000"/>
                  </a:schemeClr>
                </a:solidFill>
              </a:defRPr>
            </a:lvl2pPr>
            <a:lvl3pPr marL="1097280" indent="0" algn="ctr">
              <a:buNone/>
              <a:defRPr>
                <a:solidFill>
                  <a:schemeClr val="tx1">
                    <a:tint val="75000"/>
                  </a:schemeClr>
                </a:solidFill>
              </a:defRPr>
            </a:lvl3pPr>
            <a:lvl4pPr marL="1645920" indent="0" algn="ctr">
              <a:buNone/>
              <a:defRPr>
                <a:solidFill>
                  <a:schemeClr val="tx1">
                    <a:tint val="75000"/>
                  </a:schemeClr>
                </a:solidFill>
              </a:defRPr>
            </a:lvl4pPr>
            <a:lvl5pPr marL="2194560" indent="0" algn="ctr">
              <a:buNone/>
              <a:defRPr>
                <a:solidFill>
                  <a:schemeClr val="tx1">
                    <a:tint val="75000"/>
                  </a:schemeClr>
                </a:solidFill>
              </a:defRPr>
            </a:lvl5pPr>
            <a:lvl6pPr marL="2743200" indent="0" algn="ctr">
              <a:buNone/>
              <a:defRPr>
                <a:solidFill>
                  <a:schemeClr val="tx1">
                    <a:tint val="75000"/>
                  </a:schemeClr>
                </a:solidFill>
              </a:defRPr>
            </a:lvl6pPr>
            <a:lvl7pPr marL="3291840" indent="0" algn="ctr">
              <a:buNone/>
              <a:defRPr>
                <a:solidFill>
                  <a:schemeClr val="tx1">
                    <a:tint val="75000"/>
                  </a:schemeClr>
                </a:solidFill>
              </a:defRPr>
            </a:lvl7pPr>
            <a:lvl8pPr marL="3840480" indent="0" algn="ctr">
              <a:buNone/>
              <a:defRPr>
                <a:solidFill>
                  <a:schemeClr val="tx1">
                    <a:tint val="75000"/>
                  </a:schemeClr>
                </a:solidFill>
              </a:defRPr>
            </a:lvl8pPr>
            <a:lvl9pPr marL="4389120" indent="0" algn="ctr">
              <a:buNone/>
              <a:defRPr>
                <a:solidFill>
                  <a:schemeClr val="tx1">
                    <a:tint val="75000"/>
                  </a:schemeClr>
                </a:solidFill>
              </a:defRPr>
            </a:lvl9pPr>
          </a:lstStyle>
          <a:p>
            <a:r>
              <a:rPr lang="en-US"/>
              <a:t>Click to edit Master subtitle style</a:t>
            </a:r>
            <a:endParaRPr lang="en-US" dirty="0"/>
          </a:p>
        </p:txBody>
      </p:sp>
      <p:pic>
        <p:nvPicPr>
          <p:cNvPr id="8" name="Picture 7" descr="SAMRC Logo.emf"/>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86204" y="5988096"/>
            <a:ext cx="1756232" cy="705950"/>
          </a:xfrm>
          <a:prstGeom prst="rect">
            <a:avLst/>
          </a:prstGeom>
        </p:spPr>
      </p:pic>
    </p:spTree>
    <p:extLst>
      <p:ext uri="{BB962C8B-B14F-4D97-AF65-F5344CB8AC3E}">
        <p14:creationId xmlns:p14="http://schemas.microsoft.com/office/powerpoint/2010/main" val="16469520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6/13/2024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6/13/2024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46CE7D5-CF57-46EF-B807-FDD0502418D4}" type="datetimeFigureOut">
              <a:rPr lang="en-US" smtClean="0"/>
              <a:t>6/13/2024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46CE7D5-CF57-46EF-B807-FDD0502418D4}" type="datetimeFigureOut">
              <a:rPr lang="en-US" smtClean="0"/>
              <a:t>6/13/2024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6CE7D5-CF57-46EF-B807-FDD0502418D4}" type="datetimeFigureOut">
              <a:rPr lang="en-US" smtClean="0"/>
              <a:t>6/13/2024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6/13/2024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6/13/2024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6/13/2024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46CE7D5-CF57-46EF-B807-FDD0502418D4}" type="datetimeFigureOut">
              <a:rPr lang="en-US" smtClean="0"/>
              <a:t>6/13/2024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3" r:id="rId12"/>
    <p:sldLayoutId id="2147483674"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2.xml"/><Relationship Id="rId5" Type="http://schemas.openxmlformats.org/officeDocument/2006/relationships/image" Target="../media/image200.png"/><Relationship Id="rId4" Type="http://schemas.openxmlformats.org/officeDocument/2006/relationships/customXml" Target="../ink/ink1.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24.jpe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26.png"/><Relationship Id="rId1" Type="http://schemas.openxmlformats.org/officeDocument/2006/relationships/slideLayout" Target="../slideLayouts/slideLayout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7.PN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8.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9.jpe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0.jpe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1.jpe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2.jpe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34.pn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2.xml"/><Relationship Id="rId6" Type="http://schemas.openxmlformats.org/officeDocument/2006/relationships/image" Target="../media/image45.jpeg"/><Relationship Id="rId5" Type="http://schemas.openxmlformats.org/officeDocument/2006/relationships/image" Target="../media/image44.png"/><Relationship Id="rId4" Type="http://schemas.openxmlformats.org/officeDocument/2006/relationships/image" Target="../media/image43.png"/></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9.png"/></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3.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FAF01932-F051-731D-8DF8-A6FA14F80019}"/>
              </a:ext>
            </a:extLst>
          </p:cNvPr>
          <p:cNvPicPr>
            <a:picLocks noChangeAspect="1"/>
          </p:cNvPicPr>
          <p:nvPr/>
        </p:nvPicPr>
        <p:blipFill rotWithShape="1">
          <a:blip r:embed="rId2"/>
          <a:srcRect t="5312" b="8276"/>
          <a:stretch/>
        </p:blipFill>
        <p:spPr>
          <a:xfrm>
            <a:off x="0" y="541867"/>
            <a:ext cx="12192000" cy="5367866"/>
          </a:xfrm>
          <a:prstGeom prst="rect">
            <a:avLst/>
          </a:prstGeom>
        </p:spPr>
      </p:pic>
    </p:spTree>
    <p:extLst>
      <p:ext uri="{BB962C8B-B14F-4D97-AF65-F5344CB8AC3E}">
        <p14:creationId xmlns:p14="http://schemas.microsoft.com/office/powerpoint/2010/main" val="1491667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5" name="Rectangle 24">
            <a:extLst>
              <a:ext uri="{FF2B5EF4-FFF2-40B4-BE49-F238E27FC236}">
                <a16:creationId xmlns:a16="http://schemas.microsoft.com/office/drawing/2014/main" id="{201CC55D-ED54-4C5C-95E6-10947BD110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0DB729F-97A6-3E13-057A-25E74F5DF080}"/>
              </a:ext>
            </a:extLst>
          </p:cNvPr>
          <p:cNvSpPr>
            <a:spLocks noGrp="1"/>
          </p:cNvSpPr>
          <p:nvPr>
            <p:ph type="title"/>
          </p:nvPr>
        </p:nvSpPr>
        <p:spPr>
          <a:xfrm>
            <a:off x="589560" y="856180"/>
            <a:ext cx="4560584" cy="1128068"/>
          </a:xfrm>
        </p:spPr>
        <p:txBody>
          <a:bodyPr vert="horz" lIns="91440" tIns="45720" rIns="91440" bIns="45720" rtlCol="0" anchor="ctr">
            <a:normAutofit/>
          </a:bodyPr>
          <a:lstStyle/>
          <a:p>
            <a:r>
              <a:rPr lang="en-US" sz="3700" b="1" dirty="0"/>
              <a:t>Current Tobacco Use by Type of Use</a:t>
            </a:r>
          </a:p>
        </p:txBody>
      </p:sp>
      <p:grpSp>
        <p:nvGrpSpPr>
          <p:cNvPr id="27" name="Group 26">
            <a:extLst>
              <a:ext uri="{FF2B5EF4-FFF2-40B4-BE49-F238E27FC236}">
                <a16:creationId xmlns:a16="http://schemas.microsoft.com/office/drawing/2014/main" id="{1DE889C7-FAD6-4397-98E2-05D50348445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083484"/>
            <a:ext cx="355196" cy="673460"/>
            <a:chOff x="0" y="823811"/>
            <a:chExt cx="355196" cy="673460"/>
          </a:xfrm>
        </p:grpSpPr>
        <p:sp>
          <p:nvSpPr>
            <p:cNvPr id="28" name="Rectangle 27">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23811"/>
              <a:ext cx="87363"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9341" y="823811"/>
              <a:ext cx="195855"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Rectangle 30">
            <a:extLst>
              <a:ext uri="{FF2B5EF4-FFF2-40B4-BE49-F238E27FC236}">
                <a16:creationId xmlns:a16="http://schemas.microsoft.com/office/drawing/2014/main" id="{3873B707-463F-40B0-8227-E8CC6C67EB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65085" y="2090569"/>
            <a:ext cx="4297680" cy="274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 Placeholder 4">
            <a:extLst>
              <a:ext uri="{FF2B5EF4-FFF2-40B4-BE49-F238E27FC236}">
                <a16:creationId xmlns:a16="http://schemas.microsoft.com/office/drawing/2014/main" id="{4B0A150A-691D-E1F8-6CD6-CEDB9E3654B3}"/>
              </a:ext>
            </a:extLst>
          </p:cNvPr>
          <p:cNvSpPr>
            <a:spLocks noGrp="1"/>
          </p:cNvSpPr>
          <p:nvPr>
            <p:ph type="body" sz="half" idx="2"/>
          </p:nvPr>
        </p:nvSpPr>
        <p:spPr>
          <a:xfrm>
            <a:off x="159341" y="2330505"/>
            <a:ext cx="4990803" cy="3979585"/>
          </a:xfrm>
        </p:spPr>
        <p:txBody>
          <a:bodyPr vert="horz" lIns="91440" tIns="45720" rIns="91440" bIns="45720" rtlCol="0" anchor="ctr">
            <a:normAutofit/>
          </a:bodyPr>
          <a:lstStyle/>
          <a:p>
            <a:pPr marL="285750" indent="-228600">
              <a:buFont typeface="Arial" panose="020B0604020202020204" pitchFamily="34" charset="0"/>
              <a:buChar char="•"/>
            </a:pPr>
            <a:r>
              <a:rPr lang="en-US" sz="2400" dirty="0"/>
              <a:t>Overall, </a:t>
            </a:r>
            <a:r>
              <a:rPr lang="en-US" sz="2400" b="1" dirty="0"/>
              <a:t>29.4%</a:t>
            </a:r>
            <a:r>
              <a:rPr lang="en-US" sz="2400" dirty="0"/>
              <a:t> of people currently use tobacco (</a:t>
            </a:r>
            <a:r>
              <a:rPr lang="en-US" sz="2400" b="1" dirty="0"/>
              <a:t>41.7%</a:t>
            </a:r>
            <a:r>
              <a:rPr lang="en-US" sz="2400" dirty="0"/>
              <a:t> of men and </a:t>
            </a:r>
            <a:r>
              <a:rPr lang="en-US" sz="2400" b="1" dirty="0"/>
              <a:t>17.9% </a:t>
            </a:r>
            <a:r>
              <a:rPr lang="en-US" sz="2400" dirty="0"/>
              <a:t>of women)</a:t>
            </a:r>
          </a:p>
          <a:p>
            <a:pPr marL="742950" lvl="1" indent="-228600">
              <a:buFont typeface="Arial" panose="020B0604020202020204" pitchFamily="34" charset="0"/>
              <a:buChar char="•"/>
            </a:pPr>
            <a:r>
              <a:rPr lang="en-US" sz="2200" dirty="0"/>
              <a:t>85.3% use smoked products only</a:t>
            </a:r>
          </a:p>
          <a:p>
            <a:pPr marL="742950" lvl="1" indent="-228600">
              <a:buFont typeface="Arial" panose="020B0604020202020204" pitchFamily="34" charset="0"/>
              <a:buChar char="•"/>
            </a:pPr>
            <a:r>
              <a:rPr lang="en-US" sz="2200" dirty="0"/>
              <a:t>12.1% use smokeless products only</a:t>
            </a:r>
          </a:p>
          <a:p>
            <a:pPr marL="742950" lvl="1" indent="-228600">
              <a:buFont typeface="Arial" panose="020B0604020202020204" pitchFamily="34" charset="0"/>
              <a:buChar char="•"/>
            </a:pPr>
            <a:r>
              <a:rPr lang="en-US" sz="2200" dirty="0"/>
              <a:t>2.5% use both smoked and smokeless products</a:t>
            </a:r>
          </a:p>
          <a:p>
            <a:pPr marL="742950" lvl="1" indent="-228600">
              <a:buFont typeface="Arial" panose="020B0604020202020204" pitchFamily="34" charset="0"/>
              <a:buChar char="•"/>
            </a:pPr>
            <a:r>
              <a:rPr lang="en-US" sz="2200" dirty="0"/>
              <a:t>0.1% used smoked and heated products simultaneously </a:t>
            </a:r>
          </a:p>
        </p:txBody>
      </p:sp>
      <p:sp>
        <p:nvSpPr>
          <p:cNvPr id="33" name="Rectangle 32">
            <a:extLst>
              <a:ext uri="{FF2B5EF4-FFF2-40B4-BE49-F238E27FC236}">
                <a16:creationId xmlns:a16="http://schemas.microsoft.com/office/drawing/2014/main" id="{C13237C8-E62C-4F0D-A318-BD6FB6C2D1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810" y="513853"/>
            <a:ext cx="6009366" cy="5834577"/>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A chart of different types of cigarettes&#10;&#10;Description automatically generated">
            <a:extLst>
              <a:ext uri="{FF2B5EF4-FFF2-40B4-BE49-F238E27FC236}">
                <a16:creationId xmlns:a16="http://schemas.microsoft.com/office/drawing/2014/main" id="{EB5198C2-3A1B-7712-DFD8-C27FA411007B}"/>
              </a:ext>
            </a:extLst>
          </p:cNvPr>
          <p:cNvPicPr>
            <a:picLocks noGrp="1" noChangeAspect="1"/>
          </p:cNvPicPr>
          <p:nvPr>
            <p:ph idx="1"/>
          </p:nvPr>
        </p:nvPicPr>
        <p:blipFill rotWithShape="1">
          <a:blip r:embed="rId2"/>
          <a:srcRect l="2435" r="3177" b="2"/>
          <a:stretch/>
        </p:blipFill>
        <p:spPr>
          <a:xfrm>
            <a:off x="5977788" y="799352"/>
            <a:ext cx="5425410" cy="5259296"/>
          </a:xfrm>
          <a:prstGeom prst="rect">
            <a:avLst/>
          </a:prstGeom>
        </p:spPr>
      </p:pic>
    </p:spTree>
    <p:extLst>
      <p:ext uri="{BB962C8B-B14F-4D97-AF65-F5344CB8AC3E}">
        <p14:creationId xmlns:p14="http://schemas.microsoft.com/office/powerpoint/2010/main" val="18272876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2" name="Rectangle 61">
            <a:extLst>
              <a:ext uri="{FF2B5EF4-FFF2-40B4-BE49-F238E27FC236}">
                <a16:creationId xmlns:a16="http://schemas.microsoft.com/office/drawing/2014/main" id="{DBC6133C-0615-4CE4-9132-37E609A9BD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FE473363-4A3B-BBA1-659B-DF3C341E2484}"/>
              </a:ext>
            </a:extLst>
          </p:cNvPr>
          <p:cNvSpPr>
            <a:spLocks noGrp="1"/>
          </p:cNvSpPr>
          <p:nvPr>
            <p:ph type="title"/>
          </p:nvPr>
        </p:nvSpPr>
        <p:spPr>
          <a:xfrm>
            <a:off x="645064" y="525982"/>
            <a:ext cx="4621203" cy="1200361"/>
          </a:xfrm>
        </p:spPr>
        <p:txBody>
          <a:bodyPr vert="horz" lIns="91440" tIns="45720" rIns="91440" bIns="45720" rtlCol="0" anchor="b">
            <a:normAutofit/>
          </a:bodyPr>
          <a:lstStyle/>
          <a:p>
            <a:r>
              <a:rPr lang="en-US" sz="3600" b="1" kern="1200" dirty="0">
                <a:solidFill>
                  <a:schemeClr val="tx1"/>
                </a:solidFill>
                <a:latin typeface="+mj-lt"/>
                <a:ea typeface="+mj-ea"/>
                <a:cs typeface="+mj-cs"/>
              </a:rPr>
              <a:t>Frequency of Smoking</a:t>
            </a:r>
          </a:p>
        </p:txBody>
      </p:sp>
      <p:sp>
        <p:nvSpPr>
          <p:cNvPr id="63" name="Rectangle 62">
            <a:extLst>
              <a:ext uri="{FF2B5EF4-FFF2-40B4-BE49-F238E27FC236}">
                <a16:creationId xmlns:a16="http://schemas.microsoft.com/office/drawing/2014/main" id="{169CC832-2974-4E8D-90ED-3E2941BA73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16533" y="1944913"/>
            <a:ext cx="4023360" cy="274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 Placeholder 35">
            <a:extLst>
              <a:ext uri="{FF2B5EF4-FFF2-40B4-BE49-F238E27FC236}">
                <a16:creationId xmlns:a16="http://schemas.microsoft.com/office/drawing/2014/main" id="{09D5EA9E-CAB3-2395-845D-D564884777AC}"/>
              </a:ext>
            </a:extLst>
          </p:cNvPr>
          <p:cNvSpPr>
            <a:spLocks noGrp="1"/>
          </p:cNvSpPr>
          <p:nvPr>
            <p:ph type="body" sz="half" idx="2"/>
          </p:nvPr>
        </p:nvSpPr>
        <p:spPr>
          <a:xfrm>
            <a:off x="645066" y="2031101"/>
            <a:ext cx="4741494" cy="3701557"/>
          </a:xfrm>
        </p:spPr>
        <p:txBody>
          <a:bodyPr vert="horz" lIns="91440" tIns="45720" rIns="91440" bIns="45720" rtlCol="0" anchor="ctr">
            <a:normAutofit fontScale="92500" lnSpcReduction="20000"/>
          </a:bodyPr>
          <a:lstStyle/>
          <a:p>
            <a:pPr indent="-228600">
              <a:buFont typeface="Arial" panose="020B0604020202020204" pitchFamily="34" charset="0"/>
              <a:buChar char="•"/>
            </a:pPr>
            <a:r>
              <a:rPr lang="en-US" sz="2800" dirty="0"/>
              <a:t>Overall, 21.2% of adults in South Africa smoked daily and 4.6% smoked occasionally.</a:t>
            </a:r>
          </a:p>
          <a:p>
            <a:pPr lvl="1" indent="-228600">
              <a:buFont typeface="Arial" panose="020B0604020202020204" pitchFamily="34" charset="0"/>
              <a:buChar char="•"/>
            </a:pPr>
            <a:r>
              <a:rPr lang="en-US" sz="2400" dirty="0"/>
              <a:t>among men, 35.1%  smoked daily and 6.1% smoked occasionally and </a:t>
            </a:r>
          </a:p>
          <a:p>
            <a:pPr lvl="1" indent="-228600">
              <a:buFont typeface="Arial" panose="020B0604020202020204" pitchFamily="34" charset="0"/>
              <a:buChar char="•"/>
            </a:pPr>
            <a:r>
              <a:rPr lang="en-US" sz="2400" dirty="0"/>
              <a:t>among women, 8.3% smoked daily and 3.3% smoked occasionally.</a:t>
            </a:r>
          </a:p>
          <a:p>
            <a:pPr indent="-228600">
              <a:buFont typeface="Arial" panose="020B0604020202020204" pitchFamily="34" charset="0"/>
              <a:buChar char="•"/>
            </a:pPr>
            <a:r>
              <a:rPr lang="en-US" sz="2600" dirty="0"/>
              <a:t>Among those who smoke cigarettes daily, they smoke 8.5 cigarettes per day on average</a:t>
            </a:r>
          </a:p>
        </p:txBody>
      </p:sp>
      <p:sp>
        <p:nvSpPr>
          <p:cNvPr id="64" name="Rectangle 63">
            <a:extLst>
              <a:ext uri="{FF2B5EF4-FFF2-40B4-BE49-F238E27FC236}">
                <a16:creationId xmlns:a16="http://schemas.microsoft.com/office/drawing/2014/main" id="{55222F96-971A-4F90-B841-6BAB416C7A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25843" y="6053360"/>
            <a:ext cx="740664" cy="15412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64">
            <a:extLst>
              <a:ext uri="{FF2B5EF4-FFF2-40B4-BE49-F238E27FC236}">
                <a16:creationId xmlns:a16="http://schemas.microsoft.com/office/drawing/2014/main" id="{08980754-6F4B-43C9-B9BE-127B6BED65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904923" y="215201"/>
            <a:ext cx="740664" cy="1183349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ectangle 65">
            <a:extLst>
              <a:ext uri="{FF2B5EF4-FFF2-40B4-BE49-F238E27FC236}">
                <a16:creationId xmlns:a16="http://schemas.microsoft.com/office/drawing/2014/main" id="{2C1BBA94-3F40-40AA-8BB9-E69E25E537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96793" y="354959"/>
            <a:ext cx="6184973" cy="591521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9" name="Content Placeholder 38" descr="A table of text with numbers and a few words&#10;&#10;Description automatically generated with medium confidence">
            <a:extLst>
              <a:ext uri="{FF2B5EF4-FFF2-40B4-BE49-F238E27FC236}">
                <a16:creationId xmlns:a16="http://schemas.microsoft.com/office/drawing/2014/main" id="{0F8A4227-85A8-1C9D-81BE-0D886E697FF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987738" y="1251303"/>
            <a:ext cx="5628018" cy="4122523"/>
          </a:xfrm>
          <a:prstGeom prst="rect">
            <a:avLst/>
          </a:prstGeom>
        </p:spPr>
      </p:pic>
    </p:spTree>
    <p:extLst>
      <p:ext uri="{BB962C8B-B14F-4D97-AF65-F5344CB8AC3E}">
        <p14:creationId xmlns:p14="http://schemas.microsoft.com/office/powerpoint/2010/main" val="25408606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4C90A199-6F08-4658-B835-27722E9B95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a:extLst>
              <a:ext uri="{FF2B5EF4-FFF2-40B4-BE49-F238E27FC236}">
                <a16:creationId xmlns:a16="http://schemas.microsoft.com/office/drawing/2014/main" id="{D2A542E6-1924-4FE2-89D1-3CB19468C1F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2000" cy="6858000"/>
            <a:chOff x="0" y="0"/>
            <a:chExt cx="12192000" cy="6858000"/>
          </a:xfrm>
        </p:grpSpPr>
        <p:sp>
          <p:nvSpPr>
            <p:cNvPr id="21" name="Rectangle 20">
              <a:extLst>
                <a:ext uri="{FF2B5EF4-FFF2-40B4-BE49-F238E27FC236}">
                  <a16:creationId xmlns:a16="http://schemas.microsoft.com/office/drawing/2014/main" id="{1F353183-2147-472B-AD7D-4A085FF6A4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FAAA42C8-A082-4DFD-A5F3-FC9EF825B1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4">
                <a:lumMod val="75000"/>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 name="Rectangle 19">
            <a:extLst>
              <a:ext uri="{FF2B5EF4-FFF2-40B4-BE49-F238E27FC236}">
                <a16:creationId xmlns:a16="http://schemas.microsoft.com/office/drawing/2014/main" id="{5FC9E5C3-B8DC-4532-8C1F-4D5331C64C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3863975" y="-12"/>
            <a:ext cx="8328026" cy="6857998"/>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9" name="Title 8">
            <a:extLst>
              <a:ext uri="{FF2B5EF4-FFF2-40B4-BE49-F238E27FC236}">
                <a16:creationId xmlns:a16="http://schemas.microsoft.com/office/drawing/2014/main" id="{7A5855A5-3FBD-8A69-4E4C-4C5F29E72593}"/>
              </a:ext>
            </a:extLst>
          </p:cNvPr>
          <p:cNvSpPr>
            <a:spLocks noGrp="1"/>
          </p:cNvSpPr>
          <p:nvPr>
            <p:ph type="title"/>
          </p:nvPr>
        </p:nvSpPr>
        <p:spPr>
          <a:xfrm>
            <a:off x="6383337" y="469448"/>
            <a:ext cx="5256213" cy="539750"/>
          </a:xfrm>
        </p:spPr>
        <p:txBody>
          <a:bodyPr vert="horz" lIns="91440" tIns="45720" rIns="91440" bIns="45720" rtlCol="0" anchor="t">
            <a:normAutofit/>
          </a:bodyPr>
          <a:lstStyle/>
          <a:p>
            <a:endParaRPr lang="en-US" sz="2200">
              <a:solidFill>
                <a:schemeClr val="tx1"/>
              </a:solidFill>
            </a:endParaRPr>
          </a:p>
        </p:txBody>
      </p:sp>
      <p:grpSp>
        <p:nvGrpSpPr>
          <p:cNvPr id="10" name="Group 9">
            <a:extLst>
              <a:ext uri="{FF2B5EF4-FFF2-40B4-BE49-F238E27FC236}">
                <a16:creationId xmlns:a16="http://schemas.microsoft.com/office/drawing/2014/main" id="{CAC4BFD9-63DA-19AB-C4D5-6435FBE23BF9}"/>
              </a:ext>
            </a:extLst>
          </p:cNvPr>
          <p:cNvGrpSpPr/>
          <p:nvPr/>
        </p:nvGrpSpPr>
        <p:grpSpPr>
          <a:xfrm>
            <a:off x="5080001" y="0"/>
            <a:ext cx="7112000" cy="6858000"/>
            <a:chOff x="550862" y="551479"/>
            <a:chExt cx="5256206" cy="5757241"/>
          </a:xfrm>
        </p:grpSpPr>
        <p:pic>
          <p:nvPicPr>
            <p:cNvPr id="6" name="Picture 5" descr="Map&#10;&#10;Description automatically generated">
              <a:extLst>
                <a:ext uri="{FF2B5EF4-FFF2-40B4-BE49-F238E27FC236}">
                  <a16:creationId xmlns:a16="http://schemas.microsoft.com/office/drawing/2014/main" id="{DEA973DA-89F0-311A-6571-0A0C9ED2643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5632"/>
            <a:stretch/>
          </p:blipFill>
          <p:spPr>
            <a:xfrm>
              <a:off x="550862" y="3518730"/>
              <a:ext cx="5256000" cy="2789990"/>
            </a:xfrm>
            <a:prstGeom prst="rect">
              <a:avLst/>
            </a:prstGeom>
            <a:effectLst>
              <a:outerShdw blurRad="508000" dist="101600" dir="5400000" algn="tl" rotWithShape="0">
                <a:prstClr val="black">
                  <a:alpha val="10000"/>
                </a:prstClr>
              </a:outerShdw>
            </a:effectLst>
          </p:spPr>
        </p:pic>
        <p:pic>
          <p:nvPicPr>
            <p:cNvPr id="5" name="Picture 4" descr="Map&#10;&#10;Description automatically generated">
              <a:extLst>
                <a:ext uri="{FF2B5EF4-FFF2-40B4-BE49-F238E27FC236}">
                  <a16:creationId xmlns:a16="http://schemas.microsoft.com/office/drawing/2014/main" id="{AE476B2C-5AC1-0791-34B2-A9267C4DA7E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4" b="5639"/>
            <a:stretch/>
          </p:blipFill>
          <p:spPr>
            <a:xfrm>
              <a:off x="550869" y="551479"/>
              <a:ext cx="5256199" cy="2790000"/>
            </a:xfrm>
            <a:prstGeom prst="rect">
              <a:avLst/>
            </a:prstGeom>
            <a:effectLst>
              <a:outerShdw blurRad="508000" dist="101600" dir="5400000" algn="tl" rotWithShape="0">
                <a:prstClr val="black">
                  <a:alpha val="10000"/>
                </a:prstClr>
              </a:outerShdw>
            </a:effectLst>
          </p:spPr>
        </p:pic>
      </p:grpSp>
      <mc:AlternateContent xmlns:mc="http://schemas.openxmlformats.org/markup-compatibility/2006" xmlns:p14="http://schemas.microsoft.com/office/powerpoint/2010/main">
        <mc:Choice Requires="p14">
          <p:contentPart p14:bwMode="auto" r:id="rId4">
            <p14:nvContentPartPr>
              <p14:cNvPr id="2" name="Ink 1">
                <a:extLst>
                  <a:ext uri="{FF2B5EF4-FFF2-40B4-BE49-F238E27FC236}">
                    <a16:creationId xmlns:a16="http://schemas.microsoft.com/office/drawing/2014/main" id="{552ACE43-711D-66D9-B210-B7614C9B94CF}"/>
                  </a:ext>
                </a:extLst>
              </p14:cNvPr>
              <p14:cNvContentPartPr/>
              <p14:nvPr/>
            </p14:nvContentPartPr>
            <p14:xfrm>
              <a:off x="11153415" y="6038625"/>
              <a:ext cx="677880" cy="609840"/>
            </p14:xfrm>
          </p:contentPart>
        </mc:Choice>
        <mc:Fallback xmlns="">
          <p:pic>
            <p:nvPicPr>
              <p:cNvPr id="2" name="Ink 1">
                <a:extLst>
                  <a:ext uri="{FF2B5EF4-FFF2-40B4-BE49-F238E27FC236}">
                    <a16:creationId xmlns:a16="http://schemas.microsoft.com/office/drawing/2014/main" id="{552ACE43-711D-66D9-B210-B7614C9B94CF}"/>
                  </a:ext>
                </a:extLst>
              </p:cNvPr>
              <p:cNvPicPr/>
              <p:nvPr/>
            </p:nvPicPr>
            <p:blipFill>
              <a:blip r:embed="rId5"/>
              <a:stretch>
                <a:fillRect/>
              </a:stretch>
            </p:blipFill>
            <p:spPr>
              <a:xfrm>
                <a:off x="11090415" y="5975985"/>
                <a:ext cx="803520" cy="735480"/>
              </a:xfrm>
              <a:prstGeom prst="rect">
                <a:avLst/>
              </a:prstGeom>
            </p:spPr>
          </p:pic>
        </mc:Fallback>
      </mc:AlternateContent>
      <p:sp>
        <p:nvSpPr>
          <p:cNvPr id="22" name="TextBox 21">
            <a:extLst>
              <a:ext uri="{FF2B5EF4-FFF2-40B4-BE49-F238E27FC236}">
                <a16:creationId xmlns:a16="http://schemas.microsoft.com/office/drawing/2014/main" id="{4128EE1C-0D56-863B-07AC-779A8F0EC15A}"/>
              </a:ext>
            </a:extLst>
          </p:cNvPr>
          <p:cNvSpPr txBox="1"/>
          <p:nvPr/>
        </p:nvSpPr>
        <p:spPr>
          <a:xfrm>
            <a:off x="357184" y="2044248"/>
            <a:ext cx="4114800" cy="2308324"/>
          </a:xfrm>
          <a:prstGeom prst="rect">
            <a:avLst/>
          </a:prstGeom>
          <a:noFill/>
        </p:spPr>
        <p:txBody>
          <a:bodyPr wrap="square" rtlCol="0">
            <a:spAutoFit/>
          </a:bodyPr>
          <a:lstStyle/>
          <a:p>
            <a:r>
              <a:rPr lang="en-US" sz="4800" b="1" dirty="0"/>
              <a:t>Provincial Prevalence of Tobacco Use</a:t>
            </a:r>
          </a:p>
        </p:txBody>
      </p:sp>
    </p:spTree>
    <p:extLst>
      <p:ext uri="{BB962C8B-B14F-4D97-AF65-F5344CB8AC3E}">
        <p14:creationId xmlns:p14="http://schemas.microsoft.com/office/powerpoint/2010/main" val="27459679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1" name="Rectangle 110">
            <a:extLst>
              <a:ext uri="{FF2B5EF4-FFF2-40B4-BE49-F238E27FC236}">
                <a16:creationId xmlns:a16="http://schemas.microsoft.com/office/drawing/2014/main" id="{7FEAE179-C525-48F3-AD47-0E9E2B6F2E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33FEAC2F-8CBB-3680-54FF-FAD8864854AF}"/>
              </a:ext>
            </a:extLst>
          </p:cNvPr>
          <p:cNvSpPr>
            <a:spLocks noGrp="1"/>
          </p:cNvSpPr>
          <p:nvPr>
            <p:ph type="title"/>
          </p:nvPr>
        </p:nvSpPr>
        <p:spPr>
          <a:xfrm>
            <a:off x="248921" y="4883544"/>
            <a:ext cx="4145054" cy="1556907"/>
          </a:xfrm>
        </p:spPr>
        <p:txBody>
          <a:bodyPr vert="horz" lIns="91440" tIns="45720" rIns="91440" bIns="45720" rtlCol="0" anchor="ctr">
            <a:normAutofit/>
          </a:bodyPr>
          <a:lstStyle/>
          <a:p>
            <a:pPr algn="ctr"/>
            <a:r>
              <a:rPr lang="en-US" b="1" dirty="0"/>
              <a:t>Age of Smoking Initiation</a:t>
            </a:r>
          </a:p>
        </p:txBody>
      </p:sp>
      <p:sp>
        <p:nvSpPr>
          <p:cNvPr id="112" name="Rectangle 111">
            <a:extLst>
              <a:ext uri="{FF2B5EF4-FFF2-40B4-BE49-F238E27FC236}">
                <a16:creationId xmlns:a16="http://schemas.microsoft.com/office/drawing/2014/main" id="{95C8260E-968F-44E8-A823-ABB4313119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8658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Rectangle 112">
            <a:extLst>
              <a:ext uri="{FF2B5EF4-FFF2-40B4-BE49-F238E27FC236}">
                <a16:creationId xmlns:a16="http://schemas.microsoft.com/office/drawing/2014/main" id="{2C1BBA94-3F40-40AA-8BB9-E69E25E537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89" y="0"/>
            <a:ext cx="11231745" cy="4588184"/>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Content Placeholder 11" descr="A screenshot of a number of smoking signals&#10;&#10;Description automatically generated">
            <a:extLst>
              <a:ext uri="{FF2B5EF4-FFF2-40B4-BE49-F238E27FC236}">
                <a16:creationId xmlns:a16="http://schemas.microsoft.com/office/drawing/2014/main" id="{DA376E4F-D352-750E-11A0-A743A3561552}"/>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b="4356"/>
          <a:stretch/>
        </p:blipFill>
        <p:spPr>
          <a:xfrm>
            <a:off x="959205" y="364142"/>
            <a:ext cx="10369645" cy="3867993"/>
          </a:xfrm>
          <a:prstGeom prst="rect">
            <a:avLst/>
          </a:prstGeom>
        </p:spPr>
      </p:pic>
      <p:sp>
        <p:nvSpPr>
          <p:cNvPr id="114" name="Rectangle 113">
            <a:extLst>
              <a:ext uri="{FF2B5EF4-FFF2-40B4-BE49-F238E27FC236}">
                <a16:creationId xmlns:a16="http://schemas.microsoft.com/office/drawing/2014/main" id="{FE43805F-24A6-46A4-B19B-54F2834735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4001107" y="5661132"/>
            <a:ext cx="146304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5">
            <a:extLst>
              <a:ext uri="{FF2B5EF4-FFF2-40B4-BE49-F238E27FC236}">
                <a16:creationId xmlns:a16="http://schemas.microsoft.com/office/drawing/2014/main" id="{7DF4DC13-1A83-E50A-3860-7A7523903BA9}"/>
              </a:ext>
            </a:extLst>
          </p:cNvPr>
          <p:cNvSpPr>
            <a:spLocks noGrp="1"/>
          </p:cNvSpPr>
          <p:nvPr>
            <p:ph type="body" sz="half" idx="2"/>
          </p:nvPr>
        </p:nvSpPr>
        <p:spPr>
          <a:xfrm>
            <a:off x="4911865" y="4596278"/>
            <a:ext cx="7031214" cy="2261088"/>
          </a:xfrm>
        </p:spPr>
        <p:txBody>
          <a:bodyPr vert="horz" lIns="91440" tIns="45720" rIns="91440" bIns="45720" rtlCol="0" anchor="ctr">
            <a:normAutofit lnSpcReduction="10000"/>
          </a:bodyPr>
          <a:lstStyle/>
          <a:p>
            <a:pPr indent="-228600">
              <a:buFont typeface="Arial" panose="020B0604020202020204" pitchFamily="34" charset="0"/>
              <a:buChar char="•"/>
            </a:pPr>
            <a:r>
              <a:rPr lang="en-US" sz="1800" dirty="0"/>
              <a:t>The </a:t>
            </a:r>
            <a:r>
              <a:rPr lang="en-US" sz="1800" b="1" dirty="0"/>
              <a:t>average age </a:t>
            </a:r>
            <a:r>
              <a:rPr lang="en-US" sz="1800" dirty="0"/>
              <a:t>at which adults aged 20 to 34 years old initiated smoking was </a:t>
            </a:r>
            <a:r>
              <a:rPr lang="en-US" sz="1800" b="1" dirty="0"/>
              <a:t>17.6 years old</a:t>
            </a:r>
          </a:p>
          <a:p>
            <a:pPr indent="-228600">
              <a:buFont typeface="Arial" panose="020B0604020202020204" pitchFamily="34" charset="0"/>
              <a:buChar char="•"/>
            </a:pPr>
            <a:r>
              <a:rPr lang="en-US" sz="1800" b="1" dirty="0"/>
              <a:t>20.9% of urban residents </a:t>
            </a:r>
            <a:r>
              <a:rPr lang="en-US" sz="1800" dirty="0"/>
              <a:t>and </a:t>
            </a:r>
            <a:r>
              <a:rPr lang="en-US" sz="1800" b="1" dirty="0"/>
              <a:t>13.5% of rural residents </a:t>
            </a:r>
            <a:r>
              <a:rPr lang="en-US" sz="1800" dirty="0"/>
              <a:t>initiated smoking </a:t>
            </a:r>
            <a:r>
              <a:rPr lang="en-US" sz="1800" b="1" dirty="0"/>
              <a:t>before the age of 15</a:t>
            </a:r>
          </a:p>
          <a:p>
            <a:pPr indent="-228600">
              <a:buFont typeface="Arial" panose="020B0604020202020204" pitchFamily="34" charset="0"/>
              <a:buChar char="•"/>
            </a:pPr>
            <a:r>
              <a:rPr lang="en-US" sz="1800" dirty="0"/>
              <a:t>The average age of initiation for </a:t>
            </a:r>
            <a:r>
              <a:rPr lang="en-US" sz="1800" b="1" dirty="0"/>
              <a:t>men was 17.4 years </a:t>
            </a:r>
            <a:r>
              <a:rPr lang="en-US" sz="1800" dirty="0"/>
              <a:t>and </a:t>
            </a:r>
            <a:r>
              <a:rPr lang="en-US" sz="1800" b="1" dirty="0"/>
              <a:t>18.5 years for women</a:t>
            </a:r>
          </a:p>
          <a:p>
            <a:pPr indent="-228600">
              <a:buFont typeface="Arial" panose="020B0604020202020204" pitchFamily="34" charset="0"/>
              <a:buChar char="•"/>
            </a:pPr>
            <a:r>
              <a:rPr lang="en-US" sz="1800" dirty="0"/>
              <a:t>Overall, </a:t>
            </a:r>
            <a:r>
              <a:rPr lang="en-US" sz="1800" b="1" dirty="0"/>
              <a:t>30.3%</a:t>
            </a:r>
            <a:r>
              <a:rPr lang="en-US" sz="1800" dirty="0"/>
              <a:t> of people aged 20 to 34 years old who smoked initiated smoking at </a:t>
            </a:r>
            <a:r>
              <a:rPr lang="en-US" sz="1800" b="1" dirty="0"/>
              <a:t>17 to 19 years old</a:t>
            </a:r>
          </a:p>
        </p:txBody>
      </p:sp>
    </p:spTree>
    <p:extLst>
      <p:ext uri="{BB962C8B-B14F-4D97-AF65-F5344CB8AC3E}">
        <p14:creationId xmlns:p14="http://schemas.microsoft.com/office/powerpoint/2010/main" val="14562564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3" name="Rectangle 42">
            <a:extLst>
              <a:ext uri="{FF2B5EF4-FFF2-40B4-BE49-F238E27FC236}">
                <a16:creationId xmlns:a16="http://schemas.microsoft.com/office/drawing/2014/main" id="{9D80C9EF-3CC6-4ECC-9C2D-9D0396C96E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33FEAC2F-8CBB-3680-54FF-FAD8864854AF}"/>
              </a:ext>
            </a:extLst>
          </p:cNvPr>
          <p:cNvSpPr>
            <a:spLocks noGrp="1"/>
          </p:cNvSpPr>
          <p:nvPr>
            <p:ph type="title"/>
          </p:nvPr>
        </p:nvSpPr>
        <p:spPr>
          <a:xfrm>
            <a:off x="795528" y="386930"/>
            <a:ext cx="10141799" cy="1300554"/>
          </a:xfrm>
        </p:spPr>
        <p:txBody>
          <a:bodyPr vert="horz" lIns="91440" tIns="45720" rIns="91440" bIns="45720" rtlCol="0" anchor="b">
            <a:normAutofit/>
          </a:bodyPr>
          <a:lstStyle/>
          <a:p>
            <a:r>
              <a:rPr lang="en-US" sz="4800" b="1" dirty="0"/>
              <a:t>Time to First Tobacco Use</a:t>
            </a:r>
          </a:p>
        </p:txBody>
      </p:sp>
      <p:sp>
        <p:nvSpPr>
          <p:cNvPr id="45" name="Rectangle 44">
            <a:extLst>
              <a:ext uri="{FF2B5EF4-FFF2-40B4-BE49-F238E27FC236}">
                <a16:creationId xmlns:a16="http://schemas.microsoft.com/office/drawing/2014/main" id="{5DA32751-37A2-45C0-BE94-63D375E270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267991"/>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Content Placeholder 2" descr="A screenshot of a graph&#10;&#10;Description automatically generated">
            <a:extLst>
              <a:ext uri="{FF2B5EF4-FFF2-40B4-BE49-F238E27FC236}">
                <a16:creationId xmlns:a16="http://schemas.microsoft.com/office/drawing/2014/main" id="{5A673C47-3666-DCD8-8FE2-25C8D00DF9B7}"/>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r="1547" b="-2"/>
          <a:stretch/>
        </p:blipFill>
        <p:spPr>
          <a:xfrm>
            <a:off x="635295" y="2524715"/>
            <a:ext cx="5150277" cy="3714244"/>
          </a:xfrm>
          <a:prstGeom prst="rect">
            <a:avLst/>
          </a:prstGeom>
        </p:spPr>
      </p:pic>
      <p:sp>
        <p:nvSpPr>
          <p:cNvPr id="6" name="Text Placeholder 5">
            <a:extLst>
              <a:ext uri="{FF2B5EF4-FFF2-40B4-BE49-F238E27FC236}">
                <a16:creationId xmlns:a16="http://schemas.microsoft.com/office/drawing/2014/main" id="{7DF4DC13-1A83-E50A-3860-7A7523903BA9}"/>
              </a:ext>
            </a:extLst>
          </p:cNvPr>
          <p:cNvSpPr>
            <a:spLocks noGrp="1"/>
          </p:cNvSpPr>
          <p:nvPr>
            <p:ph type="body" sz="half" idx="2"/>
          </p:nvPr>
        </p:nvSpPr>
        <p:spPr>
          <a:xfrm>
            <a:off x="5785572" y="2455131"/>
            <a:ext cx="5445408" cy="3899151"/>
          </a:xfrm>
        </p:spPr>
        <p:txBody>
          <a:bodyPr vert="horz" lIns="91440" tIns="45720" rIns="91440" bIns="45720" rtlCol="0" anchor="ctr">
            <a:normAutofit lnSpcReduction="10000"/>
          </a:bodyPr>
          <a:lstStyle/>
          <a:p>
            <a:pPr indent="-228600">
              <a:buFont typeface="Arial" panose="020B0604020202020204" pitchFamily="34" charset="0"/>
              <a:buChar char="•"/>
            </a:pPr>
            <a:r>
              <a:rPr lang="en-US" sz="2400" b="1" dirty="0"/>
              <a:t>Overall,  33.9% </a:t>
            </a:r>
            <a:r>
              <a:rPr lang="en-US" sz="2400" dirty="0"/>
              <a:t>of those who use tobacco daily used tobacco </a:t>
            </a:r>
            <a:r>
              <a:rPr lang="en-US" sz="2400" b="1" dirty="0"/>
              <a:t>within five minutes </a:t>
            </a:r>
            <a:r>
              <a:rPr lang="en-US" sz="2400" dirty="0"/>
              <a:t>of waking up</a:t>
            </a:r>
          </a:p>
          <a:p>
            <a:pPr lvl="1" indent="-228600">
              <a:buFont typeface="Arial" panose="020B0604020202020204" pitchFamily="34" charset="0"/>
              <a:buChar char="•"/>
            </a:pPr>
            <a:r>
              <a:rPr lang="en-US" sz="2000" dirty="0"/>
              <a:t>37.4% among women and 32.5% among men</a:t>
            </a:r>
          </a:p>
          <a:p>
            <a:pPr indent="-228600">
              <a:buFont typeface="Arial" panose="020B0604020202020204" pitchFamily="34" charset="0"/>
              <a:buChar char="•"/>
            </a:pPr>
            <a:r>
              <a:rPr lang="en-US" sz="2400" dirty="0"/>
              <a:t>By age group: </a:t>
            </a:r>
            <a:r>
              <a:rPr lang="en-US" sz="2400" b="1" dirty="0"/>
              <a:t>31.0%</a:t>
            </a:r>
            <a:r>
              <a:rPr lang="en-US" sz="2400" dirty="0"/>
              <a:t> among those aged </a:t>
            </a:r>
            <a:r>
              <a:rPr lang="en-US" sz="2400" b="1" dirty="0"/>
              <a:t>15 to 24years</a:t>
            </a:r>
            <a:r>
              <a:rPr lang="en-US" sz="2400" dirty="0"/>
              <a:t>, </a:t>
            </a:r>
            <a:r>
              <a:rPr lang="en-US" sz="2400" b="1" dirty="0"/>
              <a:t>37.9%</a:t>
            </a:r>
            <a:r>
              <a:rPr lang="en-US" sz="2400" dirty="0"/>
              <a:t> among those aged </a:t>
            </a:r>
            <a:r>
              <a:rPr lang="en-US" sz="2400" b="1" dirty="0"/>
              <a:t>25 to 44 years </a:t>
            </a:r>
            <a:r>
              <a:rPr lang="en-US" sz="2400" dirty="0"/>
              <a:t>and </a:t>
            </a:r>
            <a:r>
              <a:rPr lang="en-US" sz="2400" b="1" dirty="0"/>
              <a:t>27.8% </a:t>
            </a:r>
            <a:r>
              <a:rPr lang="en-US" sz="2400" dirty="0"/>
              <a:t>among the </a:t>
            </a:r>
            <a:r>
              <a:rPr lang="en-US" sz="2400" b="1" dirty="0"/>
              <a:t>65 years and older </a:t>
            </a:r>
            <a:r>
              <a:rPr lang="en-US" sz="2400" dirty="0"/>
              <a:t>age group</a:t>
            </a:r>
          </a:p>
          <a:p>
            <a:pPr indent="-228600">
              <a:buFont typeface="Arial" panose="020B0604020202020204" pitchFamily="34" charset="0"/>
              <a:buChar char="•"/>
            </a:pPr>
            <a:r>
              <a:rPr lang="en-US" sz="2400" b="1" dirty="0"/>
              <a:t>32.8%</a:t>
            </a:r>
            <a:r>
              <a:rPr lang="en-US" sz="2400" dirty="0"/>
              <a:t> used tobacco within 6 to 30 minutes after waking up</a:t>
            </a:r>
          </a:p>
          <a:p>
            <a:pPr indent="-228600">
              <a:buFont typeface="Arial" panose="020B0604020202020204" pitchFamily="34" charset="0"/>
              <a:buChar char="•"/>
            </a:pPr>
            <a:endParaRPr lang="en-US" sz="2400" dirty="0"/>
          </a:p>
        </p:txBody>
      </p:sp>
      <p:sp>
        <p:nvSpPr>
          <p:cNvPr id="49" name="Rectangle 48">
            <a:extLst>
              <a:ext uri="{FF2B5EF4-FFF2-40B4-BE49-F238E27FC236}">
                <a16:creationId xmlns:a16="http://schemas.microsoft.com/office/drawing/2014/main" id="{5A55FBCD-CD42-40F5-8A1B-3203F9CAEE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screenshot of a computer&#10;&#10;Description automatically generated">
            <a:extLst>
              <a:ext uri="{FF2B5EF4-FFF2-40B4-BE49-F238E27FC236}">
                <a16:creationId xmlns:a16="http://schemas.microsoft.com/office/drawing/2014/main" id="{B5C5C91D-D198-17C8-1F01-A156280AB7AF}"/>
              </a:ext>
            </a:extLst>
          </p:cNvPr>
          <p:cNvPicPr>
            <a:picLocks noChangeAspect="1"/>
          </p:cNvPicPr>
          <p:nvPr/>
        </p:nvPicPr>
        <p:blipFill rotWithShape="1">
          <a:blip r:embed="rId4"/>
          <a:srcRect l="2564" t="23677" r="60150" b="16434"/>
          <a:stretch/>
        </p:blipFill>
        <p:spPr bwMode="auto">
          <a:xfrm>
            <a:off x="10289692" y="5795118"/>
            <a:ext cx="1699260" cy="836930"/>
          </a:xfrm>
          <a:prstGeom prst="rect">
            <a:avLst/>
          </a:prstGeom>
          <a:ln>
            <a:noFill/>
          </a:ln>
          <a:effectLst>
            <a:softEdge rad="63500"/>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27316580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8" name="Rectangle 27">
            <a:extLst>
              <a:ext uri="{FF2B5EF4-FFF2-40B4-BE49-F238E27FC236}">
                <a16:creationId xmlns:a16="http://schemas.microsoft.com/office/drawing/2014/main" id="{A2679492-7988-4050-9056-5424444524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2D055DE-67AF-D6ED-B685-2086B6C72F3F}"/>
              </a:ext>
            </a:extLst>
          </p:cNvPr>
          <p:cNvSpPr>
            <a:spLocks noGrp="1"/>
          </p:cNvSpPr>
          <p:nvPr>
            <p:ph type="title"/>
          </p:nvPr>
        </p:nvSpPr>
        <p:spPr>
          <a:xfrm>
            <a:off x="6392583" y="501651"/>
            <a:ext cx="4434720" cy="1716255"/>
          </a:xfrm>
        </p:spPr>
        <p:txBody>
          <a:bodyPr anchor="b">
            <a:normAutofit/>
          </a:bodyPr>
          <a:lstStyle/>
          <a:p>
            <a:r>
              <a:rPr lang="en-US" sz="5600" b="1" dirty="0"/>
              <a:t>Electronic Cigarettes   </a:t>
            </a:r>
          </a:p>
        </p:txBody>
      </p:sp>
      <p:sp>
        <p:nvSpPr>
          <p:cNvPr id="30" name="Rectangle 29">
            <a:extLst>
              <a:ext uri="{FF2B5EF4-FFF2-40B4-BE49-F238E27FC236}">
                <a16:creationId xmlns:a16="http://schemas.microsoft.com/office/drawing/2014/main" id="{B091B163-7D61-4891-ABCF-5C13D9C418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779911" cy="6858000"/>
          </a:xfrm>
          <a:prstGeom prst="rect">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A group of vaping devices&#10;&#10;Description automatically generated">
            <a:extLst>
              <a:ext uri="{FF2B5EF4-FFF2-40B4-BE49-F238E27FC236}">
                <a16:creationId xmlns:a16="http://schemas.microsoft.com/office/drawing/2014/main" id="{CE561D06-D98A-166D-024F-F14C37FA2F7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3629"/>
          <a:stretch/>
        </p:blipFill>
        <p:spPr>
          <a:xfrm>
            <a:off x="279143" y="299508"/>
            <a:ext cx="5221625" cy="3010397"/>
          </a:xfrm>
          <a:prstGeom prst="rect">
            <a:avLst/>
          </a:prstGeom>
        </p:spPr>
      </p:pic>
      <p:pic>
        <p:nvPicPr>
          <p:cNvPr id="17" name="Picture 16" descr="Diagram of a cigarette with a battery&#10;&#10;Description automatically generated with medium confidence">
            <a:extLst>
              <a:ext uri="{FF2B5EF4-FFF2-40B4-BE49-F238E27FC236}">
                <a16:creationId xmlns:a16="http://schemas.microsoft.com/office/drawing/2014/main" id="{E88E3D5C-F72B-785F-4081-08886B416E64}"/>
              </a:ext>
            </a:extLst>
          </p:cNvPr>
          <p:cNvPicPr>
            <a:picLocks noChangeAspect="1"/>
          </p:cNvPicPr>
          <p:nvPr/>
        </p:nvPicPr>
        <p:blipFill rotWithShape="1">
          <a:blip r:embed="rId4">
            <a:extLst>
              <a:ext uri="{28A0092B-C50C-407E-A947-70E740481C1C}">
                <a14:useLocalDpi xmlns:a14="http://schemas.microsoft.com/office/drawing/2010/main" val="0"/>
              </a:ext>
            </a:extLst>
          </a:blip>
          <a:srcRect t="13073" b="556"/>
          <a:stretch/>
        </p:blipFill>
        <p:spPr>
          <a:xfrm>
            <a:off x="279143" y="3548095"/>
            <a:ext cx="5221625" cy="3010397"/>
          </a:xfrm>
          <a:prstGeom prst="rect">
            <a:avLst/>
          </a:prstGeom>
        </p:spPr>
      </p:pic>
      <p:sp>
        <p:nvSpPr>
          <p:cNvPr id="5" name="Content Placeholder 4">
            <a:extLst>
              <a:ext uri="{FF2B5EF4-FFF2-40B4-BE49-F238E27FC236}">
                <a16:creationId xmlns:a16="http://schemas.microsoft.com/office/drawing/2014/main" id="{F77A96E7-4DE4-EE91-EFB2-9D5FA44CF7F0}"/>
              </a:ext>
            </a:extLst>
          </p:cNvPr>
          <p:cNvSpPr>
            <a:spLocks noGrp="1"/>
          </p:cNvSpPr>
          <p:nvPr>
            <p:ph idx="1"/>
          </p:nvPr>
        </p:nvSpPr>
        <p:spPr>
          <a:xfrm>
            <a:off x="6392583" y="2645922"/>
            <a:ext cx="4914435" cy="3710427"/>
          </a:xfrm>
        </p:spPr>
        <p:txBody>
          <a:bodyPr anchor="t">
            <a:normAutofit/>
          </a:bodyPr>
          <a:lstStyle/>
          <a:p>
            <a:r>
              <a:rPr lang="en-US" sz="2400" dirty="0">
                <a:solidFill>
                  <a:schemeClr val="tx1">
                    <a:alpha val="80000"/>
                  </a:schemeClr>
                </a:solidFill>
              </a:rPr>
              <a:t>Overall, 36.1% of adults had ever heard of electronic cigarettes, 45.8% among men and 27.1% among women</a:t>
            </a:r>
          </a:p>
          <a:p>
            <a:r>
              <a:rPr lang="en-US" sz="2400" dirty="0">
                <a:solidFill>
                  <a:schemeClr val="tx1">
                    <a:alpha val="80000"/>
                  </a:schemeClr>
                </a:solidFill>
              </a:rPr>
              <a:t>Overall, </a:t>
            </a:r>
            <a:r>
              <a:rPr lang="en-US" sz="2400" b="1" dirty="0">
                <a:solidFill>
                  <a:schemeClr val="tx1">
                    <a:alpha val="80000"/>
                  </a:schemeClr>
                </a:solidFill>
              </a:rPr>
              <a:t>6.2% of adults had ever used e-cigarettes</a:t>
            </a:r>
          </a:p>
          <a:p>
            <a:r>
              <a:rPr lang="en-US" sz="2400" b="1" dirty="0">
                <a:solidFill>
                  <a:schemeClr val="tx1">
                    <a:alpha val="80000"/>
                  </a:schemeClr>
                </a:solidFill>
              </a:rPr>
              <a:t>2.2% </a:t>
            </a:r>
            <a:r>
              <a:rPr lang="en-US" sz="2400" dirty="0">
                <a:solidFill>
                  <a:schemeClr val="tx1">
                    <a:alpha val="80000"/>
                  </a:schemeClr>
                </a:solidFill>
              </a:rPr>
              <a:t>were currently using e-cigarettes (3.8% of men and 0.7% of women)</a:t>
            </a:r>
          </a:p>
          <a:p>
            <a:pPr marL="0" indent="0">
              <a:buNone/>
            </a:pPr>
            <a:endParaRPr lang="en-US" sz="2400" dirty="0">
              <a:solidFill>
                <a:schemeClr val="tx1">
                  <a:alpha val="80000"/>
                </a:schemeClr>
              </a:solidFill>
            </a:endParaRPr>
          </a:p>
        </p:txBody>
      </p:sp>
      <p:cxnSp>
        <p:nvCxnSpPr>
          <p:cNvPr id="32" name="Straight Connector 31">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586162" y="3613893"/>
            <a:ext cx="0" cy="3238728"/>
          </a:xfrm>
          <a:prstGeom prst="line">
            <a:avLst/>
          </a:prstGeom>
          <a:ln w="25400" cap="sq">
            <a:gradFill flip="none" rotWithShape="1">
              <a:gsLst>
                <a:gs pos="0">
                  <a:schemeClr val="accent1"/>
                </a:gs>
                <a:gs pos="100000">
                  <a:schemeClr val="accent2"/>
                </a:gs>
              </a:gsLst>
              <a:lin ang="16200000" scaled="1"/>
              <a:tileRect/>
            </a:gradFill>
            <a:bevel/>
          </a:ln>
        </p:spPr>
        <p:style>
          <a:lnRef idx="1">
            <a:schemeClr val="accent1"/>
          </a:lnRef>
          <a:fillRef idx="0">
            <a:schemeClr val="accent1"/>
          </a:fillRef>
          <a:effectRef idx="0">
            <a:schemeClr val="accent1"/>
          </a:effectRef>
          <a:fontRef idx="minor">
            <a:schemeClr val="tx1"/>
          </a:fontRef>
        </p:style>
      </p:cxnSp>
      <p:pic>
        <p:nvPicPr>
          <p:cNvPr id="3" name="Picture 2" descr="A screenshot of a computer&#10;&#10;Description automatically generated">
            <a:extLst>
              <a:ext uri="{FF2B5EF4-FFF2-40B4-BE49-F238E27FC236}">
                <a16:creationId xmlns:a16="http://schemas.microsoft.com/office/drawing/2014/main" id="{FA1D73EF-A0A6-F3FC-C60F-7DD3AF764A01}"/>
              </a:ext>
            </a:extLst>
          </p:cNvPr>
          <p:cNvPicPr>
            <a:picLocks noChangeAspect="1"/>
          </p:cNvPicPr>
          <p:nvPr/>
        </p:nvPicPr>
        <p:blipFill rotWithShape="1">
          <a:blip r:embed="rId5"/>
          <a:srcRect l="2564" t="23677" r="60150" b="16434"/>
          <a:stretch/>
        </p:blipFill>
        <p:spPr bwMode="auto">
          <a:xfrm>
            <a:off x="9886902" y="5947435"/>
            <a:ext cx="1699260" cy="836930"/>
          </a:xfrm>
          <a:prstGeom prst="rect">
            <a:avLst/>
          </a:prstGeom>
          <a:ln>
            <a:noFill/>
          </a:ln>
          <a:effectLst>
            <a:softEdge rad="63500"/>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19554982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3" name="Rectangle 62">
            <a:extLst>
              <a:ext uri="{FF2B5EF4-FFF2-40B4-BE49-F238E27FC236}">
                <a16:creationId xmlns:a16="http://schemas.microsoft.com/office/drawing/2014/main" id="{FFB60E8C-7224-44A4-87A0-46A1711DD2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4B6ECB02-8F8B-DC61-9951-631740AAAE64}"/>
              </a:ext>
            </a:extLst>
          </p:cNvPr>
          <p:cNvSpPr>
            <a:spLocks noGrp="1"/>
          </p:cNvSpPr>
          <p:nvPr>
            <p:ph type="title"/>
          </p:nvPr>
        </p:nvSpPr>
        <p:spPr>
          <a:xfrm>
            <a:off x="795528" y="386930"/>
            <a:ext cx="10141799" cy="1300554"/>
          </a:xfrm>
        </p:spPr>
        <p:txBody>
          <a:bodyPr vert="horz" lIns="91440" tIns="45720" rIns="91440" bIns="45720" rtlCol="0" anchor="b">
            <a:normAutofit/>
          </a:bodyPr>
          <a:lstStyle/>
          <a:p>
            <a:r>
              <a:rPr lang="en-US" sz="4800" b="1" kern="1200" dirty="0">
                <a:solidFill>
                  <a:schemeClr val="tx1"/>
                </a:solidFill>
                <a:latin typeface="+mj-lt"/>
                <a:ea typeface="+mj-ea"/>
                <a:cs typeface="+mj-cs"/>
              </a:rPr>
              <a:t>Reasons for E-cigarette Use</a:t>
            </a:r>
          </a:p>
        </p:txBody>
      </p:sp>
      <p:sp>
        <p:nvSpPr>
          <p:cNvPr id="65" name="Rectangle 64">
            <a:extLst>
              <a:ext uri="{FF2B5EF4-FFF2-40B4-BE49-F238E27FC236}">
                <a16:creationId xmlns:a16="http://schemas.microsoft.com/office/drawing/2014/main" id="{5DA32751-37A2-45C0-BE94-63D375E270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66">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267991"/>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7" descr="A screenshot of a computer&#10;&#10;Description automatically generated">
            <a:extLst>
              <a:ext uri="{FF2B5EF4-FFF2-40B4-BE49-F238E27FC236}">
                <a16:creationId xmlns:a16="http://schemas.microsoft.com/office/drawing/2014/main" id="{31E2B779-5EC8-532D-8844-BA1C425C911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4237" y="2780068"/>
            <a:ext cx="5731335" cy="2908651"/>
          </a:xfrm>
          <a:prstGeom prst="rect">
            <a:avLst/>
          </a:prstGeom>
        </p:spPr>
      </p:pic>
      <p:sp>
        <p:nvSpPr>
          <p:cNvPr id="6" name="Text Placeholder 5">
            <a:extLst>
              <a:ext uri="{FF2B5EF4-FFF2-40B4-BE49-F238E27FC236}">
                <a16:creationId xmlns:a16="http://schemas.microsoft.com/office/drawing/2014/main" id="{88028EA9-19D0-55B0-7BBE-D3C3EC26CC20}"/>
              </a:ext>
            </a:extLst>
          </p:cNvPr>
          <p:cNvSpPr>
            <a:spLocks noGrp="1"/>
          </p:cNvSpPr>
          <p:nvPr>
            <p:ph type="body" sz="half" idx="2"/>
          </p:nvPr>
        </p:nvSpPr>
        <p:spPr>
          <a:xfrm>
            <a:off x="6096000" y="2599509"/>
            <a:ext cx="4841327" cy="3639450"/>
          </a:xfrm>
        </p:spPr>
        <p:txBody>
          <a:bodyPr vert="horz" lIns="91440" tIns="45720" rIns="91440" bIns="45720" rtlCol="0" anchor="ctr">
            <a:normAutofit fontScale="92500" lnSpcReduction="10000"/>
          </a:bodyPr>
          <a:lstStyle/>
          <a:p>
            <a:pPr indent="-228600">
              <a:buFont typeface="Arial" panose="020B0604020202020204" pitchFamily="34" charset="0"/>
              <a:buChar char="•"/>
            </a:pPr>
            <a:r>
              <a:rPr lang="en-US" sz="2800" dirty="0"/>
              <a:t>70.3% cited enjoyment</a:t>
            </a:r>
          </a:p>
          <a:p>
            <a:pPr indent="-228600">
              <a:buFont typeface="Arial" panose="020B0604020202020204" pitchFamily="34" charset="0"/>
              <a:buChar char="•"/>
            </a:pPr>
            <a:r>
              <a:rPr lang="en-US" sz="2800" dirty="0"/>
              <a:t>67.5% because of the likable flavors </a:t>
            </a:r>
          </a:p>
          <a:p>
            <a:pPr indent="-228600">
              <a:buFont typeface="Arial" panose="020B0604020202020204" pitchFamily="34" charset="0"/>
              <a:buChar char="•"/>
            </a:pPr>
            <a:r>
              <a:rPr lang="en-US" sz="2800" dirty="0"/>
              <a:t>45.1% perceived e-cigarettes as being less harmful than tobacco</a:t>
            </a:r>
          </a:p>
          <a:p>
            <a:pPr indent="-228600">
              <a:buFont typeface="Arial" panose="020B0604020202020204" pitchFamily="34" charset="0"/>
              <a:buChar char="•"/>
            </a:pPr>
            <a:r>
              <a:rPr lang="en-US" sz="2800" dirty="0"/>
              <a:t>43.5% due to significant others (i.e. friends or family members) who used e-cigarettes</a:t>
            </a:r>
          </a:p>
        </p:txBody>
      </p:sp>
      <p:sp>
        <p:nvSpPr>
          <p:cNvPr id="69" name="Rectangle 68">
            <a:extLst>
              <a:ext uri="{FF2B5EF4-FFF2-40B4-BE49-F238E27FC236}">
                <a16:creationId xmlns:a16="http://schemas.microsoft.com/office/drawing/2014/main" id="{5A55FBCD-CD42-40F5-8A1B-3203F9CAEE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screenshot of a computer&#10;&#10;Description automatically generated">
            <a:extLst>
              <a:ext uri="{FF2B5EF4-FFF2-40B4-BE49-F238E27FC236}">
                <a16:creationId xmlns:a16="http://schemas.microsoft.com/office/drawing/2014/main" id="{98CFCF3A-F9F7-4036-D5F8-A0D4D7E0CEAF}"/>
              </a:ext>
            </a:extLst>
          </p:cNvPr>
          <p:cNvPicPr>
            <a:picLocks noChangeAspect="1"/>
          </p:cNvPicPr>
          <p:nvPr/>
        </p:nvPicPr>
        <p:blipFill rotWithShape="1">
          <a:blip r:embed="rId3"/>
          <a:srcRect l="2564" t="23677" r="60150" b="16434"/>
          <a:stretch/>
        </p:blipFill>
        <p:spPr bwMode="auto">
          <a:xfrm>
            <a:off x="10241375" y="5795118"/>
            <a:ext cx="1699260" cy="836930"/>
          </a:xfrm>
          <a:prstGeom prst="rect">
            <a:avLst/>
          </a:prstGeom>
          <a:ln>
            <a:noFill/>
          </a:ln>
          <a:effectLst>
            <a:softEdge rad="63500"/>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3473261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7" name="Rectangle 76">
            <a:extLst>
              <a:ext uri="{FF2B5EF4-FFF2-40B4-BE49-F238E27FC236}">
                <a16:creationId xmlns:a16="http://schemas.microsoft.com/office/drawing/2014/main" id="{3756B343-807D-456E-AA26-80E96B75D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9010E1A4-D0CC-AE2A-EAD3-D5963CC46C3E}"/>
              </a:ext>
            </a:extLst>
          </p:cNvPr>
          <p:cNvSpPr>
            <a:spLocks noGrp="1"/>
          </p:cNvSpPr>
          <p:nvPr>
            <p:ph type="title"/>
          </p:nvPr>
        </p:nvSpPr>
        <p:spPr>
          <a:xfrm>
            <a:off x="6632165" y="354960"/>
            <a:ext cx="5338283" cy="1371384"/>
          </a:xfrm>
        </p:spPr>
        <p:txBody>
          <a:bodyPr vert="horz" lIns="91440" tIns="45720" rIns="91440" bIns="45720" rtlCol="0" anchor="b">
            <a:normAutofit fontScale="90000"/>
          </a:bodyPr>
          <a:lstStyle/>
          <a:p>
            <a:pPr algn="ctr"/>
            <a:r>
              <a:rPr lang="en-US" b="1" dirty="0"/>
              <a:t>Current Use of Nicotine Containing Electronic Cigarettes </a:t>
            </a:r>
          </a:p>
        </p:txBody>
      </p:sp>
      <p:sp>
        <p:nvSpPr>
          <p:cNvPr id="79" name="Rectangle 78">
            <a:extLst>
              <a:ext uri="{FF2B5EF4-FFF2-40B4-BE49-F238E27FC236}">
                <a16:creationId xmlns:a16="http://schemas.microsoft.com/office/drawing/2014/main" id="{08980754-6F4B-43C9-B9BE-127B6BED65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546413" y="215201"/>
            <a:ext cx="740664" cy="1183349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a:extLst>
              <a:ext uri="{FF2B5EF4-FFF2-40B4-BE49-F238E27FC236}">
                <a16:creationId xmlns:a16="http://schemas.microsoft.com/office/drawing/2014/main" id="{2C1BBA94-3F40-40AA-8BB9-E69E25E537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0234" y="354959"/>
            <a:ext cx="6184973" cy="591521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Content Placeholder 29" descr="A screenshot of a paper with numbers and text&#10;&#10;Description automatically generated">
            <a:extLst>
              <a:ext uri="{FF2B5EF4-FFF2-40B4-BE49-F238E27FC236}">
                <a16:creationId xmlns:a16="http://schemas.microsoft.com/office/drawing/2014/main" id="{0EC3719D-0E4E-E8EF-A968-A7E2D8116D5F}"/>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r="14639" b="-2"/>
          <a:stretch/>
        </p:blipFill>
        <p:spPr>
          <a:xfrm>
            <a:off x="576244" y="650494"/>
            <a:ext cx="5628018" cy="5324142"/>
          </a:xfrm>
          <a:prstGeom prst="rect">
            <a:avLst/>
          </a:prstGeom>
        </p:spPr>
      </p:pic>
      <p:sp>
        <p:nvSpPr>
          <p:cNvPr id="83" name="Rectangle 82">
            <a:extLst>
              <a:ext uri="{FF2B5EF4-FFF2-40B4-BE49-F238E27FC236}">
                <a16:creationId xmlns:a16="http://schemas.microsoft.com/office/drawing/2014/main" id="{169CC832-2974-4E8D-90ED-3E2941BA73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277786" y="1944913"/>
            <a:ext cx="4023360" cy="274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a:extLst>
              <a:ext uri="{FF2B5EF4-FFF2-40B4-BE49-F238E27FC236}">
                <a16:creationId xmlns:a16="http://schemas.microsoft.com/office/drawing/2014/main" id="{55222F96-971A-4F90-B841-6BAB416C7A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677179" y="6053360"/>
            <a:ext cx="740664" cy="15412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2" name="Text Placeholder 10">
            <a:extLst>
              <a:ext uri="{FF2B5EF4-FFF2-40B4-BE49-F238E27FC236}">
                <a16:creationId xmlns:a16="http://schemas.microsoft.com/office/drawing/2014/main" id="{F5C53ACC-5F13-A22E-09A9-EA4D588BD84C}"/>
              </a:ext>
            </a:extLst>
          </p:cNvPr>
          <p:cNvGraphicFramePr/>
          <p:nvPr>
            <p:extLst>
              <p:ext uri="{D42A27DB-BD31-4B8C-83A1-F6EECF244321}">
                <p14:modId xmlns:p14="http://schemas.microsoft.com/office/powerpoint/2010/main" val="640197311"/>
              </p:ext>
            </p:extLst>
          </p:nvPr>
        </p:nvGraphicFramePr>
        <p:xfrm>
          <a:off x="6632165" y="1852118"/>
          <a:ext cx="5077156" cy="402972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002026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 name="Rectangle 29">
            <a:extLst>
              <a:ext uri="{FF2B5EF4-FFF2-40B4-BE49-F238E27FC236}">
                <a16:creationId xmlns:a16="http://schemas.microsoft.com/office/drawing/2014/main" id="{FFB60E8C-7224-44A4-87A0-46A1711DD2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998A8B1E-4EBD-D7D2-8C53-8658BD483642}"/>
              </a:ext>
            </a:extLst>
          </p:cNvPr>
          <p:cNvSpPr>
            <a:spLocks noGrp="1"/>
          </p:cNvSpPr>
          <p:nvPr>
            <p:ph type="title"/>
          </p:nvPr>
        </p:nvSpPr>
        <p:spPr>
          <a:xfrm>
            <a:off x="795528" y="386930"/>
            <a:ext cx="10141799" cy="1300554"/>
          </a:xfrm>
        </p:spPr>
        <p:txBody>
          <a:bodyPr vert="horz" lIns="91440" tIns="45720" rIns="91440" bIns="45720" rtlCol="0" anchor="b">
            <a:normAutofit/>
          </a:bodyPr>
          <a:lstStyle/>
          <a:p>
            <a:r>
              <a:rPr lang="en-US" sz="4800" b="1" kern="1200" dirty="0">
                <a:solidFill>
                  <a:schemeClr val="tx1"/>
                </a:solidFill>
                <a:latin typeface="+mj-lt"/>
                <a:ea typeface="+mj-ea"/>
                <a:cs typeface="+mj-cs"/>
              </a:rPr>
              <a:t>Expenditure on E-cigarettes</a:t>
            </a:r>
          </a:p>
        </p:txBody>
      </p:sp>
      <p:sp>
        <p:nvSpPr>
          <p:cNvPr id="32" name="Rectangle 31">
            <a:extLst>
              <a:ext uri="{FF2B5EF4-FFF2-40B4-BE49-F238E27FC236}">
                <a16:creationId xmlns:a16="http://schemas.microsoft.com/office/drawing/2014/main" id="{5DA32751-37A2-45C0-BE94-63D375E270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267991"/>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Placeholder 15" descr="A screenshot of a paper&#10;&#10;Description automatically generated">
            <a:extLst>
              <a:ext uri="{FF2B5EF4-FFF2-40B4-BE49-F238E27FC236}">
                <a16:creationId xmlns:a16="http://schemas.microsoft.com/office/drawing/2014/main" id="{8C83FFE4-696C-A20A-F915-D9F2D93C8796}"/>
              </a:ext>
            </a:extLst>
          </p:cNvPr>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r="2770" b="-3"/>
          <a:stretch/>
        </p:blipFill>
        <p:spPr>
          <a:xfrm>
            <a:off x="193000" y="2401294"/>
            <a:ext cx="4691461" cy="4035880"/>
          </a:xfrm>
          <a:prstGeom prst="rect">
            <a:avLst/>
          </a:prstGeom>
        </p:spPr>
      </p:pic>
      <p:sp>
        <p:nvSpPr>
          <p:cNvPr id="6" name="Text Placeholder 5">
            <a:extLst>
              <a:ext uri="{FF2B5EF4-FFF2-40B4-BE49-F238E27FC236}">
                <a16:creationId xmlns:a16="http://schemas.microsoft.com/office/drawing/2014/main" id="{D48D5340-CAEC-2244-5008-613CED5E3890}"/>
              </a:ext>
            </a:extLst>
          </p:cNvPr>
          <p:cNvSpPr>
            <a:spLocks noGrp="1"/>
          </p:cNvSpPr>
          <p:nvPr>
            <p:ph type="body" sz="half" idx="2"/>
          </p:nvPr>
        </p:nvSpPr>
        <p:spPr>
          <a:xfrm>
            <a:off x="5604934" y="2384361"/>
            <a:ext cx="5423914" cy="3837665"/>
          </a:xfrm>
        </p:spPr>
        <p:txBody>
          <a:bodyPr vert="horz" lIns="91440" tIns="45720" rIns="91440" bIns="45720" rtlCol="0" anchor="ctr">
            <a:normAutofit lnSpcReduction="10000"/>
          </a:bodyPr>
          <a:lstStyle/>
          <a:p>
            <a:pPr indent="-228600">
              <a:buFont typeface="Arial" panose="020B0604020202020204" pitchFamily="34" charset="0"/>
              <a:buChar char="•"/>
            </a:pPr>
            <a:r>
              <a:rPr lang="en-US" sz="2400" dirty="0"/>
              <a:t>Overall, 29.3% of adults who currently used electronic cigarettes reported spending more than R100 on electronic cigarettes in the past 30 days</a:t>
            </a:r>
          </a:p>
          <a:p>
            <a:pPr indent="-228600">
              <a:buFont typeface="Arial" panose="020B0604020202020204" pitchFamily="34" charset="0"/>
              <a:buChar char="•"/>
            </a:pPr>
            <a:r>
              <a:rPr lang="en-US" sz="2400" dirty="0"/>
              <a:t>Among those aged 25 to 44 years old, 35.1% reported spending more than R100</a:t>
            </a:r>
          </a:p>
          <a:p>
            <a:pPr indent="-228600">
              <a:buFont typeface="Arial" panose="020B0604020202020204" pitchFamily="34" charset="0"/>
              <a:buChar char="•"/>
            </a:pPr>
            <a:r>
              <a:rPr lang="en-US" sz="2400" dirty="0"/>
              <a:t>41.1% of those within the highest wealth index reported spending more than R100 on electronic cigarettes in the last 30 days</a:t>
            </a:r>
          </a:p>
          <a:p>
            <a:pPr indent="-228600">
              <a:buFont typeface="Arial" panose="020B0604020202020204" pitchFamily="34" charset="0"/>
              <a:buChar char="•"/>
            </a:pPr>
            <a:endParaRPr lang="en-US" sz="2400" dirty="0"/>
          </a:p>
        </p:txBody>
      </p:sp>
      <p:sp>
        <p:nvSpPr>
          <p:cNvPr id="36" name="Rectangle 35">
            <a:extLst>
              <a:ext uri="{FF2B5EF4-FFF2-40B4-BE49-F238E27FC236}">
                <a16:creationId xmlns:a16="http://schemas.microsoft.com/office/drawing/2014/main" id="{5A55FBCD-CD42-40F5-8A1B-3203F9CAEE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screenshot of a computer&#10;&#10;Description automatically generated">
            <a:extLst>
              <a:ext uri="{FF2B5EF4-FFF2-40B4-BE49-F238E27FC236}">
                <a16:creationId xmlns:a16="http://schemas.microsoft.com/office/drawing/2014/main" id="{C5311AD6-1344-00C1-29CE-D6040B67D7AC}"/>
              </a:ext>
            </a:extLst>
          </p:cNvPr>
          <p:cNvPicPr>
            <a:picLocks noChangeAspect="1"/>
          </p:cNvPicPr>
          <p:nvPr/>
        </p:nvPicPr>
        <p:blipFill rotWithShape="1">
          <a:blip r:embed="rId3"/>
          <a:srcRect l="2564" t="23677" r="60150" b="16434"/>
          <a:stretch/>
        </p:blipFill>
        <p:spPr bwMode="auto">
          <a:xfrm>
            <a:off x="9886902" y="5947435"/>
            <a:ext cx="1699260" cy="836930"/>
          </a:xfrm>
          <a:prstGeom prst="rect">
            <a:avLst/>
          </a:prstGeom>
          <a:ln>
            <a:noFill/>
          </a:ln>
          <a:effectLst>
            <a:softEdge rad="63500"/>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11942650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7" name="Rectangle 36">
            <a:extLst>
              <a:ext uri="{FF2B5EF4-FFF2-40B4-BE49-F238E27FC236}">
                <a16:creationId xmlns:a16="http://schemas.microsoft.com/office/drawing/2014/main" id="{2EB492CD-616E-47F8-933B-5E2D952A05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9" name="Arc 38">
            <a:extLst>
              <a:ext uri="{FF2B5EF4-FFF2-40B4-BE49-F238E27FC236}">
                <a16:creationId xmlns:a16="http://schemas.microsoft.com/office/drawing/2014/main" id="{59383CF9-23B5-4335-9B21-1791C4CF1C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3967198" flipH="1">
            <a:off x="8631348" y="490493"/>
            <a:ext cx="2987899" cy="2987899"/>
          </a:xfrm>
          <a:prstGeom prst="arc">
            <a:avLst>
              <a:gd name="adj1" fmla="val 14441841"/>
              <a:gd name="adj2" fmla="val 0"/>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8690BE3-EB19-8443-2817-F54303C696E7}"/>
              </a:ext>
            </a:extLst>
          </p:cNvPr>
          <p:cNvSpPr>
            <a:spLocks noGrp="1"/>
          </p:cNvSpPr>
          <p:nvPr>
            <p:ph type="title"/>
          </p:nvPr>
        </p:nvSpPr>
        <p:spPr>
          <a:xfrm>
            <a:off x="5894962" y="479493"/>
            <a:ext cx="5458838" cy="1325563"/>
          </a:xfrm>
        </p:spPr>
        <p:txBody>
          <a:bodyPr>
            <a:normAutofit/>
          </a:bodyPr>
          <a:lstStyle/>
          <a:p>
            <a:r>
              <a:rPr lang="en-US" b="1" dirty="0"/>
              <a:t>Waterpipe/Hubbly Bubbly</a:t>
            </a:r>
          </a:p>
        </p:txBody>
      </p:sp>
      <p:sp>
        <p:nvSpPr>
          <p:cNvPr id="41" name="Freeform: Shape 40">
            <a:extLst>
              <a:ext uri="{FF2B5EF4-FFF2-40B4-BE49-F238E27FC236}">
                <a16:creationId xmlns:a16="http://schemas.microsoft.com/office/drawing/2014/main" id="{0007FE00-9498-4706-B255-6437B0252C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5486400"/>
            <a:ext cx="2672863" cy="1371600"/>
          </a:xfrm>
          <a:custGeom>
            <a:avLst/>
            <a:gdLst>
              <a:gd name="connsiteX0" fmla="*/ 1721734 w 2672863"/>
              <a:gd name="connsiteY0" fmla="*/ 0 h 1371600"/>
              <a:gd name="connsiteX1" fmla="*/ 2564444 w 2672863"/>
              <a:gd name="connsiteY1" fmla="*/ 213382 h 1371600"/>
              <a:gd name="connsiteX2" fmla="*/ 2672863 w 2672863"/>
              <a:gd name="connsiteY2" fmla="*/ 279248 h 1371600"/>
              <a:gd name="connsiteX3" fmla="*/ 2672863 w 2672863"/>
              <a:gd name="connsiteY3" fmla="*/ 1371600 h 1371600"/>
              <a:gd name="connsiteX4" fmla="*/ 0 w 2672863"/>
              <a:gd name="connsiteY4" fmla="*/ 1371600 h 1371600"/>
              <a:gd name="connsiteX5" fmla="*/ 33268 w 2672863"/>
              <a:gd name="connsiteY5" fmla="*/ 1242216 h 1371600"/>
              <a:gd name="connsiteX6" fmla="*/ 1721734 w 2672863"/>
              <a:gd name="connsiteY6"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2863" h="1371600">
                <a:moveTo>
                  <a:pt x="1721734" y="0"/>
                </a:moveTo>
                <a:cubicBezTo>
                  <a:pt x="2026863" y="0"/>
                  <a:pt x="2313937" y="77299"/>
                  <a:pt x="2564444" y="213382"/>
                </a:cubicBezTo>
                <a:lnTo>
                  <a:pt x="2672863" y="279248"/>
                </a:lnTo>
                <a:lnTo>
                  <a:pt x="2672863" y="1371600"/>
                </a:lnTo>
                <a:lnTo>
                  <a:pt x="0" y="1371600"/>
                </a:lnTo>
                <a:lnTo>
                  <a:pt x="33268" y="1242216"/>
                </a:lnTo>
                <a:cubicBezTo>
                  <a:pt x="257110" y="522539"/>
                  <a:pt x="928399" y="0"/>
                  <a:pt x="172173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9" name="Picture 8" descr="A diagram of a hookah&#10;&#10;Description automatically generated">
            <a:extLst>
              <a:ext uri="{FF2B5EF4-FFF2-40B4-BE49-F238E27FC236}">
                <a16:creationId xmlns:a16="http://schemas.microsoft.com/office/drawing/2014/main" id="{B3014612-D348-DE48-E25F-106C2639768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23" r="-4" b="-4"/>
          <a:stretch/>
        </p:blipFill>
        <p:spPr>
          <a:xfrm>
            <a:off x="957729" y="511293"/>
            <a:ext cx="4268287" cy="5665670"/>
          </a:xfrm>
          <a:custGeom>
            <a:avLst/>
            <a:gdLst/>
            <a:ahLst/>
            <a:cxnLst/>
            <a:rect l="l" t="t" r="r" b="b"/>
            <a:pathLst>
              <a:path w="4777381" h="5643794">
                <a:moveTo>
                  <a:pt x="143704" y="0"/>
                </a:moveTo>
                <a:lnTo>
                  <a:pt x="4633677" y="0"/>
                </a:lnTo>
                <a:cubicBezTo>
                  <a:pt x="4713043" y="0"/>
                  <a:pt x="4777381" y="64338"/>
                  <a:pt x="4777381" y="143704"/>
                </a:cubicBezTo>
                <a:lnTo>
                  <a:pt x="4777381" y="5500090"/>
                </a:lnTo>
                <a:cubicBezTo>
                  <a:pt x="4777381" y="5579456"/>
                  <a:pt x="4713043" y="5643794"/>
                  <a:pt x="4633677" y="5643794"/>
                </a:cubicBezTo>
                <a:lnTo>
                  <a:pt x="143704" y="5643794"/>
                </a:lnTo>
                <a:cubicBezTo>
                  <a:pt x="64338" y="5643794"/>
                  <a:pt x="0" y="5579456"/>
                  <a:pt x="0" y="5500090"/>
                </a:cubicBezTo>
                <a:lnTo>
                  <a:pt x="0" y="143704"/>
                </a:lnTo>
                <a:cubicBezTo>
                  <a:pt x="0" y="64338"/>
                  <a:pt x="64338" y="0"/>
                  <a:pt x="143704" y="0"/>
                </a:cubicBezTo>
                <a:close/>
              </a:path>
            </a:pathLst>
          </a:custGeom>
        </p:spPr>
      </p:pic>
      <p:sp>
        <p:nvSpPr>
          <p:cNvPr id="3" name="Content Placeholder 2">
            <a:extLst>
              <a:ext uri="{FF2B5EF4-FFF2-40B4-BE49-F238E27FC236}">
                <a16:creationId xmlns:a16="http://schemas.microsoft.com/office/drawing/2014/main" id="{D410AE14-EA38-92F3-7B7E-6005897ACDAA}"/>
              </a:ext>
            </a:extLst>
          </p:cNvPr>
          <p:cNvSpPr>
            <a:spLocks noGrp="1"/>
          </p:cNvSpPr>
          <p:nvPr>
            <p:ph idx="1"/>
          </p:nvPr>
        </p:nvSpPr>
        <p:spPr>
          <a:xfrm>
            <a:off x="5894961" y="1984443"/>
            <a:ext cx="5653571" cy="4192520"/>
          </a:xfrm>
        </p:spPr>
        <p:txBody>
          <a:bodyPr>
            <a:normAutofit fontScale="85000" lnSpcReduction="20000"/>
          </a:bodyPr>
          <a:lstStyle/>
          <a:p>
            <a:r>
              <a:rPr lang="en-US" b="1" dirty="0"/>
              <a:t>3.1% of adults </a:t>
            </a:r>
            <a:r>
              <a:rPr lang="en-US" dirty="0"/>
              <a:t>reported smoking waterpipe (</a:t>
            </a:r>
            <a:r>
              <a:rPr lang="en-US" b="1" dirty="0"/>
              <a:t>7.1% among those aged 15 to 24yrs</a:t>
            </a:r>
            <a:r>
              <a:rPr lang="en-US" dirty="0"/>
              <a:t>)</a:t>
            </a:r>
          </a:p>
          <a:p>
            <a:r>
              <a:rPr lang="en-US" dirty="0"/>
              <a:t>The mean age of initiation for those who have ever smoked waterpipe was 21.1 years</a:t>
            </a:r>
          </a:p>
          <a:p>
            <a:r>
              <a:rPr lang="en-US" dirty="0"/>
              <a:t>On average, men and women who were currently smoking waterpipe had initiated waterpipe smoking at 21.2 and 20.9 years respectively</a:t>
            </a:r>
          </a:p>
          <a:p>
            <a:r>
              <a:rPr lang="en-US" dirty="0"/>
              <a:t>For those aged 15 to 24 years the average age of initiation is 17.3yrs (over 51% initiating between ages 18 and 24 </a:t>
            </a:r>
            <a:r>
              <a:rPr lang="en-US" dirty="0" err="1"/>
              <a:t>yrs</a:t>
            </a:r>
            <a:r>
              <a:rPr lang="en-US" dirty="0"/>
              <a:t>) </a:t>
            </a:r>
          </a:p>
        </p:txBody>
      </p:sp>
      <p:pic>
        <p:nvPicPr>
          <p:cNvPr id="4" name="Picture 3" descr="A screenshot of a computer&#10;&#10;Description automatically generated">
            <a:extLst>
              <a:ext uri="{FF2B5EF4-FFF2-40B4-BE49-F238E27FC236}">
                <a16:creationId xmlns:a16="http://schemas.microsoft.com/office/drawing/2014/main" id="{61E6301C-7520-D27D-D5CD-254E24A7F990}"/>
              </a:ext>
            </a:extLst>
          </p:cNvPr>
          <p:cNvPicPr>
            <a:picLocks noChangeAspect="1"/>
          </p:cNvPicPr>
          <p:nvPr/>
        </p:nvPicPr>
        <p:blipFill rotWithShape="1">
          <a:blip r:embed="rId3"/>
          <a:srcRect l="2564" t="23677" r="60150" b="16434"/>
          <a:stretch/>
        </p:blipFill>
        <p:spPr bwMode="auto">
          <a:xfrm>
            <a:off x="10123078" y="5926134"/>
            <a:ext cx="1699260" cy="836930"/>
          </a:xfrm>
          <a:prstGeom prst="rect">
            <a:avLst/>
          </a:prstGeom>
          <a:ln>
            <a:noFill/>
          </a:ln>
          <a:effectLst>
            <a:softEdge rad="63500"/>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42010352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201CC55D-ED54-4C5C-95E6-10947BD110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4ABA9B4-B32F-EC55-7475-C2A31A69C5B6}"/>
              </a:ext>
            </a:extLst>
          </p:cNvPr>
          <p:cNvSpPr>
            <a:spLocks noGrp="1"/>
          </p:cNvSpPr>
          <p:nvPr>
            <p:ph type="title"/>
          </p:nvPr>
        </p:nvSpPr>
        <p:spPr>
          <a:xfrm>
            <a:off x="589560" y="856180"/>
            <a:ext cx="4560584" cy="1128068"/>
          </a:xfrm>
        </p:spPr>
        <p:txBody>
          <a:bodyPr anchor="ctr">
            <a:normAutofit/>
          </a:bodyPr>
          <a:lstStyle/>
          <a:p>
            <a:r>
              <a:rPr lang="en-US" sz="4000" b="1" dirty="0"/>
              <a:t>OUTLINE</a:t>
            </a:r>
          </a:p>
        </p:txBody>
      </p:sp>
      <p:grpSp>
        <p:nvGrpSpPr>
          <p:cNvPr id="25" name="Group 24">
            <a:extLst>
              <a:ext uri="{FF2B5EF4-FFF2-40B4-BE49-F238E27FC236}">
                <a16:creationId xmlns:a16="http://schemas.microsoft.com/office/drawing/2014/main" id="{1DE889C7-FAD6-4397-98E2-05D50348445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083484"/>
            <a:ext cx="355196" cy="673460"/>
            <a:chOff x="0" y="823811"/>
            <a:chExt cx="355196" cy="673460"/>
          </a:xfrm>
        </p:grpSpPr>
        <p:sp>
          <p:nvSpPr>
            <p:cNvPr id="26" name="Rectangle 25">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23811"/>
              <a:ext cx="87363"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9341" y="823811"/>
              <a:ext cx="195855"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9" name="Rectangle 28">
            <a:extLst>
              <a:ext uri="{FF2B5EF4-FFF2-40B4-BE49-F238E27FC236}">
                <a16:creationId xmlns:a16="http://schemas.microsoft.com/office/drawing/2014/main" id="{3873B707-463F-40B0-8227-E8CC6C67EB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65085" y="2090569"/>
            <a:ext cx="4297680" cy="274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4932140-4D57-0083-8836-4FFA5D450C0A}"/>
              </a:ext>
            </a:extLst>
          </p:cNvPr>
          <p:cNvSpPr>
            <a:spLocks noGrp="1"/>
          </p:cNvSpPr>
          <p:nvPr>
            <p:ph idx="1"/>
          </p:nvPr>
        </p:nvSpPr>
        <p:spPr>
          <a:xfrm>
            <a:off x="590719" y="2330505"/>
            <a:ext cx="4598268" cy="3979585"/>
          </a:xfrm>
        </p:spPr>
        <p:txBody>
          <a:bodyPr anchor="ctr">
            <a:normAutofit/>
          </a:bodyPr>
          <a:lstStyle/>
          <a:p>
            <a:r>
              <a:rPr lang="en-US" dirty="0"/>
              <a:t>Background</a:t>
            </a:r>
          </a:p>
          <a:p>
            <a:r>
              <a:rPr lang="en-US" dirty="0"/>
              <a:t>Objectives </a:t>
            </a:r>
          </a:p>
          <a:p>
            <a:r>
              <a:rPr lang="en-US" dirty="0"/>
              <a:t>Methodology (</a:t>
            </a:r>
            <a:r>
              <a:rPr lang="en-US" dirty="0" err="1"/>
              <a:t>Mr</a:t>
            </a:r>
            <a:r>
              <a:rPr lang="en-US" dirty="0"/>
              <a:t> Londani)</a:t>
            </a:r>
          </a:p>
          <a:p>
            <a:r>
              <a:rPr lang="en-US" dirty="0"/>
              <a:t>Results</a:t>
            </a:r>
          </a:p>
          <a:p>
            <a:r>
              <a:rPr lang="en-US" dirty="0"/>
              <a:t>Recommendations </a:t>
            </a:r>
          </a:p>
          <a:p>
            <a:r>
              <a:rPr lang="en-US" dirty="0"/>
              <a:t>Conclusion</a:t>
            </a:r>
          </a:p>
        </p:txBody>
      </p:sp>
      <p:sp>
        <p:nvSpPr>
          <p:cNvPr id="31" name="Rectangle 30">
            <a:extLst>
              <a:ext uri="{FF2B5EF4-FFF2-40B4-BE49-F238E27FC236}">
                <a16:creationId xmlns:a16="http://schemas.microsoft.com/office/drawing/2014/main" id="{C13237C8-E62C-4F0D-A318-BD6FB6C2D1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810" y="513853"/>
            <a:ext cx="6009366" cy="5834577"/>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67F915E6-FF76-C971-F15E-49AF36B5F29B}"/>
              </a:ext>
            </a:extLst>
          </p:cNvPr>
          <p:cNvPicPr>
            <a:picLocks noChangeAspect="1"/>
          </p:cNvPicPr>
          <p:nvPr/>
        </p:nvPicPr>
        <p:blipFill rotWithShape="1">
          <a:blip r:embed="rId2"/>
          <a:srcRect t="1619" r="14" b="1457"/>
          <a:stretch/>
        </p:blipFill>
        <p:spPr>
          <a:xfrm>
            <a:off x="5977788" y="799352"/>
            <a:ext cx="5425410" cy="5259296"/>
          </a:xfrm>
          <a:prstGeom prst="rect">
            <a:avLst/>
          </a:prstGeom>
        </p:spPr>
      </p:pic>
    </p:spTree>
    <p:extLst>
      <p:ext uri="{BB962C8B-B14F-4D97-AF65-F5344CB8AC3E}">
        <p14:creationId xmlns:p14="http://schemas.microsoft.com/office/powerpoint/2010/main" val="17767449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8" name="Rectangle 47">
            <a:extLst>
              <a:ext uri="{FF2B5EF4-FFF2-40B4-BE49-F238E27FC236}">
                <a16:creationId xmlns:a16="http://schemas.microsoft.com/office/drawing/2014/main" id="{9D80C9EF-3CC6-4ECC-9C2D-9D0396C96E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1ACF46E-13A4-7C86-0FD5-FF7BB2A00D12}"/>
              </a:ext>
            </a:extLst>
          </p:cNvPr>
          <p:cNvSpPr>
            <a:spLocks noGrp="1"/>
          </p:cNvSpPr>
          <p:nvPr>
            <p:ph type="title"/>
          </p:nvPr>
        </p:nvSpPr>
        <p:spPr>
          <a:xfrm>
            <a:off x="795528" y="386930"/>
            <a:ext cx="10141799" cy="1300554"/>
          </a:xfrm>
        </p:spPr>
        <p:txBody>
          <a:bodyPr vert="horz" lIns="91440" tIns="45720" rIns="91440" bIns="45720" rtlCol="0" anchor="b">
            <a:normAutofit/>
          </a:bodyPr>
          <a:lstStyle/>
          <a:p>
            <a:r>
              <a:rPr lang="en-US" sz="4800" b="1" dirty="0"/>
              <a:t>Smoking Cessation</a:t>
            </a:r>
          </a:p>
        </p:txBody>
      </p:sp>
      <p:sp>
        <p:nvSpPr>
          <p:cNvPr id="49" name="Rectangle 48">
            <a:extLst>
              <a:ext uri="{FF2B5EF4-FFF2-40B4-BE49-F238E27FC236}">
                <a16:creationId xmlns:a16="http://schemas.microsoft.com/office/drawing/2014/main" id="{5DA32751-37A2-45C0-BE94-63D375E270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267991"/>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Content Placeholder 9" descr="A person breaking a cigarette&#10;&#10;Description automatically generated">
            <a:extLst>
              <a:ext uri="{FF2B5EF4-FFF2-40B4-BE49-F238E27FC236}">
                <a16:creationId xmlns:a16="http://schemas.microsoft.com/office/drawing/2014/main" id="{57F0334E-B557-BFB7-1583-6A2E261785A4}"/>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2607" r="5180" b="-2"/>
          <a:stretch/>
        </p:blipFill>
        <p:spPr>
          <a:xfrm>
            <a:off x="635295" y="2524715"/>
            <a:ext cx="5150277" cy="3714244"/>
          </a:xfrm>
          <a:prstGeom prst="rect">
            <a:avLst/>
          </a:prstGeom>
        </p:spPr>
      </p:pic>
      <p:sp>
        <p:nvSpPr>
          <p:cNvPr id="4" name="Text Placeholder 3">
            <a:extLst>
              <a:ext uri="{FF2B5EF4-FFF2-40B4-BE49-F238E27FC236}">
                <a16:creationId xmlns:a16="http://schemas.microsoft.com/office/drawing/2014/main" id="{EE028025-D9C5-671B-7C43-95A910C14409}"/>
              </a:ext>
            </a:extLst>
          </p:cNvPr>
          <p:cNvSpPr>
            <a:spLocks noGrp="1"/>
          </p:cNvSpPr>
          <p:nvPr>
            <p:ph type="body" sz="half" idx="2"/>
          </p:nvPr>
        </p:nvSpPr>
        <p:spPr>
          <a:xfrm>
            <a:off x="5873678" y="2336800"/>
            <a:ext cx="5509684" cy="3902159"/>
          </a:xfrm>
        </p:spPr>
        <p:txBody>
          <a:bodyPr vert="horz" lIns="91440" tIns="45720" rIns="91440" bIns="45720" rtlCol="0" anchor="ctr">
            <a:normAutofit fontScale="92500" lnSpcReduction="20000"/>
          </a:bodyPr>
          <a:lstStyle/>
          <a:p>
            <a:pPr marL="285750" indent="-228600">
              <a:buFont typeface="Arial" panose="020B0604020202020204" pitchFamily="34" charset="0"/>
              <a:buChar char="•"/>
            </a:pPr>
            <a:endParaRPr lang="en-US" sz="2400" dirty="0"/>
          </a:p>
          <a:p>
            <a:pPr marL="285750" indent="-228600">
              <a:buFont typeface="Arial" panose="020B0604020202020204" pitchFamily="34" charset="0"/>
              <a:buChar char="•"/>
            </a:pPr>
            <a:r>
              <a:rPr lang="en-US" sz="2400" b="1" dirty="0"/>
              <a:t>48.1%</a:t>
            </a:r>
            <a:r>
              <a:rPr lang="en-US" sz="2400" dirty="0"/>
              <a:t> who formerly smoked daily have quit since the </a:t>
            </a:r>
            <a:r>
              <a:rPr lang="en-US" sz="2400" b="1" dirty="0"/>
              <a:t>past 10 years or more </a:t>
            </a:r>
          </a:p>
          <a:p>
            <a:pPr marL="285750" indent="-228600">
              <a:buFont typeface="Arial" panose="020B0604020202020204" pitchFamily="34" charset="0"/>
              <a:buChar char="•"/>
            </a:pPr>
            <a:r>
              <a:rPr lang="en-US" sz="2400" b="1" dirty="0"/>
              <a:t>11.7%</a:t>
            </a:r>
            <a:r>
              <a:rPr lang="en-US" sz="2400" dirty="0"/>
              <a:t> had quit within the </a:t>
            </a:r>
            <a:r>
              <a:rPr lang="en-US" sz="2400" b="1" dirty="0"/>
              <a:t>last 12months </a:t>
            </a:r>
            <a:r>
              <a:rPr lang="en-US" sz="2400" dirty="0"/>
              <a:t>before the survey</a:t>
            </a:r>
          </a:p>
          <a:p>
            <a:pPr marL="285750" indent="-228600">
              <a:buFont typeface="Arial" panose="020B0604020202020204" pitchFamily="34" charset="0"/>
              <a:buChar char="•"/>
            </a:pPr>
            <a:r>
              <a:rPr lang="en-US" sz="2400" b="1" dirty="0"/>
              <a:t>65.7%</a:t>
            </a:r>
            <a:r>
              <a:rPr lang="en-US" sz="2400" dirty="0"/>
              <a:t> of those who currently use tobacco were either </a:t>
            </a:r>
            <a:r>
              <a:rPr lang="en-US" sz="2400" b="1" dirty="0"/>
              <a:t>planning to or thinking about quitting</a:t>
            </a:r>
          </a:p>
          <a:p>
            <a:pPr marL="285750" indent="-228600">
              <a:buFont typeface="Arial" panose="020B0604020202020204" pitchFamily="34" charset="0"/>
              <a:buChar char="•"/>
            </a:pPr>
            <a:r>
              <a:rPr lang="en-US" sz="2400" dirty="0"/>
              <a:t>Among adults who currently smoke tobacco and those who had been abstinent for less than 12 months, two-fifths (40.5%) had made at least one attempt to quit smoking (40.7% of men and 39.7%</a:t>
            </a:r>
          </a:p>
          <a:p>
            <a:pPr marL="285750" indent="-228600">
              <a:buFont typeface="Arial" panose="020B0604020202020204" pitchFamily="34" charset="0"/>
              <a:buChar char="•"/>
            </a:pPr>
            <a:endParaRPr lang="en-US" sz="2400" dirty="0"/>
          </a:p>
        </p:txBody>
      </p:sp>
      <p:sp>
        <p:nvSpPr>
          <p:cNvPr id="51" name="Rectangle 50">
            <a:extLst>
              <a:ext uri="{FF2B5EF4-FFF2-40B4-BE49-F238E27FC236}">
                <a16:creationId xmlns:a16="http://schemas.microsoft.com/office/drawing/2014/main" id="{5A55FBCD-CD42-40F5-8A1B-3203F9CAEE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screenshot of a computer&#10;&#10;Description automatically generated">
            <a:extLst>
              <a:ext uri="{FF2B5EF4-FFF2-40B4-BE49-F238E27FC236}">
                <a16:creationId xmlns:a16="http://schemas.microsoft.com/office/drawing/2014/main" id="{5CF6B4A4-9803-4AAE-1522-FC5C3F7BB6A3}"/>
              </a:ext>
            </a:extLst>
          </p:cNvPr>
          <p:cNvPicPr>
            <a:picLocks noChangeAspect="1"/>
          </p:cNvPicPr>
          <p:nvPr/>
        </p:nvPicPr>
        <p:blipFill rotWithShape="1">
          <a:blip r:embed="rId3"/>
          <a:srcRect l="2564" t="23677" r="60150" b="16434"/>
          <a:stretch/>
        </p:blipFill>
        <p:spPr bwMode="auto">
          <a:xfrm>
            <a:off x="10319397" y="5936550"/>
            <a:ext cx="1699260" cy="836930"/>
          </a:xfrm>
          <a:prstGeom prst="rect">
            <a:avLst/>
          </a:prstGeom>
          <a:ln>
            <a:noFill/>
          </a:ln>
          <a:effectLst>
            <a:softEdge rad="63500"/>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33260547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6" name="Slide Background">
            <a:extLst>
              <a:ext uri="{FF2B5EF4-FFF2-40B4-BE49-F238E27FC236}">
                <a16:creationId xmlns:a16="http://schemas.microsoft.com/office/drawing/2014/main" id="{3ECBE1F1-D69B-4AFA-ABD5-8E41720EF6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group of people with text&#10;&#10;Description automatically generated">
            <a:extLst>
              <a:ext uri="{FF2B5EF4-FFF2-40B4-BE49-F238E27FC236}">
                <a16:creationId xmlns:a16="http://schemas.microsoft.com/office/drawing/2014/main" id="{7272DE5D-0F8A-ABAD-F342-FCF846DFAE5E}"/>
              </a:ext>
            </a:extLst>
          </p:cNvPr>
          <p:cNvPicPr>
            <a:picLocks noChangeAspect="1"/>
          </p:cNvPicPr>
          <p:nvPr/>
        </p:nvPicPr>
        <p:blipFill rotWithShape="1">
          <a:blip r:embed="rId2">
            <a:extLst>
              <a:ext uri="{28A0092B-C50C-407E-A947-70E740481C1C}">
                <a14:useLocalDpi xmlns:a14="http://schemas.microsoft.com/office/drawing/2010/main" val="0"/>
              </a:ext>
            </a:extLst>
          </a:blip>
          <a:srcRect l="4087"/>
          <a:stretch/>
        </p:blipFill>
        <p:spPr>
          <a:xfrm>
            <a:off x="-1" y="-2"/>
            <a:ext cx="5410198" cy="6858002"/>
          </a:xfrm>
          <a:prstGeom prst="rect">
            <a:avLst/>
          </a:prstGeom>
        </p:spPr>
      </p:pic>
      <p:sp useBgFill="1">
        <p:nvSpPr>
          <p:cNvPr id="58" name="Rectangle 57">
            <a:extLst>
              <a:ext uri="{FF2B5EF4-FFF2-40B4-BE49-F238E27FC236}">
                <a16:creationId xmlns:a16="http://schemas.microsoft.com/office/drawing/2014/main" id="{603A6265-E10C-4B85-9C20-E75FCAF9CC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10197" y="-1"/>
            <a:ext cx="6781802" cy="2286000"/>
          </a:xfrm>
          <a:prstGeom prst="rect">
            <a:avLst/>
          </a:prstGeom>
          <a:ln>
            <a:noFill/>
          </a:ln>
          <a:effectLst>
            <a:outerShdw blurRad="355600" dist="152400" sx="95000" sy="95000" algn="t" rotWithShape="0">
              <a:srgbClr val="000000">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1ACF46E-13A4-7C86-0FD5-FF7BB2A00D12}"/>
              </a:ext>
            </a:extLst>
          </p:cNvPr>
          <p:cNvSpPr>
            <a:spLocks noGrp="1"/>
          </p:cNvSpPr>
          <p:nvPr>
            <p:ph type="title"/>
          </p:nvPr>
        </p:nvSpPr>
        <p:spPr>
          <a:xfrm>
            <a:off x="6115317" y="405685"/>
            <a:ext cx="5464968" cy="1559301"/>
          </a:xfrm>
        </p:spPr>
        <p:txBody>
          <a:bodyPr vert="horz" lIns="91440" tIns="45720" rIns="91440" bIns="45720" rtlCol="0" anchor="ctr">
            <a:normAutofit/>
          </a:bodyPr>
          <a:lstStyle/>
          <a:p>
            <a:r>
              <a:rPr lang="en-US" sz="4400" b="1" dirty="0"/>
              <a:t>Smoking Cessation</a:t>
            </a:r>
          </a:p>
        </p:txBody>
      </p:sp>
      <p:sp>
        <p:nvSpPr>
          <p:cNvPr id="4" name="Text Placeholder 3">
            <a:extLst>
              <a:ext uri="{FF2B5EF4-FFF2-40B4-BE49-F238E27FC236}">
                <a16:creationId xmlns:a16="http://schemas.microsoft.com/office/drawing/2014/main" id="{EE028025-D9C5-671B-7C43-95A910C14409}"/>
              </a:ext>
            </a:extLst>
          </p:cNvPr>
          <p:cNvSpPr>
            <a:spLocks noGrp="1"/>
          </p:cNvSpPr>
          <p:nvPr>
            <p:ph type="body" sz="half" idx="2"/>
          </p:nvPr>
        </p:nvSpPr>
        <p:spPr>
          <a:xfrm>
            <a:off x="5706533" y="2743200"/>
            <a:ext cx="5873752" cy="3496878"/>
          </a:xfrm>
        </p:spPr>
        <p:txBody>
          <a:bodyPr vert="horz" lIns="91440" tIns="45720" rIns="91440" bIns="45720" rtlCol="0" anchor="ctr">
            <a:normAutofit lnSpcReduction="10000"/>
          </a:bodyPr>
          <a:lstStyle/>
          <a:p>
            <a:pPr marL="285750" indent="-228600">
              <a:buFont typeface="Arial" panose="020B0604020202020204" pitchFamily="34" charset="0"/>
              <a:buChar char="•"/>
            </a:pPr>
            <a:r>
              <a:rPr lang="en-US" sz="2800" dirty="0"/>
              <a:t>Among adults who were currently smoking tobacco and who attempted to quit, </a:t>
            </a:r>
            <a:r>
              <a:rPr lang="en-US" sz="2800" b="1" dirty="0"/>
              <a:t>80.9% attempted to quit without any assistance</a:t>
            </a:r>
          </a:p>
          <a:p>
            <a:pPr marL="285750" indent="-228600">
              <a:buFont typeface="Arial" panose="020B0604020202020204" pitchFamily="34" charset="0"/>
              <a:buChar char="•"/>
            </a:pPr>
            <a:r>
              <a:rPr lang="en-US" sz="2800" b="1" dirty="0"/>
              <a:t>4.1%</a:t>
            </a:r>
            <a:r>
              <a:rPr lang="en-US" sz="2800" dirty="0"/>
              <a:t> of adults attempted to quit using </a:t>
            </a:r>
            <a:r>
              <a:rPr lang="en-US" sz="2800" b="1" dirty="0"/>
              <a:t>pharmacotherapy</a:t>
            </a:r>
          </a:p>
          <a:p>
            <a:pPr marL="285750" indent="-228600">
              <a:buFont typeface="Arial" panose="020B0604020202020204" pitchFamily="34" charset="0"/>
              <a:buChar char="•"/>
            </a:pPr>
            <a:r>
              <a:rPr lang="en-US" sz="2800" b="1" dirty="0"/>
              <a:t>42.9%</a:t>
            </a:r>
            <a:r>
              <a:rPr lang="en-US" sz="2800" dirty="0"/>
              <a:t> received advice to quit from their </a:t>
            </a:r>
            <a:r>
              <a:rPr lang="en-US" sz="2800" b="1" dirty="0"/>
              <a:t>Healthcare provider</a:t>
            </a:r>
            <a:r>
              <a:rPr lang="en-US" sz="2800" dirty="0"/>
              <a:t> </a:t>
            </a:r>
          </a:p>
        </p:txBody>
      </p:sp>
      <p:pic>
        <p:nvPicPr>
          <p:cNvPr id="3" name="Picture 2" descr="A screenshot of a computer&#10;&#10;Description automatically generated">
            <a:extLst>
              <a:ext uri="{FF2B5EF4-FFF2-40B4-BE49-F238E27FC236}">
                <a16:creationId xmlns:a16="http://schemas.microsoft.com/office/drawing/2014/main" id="{5CF6B4A4-9803-4AAE-1522-FC5C3F7BB6A3}"/>
              </a:ext>
            </a:extLst>
          </p:cNvPr>
          <p:cNvPicPr>
            <a:picLocks noChangeAspect="1"/>
          </p:cNvPicPr>
          <p:nvPr/>
        </p:nvPicPr>
        <p:blipFill rotWithShape="1">
          <a:blip r:embed="rId3"/>
          <a:srcRect l="2564" t="23677" r="60150" b="16434"/>
          <a:stretch/>
        </p:blipFill>
        <p:spPr bwMode="auto">
          <a:xfrm>
            <a:off x="10319397" y="5936550"/>
            <a:ext cx="1699260" cy="836930"/>
          </a:xfrm>
          <a:prstGeom prst="rect">
            <a:avLst/>
          </a:prstGeom>
          <a:ln>
            <a:noFill/>
          </a:ln>
          <a:effectLst>
            <a:softEdge rad="63500"/>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35073368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 name="tint">
            <a:extLst>
              <a:ext uri="{FF2B5EF4-FFF2-40B4-BE49-F238E27FC236}">
                <a16:creationId xmlns:a16="http://schemas.microsoft.com/office/drawing/2014/main" id="{D380959B-464C-9ED8-C9EB-AB6FC997C1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25448" y="8300"/>
            <a:ext cx="10966551" cy="6849700"/>
          </a:xfrm>
          <a:prstGeom prst="rect">
            <a:avLst/>
          </a:prstGeom>
          <a:solidFill>
            <a:schemeClr val="bg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47" name="Rectangle 46">
            <a:extLst>
              <a:ext uri="{FF2B5EF4-FFF2-40B4-BE49-F238E27FC236}">
                <a16:creationId xmlns:a16="http://schemas.microsoft.com/office/drawing/2014/main" id="{06B83858-ED7D-57B6-6CAA-83168807C4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1416415" cy="6858000"/>
          </a:xfrm>
          <a:prstGeom prst="rect">
            <a:avLst/>
          </a:prstGeom>
          <a:ln>
            <a:noFill/>
          </a:ln>
          <a:effectLst>
            <a:outerShdw blurRad="317500" dist="127000" dir="2400000" sx="95000" sy="95000" algn="t"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1050F1F-28DD-A795-3C94-92784CC7203F}"/>
              </a:ext>
            </a:extLst>
          </p:cNvPr>
          <p:cNvSpPr>
            <a:spLocks noGrp="1"/>
          </p:cNvSpPr>
          <p:nvPr>
            <p:ph type="title"/>
          </p:nvPr>
        </p:nvSpPr>
        <p:spPr>
          <a:xfrm>
            <a:off x="5489546" y="141205"/>
            <a:ext cx="6096616" cy="1711119"/>
          </a:xfrm>
        </p:spPr>
        <p:txBody>
          <a:bodyPr vert="horz" lIns="91440" tIns="45720" rIns="91440" bIns="45720" rtlCol="0" anchor="ctr">
            <a:normAutofit/>
          </a:bodyPr>
          <a:lstStyle/>
          <a:p>
            <a:r>
              <a:rPr lang="en-US" sz="4000" b="1" kern="1200" dirty="0">
                <a:solidFill>
                  <a:schemeClr val="tx1"/>
                </a:solidFill>
                <a:latin typeface="+mj-lt"/>
                <a:ea typeface="+mj-ea"/>
                <a:cs typeface="+mj-cs"/>
              </a:rPr>
              <a:t>Reasons for Trying to Quit Smoking</a:t>
            </a:r>
          </a:p>
        </p:txBody>
      </p:sp>
      <p:sp>
        <p:nvSpPr>
          <p:cNvPr id="49" name="Rectangle 48">
            <a:extLst>
              <a:ext uri="{FF2B5EF4-FFF2-40B4-BE49-F238E27FC236}">
                <a16:creationId xmlns:a16="http://schemas.microsoft.com/office/drawing/2014/main" id="{FF97FFD4-A8B9-3D4D-1623-7BE467E46A6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410200" cy="6858000"/>
          </a:xfrm>
          <a:prstGeom prst="rect">
            <a:avLst/>
          </a:prstGeom>
          <a:solidFill>
            <a:srgbClr val="FFFFFF"/>
          </a:solidFill>
          <a:ln>
            <a:noFill/>
          </a:ln>
          <a:effectLst>
            <a:outerShdw blurRad="190500" dist="139700" dir="3000000" sx="94000" sy="94000" algn="t"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A poster of a person's body&#10;&#10;Description automatically generated">
            <a:extLst>
              <a:ext uri="{FF2B5EF4-FFF2-40B4-BE49-F238E27FC236}">
                <a16:creationId xmlns:a16="http://schemas.microsoft.com/office/drawing/2014/main" id="{6A9A187B-8ED7-0613-083D-A6CFBD3B913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
            <a:ext cx="4121501" cy="6784365"/>
          </a:xfrm>
          <a:prstGeom prst="rect">
            <a:avLst/>
          </a:prstGeom>
        </p:spPr>
      </p:pic>
      <p:sp>
        <p:nvSpPr>
          <p:cNvPr id="4" name="Text Placeholder 3">
            <a:extLst>
              <a:ext uri="{FF2B5EF4-FFF2-40B4-BE49-F238E27FC236}">
                <a16:creationId xmlns:a16="http://schemas.microsoft.com/office/drawing/2014/main" id="{76AB4744-04DA-14E5-C419-7704B7FA541A}"/>
              </a:ext>
            </a:extLst>
          </p:cNvPr>
          <p:cNvSpPr>
            <a:spLocks noGrp="1"/>
          </p:cNvSpPr>
          <p:nvPr>
            <p:ph type="body" sz="half" idx="2"/>
          </p:nvPr>
        </p:nvSpPr>
        <p:spPr>
          <a:xfrm>
            <a:off x="5600549" y="1852323"/>
            <a:ext cx="5643183" cy="4480743"/>
          </a:xfrm>
        </p:spPr>
        <p:txBody>
          <a:bodyPr vert="horz" lIns="91440" tIns="45720" rIns="91440" bIns="45720" rtlCol="0" anchor="ctr">
            <a:normAutofit fontScale="92500"/>
          </a:bodyPr>
          <a:lstStyle/>
          <a:p>
            <a:pPr indent="-228600">
              <a:buFont typeface="Arial" panose="020B0604020202020204" pitchFamily="34" charset="0"/>
              <a:buChar char="•"/>
            </a:pPr>
            <a:r>
              <a:rPr lang="en-US" sz="2400" b="1" dirty="0"/>
              <a:t>63.4%</a:t>
            </a:r>
            <a:r>
              <a:rPr lang="en-US" sz="2400" dirty="0"/>
              <a:t> of adults who were currently, or formerly smoking tobacco tried quitting because they were </a:t>
            </a:r>
            <a:r>
              <a:rPr lang="en-US" sz="2400" b="1" dirty="0"/>
              <a:t>concerned for their own health</a:t>
            </a:r>
          </a:p>
          <a:p>
            <a:pPr indent="-228600">
              <a:buFont typeface="Arial" panose="020B0604020202020204" pitchFamily="34" charset="0"/>
              <a:buChar char="•"/>
            </a:pPr>
            <a:r>
              <a:rPr lang="en-US" sz="2400" b="1" dirty="0"/>
              <a:t>44.3%</a:t>
            </a:r>
            <a:r>
              <a:rPr lang="en-US" sz="2400" dirty="0"/>
              <a:t> wanted to set a </a:t>
            </a:r>
            <a:r>
              <a:rPr lang="en-US" sz="2400" b="1" dirty="0"/>
              <a:t>good example for their children</a:t>
            </a:r>
          </a:p>
          <a:p>
            <a:pPr indent="-228600">
              <a:buFont typeface="Arial" panose="020B0604020202020204" pitchFamily="34" charset="0"/>
              <a:buChar char="•"/>
            </a:pPr>
            <a:r>
              <a:rPr lang="en-US" sz="2400" b="1" dirty="0"/>
              <a:t>38.8%</a:t>
            </a:r>
            <a:r>
              <a:rPr lang="en-US" sz="2400" dirty="0"/>
              <a:t> were concerned about the effects of exposure to </a:t>
            </a:r>
            <a:r>
              <a:rPr lang="en-US" sz="2400" b="1" dirty="0"/>
              <a:t>secondhand smoke on others</a:t>
            </a:r>
          </a:p>
          <a:p>
            <a:pPr indent="-228600">
              <a:buFont typeface="Arial" panose="020B0604020202020204" pitchFamily="34" charset="0"/>
              <a:buChar char="•"/>
            </a:pPr>
            <a:r>
              <a:rPr lang="en-US" sz="2400" b="1" dirty="0"/>
              <a:t>35.6%</a:t>
            </a:r>
            <a:r>
              <a:rPr lang="en-US" sz="2400" dirty="0"/>
              <a:t> because of the increased likelihood of sickness if they were to contract </a:t>
            </a:r>
            <a:r>
              <a:rPr lang="en-US" sz="2400" b="1" dirty="0"/>
              <a:t>COVID-19</a:t>
            </a:r>
          </a:p>
          <a:p>
            <a:pPr indent="-228600">
              <a:buFont typeface="Arial" panose="020B0604020202020204" pitchFamily="34" charset="0"/>
              <a:buChar char="•"/>
            </a:pPr>
            <a:r>
              <a:rPr lang="en-US" sz="2400" b="1" dirty="0"/>
              <a:t>30.1% </a:t>
            </a:r>
            <a:r>
              <a:rPr lang="en-US" sz="2400" dirty="0"/>
              <a:t>because of the </a:t>
            </a:r>
            <a:r>
              <a:rPr lang="en-US" sz="2400" b="1" dirty="0"/>
              <a:t>cost</a:t>
            </a:r>
            <a:r>
              <a:rPr lang="en-US" sz="2400" dirty="0"/>
              <a:t> of smoking tobacco. </a:t>
            </a:r>
          </a:p>
        </p:txBody>
      </p:sp>
      <p:pic>
        <p:nvPicPr>
          <p:cNvPr id="3" name="Picture 2" descr="A screenshot of a computer&#10;&#10;Description automatically generated">
            <a:extLst>
              <a:ext uri="{FF2B5EF4-FFF2-40B4-BE49-F238E27FC236}">
                <a16:creationId xmlns:a16="http://schemas.microsoft.com/office/drawing/2014/main" id="{CAF55E03-67ED-A840-AA6F-BC35B431FF14}"/>
              </a:ext>
            </a:extLst>
          </p:cNvPr>
          <p:cNvPicPr>
            <a:picLocks noChangeAspect="1"/>
          </p:cNvPicPr>
          <p:nvPr/>
        </p:nvPicPr>
        <p:blipFill rotWithShape="1">
          <a:blip r:embed="rId3"/>
          <a:srcRect l="2564" t="23677" r="60150" b="16434"/>
          <a:stretch/>
        </p:blipFill>
        <p:spPr bwMode="auto">
          <a:xfrm>
            <a:off x="9699565" y="5995198"/>
            <a:ext cx="1699260" cy="836930"/>
          </a:xfrm>
          <a:prstGeom prst="rect">
            <a:avLst/>
          </a:prstGeom>
          <a:ln>
            <a:noFill/>
          </a:ln>
          <a:effectLst>
            <a:softEdge rad="63500"/>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11227450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3" name="Rectangle 42">
            <a:extLst>
              <a:ext uri="{FF2B5EF4-FFF2-40B4-BE49-F238E27FC236}">
                <a16:creationId xmlns:a16="http://schemas.microsoft.com/office/drawing/2014/main" id="{9D80C9EF-3CC6-4ECC-9C2D-9D0396C96E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200D3B8-6E32-8A8A-30D7-F299D855378C}"/>
              </a:ext>
            </a:extLst>
          </p:cNvPr>
          <p:cNvSpPr>
            <a:spLocks noGrp="1"/>
          </p:cNvSpPr>
          <p:nvPr>
            <p:ph type="title"/>
          </p:nvPr>
        </p:nvSpPr>
        <p:spPr>
          <a:xfrm>
            <a:off x="795528" y="386930"/>
            <a:ext cx="10587834" cy="1300554"/>
          </a:xfrm>
        </p:spPr>
        <p:txBody>
          <a:bodyPr vert="horz" lIns="91440" tIns="45720" rIns="91440" bIns="45720" rtlCol="0" anchor="b">
            <a:normAutofit/>
          </a:bodyPr>
          <a:lstStyle/>
          <a:p>
            <a:r>
              <a:rPr lang="en-US" sz="4100" b="1" dirty="0"/>
              <a:t>Exposure to Secondhand Smoke in Public Places</a:t>
            </a:r>
          </a:p>
        </p:txBody>
      </p:sp>
      <p:sp>
        <p:nvSpPr>
          <p:cNvPr id="45" name="Rectangle 44">
            <a:extLst>
              <a:ext uri="{FF2B5EF4-FFF2-40B4-BE49-F238E27FC236}">
                <a16:creationId xmlns:a16="http://schemas.microsoft.com/office/drawing/2014/main" id="{5DA32751-37A2-45C0-BE94-63D375E270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267991"/>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A poster with text and images of smoke&#10;&#10;Description automatically generated">
            <a:extLst>
              <a:ext uri="{FF2B5EF4-FFF2-40B4-BE49-F238E27FC236}">
                <a16:creationId xmlns:a16="http://schemas.microsoft.com/office/drawing/2014/main" id="{247BF16C-62FE-1BB4-78B4-541DE0961F14}"/>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27263" r="3" b="17027"/>
          <a:stretch/>
        </p:blipFill>
        <p:spPr>
          <a:xfrm>
            <a:off x="448805" y="2452099"/>
            <a:ext cx="5150277" cy="3714244"/>
          </a:xfrm>
          <a:prstGeom prst="rect">
            <a:avLst/>
          </a:prstGeom>
        </p:spPr>
      </p:pic>
      <p:sp>
        <p:nvSpPr>
          <p:cNvPr id="4" name="Text Placeholder 3">
            <a:extLst>
              <a:ext uri="{FF2B5EF4-FFF2-40B4-BE49-F238E27FC236}">
                <a16:creationId xmlns:a16="http://schemas.microsoft.com/office/drawing/2014/main" id="{B1CD432D-1699-BDE9-162F-082B38BAC3C4}"/>
              </a:ext>
            </a:extLst>
          </p:cNvPr>
          <p:cNvSpPr>
            <a:spLocks noGrp="1"/>
          </p:cNvSpPr>
          <p:nvPr>
            <p:ph type="body" sz="half" idx="2"/>
          </p:nvPr>
        </p:nvSpPr>
        <p:spPr>
          <a:xfrm>
            <a:off x="5687188" y="2175226"/>
            <a:ext cx="5522679" cy="4267991"/>
          </a:xfrm>
        </p:spPr>
        <p:txBody>
          <a:bodyPr vert="horz" lIns="91440" tIns="45720" rIns="91440" bIns="45720" rtlCol="0" anchor="ctr">
            <a:normAutofit/>
          </a:bodyPr>
          <a:lstStyle/>
          <a:p>
            <a:pPr marL="285750" indent="-228600">
              <a:buFont typeface="Arial" panose="020B0604020202020204" pitchFamily="34" charset="0"/>
              <a:buChar char="•"/>
            </a:pPr>
            <a:endParaRPr lang="en-US" sz="2000" dirty="0"/>
          </a:p>
          <a:p>
            <a:pPr marL="285750" indent="-228600">
              <a:buFont typeface="Arial" panose="020B0604020202020204" pitchFamily="34" charset="0"/>
              <a:buChar char="•"/>
            </a:pPr>
            <a:r>
              <a:rPr lang="en-US" sz="2000" b="1" dirty="0"/>
              <a:t>Overall</a:t>
            </a:r>
            <a:r>
              <a:rPr lang="en-US" sz="2000" dirty="0"/>
              <a:t>, among adults who visited public places, </a:t>
            </a:r>
            <a:r>
              <a:rPr lang="en-US" sz="2000" b="1" dirty="0"/>
              <a:t>74.4%</a:t>
            </a:r>
            <a:r>
              <a:rPr lang="en-US" sz="2000" dirty="0"/>
              <a:t> were exposed to secondhand smoke (SHS) at bars/taverns/pubs, </a:t>
            </a:r>
            <a:r>
              <a:rPr lang="en-US" sz="2000" dirty="0" err="1"/>
              <a:t>shebeens</a:t>
            </a:r>
            <a:r>
              <a:rPr lang="en-US" sz="2000" dirty="0"/>
              <a:t> or night clubs</a:t>
            </a:r>
          </a:p>
          <a:p>
            <a:pPr marL="285750" indent="-228600">
              <a:buFont typeface="Arial" panose="020B0604020202020204" pitchFamily="34" charset="0"/>
              <a:buChar char="•"/>
            </a:pPr>
            <a:r>
              <a:rPr lang="en-US" sz="2000" dirty="0"/>
              <a:t>19.9% at schools, 16.0% in tertiary educational institutions and 11.3% in cafes</a:t>
            </a:r>
          </a:p>
          <a:p>
            <a:pPr marL="285750" indent="-228600">
              <a:buFont typeface="Arial" panose="020B0604020202020204" pitchFamily="34" charset="0"/>
              <a:buChar char="•"/>
            </a:pPr>
            <a:r>
              <a:rPr lang="en-US" sz="2000" dirty="0"/>
              <a:t>Among those who do not smoke, the three places where they visited and were exposed to SHS the most were: bars/taverns/pubs, </a:t>
            </a:r>
            <a:r>
              <a:rPr lang="en-US" sz="2000" dirty="0" err="1"/>
              <a:t>shebeens</a:t>
            </a:r>
            <a:r>
              <a:rPr lang="en-US" sz="2000" dirty="0"/>
              <a:t> or night clubs (67.2%), schools (19.8%) and tertiary educational institutions (15.7%)</a:t>
            </a:r>
          </a:p>
          <a:p>
            <a:pPr indent="-228600">
              <a:buFont typeface="Arial" panose="020B0604020202020204" pitchFamily="34" charset="0"/>
              <a:buChar char="•"/>
            </a:pPr>
            <a:endParaRPr lang="en-US" sz="2000" dirty="0"/>
          </a:p>
        </p:txBody>
      </p:sp>
      <p:sp>
        <p:nvSpPr>
          <p:cNvPr id="49" name="Rectangle 48">
            <a:extLst>
              <a:ext uri="{FF2B5EF4-FFF2-40B4-BE49-F238E27FC236}">
                <a16:creationId xmlns:a16="http://schemas.microsoft.com/office/drawing/2014/main" id="{5A55FBCD-CD42-40F5-8A1B-3203F9CAEE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screenshot of a computer&#10;&#10;Description automatically generated">
            <a:extLst>
              <a:ext uri="{FF2B5EF4-FFF2-40B4-BE49-F238E27FC236}">
                <a16:creationId xmlns:a16="http://schemas.microsoft.com/office/drawing/2014/main" id="{1D6CBC7E-AB5F-BE15-149A-6B9DE18D8462}"/>
              </a:ext>
            </a:extLst>
          </p:cNvPr>
          <p:cNvPicPr>
            <a:picLocks noChangeAspect="1"/>
          </p:cNvPicPr>
          <p:nvPr/>
        </p:nvPicPr>
        <p:blipFill rotWithShape="1">
          <a:blip r:embed="rId3"/>
          <a:srcRect l="2564" t="23677" r="60150" b="16434"/>
          <a:stretch/>
        </p:blipFill>
        <p:spPr bwMode="auto">
          <a:xfrm>
            <a:off x="10446985" y="6020435"/>
            <a:ext cx="1699260" cy="836930"/>
          </a:xfrm>
          <a:prstGeom prst="rect">
            <a:avLst/>
          </a:prstGeom>
          <a:ln>
            <a:noFill/>
          </a:ln>
          <a:effectLst>
            <a:softEdge rad="63500"/>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30296265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A2679492-7988-4050-9056-5424444524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61F8860-519D-29FB-4B59-C82B2CCEC5C7}"/>
              </a:ext>
            </a:extLst>
          </p:cNvPr>
          <p:cNvSpPr>
            <a:spLocks noGrp="1"/>
          </p:cNvSpPr>
          <p:nvPr>
            <p:ph type="title"/>
          </p:nvPr>
        </p:nvSpPr>
        <p:spPr>
          <a:xfrm>
            <a:off x="6412091" y="135020"/>
            <a:ext cx="5527106" cy="1304314"/>
          </a:xfrm>
        </p:spPr>
        <p:txBody>
          <a:bodyPr anchor="b">
            <a:normAutofit/>
          </a:bodyPr>
          <a:lstStyle/>
          <a:p>
            <a:pPr algn="ctr"/>
            <a:r>
              <a:rPr lang="en-ZA" b="1" dirty="0"/>
              <a:t>Expenditure on Cigarettes</a:t>
            </a:r>
          </a:p>
        </p:txBody>
      </p:sp>
      <p:sp>
        <p:nvSpPr>
          <p:cNvPr id="12" name="Rectangle 11">
            <a:extLst>
              <a:ext uri="{FF2B5EF4-FFF2-40B4-BE49-F238E27FC236}">
                <a16:creationId xmlns:a16="http://schemas.microsoft.com/office/drawing/2014/main" id="{B091B163-7D61-4891-ABCF-5C13D9C418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779911" cy="6858000"/>
          </a:xfrm>
          <a:prstGeom prst="rect">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oster of a cigarette pack&#10;&#10;Description automatically generated">
            <a:extLst>
              <a:ext uri="{FF2B5EF4-FFF2-40B4-BE49-F238E27FC236}">
                <a16:creationId xmlns:a16="http://schemas.microsoft.com/office/drawing/2014/main" id="{96F2AE41-EE96-4DF3-2055-4FBF6A4C510E}"/>
              </a:ext>
            </a:extLst>
          </p:cNvPr>
          <p:cNvPicPr>
            <a:picLocks noChangeAspect="1"/>
          </p:cNvPicPr>
          <p:nvPr/>
        </p:nvPicPr>
        <p:blipFill rotWithShape="1">
          <a:blip r:embed="rId2">
            <a:extLst>
              <a:ext uri="{28A0092B-C50C-407E-A947-70E740481C1C}">
                <a14:useLocalDpi xmlns:a14="http://schemas.microsoft.com/office/drawing/2010/main" val="0"/>
              </a:ext>
            </a:extLst>
          </a:blip>
          <a:srcRect b="2049"/>
          <a:stretch/>
        </p:blipFill>
        <p:spPr>
          <a:xfrm>
            <a:off x="279143" y="299509"/>
            <a:ext cx="5221625" cy="6258983"/>
          </a:xfrm>
          <a:prstGeom prst="rect">
            <a:avLst/>
          </a:prstGeom>
        </p:spPr>
      </p:pic>
      <p:sp>
        <p:nvSpPr>
          <p:cNvPr id="3" name="Content Placeholder 2">
            <a:extLst>
              <a:ext uri="{FF2B5EF4-FFF2-40B4-BE49-F238E27FC236}">
                <a16:creationId xmlns:a16="http://schemas.microsoft.com/office/drawing/2014/main" id="{EB6F303F-431F-A268-F76F-3C4BFF91A535}"/>
              </a:ext>
            </a:extLst>
          </p:cNvPr>
          <p:cNvSpPr>
            <a:spLocks noGrp="1"/>
          </p:cNvSpPr>
          <p:nvPr>
            <p:ph idx="1"/>
          </p:nvPr>
        </p:nvSpPr>
        <p:spPr>
          <a:xfrm>
            <a:off x="6059054" y="1439334"/>
            <a:ext cx="5527106" cy="4944533"/>
          </a:xfrm>
        </p:spPr>
        <p:txBody>
          <a:bodyPr anchor="t">
            <a:normAutofit fontScale="92500"/>
          </a:bodyPr>
          <a:lstStyle/>
          <a:p>
            <a:r>
              <a:rPr lang="en-US" sz="2400" dirty="0">
                <a:solidFill>
                  <a:schemeClr val="tx1">
                    <a:alpha val="80000"/>
                  </a:schemeClr>
                </a:solidFill>
              </a:rPr>
              <a:t>Overall, median values show that South African adults who smoked manufactured cigarettes spent </a:t>
            </a:r>
          </a:p>
          <a:p>
            <a:pPr lvl="1"/>
            <a:r>
              <a:rPr lang="en-US" sz="1800" b="1" dirty="0">
                <a:solidFill>
                  <a:schemeClr val="tx1">
                    <a:alpha val="80000"/>
                  </a:schemeClr>
                </a:solidFill>
              </a:rPr>
              <a:t>R24.70 </a:t>
            </a:r>
            <a:r>
              <a:rPr lang="en-US" sz="1800" dirty="0">
                <a:solidFill>
                  <a:schemeClr val="tx1">
                    <a:alpha val="80000"/>
                  </a:schemeClr>
                </a:solidFill>
              </a:rPr>
              <a:t>on a pack of 20 cigarettes</a:t>
            </a:r>
          </a:p>
          <a:p>
            <a:pPr lvl="1"/>
            <a:r>
              <a:rPr lang="en-US" sz="1800" b="1" dirty="0">
                <a:solidFill>
                  <a:schemeClr val="tx1">
                    <a:alpha val="80000"/>
                  </a:schemeClr>
                </a:solidFill>
              </a:rPr>
              <a:t>R263.10</a:t>
            </a:r>
            <a:r>
              <a:rPr lang="en-US" sz="1800" dirty="0">
                <a:solidFill>
                  <a:schemeClr val="tx1">
                    <a:alpha val="80000"/>
                  </a:schemeClr>
                </a:solidFill>
              </a:rPr>
              <a:t> on cigarettes monthly</a:t>
            </a:r>
          </a:p>
          <a:p>
            <a:r>
              <a:rPr lang="en-US" sz="2400" b="1" dirty="0">
                <a:solidFill>
                  <a:schemeClr val="tx1">
                    <a:alpha val="80000"/>
                  </a:schemeClr>
                </a:solidFill>
              </a:rPr>
              <a:t>Men</a:t>
            </a:r>
            <a:r>
              <a:rPr lang="en-US" sz="2400" dirty="0">
                <a:solidFill>
                  <a:schemeClr val="tx1">
                    <a:alpha val="80000"/>
                  </a:schemeClr>
                </a:solidFill>
              </a:rPr>
              <a:t> spent a median amount of </a:t>
            </a:r>
            <a:r>
              <a:rPr lang="en-US" sz="2400" b="1" dirty="0">
                <a:solidFill>
                  <a:schemeClr val="tx1">
                    <a:alpha val="80000"/>
                  </a:schemeClr>
                </a:solidFill>
              </a:rPr>
              <a:t>R273.20</a:t>
            </a:r>
            <a:r>
              <a:rPr lang="en-US" sz="2400" dirty="0">
                <a:solidFill>
                  <a:schemeClr val="tx1">
                    <a:alpha val="80000"/>
                  </a:schemeClr>
                </a:solidFill>
              </a:rPr>
              <a:t> while </a:t>
            </a:r>
            <a:r>
              <a:rPr lang="en-US" sz="2400" b="1" dirty="0">
                <a:solidFill>
                  <a:schemeClr val="tx1">
                    <a:alpha val="80000"/>
                  </a:schemeClr>
                </a:solidFill>
              </a:rPr>
              <a:t>women</a:t>
            </a:r>
            <a:r>
              <a:rPr lang="en-US" sz="2400" dirty="0">
                <a:solidFill>
                  <a:schemeClr val="tx1">
                    <a:alpha val="80000"/>
                  </a:schemeClr>
                </a:solidFill>
              </a:rPr>
              <a:t> spent a median amount of </a:t>
            </a:r>
            <a:r>
              <a:rPr lang="en-US" sz="2400" b="1" dirty="0">
                <a:solidFill>
                  <a:schemeClr val="tx1">
                    <a:alpha val="80000"/>
                  </a:schemeClr>
                </a:solidFill>
              </a:rPr>
              <a:t>R207.20</a:t>
            </a:r>
            <a:r>
              <a:rPr lang="en-US" sz="2400" dirty="0">
                <a:solidFill>
                  <a:schemeClr val="tx1">
                    <a:alpha val="80000"/>
                  </a:schemeClr>
                </a:solidFill>
              </a:rPr>
              <a:t> monthly on cigarettes.</a:t>
            </a:r>
          </a:p>
          <a:p>
            <a:r>
              <a:rPr lang="en-US" sz="2400" dirty="0">
                <a:solidFill>
                  <a:schemeClr val="tx1">
                    <a:alpha val="80000"/>
                  </a:schemeClr>
                </a:solidFill>
              </a:rPr>
              <a:t>The </a:t>
            </a:r>
            <a:r>
              <a:rPr lang="en-US" sz="2400" b="1" dirty="0">
                <a:solidFill>
                  <a:schemeClr val="tx1">
                    <a:alpha val="80000"/>
                  </a:schemeClr>
                </a:solidFill>
              </a:rPr>
              <a:t>top five brands </a:t>
            </a:r>
            <a:r>
              <a:rPr lang="en-US" sz="2400" dirty="0">
                <a:solidFill>
                  <a:schemeClr val="tx1">
                    <a:alpha val="80000"/>
                  </a:schemeClr>
                </a:solidFill>
              </a:rPr>
              <a:t>bought by South Africans who smoke manufactured cigarettes were: Peter Stuyvesant (22.4%), Remington Gold (14.1%), Dunhill (8.0%), Savannah (7.5%) and </a:t>
            </a:r>
            <a:r>
              <a:rPr lang="en-US" sz="2400" dirty="0" err="1">
                <a:solidFill>
                  <a:schemeClr val="tx1">
                    <a:alpha val="80000"/>
                  </a:schemeClr>
                </a:solidFill>
              </a:rPr>
              <a:t>Sahawi</a:t>
            </a:r>
            <a:r>
              <a:rPr lang="en-US" sz="2400" dirty="0">
                <a:solidFill>
                  <a:schemeClr val="tx1">
                    <a:alpha val="80000"/>
                  </a:schemeClr>
                </a:solidFill>
              </a:rPr>
              <a:t> (3.6%) (excluding “other” categories)</a:t>
            </a:r>
          </a:p>
        </p:txBody>
      </p:sp>
      <p:cxnSp>
        <p:nvCxnSpPr>
          <p:cNvPr id="14" name="Straight Connector 13">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586162" y="3619272"/>
            <a:ext cx="0" cy="3238728"/>
          </a:xfrm>
          <a:prstGeom prst="line">
            <a:avLst/>
          </a:prstGeom>
          <a:ln w="25400" cap="sq">
            <a:gradFill flip="none" rotWithShape="1">
              <a:gsLst>
                <a:gs pos="0">
                  <a:schemeClr val="accent1"/>
                </a:gs>
                <a:gs pos="100000">
                  <a:schemeClr val="accent2"/>
                </a:gs>
              </a:gsLst>
              <a:lin ang="16200000" scaled="1"/>
              <a:tileRect/>
            </a:gradFill>
            <a:bevel/>
          </a:ln>
        </p:spPr>
        <p:style>
          <a:lnRef idx="1">
            <a:schemeClr val="accent1"/>
          </a:lnRef>
          <a:fillRef idx="0">
            <a:schemeClr val="accent1"/>
          </a:fillRef>
          <a:effectRef idx="0">
            <a:schemeClr val="accent1"/>
          </a:effectRef>
          <a:fontRef idx="minor">
            <a:schemeClr val="tx1"/>
          </a:fontRef>
        </p:style>
      </p:cxnSp>
      <p:pic>
        <p:nvPicPr>
          <p:cNvPr id="4" name="Picture 3" descr="A screenshot of a computer&#10;&#10;Description automatically generated">
            <a:extLst>
              <a:ext uri="{FF2B5EF4-FFF2-40B4-BE49-F238E27FC236}">
                <a16:creationId xmlns:a16="http://schemas.microsoft.com/office/drawing/2014/main" id="{36190364-4A06-05CE-8630-AA1CB078EF33}"/>
              </a:ext>
            </a:extLst>
          </p:cNvPr>
          <p:cNvPicPr>
            <a:picLocks noChangeAspect="1"/>
          </p:cNvPicPr>
          <p:nvPr/>
        </p:nvPicPr>
        <p:blipFill rotWithShape="1">
          <a:blip r:embed="rId3"/>
          <a:srcRect l="2564" t="23677" r="60150" b="16434"/>
          <a:stretch/>
        </p:blipFill>
        <p:spPr bwMode="auto">
          <a:xfrm>
            <a:off x="9886902" y="5947435"/>
            <a:ext cx="1699260" cy="836930"/>
          </a:xfrm>
          <a:prstGeom prst="rect">
            <a:avLst/>
          </a:prstGeom>
          <a:ln>
            <a:noFill/>
          </a:ln>
          <a:effectLst>
            <a:softEdge rad="63500"/>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29053516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71A2E7-BA72-E4B0-C5BC-A50CE925CE43}"/>
              </a:ext>
            </a:extLst>
          </p:cNvPr>
          <p:cNvSpPr>
            <a:spLocks noGrp="1"/>
          </p:cNvSpPr>
          <p:nvPr>
            <p:ph type="title"/>
          </p:nvPr>
        </p:nvSpPr>
        <p:spPr>
          <a:xfrm>
            <a:off x="871442" y="264553"/>
            <a:ext cx="10558558" cy="788866"/>
          </a:xfrm>
        </p:spPr>
        <p:txBody>
          <a:bodyPr anchor="b">
            <a:normAutofit/>
          </a:bodyPr>
          <a:lstStyle/>
          <a:p>
            <a:pPr algn="ctr"/>
            <a:r>
              <a:rPr lang="en-ZA" b="1" dirty="0">
                <a:solidFill>
                  <a:srgbClr val="595959"/>
                </a:solidFill>
              </a:rPr>
              <a:t>Sources of Last Cigarette Purchase</a:t>
            </a:r>
          </a:p>
        </p:txBody>
      </p:sp>
      <p:graphicFrame>
        <p:nvGraphicFramePr>
          <p:cNvPr id="7" name="Content Placeholder 2">
            <a:extLst>
              <a:ext uri="{FF2B5EF4-FFF2-40B4-BE49-F238E27FC236}">
                <a16:creationId xmlns:a16="http://schemas.microsoft.com/office/drawing/2014/main" id="{5850B194-BB16-F00C-D50F-1EF7540DD20D}"/>
              </a:ext>
            </a:extLst>
          </p:cNvPr>
          <p:cNvGraphicFramePr>
            <a:graphicFrameLocks noGrp="1"/>
          </p:cNvGraphicFramePr>
          <p:nvPr>
            <p:ph idx="1"/>
            <p:extLst>
              <p:ext uri="{D42A27DB-BD31-4B8C-83A1-F6EECF244321}">
                <p14:modId xmlns:p14="http://schemas.microsoft.com/office/powerpoint/2010/main" val="4111676202"/>
              </p:ext>
            </p:extLst>
          </p:nvPr>
        </p:nvGraphicFramePr>
        <p:xfrm>
          <a:off x="393404" y="1053419"/>
          <a:ext cx="4855928" cy="55400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descr="A screenshot of a computer&#10;&#10;Description automatically generated">
            <a:extLst>
              <a:ext uri="{FF2B5EF4-FFF2-40B4-BE49-F238E27FC236}">
                <a16:creationId xmlns:a16="http://schemas.microsoft.com/office/drawing/2014/main" id="{DF78CB25-4F9A-CA1E-A67F-8A18E3429F3D}"/>
              </a:ext>
            </a:extLst>
          </p:cNvPr>
          <p:cNvPicPr>
            <a:picLocks noChangeAspect="1"/>
          </p:cNvPicPr>
          <p:nvPr/>
        </p:nvPicPr>
        <p:blipFill rotWithShape="1">
          <a:blip r:embed="rId7">
            <a:extLst>
              <a:ext uri="{28A0092B-C50C-407E-A947-70E740481C1C}">
                <a14:useLocalDpi xmlns:a14="http://schemas.microsoft.com/office/drawing/2010/main" val="0"/>
              </a:ext>
            </a:extLst>
          </a:blip>
          <a:srcRect l="18794" t="18512" r="16804" b="7503"/>
          <a:stretch/>
        </p:blipFill>
        <p:spPr>
          <a:xfrm>
            <a:off x="5384800" y="1292651"/>
            <a:ext cx="6413796" cy="5046918"/>
          </a:xfrm>
          <a:prstGeom prst="rect">
            <a:avLst/>
          </a:prstGeom>
        </p:spPr>
      </p:pic>
    </p:spTree>
    <p:extLst>
      <p:ext uri="{BB962C8B-B14F-4D97-AF65-F5344CB8AC3E}">
        <p14:creationId xmlns:p14="http://schemas.microsoft.com/office/powerpoint/2010/main" val="27011151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117AB3D3-3C9C-4DED-809A-78734805B8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A71A2E7-BA72-E4B0-C5BC-A50CE925CE43}"/>
              </a:ext>
            </a:extLst>
          </p:cNvPr>
          <p:cNvSpPr>
            <a:spLocks noGrp="1"/>
          </p:cNvSpPr>
          <p:nvPr>
            <p:ph type="title"/>
          </p:nvPr>
        </p:nvSpPr>
        <p:spPr>
          <a:xfrm>
            <a:off x="793662" y="386930"/>
            <a:ext cx="10066122" cy="1298448"/>
          </a:xfrm>
        </p:spPr>
        <p:txBody>
          <a:bodyPr anchor="b">
            <a:normAutofit/>
          </a:bodyPr>
          <a:lstStyle/>
          <a:p>
            <a:r>
              <a:rPr lang="en-ZA" sz="4100" b="1" dirty="0"/>
              <a:t>Tobacco Advertising, Promotion and Sponsorship (TAPS)</a:t>
            </a:r>
          </a:p>
        </p:txBody>
      </p:sp>
      <p:sp>
        <p:nvSpPr>
          <p:cNvPr id="25" name="Rectangle 24">
            <a:extLst>
              <a:ext uri="{FF2B5EF4-FFF2-40B4-BE49-F238E27FC236}">
                <a16:creationId xmlns:a16="http://schemas.microsoft.com/office/drawing/2014/main" id="{3A9A4357-BD1D-4622-A4FE-766E6AB8DE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267991"/>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D4E88A1E-E65E-A217-089D-ECE80589B0B6}"/>
              </a:ext>
            </a:extLst>
          </p:cNvPr>
          <p:cNvSpPr>
            <a:spLocks noGrp="1"/>
          </p:cNvSpPr>
          <p:nvPr>
            <p:ph idx="1"/>
          </p:nvPr>
        </p:nvSpPr>
        <p:spPr>
          <a:xfrm>
            <a:off x="739488" y="1983180"/>
            <a:ext cx="5921718" cy="4267991"/>
          </a:xfrm>
        </p:spPr>
        <p:txBody>
          <a:bodyPr anchor="ctr">
            <a:normAutofit fontScale="92500"/>
          </a:bodyPr>
          <a:lstStyle/>
          <a:p>
            <a:endParaRPr lang="en-ZA" sz="2400" dirty="0"/>
          </a:p>
          <a:p>
            <a:r>
              <a:rPr lang="en-ZA" sz="2400" b="1" dirty="0"/>
              <a:t>Overall</a:t>
            </a:r>
            <a:r>
              <a:rPr lang="en-ZA" sz="2400" dirty="0"/>
              <a:t>, under a third (</a:t>
            </a:r>
            <a:r>
              <a:rPr lang="en-ZA" sz="2400" b="1" dirty="0"/>
              <a:t>29.9%</a:t>
            </a:r>
            <a:r>
              <a:rPr lang="en-ZA" sz="2400" dirty="0"/>
              <a:t>) </a:t>
            </a:r>
            <a:r>
              <a:rPr lang="en-US" sz="2400" dirty="0"/>
              <a:t>of adults had noticed TAPS in South Africa</a:t>
            </a:r>
          </a:p>
          <a:p>
            <a:r>
              <a:rPr lang="en-US" sz="2400" dirty="0"/>
              <a:t>More than one-third of adults aged </a:t>
            </a:r>
            <a:r>
              <a:rPr lang="en-US" sz="2400" b="1" dirty="0"/>
              <a:t>15-24 years </a:t>
            </a:r>
            <a:r>
              <a:rPr lang="en-US" sz="2400" dirty="0"/>
              <a:t>(</a:t>
            </a:r>
            <a:r>
              <a:rPr lang="en-US" sz="2400" b="1" dirty="0"/>
              <a:t>37.4%</a:t>
            </a:r>
            <a:r>
              <a:rPr lang="en-US" sz="2400" dirty="0"/>
              <a:t>) noticed any TAPS</a:t>
            </a:r>
            <a:endParaRPr lang="en-ZA" sz="2400" dirty="0"/>
          </a:p>
          <a:p>
            <a:r>
              <a:rPr lang="en-US" sz="2400" dirty="0"/>
              <a:t>In store advertising or promotion was noticed by about a fifth (22.3%) of the participants (23.8% of men and 20.8% of women)</a:t>
            </a:r>
          </a:p>
          <a:p>
            <a:r>
              <a:rPr lang="en-US" sz="2400" dirty="0"/>
              <a:t>Overall, 2.0% of adults noticed sports sponsorship and 2.0% music/theater/art/fashion event sponsorship</a:t>
            </a:r>
          </a:p>
        </p:txBody>
      </p:sp>
      <p:sp>
        <p:nvSpPr>
          <p:cNvPr id="29" name="Rectangle 28">
            <a:extLst>
              <a:ext uri="{FF2B5EF4-FFF2-40B4-BE49-F238E27FC236}">
                <a16:creationId xmlns:a16="http://schemas.microsoft.com/office/drawing/2014/main" id="{E6995CE5-F890-4ABA-82A2-26507CE8D2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 name="Chart 3">
            <a:extLst>
              <a:ext uri="{FF2B5EF4-FFF2-40B4-BE49-F238E27FC236}">
                <a16:creationId xmlns:a16="http://schemas.microsoft.com/office/drawing/2014/main" id="{274F0D7D-4683-2859-A681-12873FE4E182}"/>
              </a:ext>
            </a:extLst>
          </p:cNvPr>
          <p:cNvGraphicFramePr>
            <a:graphicFrameLocks/>
          </p:cNvGraphicFramePr>
          <p:nvPr>
            <p:extLst>
              <p:ext uri="{D42A27DB-BD31-4B8C-83A1-F6EECF244321}">
                <p14:modId xmlns:p14="http://schemas.microsoft.com/office/powerpoint/2010/main" val="3953149508"/>
              </p:ext>
            </p:extLst>
          </p:nvPr>
        </p:nvGraphicFramePr>
        <p:xfrm>
          <a:off x="7653866" y="1023620"/>
          <a:ext cx="4538133" cy="284984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ontent Placeholder 7">
            <a:extLst>
              <a:ext uri="{FF2B5EF4-FFF2-40B4-BE49-F238E27FC236}">
                <a16:creationId xmlns:a16="http://schemas.microsoft.com/office/drawing/2014/main" id="{F67919E6-63B0-64C3-19BA-DB4DBD31AEC9}"/>
              </a:ext>
            </a:extLst>
          </p:cNvPr>
          <p:cNvGraphicFramePr>
            <a:graphicFrameLocks/>
          </p:cNvGraphicFramePr>
          <p:nvPr>
            <p:extLst>
              <p:ext uri="{D42A27DB-BD31-4B8C-83A1-F6EECF244321}">
                <p14:modId xmlns:p14="http://schemas.microsoft.com/office/powerpoint/2010/main" val="2025104186"/>
              </p:ext>
            </p:extLst>
          </p:nvPr>
        </p:nvGraphicFramePr>
        <p:xfrm>
          <a:off x="7653867" y="3873462"/>
          <a:ext cx="4538132" cy="298390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692814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1B6975-451C-359D-85E0-542FA73B33CA}"/>
              </a:ext>
            </a:extLst>
          </p:cNvPr>
          <p:cNvSpPr>
            <a:spLocks noGrp="1"/>
          </p:cNvSpPr>
          <p:nvPr>
            <p:ph type="title"/>
          </p:nvPr>
        </p:nvSpPr>
        <p:spPr>
          <a:xfrm>
            <a:off x="6096000" y="328331"/>
            <a:ext cx="5675860" cy="840070"/>
          </a:xfrm>
        </p:spPr>
        <p:txBody>
          <a:bodyPr anchor="b">
            <a:normAutofit/>
          </a:bodyPr>
          <a:lstStyle/>
          <a:p>
            <a:pPr algn="ctr"/>
            <a:r>
              <a:rPr lang="en-ZA" sz="4000" b="1" dirty="0"/>
              <a:t>Anti –Tobacco messages</a:t>
            </a:r>
            <a:endParaRPr lang="en-ZA" sz="3700" b="1" dirty="0"/>
          </a:p>
        </p:txBody>
      </p:sp>
      <p:sp>
        <p:nvSpPr>
          <p:cNvPr id="3" name="Content Placeholder 2">
            <a:extLst>
              <a:ext uri="{FF2B5EF4-FFF2-40B4-BE49-F238E27FC236}">
                <a16:creationId xmlns:a16="http://schemas.microsoft.com/office/drawing/2014/main" id="{7F1EF621-8B90-956B-4DFE-30AC4CA597DD}"/>
              </a:ext>
            </a:extLst>
          </p:cNvPr>
          <p:cNvSpPr>
            <a:spLocks noGrp="1"/>
          </p:cNvSpPr>
          <p:nvPr>
            <p:ph idx="1"/>
          </p:nvPr>
        </p:nvSpPr>
        <p:spPr>
          <a:xfrm>
            <a:off x="6302394" y="1359536"/>
            <a:ext cx="5469465" cy="4904070"/>
          </a:xfrm>
        </p:spPr>
        <p:txBody>
          <a:bodyPr>
            <a:normAutofit/>
          </a:bodyPr>
          <a:lstStyle/>
          <a:p>
            <a:r>
              <a:rPr lang="en-US" sz="2400" b="1" dirty="0"/>
              <a:t>Overall, 41.1% </a:t>
            </a:r>
            <a:r>
              <a:rPr lang="en-US" sz="2400" dirty="0"/>
              <a:t>of South African adults had noticed information about the dangers of smoking at any location</a:t>
            </a:r>
          </a:p>
          <a:p>
            <a:pPr lvl="1"/>
            <a:r>
              <a:rPr lang="en-US" sz="2000" b="1" dirty="0"/>
              <a:t>30.5%</a:t>
            </a:r>
            <a:r>
              <a:rPr lang="en-US" sz="2000" dirty="0"/>
              <a:t> on Television or radio, </a:t>
            </a:r>
            <a:r>
              <a:rPr lang="en-US" sz="2000" b="1" dirty="0"/>
              <a:t>17.5%</a:t>
            </a:r>
            <a:r>
              <a:rPr lang="en-US" sz="2000" dirty="0"/>
              <a:t> on the Internet or social media and </a:t>
            </a:r>
            <a:r>
              <a:rPr lang="en-US" sz="2000" b="1" dirty="0"/>
              <a:t>15.9%</a:t>
            </a:r>
            <a:r>
              <a:rPr lang="en-US" sz="2000" dirty="0"/>
              <a:t> in newspapers or magazines</a:t>
            </a:r>
          </a:p>
          <a:p>
            <a:r>
              <a:rPr lang="en-US" sz="2400" dirty="0"/>
              <a:t>More respondents among 15- to 24-year-olds had noticed information about the dangers of tobacco than those who were 25 years and older (</a:t>
            </a:r>
            <a:r>
              <a:rPr lang="en-US" sz="2400" b="1" dirty="0"/>
              <a:t>46.4% and 39.5% respectively</a:t>
            </a:r>
            <a:r>
              <a:rPr lang="en-US" sz="2400" dirty="0"/>
              <a:t>)</a:t>
            </a:r>
          </a:p>
          <a:p>
            <a:endParaRPr lang="en-ZA" sz="1800" dirty="0"/>
          </a:p>
        </p:txBody>
      </p:sp>
      <p:pic>
        <p:nvPicPr>
          <p:cNvPr id="4" name="Picture 3" descr="A screenshot of a computer&#10;&#10;Description automatically generated">
            <a:extLst>
              <a:ext uri="{FF2B5EF4-FFF2-40B4-BE49-F238E27FC236}">
                <a16:creationId xmlns:a16="http://schemas.microsoft.com/office/drawing/2014/main" id="{3EFC8B97-A898-CB04-7429-47D1A2324662}"/>
              </a:ext>
            </a:extLst>
          </p:cNvPr>
          <p:cNvPicPr>
            <a:picLocks noChangeAspect="1"/>
          </p:cNvPicPr>
          <p:nvPr/>
        </p:nvPicPr>
        <p:blipFill rotWithShape="1">
          <a:blip r:embed="rId2"/>
          <a:srcRect l="2564" t="23677" r="60150" b="16434"/>
          <a:stretch/>
        </p:blipFill>
        <p:spPr bwMode="auto">
          <a:xfrm>
            <a:off x="10265944" y="5845141"/>
            <a:ext cx="1699260" cy="836930"/>
          </a:xfrm>
          <a:prstGeom prst="rect">
            <a:avLst/>
          </a:prstGeom>
          <a:ln>
            <a:noFill/>
          </a:ln>
          <a:effectLst>
            <a:softEdge rad="63500"/>
          </a:effectLst>
          <a:extLst>
            <a:ext uri="{53640926-AAD7-44D8-BBD7-CCE9431645EC}">
              <a14:shadowObscured xmlns:a14="http://schemas.microsoft.com/office/drawing/2010/main"/>
            </a:ext>
          </a:extLst>
        </p:spPr>
      </p:pic>
      <p:graphicFrame>
        <p:nvGraphicFramePr>
          <p:cNvPr id="7" name="Chart 6">
            <a:extLst>
              <a:ext uri="{FF2B5EF4-FFF2-40B4-BE49-F238E27FC236}">
                <a16:creationId xmlns:a16="http://schemas.microsoft.com/office/drawing/2014/main" id="{EE177991-A55B-FFEE-4C06-99D4BD02D3FA}"/>
              </a:ext>
            </a:extLst>
          </p:cNvPr>
          <p:cNvGraphicFramePr>
            <a:graphicFrameLocks/>
          </p:cNvGraphicFramePr>
          <p:nvPr>
            <p:extLst>
              <p:ext uri="{D42A27DB-BD31-4B8C-83A1-F6EECF244321}">
                <p14:modId xmlns:p14="http://schemas.microsoft.com/office/powerpoint/2010/main" val="2813756623"/>
              </p:ext>
            </p:extLst>
          </p:nvPr>
        </p:nvGraphicFramePr>
        <p:xfrm>
          <a:off x="0" y="0"/>
          <a:ext cx="6096000" cy="6858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109986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058A14AF-9FB5-4CC7-BA35-E8E85D3EDF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D106F61-D6B3-4FB4-FAA6-E14DA77F4157}"/>
              </a:ext>
            </a:extLst>
          </p:cNvPr>
          <p:cNvSpPr>
            <a:spLocks noGrp="1"/>
          </p:cNvSpPr>
          <p:nvPr>
            <p:ph type="title"/>
          </p:nvPr>
        </p:nvSpPr>
        <p:spPr>
          <a:xfrm>
            <a:off x="793662" y="386930"/>
            <a:ext cx="10066122" cy="1298448"/>
          </a:xfrm>
        </p:spPr>
        <p:txBody>
          <a:bodyPr vert="horz" lIns="91440" tIns="45720" rIns="91440" bIns="45720" rtlCol="0" anchor="b">
            <a:normAutofit/>
          </a:bodyPr>
          <a:lstStyle/>
          <a:p>
            <a:r>
              <a:rPr lang="en-US" sz="4100" b="1" kern="1200" dirty="0">
                <a:solidFill>
                  <a:schemeClr val="tx1"/>
                </a:solidFill>
                <a:latin typeface="+mj-lt"/>
                <a:ea typeface="+mj-ea"/>
                <a:cs typeface="+mj-cs"/>
              </a:rPr>
              <a:t>Knowledge, Attitudes and Perceptions </a:t>
            </a:r>
            <a:r>
              <a:rPr lang="en-US" sz="4100" b="1" dirty="0"/>
              <a:t>A</a:t>
            </a:r>
            <a:r>
              <a:rPr lang="en-US" sz="4100" b="1" kern="1200" dirty="0">
                <a:solidFill>
                  <a:schemeClr val="tx1"/>
                </a:solidFill>
                <a:latin typeface="+mj-lt"/>
                <a:ea typeface="+mj-ea"/>
                <a:cs typeface="+mj-cs"/>
              </a:rPr>
              <a:t>bout Tobacco Products</a:t>
            </a:r>
          </a:p>
        </p:txBody>
      </p:sp>
      <p:sp>
        <p:nvSpPr>
          <p:cNvPr id="26" name="Rectangle 25">
            <a:extLst>
              <a:ext uri="{FF2B5EF4-FFF2-40B4-BE49-F238E27FC236}">
                <a16:creationId xmlns:a16="http://schemas.microsoft.com/office/drawing/2014/main" id="{3A9A4357-BD1D-4622-A4FE-766E6AB8DE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267991"/>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DE7C2641-C8FF-FF5D-AE60-3501B9083B99}"/>
              </a:ext>
            </a:extLst>
          </p:cNvPr>
          <p:cNvSpPr txBox="1"/>
          <p:nvPr/>
        </p:nvSpPr>
        <p:spPr>
          <a:xfrm>
            <a:off x="496920" y="2203079"/>
            <a:ext cx="5520284" cy="4035880"/>
          </a:xfrm>
          <a:prstGeom prst="rect">
            <a:avLst/>
          </a:prstGeom>
        </p:spPr>
        <p:txBody>
          <a:bodyPr vert="horz" lIns="91440" tIns="45720" rIns="91440" bIns="45720" rtlCol="0" anchor="ctr">
            <a:normAutofit fontScale="92500" lnSpcReduction="10000"/>
          </a:bodyPr>
          <a:lstStyle/>
          <a:p>
            <a:pPr marL="285750" indent="-228600">
              <a:lnSpc>
                <a:spcPct val="90000"/>
              </a:lnSpc>
              <a:spcAft>
                <a:spcPts val="600"/>
              </a:spcAft>
              <a:buFont typeface="Arial" panose="020B0604020202020204" pitchFamily="34" charset="0"/>
              <a:buChar char="•"/>
            </a:pPr>
            <a:endParaRPr lang="en-US" sz="2000" dirty="0"/>
          </a:p>
          <a:p>
            <a:pPr marL="285750" indent="-228600">
              <a:lnSpc>
                <a:spcPct val="90000"/>
              </a:lnSpc>
              <a:spcAft>
                <a:spcPts val="600"/>
              </a:spcAft>
              <a:buFont typeface="Arial" panose="020B0604020202020204" pitchFamily="34" charset="0"/>
              <a:buChar char="•"/>
            </a:pPr>
            <a:r>
              <a:rPr lang="en-US" sz="2000" dirty="0"/>
              <a:t>An overwhelming majority of adults believed that smoking causes </a:t>
            </a:r>
            <a:r>
              <a:rPr lang="en-US" sz="2000" b="1" dirty="0"/>
              <a:t>lung cancer (97.3%), </a:t>
            </a:r>
            <a:r>
              <a:rPr lang="en-US" sz="2000" dirty="0"/>
              <a:t>and </a:t>
            </a:r>
            <a:r>
              <a:rPr lang="en-US" sz="2000" b="1" dirty="0"/>
              <a:t>heart attack (81.5%)</a:t>
            </a:r>
            <a:endParaRPr lang="en-US" sz="2000" dirty="0"/>
          </a:p>
          <a:p>
            <a:pPr marL="285750" indent="-228600">
              <a:lnSpc>
                <a:spcPct val="90000"/>
              </a:lnSpc>
              <a:spcAft>
                <a:spcPts val="600"/>
              </a:spcAft>
              <a:buFont typeface="Arial" panose="020B0604020202020204" pitchFamily="34" charset="0"/>
              <a:buChar char="•"/>
            </a:pPr>
            <a:r>
              <a:rPr lang="en-US" sz="2000" dirty="0"/>
              <a:t>About two-thirds believe smoking causes </a:t>
            </a:r>
            <a:r>
              <a:rPr lang="en-US" sz="2000" b="1" dirty="0"/>
              <a:t>stroke</a:t>
            </a:r>
            <a:r>
              <a:rPr lang="en-US" sz="2000" dirty="0"/>
              <a:t> (</a:t>
            </a:r>
            <a:r>
              <a:rPr lang="en-US" sz="2000" b="1" dirty="0"/>
              <a:t>68.9%</a:t>
            </a:r>
            <a:r>
              <a:rPr lang="en-US" sz="2000" dirty="0"/>
              <a:t>), and </a:t>
            </a:r>
            <a:r>
              <a:rPr lang="en-US" sz="2000" b="1" dirty="0"/>
              <a:t>emphysema</a:t>
            </a:r>
            <a:r>
              <a:rPr lang="en-US" sz="2000" dirty="0"/>
              <a:t> (</a:t>
            </a:r>
            <a:r>
              <a:rPr lang="en-US" sz="2000" b="1" dirty="0"/>
              <a:t>67.7%</a:t>
            </a:r>
            <a:r>
              <a:rPr lang="en-US" sz="2000" dirty="0"/>
              <a:t>). </a:t>
            </a:r>
          </a:p>
          <a:p>
            <a:pPr marL="285750" indent="-228600">
              <a:lnSpc>
                <a:spcPct val="90000"/>
              </a:lnSpc>
              <a:spcAft>
                <a:spcPts val="600"/>
              </a:spcAft>
              <a:buFont typeface="Arial" panose="020B0604020202020204" pitchFamily="34" charset="0"/>
              <a:buChar char="•"/>
            </a:pPr>
            <a:r>
              <a:rPr lang="en-US" sz="2000" dirty="0"/>
              <a:t>Less than half (</a:t>
            </a:r>
            <a:r>
              <a:rPr lang="en-US" sz="2000" b="1" dirty="0"/>
              <a:t>48.2%</a:t>
            </a:r>
            <a:r>
              <a:rPr lang="en-US" sz="2000" dirty="0"/>
              <a:t>) believed that smoking causes </a:t>
            </a:r>
            <a:r>
              <a:rPr lang="en-US" sz="2000" b="1" dirty="0"/>
              <a:t>diabetes</a:t>
            </a:r>
          </a:p>
          <a:p>
            <a:pPr marL="285750" indent="-228600">
              <a:lnSpc>
                <a:spcPct val="90000"/>
              </a:lnSpc>
              <a:spcAft>
                <a:spcPts val="600"/>
              </a:spcAft>
              <a:buFont typeface="Arial" panose="020B0604020202020204" pitchFamily="34" charset="0"/>
              <a:buChar char="•"/>
            </a:pPr>
            <a:r>
              <a:rPr lang="en-US" sz="2000" dirty="0"/>
              <a:t>Amongst individuals who were currently smoking, </a:t>
            </a:r>
            <a:r>
              <a:rPr lang="en-US" sz="2000" b="1" dirty="0"/>
              <a:t>91.5% </a:t>
            </a:r>
            <a:r>
              <a:rPr lang="en-US" sz="2000" dirty="0"/>
              <a:t>believed that smoking tobacco causes </a:t>
            </a:r>
            <a:r>
              <a:rPr lang="en-US" sz="2000" b="1" dirty="0"/>
              <a:t>serious illnesses</a:t>
            </a:r>
            <a:r>
              <a:rPr lang="en-US" sz="2000" dirty="0"/>
              <a:t>.</a:t>
            </a:r>
          </a:p>
          <a:p>
            <a:pPr marL="285750" indent="-228600">
              <a:lnSpc>
                <a:spcPct val="90000"/>
              </a:lnSpc>
              <a:spcAft>
                <a:spcPts val="600"/>
              </a:spcAft>
              <a:buFont typeface="Arial" panose="020B0604020202020204" pitchFamily="34" charset="0"/>
              <a:buChar char="•"/>
            </a:pPr>
            <a:r>
              <a:rPr lang="en-US" sz="2000" dirty="0"/>
              <a:t>This was consistent across various demographic factors, indicating that awareness of the adverse health effects of tobacco is high among the general population</a:t>
            </a:r>
          </a:p>
          <a:p>
            <a:pPr marL="285750" indent="-228600">
              <a:lnSpc>
                <a:spcPct val="90000"/>
              </a:lnSpc>
              <a:spcAft>
                <a:spcPts val="600"/>
              </a:spcAft>
              <a:buFont typeface="Arial" panose="020B0604020202020204" pitchFamily="34" charset="0"/>
              <a:buChar char="•"/>
            </a:pPr>
            <a:endParaRPr lang="en-US" sz="2000" dirty="0"/>
          </a:p>
          <a:p>
            <a:pPr marL="285750" indent="-228600">
              <a:lnSpc>
                <a:spcPct val="90000"/>
              </a:lnSpc>
              <a:spcAft>
                <a:spcPts val="600"/>
              </a:spcAft>
              <a:buFont typeface="Arial" panose="020B0604020202020204" pitchFamily="34" charset="0"/>
              <a:buChar char="•"/>
            </a:pPr>
            <a:endParaRPr lang="en-US" sz="2000" dirty="0"/>
          </a:p>
        </p:txBody>
      </p:sp>
      <p:pic>
        <p:nvPicPr>
          <p:cNvPr id="5" name="Content Placeholder 4" descr="A screenshot of a computer&#10;&#10;Description automatically generated">
            <a:extLst>
              <a:ext uri="{FF2B5EF4-FFF2-40B4-BE49-F238E27FC236}">
                <a16:creationId xmlns:a16="http://schemas.microsoft.com/office/drawing/2014/main" id="{1DDF7DA8-C957-D5FD-83C0-8BFFA0B5D5D0}"/>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24554" t="17179" r="25679" b="12205"/>
          <a:stretch/>
        </p:blipFill>
        <p:spPr>
          <a:xfrm>
            <a:off x="6017204" y="2484255"/>
            <a:ext cx="4938933" cy="3714244"/>
          </a:xfrm>
          <a:prstGeom prst="rect">
            <a:avLst/>
          </a:prstGeom>
        </p:spPr>
      </p:pic>
      <p:sp>
        <p:nvSpPr>
          <p:cNvPr id="30" name="Rectangle 29">
            <a:extLst>
              <a:ext uri="{FF2B5EF4-FFF2-40B4-BE49-F238E27FC236}">
                <a16:creationId xmlns:a16="http://schemas.microsoft.com/office/drawing/2014/main" id="{E6995CE5-F890-4ABA-82A2-26507CE8D2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408048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058A14AF-9FB5-4CC7-BA35-E8E85D3EDF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728C867-E30D-D815-B326-692D8E1FCE23}"/>
              </a:ext>
            </a:extLst>
          </p:cNvPr>
          <p:cNvSpPr>
            <a:spLocks noGrp="1"/>
          </p:cNvSpPr>
          <p:nvPr>
            <p:ph type="title"/>
          </p:nvPr>
        </p:nvSpPr>
        <p:spPr>
          <a:xfrm>
            <a:off x="793662" y="386930"/>
            <a:ext cx="10066122" cy="1298448"/>
          </a:xfrm>
        </p:spPr>
        <p:txBody>
          <a:bodyPr anchor="b">
            <a:normAutofit/>
          </a:bodyPr>
          <a:lstStyle/>
          <a:p>
            <a:r>
              <a:rPr lang="en-ZA" sz="4100" b="1" dirty="0"/>
              <a:t>Knowledge, Attitudes and Perceptions of Tobacco Products</a:t>
            </a:r>
          </a:p>
        </p:txBody>
      </p:sp>
      <p:sp>
        <p:nvSpPr>
          <p:cNvPr id="18" name="Rectangle 17">
            <a:extLst>
              <a:ext uri="{FF2B5EF4-FFF2-40B4-BE49-F238E27FC236}">
                <a16:creationId xmlns:a16="http://schemas.microsoft.com/office/drawing/2014/main" id="{3A9A4357-BD1D-4622-A4FE-766E6AB8DE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267991"/>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E6995CE5-F890-4ABA-82A2-26507CE8D2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1" name="Content Placeholder 2">
            <a:extLst>
              <a:ext uri="{FF2B5EF4-FFF2-40B4-BE49-F238E27FC236}">
                <a16:creationId xmlns:a16="http://schemas.microsoft.com/office/drawing/2014/main" id="{4DD93D28-90EC-A6D0-6773-1FC27845E670}"/>
              </a:ext>
            </a:extLst>
          </p:cNvPr>
          <p:cNvGraphicFramePr>
            <a:graphicFrameLocks noGrp="1"/>
          </p:cNvGraphicFramePr>
          <p:nvPr>
            <p:ph idx="1"/>
            <p:extLst>
              <p:ext uri="{D42A27DB-BD31-4B8C-83A1-F6EECF244321}">
                <p14:modId xmlns:p14="http://schemas.microsoft.com/office/powerpoint/2010/main" val="3458593314"/>
              </p:ext>
            </p:extLst>
          </p:nvPr>
        </p:nvGraphicFramePr>
        <p:xfrm>
          <a:off x="793661" y="2203079"/>
          <a:ext cx="6047406" cy="40358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a:extLst>
              <a:ext uri="{FF2B5EF4-FFF2-40B4-BE49-F238E27FC236}">
                <a16:creationId xmlns:a16="http://schemas.microsoft.com/office/drawing/2014/main" id="{D8106927-63EC-4D9C-AFBB-A0CF819E6FCA}"/>
              </a:ext>
            </a:extLst>
          </p:cNvPr>
          <p:cNvPicPr>
            <a:picLocks noChangeAspect="1"/>
          </p:cNvPicPr>
          <p:nvPr/>
        </p:nvPicPr>
        <p:blipFill rotWithShape="1">
          <a:blip r:embed="rId8"/>
          <a:srcRect r="17503" b="31091"/>
          <a:stretch/>
        </p:blipFill>
        <p:spPr>
          <a:xfrm>
            <a:off x="6921617" y="2780068"/>
            <a:ext cx="5255406" cy="2469265"/>
          </a:xfrm>
          <a:prstGeom prst="rect">
            <a:avLst/>
          </a:prstGeom>
        </p:spPr>
      </p:pic>
    </p:spTree>
    <p:extLst>
      <p:ext uri="{BB962C8B-B14F-4D97-AF65-F5344CB8AC3E}">
        <p14:creationId xmlns:p14="http://schemas.microsoft.com/office/powerpoint/2010/main" val="6178701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F791EB-D5AF-815A-B855-9C0005744417}"/>
              </a:ext>
            </a:extLst>
          </p:cNvPr>
          <p:cNvSpPr>
            <a:spLocks noGrp="1"/>
          </p:cNvSpPr>
          <p:nvPr>
            <p:ph type="title"/>
          </p:nvPr>
        </p:nvSpPr>
        <p:spPr>
          <a:xfrm>
            <a:off x="481715" y="390525"/>
            <a:ext cx="4014787" cy="996951"/>
          </a:xfrm>
        </p:spPr>
        <p:txBody>
          <a:bodyPr anchor="ctr">
            <a:normAutofit/>
          </a:bodyPr>
          <a:lstStyle/>
          <a:p>
            <a:r>
              <a:rPr lang="en-ZA" b="1" dirty="0"/>
              <a:t>BACKGROUND</a:t>
            </a:r>
            <a:endParaRPr lang="en-ZA" sz="3600" b="1" dirty="0"/>
          </a:p>
        </p:txBody>
      </p:sp>
      <p:pic>
        <p:nvPicPr>
          <p:cNvPr id="4" name="Picture 3" descr="A close-up of a cigarette&#10;&#10;Description automatically generated">
            <a:extLst>
              <a:ext uri="{FF2B5EF4-FFF2-40B4-BE49-F238E27FC236}">
                <a16:creationId xmlns:a16="http://schemas.microsoft.com/office/drawing/2014/main" id="{C620FA3C-814D-31D8-BABA-87A490A9CC59}"/>
              </a:ext>
            </a:extLst>
          </p:cNvPr>
          <p:cNvPicPr>
            <a:picLocks noChangeAspect="1"/>
          </p:cNvPicPr>
          <p:nvPr/>
        </p:nvPicPr>
        <p:blipFill rotWithShape="1">
          <a:blip r:embed="rId2">
            <a:extLst>
              <a:ext uri="{28A0092B-C50C-407E-A947-70E740481C1C}">
                <a14:useLocalDpi xmlns:a14="http://schemas.microsoft.com/office/drawing/2010/main" val="0"/>
              </a:ext>
            </a:extLst>
          </a:blip>
          <a:srcRect l="54236" t="37979" r="5208" b="14540"/>
          <a:stretch/>
        </p:blipFill>
        <p:spPr>
          <a:xfrm>
            <a:off x="6993466" y="317500"/>
            <a:ext cx="4944534" cy="3111500"/>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pic>
        <p:nvPicPr>
          <p:cNvPr id="5" name="Picture 4" descr="A blue circles with black text&#10;&#10;Description automatically generated with medium confidence">
            <a:extLst>
              <a:ext uri="{FF2B5EF4-FFF2-40B4-BE49-F238E27FC236}">
                <a16:creationId xmlns:a16="http://schemas.microsoft.com/office/drawing/2014/main" id="{6CF520A5-9E88-03FC-ADAD-BCC1418BCD88}"/>
              </a:ext>
            </a:extLst>
          </p:cNvPr>
          <p:cNvPicPr>
            <a:picLocks noChangeAspect="1"/>
          </p:cNvPicPr>
          <p:nvPr/>
        </p:nvPicPr>
        <p:blipFill>
          <a:blip r:embed="rId3"/>
          <a:stretch>
            <a:fillRect/>
          </a:stretch>
        </p:blipFill>
        <p:spPr>
          <a:xfrm>
            <a:off x="6852248" y="3771963"/>
            <a:ext cx="5226970" cy="2404406"/>
          </a:xfrm>
          <a:prstGeom prst="rect">
            <a:avLst/>
          </a:prstGeom>
        </p:spPr>
      </p:pic>
      <p:sp>
        <p:nvSpPr>
          <p:cNvPr id="3" name="Content Placeholder 2">
            <a:extLst>
              <a:ext uri="{FF2B5EF4-FFF2-40B4-BE49-F238E27FC236}">
                <a16:creationId xmlns:a16="http://schemas.microsoft.com/office/drawing/2014/main" id="{00D8CB6B-3CC1-1CB1-8A2B-BEFF3401E910}"/>
              </a:ext>
            </a:extLst>
          </p:cNvPr>
          <p:cNvSpPr>
            <a:spLocks noGrp="1"/>
          </p:cNvSpPr>
          <p:nvPr>
            <p:ph idx="1"/>
          </p:nvPr>
        </p:nvSpPr>
        <p:spPr>
          <a:xfrm>
            <a:off x="254000" y="1387476"/>
            <a:ext cx="6993466" cy="5131857"/>
          </a:xfrm>
        </p:spPr>
        <p:txBody>
          <a:bodyPr anchor="ctr">
            <a:normAutofit/>
          </a:bodyPr>
          <a:lstStyle/>
          <a:p>
            <a:r>
              <a:rPr lang="en-US" sz="2200" dirty="0"/>
              <a:t>Tobacco use remains a leading cause of preventable deaths, morbidity and impoverishment globally and in South Africa</a:t>
            </a:r>
          </a:p>
          <a:p>
            <a:r>
              <a:rPr lang="en-US" sz="2200" dirty="0"/>
              <a:t>Article 20 of the WHO FCTC requires countries to conduct research and surveillance on tobacco use in the population</a:t>
            </a:r>
          </a:p>
          <a:p>
            <a:r>
              <a:rPr lang="en-US" sz="2200" dirty="0"/>
              <a:t>Good policies are best informed by effective tracking of tobacco use.</a:t>
            </a:r>
          </a:p>
          <a:p>
            <a:r>
              <a:rPr lang="en-US" sz="2200" dirty="0"/>
              <a:t>The implementation of GATS in 2021 became South Africa’s first attempt to collect detailed data about tobacco use in the adult population</a:t>
            </a:r>
          </a:p>
          <a:p>
            <a:r>
              <a:rPr lang="en-US" sz="2200" dirty="0"/>
              <a:t>GATS assists countries in monitoring the implementation of the WHO MPOWER policy package</a:t>
            </a:r>
          </a:p>
          <a:p>
            <a:endParaRPr lang="en-US" sz="1400" dirty="0"/>
          </a:p>
        </p:txBody>
      </p:sp>
    </p:spTree>
    <p:extLst>
      <p:ext uri="{BB962C8B-B14F-4D97-AF65-F5344CB8AC3E}">
        <p14:creationId xmlns:p14="http://schemas.microsoft.com/office/powerpoint/2010/main" val="32189242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6" name="Rectangle 55">
            <a:extLst>
              <a:ext uri="{FF2B5EF4-FFF2-40B4-BE49-F238E27FC236}">
                <a16:creationId xmlns:a16="http://schemas.microsoft.com/office/drawing/2014/main" id="{17891482-C38A-4F0C-8183-0121632F0E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99D98E9-CC63-FADB-832A-EEA62C357106}"/>
              </a:ext>
            </a:extLst>
          </p:cNvPr>
          <p:cNvSpPr>
            <a:spLocks noGrp="1"/>
          </p:cNvSpPr>
          <p:nvPr>
            <p:ph type="title"/>
          </p:nvPr>
        </p:nvSpPr>
        <p:spPr>
          <a:xfrm>
            <a:off x="5560588" y="61144"/>
            <a:ext cx="6118403" cy="988724"/>
          </a:xfrm>
        </p:spPr>
        <p:txBody>
          <a:bodyPr>
            <a:normAutofit/>
          </a:bodyPr>
          <a:lstStyle/>
          <a:p>
            <a:r>
              <a:rPr lang="en-US" b="1" dirty="0"/>
              <a:t>RECOMMENDATIONS</a:t>
            </a:r>
          </a:p>
        </p:txBody>
      </p:sp>
      <p:pic>
        <p:nvPicPr>
          <p:cNvPr id="9" name="Picture 8" descr="A blue circles with black text&#10;&#10;Description automatically generated with medium confidence">
            <a:extLst>
              <a:ext uri="{FF2B5EF4-FFF2-40B4-BE49-F238E27FC236}">
                <a16:creationId xmlns:a16="http://schemas.microsoft.com/office/drawing/2014/main" id="{770E3EC4-2008-2BB6-AA9E-48A9E9E415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262" y="651255"/>
            <a:ext cx="4991365" cy="2320983"/>
          </a:xfrm>
          <a:custGeom>
            <a:avLst/>
            <a:gdLst/>
            <a:ahLst/>
            <a:cxnLst/>
            <a:rect l="l" t="t" r="r" b="b"/>
            <a:pathLst>
              <a:path w="4114800" h="5712488">
                <a:moveTo>
                  <a:pt x="133155" y="0"/>
                </a:moveTo>
                <a:lnTo>
                  <a:pt x="3981645" y="0"/>
                </a:lnTo>
                <a:cubicBezTo>
                  <a:pt x="4055184" y="0"/>
                  <a:pt x="4114800" y="59616"/>
                  <a:pt x="4114800" y="133155"/>
                </a:cubicBezTo>
                <a:lnTo>
                  <a:pt x="4114800" y="5579333"/>
                </a:lnTo>
                <a:cubicBezTo>
                  <a:pt x="4114800" y="5652872"/>
                  <a:pt x="4055184" y="5712488"/>
                  <a:pt x="3981645" y="5712488"/>
                </a:cubicBezTo>
                <a:lnTo>
                  <a:pt x="133155" y="5712488"/>
                </a:lnTo>
                <a:cubicBezTo>
                  <a:pt x="59616" y="5712488"/>
                  <a:pt x="0" y="5652872"/>
                  <a:pt x="0" y="5579333"/>
                </a:cubicBezTo>
                <a:lnTo>
                  <a:pt x="0" y="133155"/>
                </a:lnTo>
                <a:cubicBezTo>
                  <a:pt x="0" y="59616"/>
                  <a:pt x="59616" y="0"/>
                  <a:pt x="133155" y="0"/>
                </a:cubicBezTo>
                <a:close/>
              </a:path>
            </a:pathLst>
          </a:custGeom>
        </p:spPr>
      </p:pic>
      <p:pic>
        <p:nvPicPr>
          <p:cNvPr id="34" name="Picture 33" descr="A cigarette and a red circle&#10;&#10;Description automatically generated">
            <a:extLst>
              <a:ext uri="{FF2B5EF4-FFF2-40B4-BE49-F238E27FC236}">
                <a16:creationId xmlns:a16="http://schemas.microsoft.com/office/drawing/2014/main" id="{48628E69-D59C-1CFB-BDB6-1A725DDAC2A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27662" y="3393696"/>
            <a:ext cx="3338928" cy="2813049"/>
          </a:xfrm>
          <a:custGeom>
            <a:avLst/>
            <a:gdLst/>
            <a:ahLst/>
            <a:cxnLst/>
            <a:rect l="l" t="t" r="r" b="b"/>
            <a:pathLst>
              <a:path w="4114800" h="5712488">
                <a:moveTo>
                  <a:pt x="133155" y="0"/>
                </a:moveTo>
                <a:lnTo>
                  <a:pt x="3981645" y="0"/>
                </a:lnTo>
                <a:cubicBezTo>
                  <a:pt x="4055184" y="0"/>
                  <a:pt x="4114800" y="59616"/>
                  <a:pt x="4114800" y="133155"/>
                </a:cubicBezTo>
                <a:lnTo>
                  <a:pt x="4114800" y="5579333"/>
                </a:lnTo>
                <a:cubicBezTo>
                  <a:pt x="4114800" y="5652872"/>
                  <a:pt x="4055184" y="5712488"/>
                  <a:pt x="3981645" y="5712488"/>
                </a:cubicBezTo>
                <a:lnTo>
                  <a:pt x="133155" y="5712488"/>
                </a:lnTo>
                <a:cubicBezTo>
                  <a:pt x="59616" y="5712488"/>
                  <a:pt x="0" y="5652872"/>
                  <a:pt x="0" y="5579333"/>
                </a:cubicBezTo>
                <a:lnTo>
                  <a:pt x="0" y="133155"/>
                </a:lnTo>
                <a:cubicBezTo>
                  <a:pt x="0" y="59616"/>
                  <a:pt x="59616" y="0"/>
                  <a:pt x="133155" y="0"/>
                </a:cubicBezTo>
                <a:close/>
              </a:path>
            </a:pathLst>
          </a:custGeom>
        </p:spPr>
      </p:pic>
      <p:sp>
        <p:nvSpPr>
          <p:cNvPr id="3" name="Content Placeholder 2">
            <a:extLst>
              <a:ext uri="{FF2B5EF4-FFF2-40B4-BE49-F238E27FC236}">
                <a16:creationId xmlns:a16="http://schemas.microsoft.com/office/drawing/2014/main" id="{513CCEFB-5B8F-D3D4-BD02-DC550460752C}"/>
              </a:ext>
            </a:extLst>
          </p:cNvPr>
          <p:cNvSpPr>
            <a:spLocks noGrp="1"/>
          </p:cNvSpPr>
          <p:nvPr>
            <p:ph idx="1"/>
          </p:nvPr>
        </p:nvSpPr>
        <p:spPr>
          <a:xfrm>
            <a:off x="5430129" y="1049868"/>
            <a:ext cx="6440138" cy="5401732"/>
          </a:xfrm>
        </p:spPr>
        <p:txBody>
          <a:bodyPr>
            <a:normAutofit/>
          </a:bodyPr>
          <a:lstStyle/>
          <a:p>
            <a:pPr marL="0" indent="0">
              <a:buNone/>
            </a:pPr>
            <a:r>
              <a:rPr lang="en-US" sz="1600" dirty="0"/>
              <a:t>Following the six measures of the WHO MPOWER policy package the following recommendations are made:</a:t>
            </a:r>
          </a:p>
          <a:p>
            <a:r>
              <a:rPr lang="en-US" sz="1600" b="1" dirty="0"/>
              <a:t>Implementation of GATS South Africa on a regular basis </a:t>
            </a:r>
            <a:r>
              <a:rPr lang="en-US" sz="1600" dirty="0"/>
              <a:t>(every three to five years) would allow the country to effectively track the prevalence of tobacco use, evaluate current tobacco control policies, and monitor patterns of tobacco use</a:t>
            </a:r>
          </a:p>
          <a:p>
            <a:r>
              <a:rPr lang="en-US" sz="1600" b="1" dirty="0"/>
              <a:t>Effective implementation of smoke-free laws </a:t>
            </a:r>
            <a:r>
              <a:rPr lang="en-US" sz="1600" dirty="0"/>
              <a:t>to ensure compliance to protect people who do not smoke from exposure to second-hand tobacco smoke.</a:t>
            </a:r>
          </a:p>
          <a:p>
            <a:r>
              <a:rPr lang="en-US" sz="1600" b="1" dirty="0"/>
              <a:t>Graphic or pictorial health warnings on standardized packaging</a:t>
            </a:r>
            <a:r>
              <a:rPr lang="en-US" sz="1600" dirty="0"/>
              <a:t> of tobacco and nicotine products are needed in South Africa</a:t>
            </a:r>
          </a:p>
          <a:p>
            <a:r>
              <a:rPr lang="en-US" sz="1600" b="1" dirty="0"/>
              <a:t>Total and comprehensive bans on all forms of TAPS</a:t>
            </a:r>
            <a:r>
              <a:rPr lang="en-US" sz="1600" dirty="0"/>
              <a:t>, including traditional and nontraditional media platforms or channels are put in place and implemented</a:t>
            </a:r>
          </a:p>
          <a:p>
            <a:r>
              <a:rPr lang="en-US" sz="1600" b="1" dirty="0"/>
              <a:t>Implementation of a ban on tobacco advertising at points of sale </a:t>
            </a:r>
            <a:r>
              <a:rPr lang="en-US" sz="1600" dirty="0"/>
              <a:t>as proposed by the Tobacco Products and Electronic Delivery Systems Control Bill of 2022.</a:t>
            </a:r>
          </a:p>
          <a:p>
            <a:r>
              <a:rPr lang="en-US" sz="1600" b="1" dirty="0"/>
              <a:t>Consistent and annual increase of taxes on all tobacco and nicotine products </a:t>
            </a:r>
            <a:r>
              <a:rPr lang="en-US" sz="1600" dirty="0"/>
              <a:t>in keeping with the standards of the WHO FCTC, which is at least 70% tax share in the final consumer price</a:t>
            </a:r>
          </a:p>
        </p:txBody>
      </p:sp>
      <p:sp>
        <p:nvSpPr>
          <p:cNvPr id="57" name="Arc 56">
            <a:extLst>
              <a:ext uri="{FF2B5EF4-FFF2-40B4-BE49-F238E27FC236}">
                <a16:creationId xmlns:a16="http://schemas.microsoft.com/office/drawing/2014/main" id="{DA4B6E73-2318-4814-8EB1-306D537236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064111">
            <a:off x="-991925" y="5644752"/>
            <a:ext cx="2987899" cy="2987899"/>
          </a:xfrm>
          <a:prstGeom prst="arc">
            <a:avLst>
              <a:gd name="adj1" fmla="val 16200000"/>
              <a:gd name="adj2" fmla="val 21581479"/>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393803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C58A2F-290E-B995-AD7F-769B6D52E08D}"/>
              </a:ext>
            </a:extLst>
          </p:cNvPr>
          <p:cNvSpPr>
            <a:spLocks noGrp="1"/>
          </p:cNvSpPr>
          <p:nvPr>
            <p:ph type="title"/>
          </p:nvPr>
        </p:nvSpPr>
        <p:spPr>
          <a:xfrm>
            <a:off x="762000" y="1138266"/>
            <a:ext cx="5791199" cy="741334"/>
          </a:xfrm>
        </p:spPr>
        <p:txBody>
          <a:bodyPr anchor="t">
            <a:normAutofit/>
          </a:bodyPr>
          <a:lstStyle/>
          <a:p>
            <a:r>
              <a:rPr lang="en-US" b="1" dirty="0"/>
              <a:t>CONCLUSION</a:t>
            </a:r>
          </a:p>
        </p:txBody>
      </p:sp>
      <p:cxnSp>
        <p:nvCxnSpPr>
          <p:cNvPr id="31" name="Straight Connector 30">
            <a:extLst>
              <a:ext uri="{FF2B5EF4-FFF2-40B4-BE49-F238E27FC236}">
                <a16:creationId xmlns:a16="http://schemas.microsoft.com/office/drawing/2014/main" id="{FC23E3B9-5ABF-58B3-E2B0-E9A5DAA9003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65140"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6" name="Content Placeholder 5">
            <a:extLst>
              <a:ext uri="{FF2B5EF4-FFF2-40B4-BE49-F238E27FC236}">
                <a16:creationId xmlns:a16="http://schemas.microsoft.com/office/drawing/2014/main" id="{80E7BE89-C2EA-7CA1-6F09-4C37D3F96B1E}"/>
              </a:ext>
            </a:extLst>
          </p:cNvPr>
          <p:cNvSpPr>
            <a:spLocks noGrp="1"/>
          </p:cNvSpPr>
          <p:nvPr>
            <p:ph idx="1"/>
          </p:nvPr>
        </p:nvSpPr>
        <p:spPr>
          <a:xfrm>
            <a:off x="288603" y="1879600"/>
            <a:ext cx="6383867" cy="4257579"/>
          </a:xfrm>
        </p:spPr>
        <p:txBody>
          <a:bodyPr>
            <a:normAutofit fontScale="92500" lnSpcReduction="10000"/>
          </a:bodyPr>
          <a:lstStyle/>
          <a:p>
            <a:r>
              <a:rPr lang="en-US" sz="2400" dirty="0"/>
              <a:t>Prevalence of tobacco use in South Africa is quite high</a:t>
            </a:r>
          </a:p>
          <a:p>
            <a:r>
              <a:rPr lang="en-US" sz="2400" dirty="0"/>
              <a:t>Effective strategies to reduce tobacco use, including putting in place more comprehensive laws that are compliant with the WHO FCTC, should be implemented to protect more people from exposure to SHS, provide cessation services to help more people who smoke to quit</a:t>
            </a:r>
          </a:p>
          <a:p>
            <a:r>
              <a:rPr lang="en-US" sz="2400" dirty="0"/>
              <a:t>The Tobacco Products and Electronic Delivery Systems Control Bill of 2022, if passed, would help to reduce the burden of tobacco use and in the long run the burden of tobacco-related diseases</a:t>
            </a:r>
          </a:p>
          <a:p>
            <a:endParaRPr lang="en-US" sz="2400" dirty="0"/>
          </a:p>
          <a:p>
            <a:endParaRPr lang="en-US" sz="2400" dirty="0"/>
          </a:p>
        </p:txBody>
      </p:sp>
      <p:sp>
        <p:nvSpPr>
          <p:cNvPr id="33" name="Rectangle 32">
            <a:extLst>
              <a:ext uri="{FF2B5EF4-FFF2-40B4-BE49-F238E27FC236}">
                <a16:creationId xmlns:a16="http://schemas.microsoft.com/office/drawing/2014/main" id="{DF8BC164-E230-753F-2C7E-B4EE7BA77C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88086" y="0"/>
            <a:ext cx="4803913" cy="6858000"/>
          </a:xfrm>
          <a:prstGeom prst="rect">
            <a:avLst/>
          </a:prstGeom>
          <a:solidFill>
            <a:schemeClr val="bg1">
              <a:lumMod val="9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person holding a puzzle piece&#10;&#10;Description automatically generated">
            <a:extLst>
              <a:ext uri="{FF2B5EF4-FFF2-40B4-BE49-F238E27FC236}">
                <a16:creationId xmlns:a16="http://schemas.microsoft.com/office/drawing/2014/main" id="{BD84F459-047D-8327-C6DB-3DE790F02BF2}"/>
              </a:ext>
            </a:extLst>
          </p:cNvPr>
          <p:cNvPicPr>
            <a:picLocks noChangeAspect="1"/>
          </p:cNvPicPr>
          <p:nvPr/>
        </p:nvPicPr>
        <p:blipFill rotWithShape="1">
          <a:blip r:embed="rId2">
            <a:extLst>
              <a:ext uri="{28A0092B-C50C-407E-A947-70E740481C1C}">
                <a14:useLocalDpi xmlns:a14="http://schemas.microsoft.com/office/drawing/2010/main" val="0"/>
              </a:ext>
            </a:extLst>
          </a:blip>
          <a:srcRect l="8417" r="8158" b="1"/>
          <a:stretch/>
        </p:blipFill>
        <p:spPr>
          <a:xfrm>
            <a:off x="8024191" y="1357324"/>
            <a:ext cx="3452192" cy="4138037"/>
          </a:xfrm>
          <a:prstGeom prst="rect">
            <a:avLst/>
          </a:prstGeom>
        </p:spPr>
      </p:pic>
      <p:pic>
        <p:nvPicPr>
          <p:cNvPr id="2" name="Picture 1" descr="A screenshot of a computer&#10;&#10;Description automatically generated">
            <a:extLst>
              <a:ext uri="{FF2B5EF4-FFF2-40B4-BE49-F238E27FC236}">
                <a16:creationId xmlns:a16="http://schemas.microsoft.com/office/drawing/2014/main" id="{5C96AF85-C5DB-911C-45EA-4B75E8FA5BCA}"/>
              </a:ext>
            </a:extLst>
          </p:cNvPr>
          <p:cNvPicPr>
            <a:picLocks noChangeAspect="1"/>
          </p:cNvPicPr>
          <p:nvPr/>
        </p:nvPicPr>
        <p:blipFill rotWithShape="1">
          <a:blip r:embed="rId3"/>
          <a:srcRect l="2564" t="23677" r="60150" b="16434"/>
          <a:stretch/>
        </p:blipFill>
        <p:spPr bwMode="auto">
          <a:xfrm>
            <a:off x="9886902" y="5947435"/>
            <a:ext cx="1699260" cy="836930"/>
          </a:xfrm>
          <a:prstGeom prst="rect">
            <a:avLst/>
          </a:prstGeom>
          <a:ln>
            <a:noFill/>
          </a:ln>
          <a:effectLst>
            <a:softEdge rad="63500"/>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38205765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8" name="Rectangle 37">
            <a:extLst>
              <a:ext uri="{FF2B5EF4-FFF2-40B4-BE49-F238E27FC236}">
                <a16:creationId xmlns:a16="http://schemas.microsoft.com/office/drawing/2014/main" id="{FFB60E8C-7224-44A4-87A0-46A1711DD2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00C58A2F-290E-B995-AD7F-769B6D52E08D}"/>
              </a:ext>
            </a:extLst>
          </p:cNvPr>
          <p:cNvSpPr>
            <a:spLocks noGrp="1"/>
          </p:cNvSpPr>
          <p:nvPr>
            <p:ph type="title"/>
          </p:nvPr>
        </p:nvSpPr>
        <p:spPr>
          <a:xfrm>
            <a:off x="795528" y="386930"/>
            <a:ext cx="10141799" cy="1300554"/>
          </a:xfrm>
        </p:spPr>
        <p:txBody>
          <a:bodyPr anchor="b">
            <a:normAutofit/>
          </a:bodyPr>
          <a:lstStyle/>
          <a:p>
            <a:r>
              <a:rPr lang="en-US" sz="4800" b="1">
                <a:effectLst/>
                <a:latin typeface="Aptos" panose="020B0004020202020204" pitchFamily="34" charset="0"/>
                <a:ea typeface="Aptos" panose="020B0004020202020204" pitchFamily="34" charset="0"/>
                <a:cs typeface="Times New Roman" panose="02020603050405020304" pitchFamily="18" charset="0"/>
              </a:rPr>
              <a:t>ACKNOWLEDGMENT </a:t>
            </a:r>
            <a:endParaRPr lang="en-US" sz="4800" b="1"/>
          </a:p>
        </p:txBody>
      </p:sp>
      <p:sp>
        <p:nvSpPr>
          <p:cNvPr id="40" name="Rectangle 39">
            <a:extLst>
              <a:ext uri="{FF2B5EF4-FFF2-40B4-BE49-F238E27FC236}">
                <a16:creationId xmlns:a16="http://schemas.microsoft.com/office/drawing/2014/main" id="{5DA32751-37A2-45C0-BE94-63D375E270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267991"/>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6366F58E-76AD-9260-D0A9-BA09FA61C2A3}"/>
              </a:ext>
            </a:extLst>
          </p:cNvPr>
          <p:cNvPicPr>
            <a:picLocks noChangeAspect="1"/>
          </p:cNvPicPr>
          <p:nvPr/>
        </p:nvPicPr>
        <p:blipFill>
          <a:blip r:embed="rId2"/>
          <a:stretch>
            <a:fillRect/>
          </a:stretch>
        </p:blipFill>
        <p:spPr>
          <a:xfrm>
            <a:off x="635295" y="3106377"/>
            <a:ext cx="4241505" cy="2550920"/>
          </a:xfrm>
          <a:prstGeom prst="rect">
            <a:avLst/>
          </a:prstGeom>
        </p:spPr>
      </p:pic>
      <p:sp>
        <p:nvSpPr>
          <p:cNvPr id="6" name="Content Placeholder 5">
            <a:extLst>
              <a:ext uri="{FF2B5EF4-FFF2-40B4-BE49-F238E27FC236}">
                <a16:creationId xmlns:a16="http://schemas.microsoft.com/office/drawing/2014/main" id="{80E7BE89-C2EA-7CA1-6F09-4C37D3F96B1E}"/>
              </a:ext>
            </a:extLst>
          </p:cNvPr>
          <p:cNvSpPr>
            <a:spLocks noGrp="1"/>
          </p:cNvSpPr>
          <p:nvPr>
            <p:ph idx="1"/>
          </p:nvPr>
        </p:nvSpPr>
        <p:spPr>
          <a:xfrm>
            <a:off x="5130800" y="2203078"/>
            <a:ext cx="6252562" cy="4146921"/>
          </a:xfrm>
        </p:spPr>
        <p:txBody>
          <a:bodyPr anchor="ctr">
            <a:normAutofit fontScale="92500" lnSpcReduction="20000"/>
          </a:bodyPr>
          <a:lstStyle/>
          <a:p>
            <a:endParaRPr lang="en-US" sz="1800" dirty="0"/>
          </a:p>
          <a:p>
            <a:r>
              <a:rPr lang="en-US" sz="1800" dirty="0"/>
              <a:t>National Department of Health</a:t>
            </a:r>
          </a:p>
          <a:p>
            <a:r>
              <a:rPr lang="en-US" sz="1800" dirty="0"/>
              <a:t>CDC, CDC Foundation &amp; Bloomberg Philanthropies and other technical partners</a:t>
            </a:r>
          </a:p>
          <a:p>
            <a:r>
              <a:rPr lang="en-US" sz="1800" dirty="0"/>
              <a:t>WHO (AFRO and SA offices)</a:t>
            </a:r>
          </a:p>
          <a:p>
            <a:r>
              <a:rPr lang="en-US" sz="1800" dirty="0"/>
              <a:t>Statistics South Africa</a:t>
            </a:r>
          </a:p>
          <a:p>
            <a:r>
              <a:rPr lang="en-US" sz="1800" dirty="0"/>
              <a:t>Scientific Advisory committee members from SAMRC, SMU/UP, UCT-REEP, WHO SA, </a:t>
            </a:r>
            <a:r>
              <a:rPr lang="en-US" sz="1800" dirty="0" err="1"/>
              <a:t>NDoH</a:t>
            </a:r>
            <a:r>
              <a:rPr lang="en-US" sz="1800" dirty="0"/>
              <a:t>, </a:t>
            </a:r>
            <a:r>
              <a:rPr lang="en-US" sz="1800" dirty="0" err="1"/>
              <a:t>StatsSA</a:t>
            </a:r>
            <a:endParaRPr lang="en-US" sz="1800" dirty="0"/>
          </a:p>
          <a:p>
            <a:r>
              <a:rPr lang="en-US" sz="1800" dirty="0" err="1"/>
              <a:t>GeoSpace</a:t>
            </a:r>
            <a:r>
              <a:rPr lang="en-US" sz="1800" dirty="0"/>
              <a:t> International (Pty) and all the dedicated fieldworkers </a:t>
            </a:r>
          </a:p>
          <a:p>
            <a:r>
              <a:rPr lang="en-US" sz="1800" dirty="0"/>
              <a:t>SAMRC Team: Catherine Egbe (Lead investigator); Samuel Manda (Statistician), Sebenzile Nkosi (project manager) and Mukhethwa Londani (data manager) as well as our RAs research Assistants who worked with us at various times during these past 4years</a:t>
            </a:r>
          </a:p>
          <a:p>
            <a:r>
              <a:rPr lang="en-US" sz="1800" dirty="0"/>
              <a:t>All those who participated in the survey</a:t>
            </a:r>
          </a:p>
          <a:p>
            <a:endParaRPr lang="en-US" sz="1800" dirty="0"/>
          </a:p>
        </p:txBody>
      </p:sp>
      <p:sp>
        <p:nvSpPr>
          <p:cNvPr id="44" name="Rectangle 43">
            <a:extLst>
              <a:ext uri="{FF2B5EF4-FFF2-40B4-BE49-F238E27FC236}">
                <a16:creationId xmlns:a16="http://schemas.microsoft.com/office/drawing/2014/main" id="{5A55FBCD-CD42-40F5-8A1B-3203F9CAEE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screenshot of a computer&#10;&#10;Description automatically generated">
            <a:extLst>
              <a:ext uri="{FF2B5EF4-FFF2-40B4-BE49-F238E27FC236}">
                <a16:creationId xmlns:a16="http://schemas.microsoft.com/office/drawing/2014/main" id="{5C96AF85-C5DB-911C-45EA-4B75E8FA5BCA}"/>
              </a:ext>
            </a:extLst>
          </p:cNvPr>
          <p:cNvPicPr>
            <a:picLocks noChangeAspect="1"/>
          </p:cNvPicPr>
          <p:nvPr/>
        </p:nvPicPr>
        <p:blipFill rotWithShape="1">
          <a:blip r:embed="rId3"/>
          <a:srcRect l="2564" t="23677" r="60150" b="16434"/>
          <a:stretch/>
        </p:blipFill>
        <p:spPr bwMode="auto">
          <a:xfrm>
            <a:off x="10411037" y="5936550"/>
            <a:ext cx="1699260" cy="836930"/>
          </a:xfrm>
          <a:prstGeom prst="rect">
            <a:avLst/>
          </a:prstGeom>
          <a:ln>
            <a:noFill/>
          </a:ln>
          <a:effectLst>
            <a:softEdge rad="63500"/>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35060709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5" name="Freeform: Shape 2054">
            <a:extLst>
              <a:ext uri="{FF2B5EF4-FFF2-40B4-BE49-F238E27FC236}">
                <a16:creationId xmlns:a16="http://schemas.microsoft.com/office/drawing/2014/main" id="{D1B5A7A9-844F-449B-9F0B-ADA823A93F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1"/>
            <a:ext cx="5859797" cy="3346705"/>
          </a:xfrm>
          <a:custGeom>
            <a:avLst/>
            <a:gdLst>
              <a:gd name="connsiteX0" fmla="*/ 0 w 5859797"/>
              <a:gd name="connsiteY0" fmla="*/ 0 h 3346705"/>
              <a:gd name="connsiteX1" fmla="*/ 5859797 w 5859797"/>
              <a:gd name="connsiteY1" fmla="*/ 0 h 3346705"/>
              <a:gd name="connsiteX2" fmla="*/ 4309834 w 5859797"/>
              <a:gd name="connsiteY2" fmla="*/ 3346705 h 3346705"/>
              <a:gd name="connsiteX3" fmla="*/ 4304257 w 5859797"/>
              <a:gd name="connsiteY3" fmla="*/ 3346705 h 3346705"/>
              <a:gd name="connsiteX4" fmla="*/ 3238029 w 5859797"/>
              <a:gd name="connsiteY4" fmla="*/ 3346705 h 3346705"/>
              <a:gd name="connsiteX5" fmla="*/ 0 w 5859797"/>
              <a:gd name="connsiteY5" fmla="*/ 3346705 h 3346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59797" h="3346705">
                <a:moveTo>
                  <a:pt x="0" y="0"/>
                </a:moveTo>
                <a:lnTo>
                  <a:pt x="5859797" y="0"/>
                </a:lnTo>
                <a:lnTo>
                  <a:pt x="4309834" y="3346705"/>
                </a:lnTo>
                <a:lnTo>
                  <a:pt x="4304257" y="3346705"/>
                </a:lnTo>
                <a:lnTo>
                  <a:pt x="3238029" y="3346705"/>
                </a:lnTo>
                <a:lnTo>
                  <a:pt x="0" y="334670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Picture 6" descr="A blue banner with white text&#10;&#10;Description automatically generated">
            <a:extLst>
              <a:ext uri="{FF2B5EF4-FFF2-40B4-BE49-F238E27FC236}">
                <a16:creationId xmlns:a16="http://schemas.microsoft.com/office/drawing/2014/main" id="{8FBBFA81-3197-4464-806A-A8AD31646ED1}"/>
              </a:ext>
            </a:extLst>
          </p:cNvPr>
          <p:cNvPicPr>
            <a:picLocks noChangeAspect="1"/>
          </p:cNvPicPr>
          <p:nvPr/>
        </p:nvPicPr>
        <p:blipFill rotWithShape="1">
          <a:blip r:embed="rId2"/>
          <a:srcRect t="8712" r="65" b="14121"/>
          <a:stretch/>
        </p:blipFill>
        <p:spPr>
          <a:xfrm>
            <a:off x="716180" y="954664"/>
            <a:ext cx="3497232" cy="1620277"/>
          </a:xfrm>
          <a:prstGeom prst="rect">
            <a:avLst/>
          </a:prstGeom>
        </p:spPr>
      </p:pic>
      <p:sp>
        <p:nvSpPr>
          <p:cNvPr id="2057" name="Freeform: Shape 2056">
            <a:extLst>
              <a:ext uri="{FF2B5EF4-FFF2-40B4-BE49-F238E27FC236}">
                <a16:creationId xmlns:a16="http://schemas.microsoft.com/office/drawing/2014/main" id="{26EF3366-D369-4699-9224-92DF2A6BD3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93433" y="244"/>
            <a:ext cx="5451847" cy="3346705"/>
          </a:xfrm>
          <a:custGeom>
            <a:avLst/>
            <a:gdLst>
              <a:gd name="connsiteX0" fmla="*/ 1549963 w 5451847"/>
              <a:gd name="connsiteY0" fmla="*/ 0 h 3346705"/>
              <a:gd name="connsiteX1" fmla="*/ 1555540 w 5451847"/>
              <a:gd name="connsiteY1" fmla="*/ 0 h 3346705"/>
              <a:gd name="connsiteX2" fmla="*/ 2621768 w 5451847"/>
              <a:gd name="connsiteY2" fmla="*/ 0 h 3346705"/>
              <a:gd name="connsiteX3" fmla="*/ 4832507 w 5451847"/>
              <a:gd name="connsiteY3" fmla="*/ 0 h 3346705"/>
              <a:gd name="connsiteX4" fmla="*/ 3282657 w 5451847"/>
              <a:gd name="connsiteY4" fmla="*/ 3346461 h 3346705"/>
              <a:gd name="connsiteX5" fmla="*/ 5451847 w 5451847"/>
              <a:gd name="connsiteY5" fmla="*/ 3346461 h 3346705"/>
              <a:gd name="connsiteX6" fmla="*/ 5451847 w 5451847"/>
              <a:gd name="connsiteY6" fmla="*/ 3346705 h 3346705"/>
              <a:gd name="connsiteX7" fmla="*/ 0 w 5451847"/>
              <a:gd name="connsiteY7" fmla="*/ 3346705 h 3346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51847" h="3346705">
                <a:moveTo>
                  <a:pt x="1549963" y="0"/>
                </a:moveTo>
                <a:lnTo>
                  <a:pt x="1555540" y="0"/>
                </a:lnTo>
                <a:lnTo>
                  <a:pt x="2621768" y="0"/>
                </a:lnTo>
                <a:lnTo>
                  <a:pt x="4832507" y="0"/>
                </a:lnTo>
                <a:lnTo>
                  <a:pt x="3282657" y="3346461"/>
                </a:lnTo>
                <a:lnTo>
                  <a:pt x="5451847" y="3346461"/>
                </a:lnTo>
                <a:lnTo>
                  <a:pt x="5451847" y="3346705"/>
                </a:lnTo>
                <a:lnTo>
                  <a:pt x="0" y="334670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8" name="Picture 7" descr="A no smoking sign&#10;&#10;Description automatically generated">
            <a:extLst>
              <a:ext uri="{FF2B5EF4-FFF2-40B4-BE49-F238E27FC236}">
                <a16:creationId xmlns:a16="http://schemas.microsoft.com/office/drawing/2014/main" id="{721E0CF4-A5B3-48FA-857A-96A75402D979}"/>
              </a:ext>
            </a:extLst>
          </p:cNvPr>
          <p:cNvPicPr>
            <a:picLocks noChangeAspect="1"/>
          </p:cNvPicPr>
          <p:nvPr/>
        </p:nvPicPr>
        <p:blipFill>
          <a:blip r:embed="rId3"/>
          <a:stretch>
            <a:fillRect/>
          </a:stretch>
        </p:blipFill>
        <p:spPr>
          <a:xfrm>
            <a:off x="5841911" y="853097"/>
            <a:ext cx="1957383" cy="1957383"/>
          </a:xfrm>
          <a:prstGeom prst="rect">
            <a:avLst/>
          </a:prstGeom>
        </p:spPr>
      </p:pic>
      <p:sp>
        <p:nvSpPr>
          <p:cNvPr id="2059" name="Freeform: Shape 2058">
            <a:extLst>
              <a:ext uri="{FF2B5EF4-FFF2-40B4-BE49-F238E27FC236}">
                <a16:creationId xmlns:a16="http://schemas.microsoft.com/office/drawing/2014/main" id="{1BC0FF49-4C2C-401A-A538-A520CA00E1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67349" y="0"/>
            <a:ext cx="4224651" cy="3346705"/>
          </a:xfrm>
          <a:custGeom>
            <a:avLst/>
            <a:gdLst>
              <a:gd name="connsiteX0" fmla="*/ 1549963 w 4224651"/>
              <a:gd name="connsiteY0" fmla="*/ 0 h 3346705"/>
              <a:gd name="connsiteX1" fmla="*/ 1555540 w 4224651"/>
              <a:gd name="connsiteY1" fmla="*/ 0 h 3346705"/>
              <a:gd name="connsiteX2" fmla="*/ 2621768 w 4224651"/>
              <a:gd name="connsiteY2" fmla="*/ 0 h 3346705"/>
              <a:gd name="connsiteX3" fmla="*/ 4224651 w 4224651"/>
              <a:gd name="connsiteY3" fmla="*/ 0 h 3346705"/>
              <a:gd name="connsiteX4" fmla="*/ 4224651 w 4224651"/>
              <a:gd name="connsiteY4" fmla="*/ 3346705 h 3346705"/>
              <a:gd name="connsiteX5" fmla="*/ 0 w 4224651"/>
              <a:gd name="connsiteY5" fmla="*/ 3346705 h 3346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24651" h="3346705">
                <a:moveTo>
                  <a:pt x="1549963" y="0"/>
                </a:moveTo>
                <a:lnTo>
                  <a:pt x="1555540" y="0"/>
                </a:lnTo>
                <a:lnTo>
                  <a:pt x="2621768" y="0"/>
                </a:lnTo>
                <a:lnTo>
                  <a:pt x="4224651" y="0"/>
                </a:lnTo>
                <a:lnTo>
                  <a:pt x="4224651" y="3346705"/>
                </a:lnTo>
                <a:lnTo>
                  <a:pt x="0" y="334670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1" name="Picture 10" descr="A no smoking sign&#10;&#10;Description automatically generated">
            <a:extLst>
              <a:ext uri="{FF2B5EF4-FFF2-40B4-BE49-F238E27FC236}">
                <a16:creationId xmlns:a16="http://schemas.microsoft.com/office/drawing/2014/main" id="{7C4295D2-45DA-4A6F-B15A-1A5DC5817998}"/>
              </a:ext>
            </a:extLst>
          </p:cNvPr>
          <p:cNvPicPr>
            <a:picLocks noChangeAspect="1"/>
          </p:cNvPicPr>
          <p:nvPr/>
        </p:nvPicPr>
        <p:blipFill>
          <a:blip r:embed="rId4"/>
          <a:stretch>
            <a:fillRect/>
          </a:stretch>
        </p:blipFill>
        <p:spPr>
          <a:xfrm>
            <a:off x="9454776" y="698176"/>
            <a:ext cx="2267225" cy="2267225"/>
          </a:xfrm>
          <a:prstGeom prst="rect">
            <a:avLst/>
          </a:prstGeom>
        </p:spPr>
      </p:pic>
      <p:sp>
        <p:nvSpPr>
          <p:cNvPr id="2061" name="Freeform: Shape 2060">
            <a:extLst>
              <a:ext uri="{FF2B5EF4-FFF2-40B4-BE49-F238E27FC236}">
                <a16:creationId xmlns:a16="http://schemas.microsoft.com/office/drawing/2014/main" id="{F79205F4-89F3-4686-B966-BBF5CC998C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511296"/>
            <a:ext cx="7698564" cy="3346705"/>
          </a:xfrm>
          <a:custGeom>
            <a:avLst/>
            <a:gdLst>
              <a:gd name="connsiteX0" fmla="*/ 0 w 7698564"/>
              <a:gd name="connsiteY0" fmla="*/ 0 h 3346705"/>
              <a:gd name="connsiteX1" fmla="*/ 7698564 w 7698564"/>
              <a:gd name="connsiteY1" fmla="*/ 0 h 3346705"/>
              <a:gd name="connsiteX2" fmla="*/ 6148601 w 7698564"/>
              <a:gd name="connsiteY2" fmla="*/ 3346705 h 3346705"/>
              <a:gd name="connsiteX3" fmla="*/ 6143024 w 7698564"/>
              <a:gd name="connsiteY3" fmla="*/ 3346705 h 3346705"/>
              <a:gd name="connsiteX4" fmla="*/ 5076796 w 7698564"/>
              <a:gd name="connsiteY4" fmla="*/ 3346705 h 3346705"/>
              <a:gd name="connsiteX5" fmla="*/ 1246924 w 7698564"/>
              <a:gd name="connsiteY5" fmla="*/ 3346705 h 3346705"/>
              <a:gd name="connsiteX6" fmla="*/ 1246924 w 7698564"/>
              <a:gd name="connsiteY6" fmla="*/ 3346226 h 3346705"/>
              <a:gd name="connsiteX7" fmla="*/ 0 w 7698564"/>
              <a:gd name="connsiteY7" fmla="*/ 3346226 h 3346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98564" h="3346705">
                <a:moveTo>
                  <a:pt x="0" y="0"/>
                </a:moveTo>
                <a:lnTo>
                  <a:pt x="7698564" y="0"/>
                </a:lnTo>
                <a:lnTo>
                  <a:pt x="6148601" y="3346705"/>
                </a:lnTo>
                <a:lnTo>
                  <a:pt x="6143024" y="3346705"/>
                </a:lnTo>
                <a:lnTo>
                  <a:pt x="5076796" y="3346705"/>
                </a:lnTo>
                <a:lnTo>
                  <a:pt x="1246924" y="3346705"/>
                </a:lnTo>
                <a:lnTo>
                  <a:pt x="1246924" y="3346226"/>
                </a:lnTo>
                <a:lnTo>
                  <a:pt x="0" y="3346226"/>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Picture 3" descr="Text&#10;&#10;Description automatically generated">
            <a:extLst>
              <a:ext uri="{FF2B5EF4-FFF2-40B4-BE49-F238E27FC236}">
                <a16:creationId xmlns:a16="http://schemas.microsoft.com/office/drawing/2014/main" id="{4F25B029-C139-4AB6-85FD-4A34E683F583}"/>
              </a:ext>
            </a:extLst>
          </p:cNvPr>
          <p:cNvPicPr>
            <a:picLocks noChangeAspect="1"/>
          </p:cNvPicPr>
          <p:nvPr/>
        </p:nvPicPr>
        <p:blipFill>
          <a:blip r:embed="rId5"/>
          <a:stretch>
            <a:fillRect/>
          </a:stretch>
        </p:blipFill>
        <p:spPr>
          <a:xfrm>
            <a:off x="186267" y="3532357"/>
            <a:ext cx="6451600" cy="2237838"/>
          </a:xfrm>
          <a:prstGeom prst="rect">
            <a:avLst/>
          </a:prstGeom>
          <a:noFill/>
        </p:spPr>
      </p:pic>
      <p:sp>
        <p:nvSpPr>
          <p:cNvPr id="2063" name="Freeform: Shape 2062">
            <a:extLst>
              <a:ext uri="{FF2B5EF4-FFF2-40B4-BE49-F238E27FC236}">
                <a16:creationId xmlns:a16="http://schemas.microsoft.com/office/drawing/2014/main" id="{00DBC40C-EA02-4A4D-8449-A1FC9968DD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50090" y="3511296"/>
            <a:ext cx="5841911" cy="3346705"/>
          </a:xfrm>
          <a:custGeom>
            <a:avLst/>
            <a:gdLst>
              <a:gd name="connsiteX0" fmla="*/ 1549963 w 5841911"/>
              <a:gd name="connsiteY0" fmla="*/ 0 h 3346705"/>
              <a:gd name="connsiteX1" fmla="*/ 1555540 w 5841911"/>
              <a:gd name="connsiteY1" fmla="*/ 0 h 3346705"/>
              <a:gd name="connsiteX2" fmla="*/ 2621768 w 5841911"/>
              <a:gd name="connsiteY2" fmla="*/ 0 h 3346705"/>
              <a:gd name="connsiteX3" fmla="*/ 5841911 w 5841911"/>
              <a:gd name="connsiteY3" fmla="*/ 0 h 3346705"/>
              <a:gd name="connsiteX4" fmla="*/ 5841911 w 5841911"/>
              <a:gd name="connsiteY4" fmla="*/ 3346705 h 3346705"/>
              <a:gd name="connsiteX5" fmla="*/ 0 w 5841911"/>
              <a:gd name="connsiteY5" fmla="*/ 3346705 h 3346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41911" h="3346705">
                <a:moveTo>
                  <a:pt x="1549963" y="0"/>
                </a:moveTo>
                <a:lnTo>
                  <a:pt x="1555540" y="0"/>
                </a:lnTo>
                <a:lnTo>
                  <a:pt x="2621768" y="0"/>
                </a:lnTo>
                <a:lnTo>
                  <a:pt x="5841911" y="0"/>
                </a:lnTo>
                <a:lnTo>
                  <a:pt x="5841911" y="3346705"/>
                </a:lnTo>
                <a:lnTo>
                  <a:pt x="0" y="3346705"/>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2052" name="Picture 4" descr="A group of people posing for a photo&#10;&#10;Description automatically generated">
            <a:extLst>
              <a:ext uri="{FF2B5EF4-FFF2-40B4-BE49-F238E27FC236}">
                <a16:creationId xmlns:a16="http://schemas.microsoft.com/office/drawing/2014/main" id="{499F579F-DC8B-DB94-882E-CB65B3FAA568}"/>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4482" t="17420" r="9553" b="19666"/>
          <a:stretch/>
        </p:blipFill>
        <p:spPr bwMode="auto">
          <a:xfrm>
            <a:off x="7438475" y="4470400"/>
            <a:ext cx="4567258" cy="22521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94541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ontent Placeholder 9">
            <a:extLst>
              <a:ext uri="{FF2B5EF4-FFF2-40B4-BE49-F238E27FC236}">
                <a16:creationId xmlns:a16="http://schemas.microsoft.com/office/drawing/2014/main" id="{70ADA7E8-CDE8-E906-2ACA-91C6756F778D}"/>
              </a:ext>
            </a:extLst>
          </p:cNvPr>
          <p:cNvGraphicFramePr>
            <a:graphicFrameLocks noGrp="1"/>
          </p:cNvGraphicFramePr>
          <p:nvPr>
            <p:ph idx="1"/>
            <p:extLst>
              <p:ext uri="{D42A27DB-BD31-4B8C-83A1-F6EECF244321}">
                <p14:modId xmlns:p14="http://schemas.microsoft.com/office/powerpoint/2010/main" val="2156139927"/>
              </p:ext>
            </p:extLst>
          </p:nvPr>
        </p:nvGraphicFramePr>
        <p:xfrm>
          <a:off x="387797" y="229658"/>
          <a:ext cx="11416406" cy="63986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6" descr="A screenshot of a computer&#10;&#10;Description automatically generated">
            <a:extLst>
              <a:ext uri="{FF2B5EF4-FFF2-40B4-BE49-F238E27FC236}">
                <a16:creationId xmlns:a16="http://schemas.microsoft.com/office/drawing/2014/main" id="{915F052B-6FA4-E28F-79E3-95558A298359}"/>
              </a:ext>
            </a:extLst>
          </p:cNvPr>
          <p:cNvPicPr>
            <a:picLocks noChangeAspect="1"/>
          </p:cNvPicPr>
          <p:nvPr/>
        </p:nvPicPr>
        <p:blipFill rotWithShape="1">
          <a:blip r:embed="rId8">
            <a:extLst>
              <a:ext uri="{28A0092B-C50C-407E-A947-70E740481C1C}">
                <a14:useLocalDpi xmlns:a14="http://schemas.microsoft.com/office/drawing/2010/main" val="0"/>
              </a:ext>
            </a:extLst>
          </a:blip>
          <a:srcRect l="68958" t="30186" r="6875" b="24630"/>
          <a:stretch/>
        </p:blipFill>
        <p:spPr>
          <a:xfrm>
            <a:off x="5051049" y="2211014"/>
            <a:ext cx="2124439" cy="2234324"/>
          </a:xfrm>
          <a:prstGeom prst="rect">
            <a:avLst/>
          </a:prstGeom>
        </p:spPr>
      </p:pic>
      <p:sp>
        <p:nvSpPr>
          <p:cNvPr id="9" name="TextBox 8">
            <a:extLst>
              <a:ext uri="{FF2B5EF4-FFF2-40B4-BE49-F238E27FC236}">
                <a16:creationId xmlns:a16="http://schemas.microsoft.com/office/drawing/2014/main" id="{278CB414-675E-0FD7-E64A-CA6B17EED7ED}"/>
              </a:ext>
            </a:extLst>
          </p:cNvPr>
          <p:cNvSpPr txBox="1"/>
          <p:nvPr/>
        </p:nvSpPr>
        <p:spPr>
          <a:xfrm>
            <a:off x="-3187700" y="4445338"/>
            <a:ext cx="3708400" cy="369332"/>
          </a:xfrm>
          <a:prstGeom prst="rect">
            <a:avLst/>
          </a:prstGeom>
          <a:noFill/>
        </p:spPr>
        <p:txBody>
          <a:bodyPr wrap="square" rtlCol="0">
            <a:spAutoFit/>
          </a:bodyPr>
          <a:lstStyle/>
          <a:p>
            <a:endParaRPr lang="en-US"/>
          </a:p>
        </p:txBody>
      </p:sp>
      <p:sp>
        <p:nvSpPr>
          <p:cNvPr id="11" name="TextBox 10">
            <a:extLst>
              <a:ext uri="{FF2B5EF4-FFF2-40B4-BE49-F238E27FC236}">
                <a16:creationId xmlns:a16="http://schemas.microsoft.com/office/drawing/2014/main" id="{77461DC7-A913-637B-D852-E1A8D6B23E1C}"/>
              </a:ext>
            </a:extLst>
          </p:cNvPr>
          <p:cNvSpPr txBox="1"/>
          <p:nvPr/>
        </p:nvSpPr>
        <p:spPr>
          <a:xfrm rot="16200000">
            <a:off x="-1657753" y="2532690"/>
            <a:ext cx="4840958" cy="1015663"/>
          </a:xfrm>
          <a:prstGeom prst="rect">
            <a:avLst/>
          </a:prstGeom>
          <a:noFill/>
        </p:spPr>
        <p:txBody>
          <a:bodyPr wrap="square" rtlCol="0">
            <a:spAutoFit/>
          </a:bodyPr>
          <a:lstStyle/>
          <a:p>
            <a:r>
              <a:rPr lang="en-ZA" sz="6000" b="1"/>
              <a:t>OBJECTIVES</a:t>
            </a:r>
            <a:endParaRPr lang="en-ZA" b="1"/>
          </a:p>
        </p:txBody>
      </p:sp>
      <p:pic>
        <p:nvPicPr>
          <p:cNvPr id="2" name="Picture 1" descr="A screenshot of a computer&#10;&#10;Description automatically generated">
            <a:extLst>
              <a:ext uri="{FF2B5EF4-FFF2-40B4-BE49-F238E27FC236}">
                <a16:creationId xmlns:a16="http://schemas.microsoft.com/office/drawing/2014/main" id="{85BDA9B0-56AE-0D2A-603B-CAB6E8E8D92A}"/>
              </a:ext>
            </a:extLst>
          </p:cNvPr>
          <p:cNvPicPr>
            <a:picLocks noChangeAspect="1"/>
          </p:cNvPicPr>
          <p:nvPr/>
        </p:nvPicPr>
        <p:blipFill rotWithShape="1">
          <a:blip r:embed="rId9"/>
          <a:srcRect l="2564" t="23677" r="60150" b="16434"/>
          <a:stretch/>
        </p:blipFill>
        <p:spPr bwMode="auto">
          <a:xfrm>
            <a:off x="10237846" y="5791411"/>
            <a:ext cx="1699260" cy="836930"/>
          </a:xfrm>
          <a:prstGeom prst="rect">
            <a:avLst/>
          </a:prstGeom>
          <a:ln>
            <a:noFill/>
          </a:ln>
          <a:effectLst>
            <a:softEdge rad="63500"/>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39552850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E742F8-550B-86B4-634C-3208DEF3CE43}"/>
              </a:ext>
            </a:extLst>
          </p:cNvPr>
          <p:cNvSpPr>
            <a:spLocks noGrp="1"/>
          </p:cNvSpPr>
          <p:nvPr>
            <p:ph type="title"/>
          </p:nvPr>
        </p:nvSpPr>
        <p:spPr>
          <a:xfrm>
            <a:off x="5061352" y="-1"/>
            <a:ext cx="7427861" cy="669848"/>
          </a:xfrm>
        </p:spPr>
        <p:txBody>
          <a:bodyPr anchor="b">
            <a:normAutofit/>
          </a:bodyPr>
          <a:lstStyle/>
          <a:p>
            <a:r>
              <a:rPr lang="en-ZA" sz="3200" b="1" dirty="0"/>
              <a:t>METHODOLOGY: QUESTIONNAIRE</a:t>
            </a:r>
          </a:p>
        </p:txBody>
      </p:sp>
      <p:pic>
        <p:nvPicPr>
          <p:cNvPr id="5" name="Picture 4">
            <a:extLst>
              <a:ext uri="{FF2B5EF4-FFF2-40B4-BE49-F238E27FC236}">
                <a16:creationId xmlns:a16="http://schemas.microsoft.com/office/drawing/2014/main" id="{693E1AEB-68CB-A378-4D53-C9CD5AE23AF5}"/>
              </a:ext>
            </a:extLst>
          </p:cNvPr>
          <p:cNvPicPr>
            <a:picLocks noChangeAspect="1"/>
          </p:cNvPicPr>
          <p:nvPr/>
        </p:nvPicPr>
        <p:blipFill rotWithShape="1">
          <a:blip r:embed="rId2">
            <a:extLst>
              <a:ext uri="{28A0092B-C50C-407E-A947-70E740481C1C}">
                <a14:useLocalDpi xmlns:a14="http://schemas.microsoft.com/office/drawing/2010/main" val="0"/>
              </a:ext>
            </a:extLst>
          </a:blip>
          <a:srcRect l="12815" r="52917"/>
          <a:stretch/>
        </p:blipFill>
        <p:spPr>
          <a:xfrm>
            <a:off x="1" y="10"/>
            <a:ext cx="4196496" cy="6857990"/>
          </a:xfrm>
          <a:prstGeom prst="rect">
            <a:avLst/>
          </a:prstGeom>
          <a:effectLst/>
        </p:spPr>
      </p:pic>
      <p:sp>
        <p:nvSpPr>
          <p:cNvPr id="3" name="Content Placeholder 2">
            <a:extLst>
              <a:ext uri="{FF2B5EF4-FFF2-40B4-BE49-F238E27FC236}">
                <a16:creationId xmlns:a16="http://schemas.microsoft.com/office/drawing/2014/main" id="{C9BF7180-2814-6DDE-9ECF-34E3A9C5C686}"/>
              </a:ext>
            </a:extLst>
          </p:cNvPr>
          <p:cNvSpPr>
            <a:spLocks noGrp="1"/>
          </p:cNvSpPr>
          <p:nvPr>
            <p:ph idx="1"/>
          </p:nvPr>
        </p:nvSpPr>
        <p:spPr>
          <a:xfrm>
            <a:off x="4553734" y="2409830"/>
            <a:ext cx="6798539" cy="3705217"/>
          </a:xfrm>
        </p:spPr>
        <p:txBody>
          <a:bodyPr>
            <a:normAutofit/>
          </a:bodyPr>
          <a:lstStyle/>
          <a:p>
            <a:pPr marL="0" indent="0">
              <a:buNone/>
            </a:pPr>
            <a:endParaRPr lang="en-ZA" sz="2000"/>
          </a:p>
        </p:txBody>
      </p:sp>
      <p:graphicFrame>
        <p:nvGraphicFramePr>
          <p:cNvPr id="4" name="Table 3">
            <a:extLst>
              <a:ext uri="{FF2B5EF4-FFF2-40B4-BE49-F238E27FC236}">
                <a16:creationId xmlns:a16="http://schemas.microsoft.com/office/drawing/2014/main" id="{AEF26B0C-1ACC-0F31-EE77-C58F145DBB8B}"/>
              </a:ext>
            </a:extLst>
          </p:cNvPr>
          <p:cNvGraphicFramePr>
            <a:graphicFrameLocks noGrp="1"/>
          </p:cNvGraphicFramePr>
          <p:nvPr>
            <p:extLst>
              <p:ext uri="{D42A27DB-BD31-4B8C-83A1-F6EECF244321}">
                <p14:modId xmlns:p14="http://schemas.microsoft.com/office/powerpoint/2010/main" val="1992601453"/>
              </p:ext>
            </p:extLst>
          </p:nvPr>
        </p:nvGraphicFramePr>
        <p:xfrm>
          <a:off x="4330701" y="742952"/>
          <a:ext cx="7737252" cy="5966193"/>
        </p:xfrm>
        <a:graphic>
          <a:graphicData uri="http://schemas.openxmlformats.org/drawingml/2006/table">
            <a:tbl>
              <a:tblPr bandRow="1">
                <a:tableStyleId>{5C22544A-7EE6-4342-B048-85BDC9FD1C3A}</a:tableStyleId>
              </a:tblPr>
              <a:tblGrid>
                <a:gridCol w="7737252">
                  <a:extLst>
                    <a:ext uri="{9D8B030D-6E8A-4147-A177-3AD203B41FA5}">
                      <a16:colId xmlns:a16="http://schemas.microsoft.com/office/drawing/2014/main" val="3943120620"/>
                    </a:ext>
                  </a:extLst>
                </a:gridCol>
              </a:tblGrid>
              <a:tr h="13169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dirty="0">
                          <a:solidFill>
                            <a:schemeClr val="tx1"/>
                          </a:solidFill>
                        </a:rPr>
                        <a:t>The GATS Core Questionnaire was adapted for use in South Africa by specialists in tobacco control research and study design, then reviewed by the GATS Questionnaire Review Committee</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800" b="1" dirty="0">
                        <a:solidFill>
                          <a:schemeClr val="tx1"/>
                        </a:solidFill>
                      </a:endParaRPr>
                    </a:p>
                  </a:txBody>
                  <a:tcPr/>
                </a:tc>
                <a:extLst>
                  <a:ext uri="{0D108BD9-81ED-4DB2-BD59-A6C34878D82A}">
                    <a16:rowId xmlns:a16="http://schemas.microsoft.com/office/drawing/2014/main" val="3186686629"/>
                  </a:ext>
                </a:extLst>
              </a:tr>
              <a:tr h="69842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t>Two questionnaires were used for the survey:</a:t>
                      </a:r>
                    </a:p>
                  </a:txBody>
                  <a:tcPr/>
                </a:tc>
                <a:extLst>
                  <a:ext uri="{0D108BD9-81ED-4DB2-BD59-A6C34878D82A}">
                    <a16:rowId xmlns:a16="http://schemas.microsoft.com/office/drawing/2014/main" val="3365671792"/>
                  </a:ext>
                </a:extLst>
              </a:tr>
              <a:tr h="1316942">
                <a:tc>
                  <a:txBody>
                    <a:bodyPr/>
                    <a:lstStyle/>
                    <a:p>
                      <a:pPr algn="ctr"/>
                      <a:r>
                        <a:rPr lang="en-US" b="1" dirty="0"/>
                        <a:t>1. Household questionnaire: for screening the household for eligibility and to randomly select a respondent from eligible household members</a:t>
                      </a:r>
                    </a:p>
                    <a:p>
                      <a:pPr algn="ctr"/>
                      <a:endParaRPr lang="en-ZA" dirty="0"/>
                    </a:p>
                  </a:txBody>
                  <a:tcPr/>
                </a:tc>
                <a:extLst>
                  <a:ext uri="{0D108BD9-81ED-4DB2-BD59-A6C34878D82A}">
                    <a16:rowId xmlns:a16="http://schemas.microsoft.com/office/drawing/2014/main" val="1958991612"/>
                  </a:ext>
                </a:extLst>
              </a:tr>
              <a:tr h="13169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dirty="0"/>
                        <a:t>2. Individual questionnaire: administered on one consenting randomly selected household member aged 15 years and older (and with consent from parent/guardian for respondents who were &lt;18 years)</a:t>
                      </a:r>
                      <a:endParaRPr lang="en-ZA" b="1" dirty="0"/>
                    </a:p>
                    <a:p>
                      <a:pPr algn="ctr"/>
                      <a:endParaRPr lang="en-ZA" dirty="0"/>
                    </a:p>
                  </a:txBody>
                  <a:tcPr/>
                </a:tc>
                <a:extLst>
                  <a:ext uri="{0D108BD9-81ED-4DB2-BD59-A6C34878D82A}">
                    <a16:rowId xmlns:a16="http://schemas.microsoft.com/office/drawing/2014/main" val="420463930"/>
                  </a:ext>
                </a:extLst>
              </a:tr>
              <a:tr h="13169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dirty="0">
                          <a:solidFill>
                            <a:schemeClr val="tx1"/>
                          </a:solidFill>
                        </a:rPr>
                        <a:t>The GATS-SA questionnaire was translated into the 10 official languages of South Africa (sign language was not an official language at that time) in addition to English to ensure that all respondents’ linguistic needs and preferences were facilitated in the survey</a:t>
                      </a:r>
                    </a:p>
                  </a:txBody>
                  <a:tcPr/>
                </a:tc>
                <a:extLst>
                  <a:ext uri="{0D108BD9-81ED-4DB2-BD59-A6C34878D82A}">
                    <a16:rowId xmlns:a16="http://schemas.microsoft.com/office/drawing/2014/main" val="4228945156"/>
                  </a:ext>
                </a:extLst>
              </a:tr>
            </a:tbl>
          </a:graphicData>
        </a:graphic>
      </p:graphicFrame>
    </p:spTree>
    <p:extLst>
      <p:ext uri="{BB962C8B-B14F-4D97-AF65-F5344CB8AC3E}">
        <p14:creationId xmlns:p14="http://schemas.microsoft.com/office/powerpoint/2010/main" val="7335176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E742F8-550B-86B4-634C-3208DEF3CE43}"/>
              </a:ext>
            </a:extLst>
          </p:cNvPr>
          <p:cNvSpPr>
            <a:spLocks noGrp="1"/>
          </p:cNvSpPr>
          <p:nvPr>
            <p:ph type="title"/>
          </p:nvPr>
        </p:nvSpPr>
        <p:spPr>
          <a:xfrm>
            <a:off x="5010933" y="611958"/>
            <a:ext cx="6798541" cy="194489"/>
          </a:xfrm>
        </p:spPr>
        <p:txBody>
          <a:bodyPr anchor="b">
            <a:normAutofit fontScale="90000"/>
          </a:bodyPr>
          <a:lstStyle/>
          <a:p>
            <a:r>
              <a:rPr lang="en-ZA" sz="4000" b="1"/>
              <a:t>METHODOLOGY: SAMPLING</a:t>
            </a:r>
          </a:p>
        </p:txBody>
      </p:sp>
      <p:pic>
        <p:nvPicPr>
          <p:cNvPr id="5" name="Picture 4" descr="Rolls of blueprints">
            <a:extLst>
              <a:ext uri="{FF2B5EF4-FFF2-40B4-BE49-F238E27FC236}">
                <a16:creationId xmlns:a16="http://schemas.microsoft.com/office/drawing/2014/main" id="{693E1AEB-68CB-A378-4D53-C9CD5AE23AF5}"/>
              </a:ext>
            </a:extLst>
          </p:cNvPr>
          <p:cNvPicPr>
            <a:picLocks noChangeAspect="1"/>
          </p:cNvPicPr>
          <p:nvPr/>
        </p:nvPicPr>
        <p:blipFill rotWithShape="1">
          <a:blip r:embed="rId2"/>
          <a:srcRect l="59156" r="-1" b="-1"/>
          <a:stretch/>
        </p:blipFill>
        <p:spPr>
          <a:xfrm>
            <a:off x="1" y="10"/>
            <a:ext cx="4196496" cy="6857990"/>
          </a:xfrm>
          <a:prstGeom prst="rect">
            <a:avLst/>
          </a:prstGeom>
          <a:effectLst/>
        </p:spPr>
      </p:pic>
      <p:graphicFrame>
        <p:nvGraphicFramePr>
          <p:cNvPr id="4" name="Table 3">
            <a:extLst>
              <a:ext uri="{FF2B5EF4-FFF2-40B4-BE49-F238E27FC236}">
                <a16:creationId xmlns:a16="http://schemas.microsoft.com/office/drawing/2014/main" id="{AEF26B0C-1ACC-0F31-EE77-C58F145DBB8B}"/>
              </a:ext>
            </a:extLst>
          </p:cNvPr>
          <p:cNvGraphicFramePr>
            <a:graphicFrameLocks noGrp="1"/>
          </p:cNvGraphicFramePr>
          <p:nvPr>
            <p:extLst>
              <p:ext uri="{D42A27DB-BD31-4B8C-83A1-F6EECF244321}">
                <p14:modId xmlns:p14="http://schemas.microsoft.com/office/powerpoint/2010/main" val="1042684517"/>
              </p:ext>
            </p:extLst>
          </p:nvPr>
        </p:nvGraphicFramePr>
        <p:xfrm>
          <a:off x="4296613" y="953564"/>
          <a:ext cx="7790478" cy="5564100"/>
        </p:xfrm>
        <a:graphic>
          <a:graphicData uri="http://schemas.openxmlformats.org/drawingml/2006/table">
            <a:tbl>
              <a:tblPr firstRow="1" bandRow="1">
                <a:tableStyleId>{BC89EF96-8CEA-46FF-86C4-4CE0E7609802}</a:tableStyleId>
              </a:tblPr>
              <a:tblGrid>
                <a:gridCol w="7790478">
                  <a:extLst>
                    <a:ext uri="{9D8B030D-6E8A-4147-A177-3AD203B41FA5}">
                      <a16:colId xmlns:a16="http://schemas.microsoft.com/office/drawing/2014/main" val="3943120620"/>
                    </a:ext>
                  </a:extLst>
                </a:gridCol>
              </a:tblGrid>
              <a:tr h="102488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dirty="0"/>
                        <a:t>GATS South Africa 2021 (GATS-SA) was a national cross-sectional household survey</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800" b="1" dirty="0">
                        <a:solidFill>
                          <a:schemeClr val="tx1"/>
                        </a:solidFill>
                      </a:endParaRPr>
                    </a:p>
                  </a:txBody>
                  <a:tcPr/>
                </a:tc>
                <a:extLst>
                  <a:ext uri="{0D108BD9-81ED-4DB2-BD59-A6C34878D82A}">
                    <a16:rowId xmlns:a16="http://schemas.microsoft.com/office/drawing/2014/main" val="3186686629"/>
                  </a:ext>
                </a:extLst>
              </a:tr>
              <a:tr h="82295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dirty="0">
                          <a:solidFill>
                            <a:schemeClr val="tx1"/>
                          </a:solidFill>
                        </a:rPr>
                        <a:t>The target population of GATS-SA included all men and women aged 15 years and older</a:t>
                      </a:r>
                    </a:p>
                  </a:txBody>
                  <a:tcPr/>
                </a:tc>
                <a:extLst>
                  <a:ext uri="{0D108BD9-81ED-4DB2-BD59-A6C34878D82A}">
                    <a16:rowId xmlns:a16="http://schemas.microsoft.com/office/drawing/2014/main" val="4221171355"/>
                  </a:ext>
                </a:extLst>
              </a:tr>
              <a:tr h="93846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dirty="0"/>
                        <a:t>GATS-SA used the official sampling frame created by Statistics South Africa (</a:t>
                      </a:r>
                      <a:r>
                        <a:rPr lang="en-US" sz="1800" b="1" dirty="0" err="1"/>
                        <a:t>StatsSA</a:t>
                      </a:r>
                      <a:r>
                        <a:rPr lang="en-US" sz="1800" b="1" dirty="0"/>
                        <a:t>), referred to as the Master Sample Frame (MSF)</a:t>
                      </a:r>
                    </a:p>
                    <a:p>
                      <a:pPr algn="ctr"/>
                      <a:endParaRPr lang="en-ZA" dirty="0"/>
                    </a:p>
                  </a:txBody>
                  <a:tcPr/>
                </a:tc>
                <a:extLst>
                  <a:ext uri="{0D108BD9-81ED-4DB2-BD59-A6C34878D82A}">
                    <a16:rowId xmlns:a16="http://schemas.microsoft.com/office/drawing/2014/main" val="3365671792"/>
                  </a:ext>
                </a:extLst>
              </a:tr>
              <a:tr h="486620">
                <a:tc>
                  <a:txBody>
                    <a:bodyPr/>
                    <a:lstStyle/>
                    <a:p>
                      <a:pPr algn="ctr"/>
                      <a:r>
                        <a:rPr lang="en-US" sz="1800" b="1"/>
                        <a:t>Multi-stage stratified sampling design was used</a:t>
                      </a:r>
                    </a:p>
                    <a:p>
                      <a:pPr algn="ctr"/>
                      <a:endParaRPr lang="en-ZA"/>
                    </a:p>
                  </a:txBody>
                  <a:tcPr/>
                </a:tc>
                <a:extLst>
                  <a:ext uri="{0D108BD9-81ED-4DB2-BD59-A6C34878D82A}">
                    <a16:rowId xmlns:a16="http://schemas.microsoft.com/office/drawing/2014/main" val="1958991612"/>
                  </a:ext>
                </a:extLst>
              </a:tr>
              <a:tr h="754527">
                <a:tc>
                  <a:txBody>
                    <a:bodyPr/>
                    <a:lstStyle/>
                    <a:p>
                      <a:pPr algn="ctr"/>
                      <a:r>
                        <a:rPr lang="en-US" b="1" dirty="0"/>
                        <a:t>121 PSUs were selected from rural and urban areas in each province (66 rural and 55 urban)​</a:t>
                      </a:r>
                      <a:endParaRPr lang="en-ZA" b="1" dirty="0"/>
                    </a:p>
                  </a:txBody>
                  <a:tcPr/>
                </a:tc>
                <a:extLst>
                  <a:ext uri="{0D108BD9-81ED-4DB2-BD59-A6C34878D82A}">
                    <a16:rowId xmlns:a16="http://schemas.microsoft.com/office/drawing/2014/main" val="3089016815"/>
                  </a:ext>
                </a:extLst>
              </a:tr>
              <a:tr h="138318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800" b="1" dirty="0"/>
                    </a:p>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dirty="0"/>
                        <a:t>A total of 7,245 dwelling units were sampled (3,948 were rural and 3,297 urban)</a:t>
                      </a:r>
                      <a:endParaRPr lang="en-ZA" dirty="0"/>
                    </a:p>
                  </a:txBody>
                  <a:tcPr/>
                </a:tc>
                <a:extLst>
                  <a:ext uri="{0D108BD9-81ED-4DB2-BD59-A6C34878D82A}">
                    <a16:rowId xmlns:a16="http://schemas.microsoft.com/office/drawing/2014/main" val="420463930"/>
                  </a:ext>
                </a:extLst>
              </a:tr>
            </a:tbl>
          </a:graphicData>
        </a:graphic>
      </p:graphicFrame>
    </p:spTree>
    <p:extLst>
      <p:ext uri="{BB962C8B-B14F-4D97-AF65-F5344CB8AC3E}">
        <p14:creationId xmlns:p14="http://schemas.microsoft.com/office/powerpoint/2010/main" val="20251366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263198" y="166114"/>
            <a:ext cx="9875520" cy="518400"/>
          </a:xfrm>
        </p:spPr>
        <p:txBody>
          <a:bodyPr>
            <a:noAutofit/>
          </a:bodyPr>
          <a:lstStyle/>
          <a:p>
            <a:pPr algn="ctr"/>
            <a:r>
              <a:rPr lang="en-GB" sz="3360" dirty="0">
                <a:solidFill>
                  <a:schemeClr val="tx1"/>
                </a:solidFill>
              </a:rPr>
              <a:t>Sample Design: Sample size</a:t>
            </a:r>
            <a:endParaRPr lang="en-ZA" sz="2160" dirty="0">
              <a:solidFill>
                <a:schemeClr val="tx1"/>
              </a:solidFill>
            </a:endParaRPr>
          </a:p>
        </p:txBody>
      </p:sp>
      <p:pic>
        <p:nvPicPr>
          <p:cNvPr id="8" name="Content Placeholder 7">
            <a:extLst>
              <a:ext uri="{FF2B5EF4-FFF2-40B4-BE49-F238E27FC236}">
                <a16:creationId xmlns:a16="http://schemas.microsoft.com/office/drawing/2014/main" id="{0EBA9C2A-0190-BE7B-E40B-ABBF55915DC5}"/>
              </a:ext>
            </a:extLst>
          </p:cNvPr>
          <p:cNvPicPr>
            <a:picLocks noGrp="1" noChangeAspect="1"/>
          </p:cNvPicPr>
          <p:nvPr>
            <p:ph idx="1"/>
          </p:nvPr>
        </p:nvPicPr>
        <p:blipFill>
          <a:blip r:embed="rId2"/>
          <a:stretch>
            <a:fillRect/>
          </a:stretch>
        </p:blipFill>
        <p:spPr>
          <a:xfrm>
            <a:off x="850380" y="586207"/>
            <a:ext cx="4906953" cy="2750394"/>
          </a:xfrm>
          <a:prstGeom prst="rect">
            <a:avLst/>
          </a:prstGeom>
        </p:spPr>
      </p:pic>
      <p:pic>
        <p:nvPicPr>
          <p:cNvPr id="9" name="Picture 8">
            <a:extLst>
              <a:ext uri="{FF2B5EF4-FFF2-40B4-BE49-F238E27FC236}">
                <a16:creationId xmlns:a16="http://schemas.microsoft.com/office/drawing/2014/main" id="{5B529B77-96FE-5E67-4603-4FE2655820C1}"/>
              </a:ext>
            </a:extLst>
          </p:cNvPr>
          <p:cNvPicPr>
            <a:picLocks noChangeAspect="1"/>
          </p:cNvPicPr>
          <p:nvPr/>
        </p:nvPicPr>
        <p:blipFill>
          <a:blip r:embed="rId3"/>
          <a:stretch>
            <a:fillRect/>
          </a:stretch>
        </p:blipFill>
        <p:spPr>
          <a:xfrm>
            <a:off x="4927599" y="3301708"/>
            <a:ext cx="6414021" cy="2721875"/>
          </a:xfrm>
          <a:prstGeom prst="rect">
            <a:avLst/>
          </a:prstGeom>
        </p:spPr>
      </p:pic>
    </p:spTree>
    <p:extLst>
      <p:ext uri="{BB962C8B-B14F-4D97-AF65-F5344CB8AC3E}">
        <p14:creationId xmlns:p14="http://schemas.microsoft.com/office/powerpoint/2010/main" val="42867966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592667" y="920064"/>
            <a:ext cx="5740400" cy="707468"/>
          </a:xfrm>
        </p:spPr>
        <p:txBody>
          <a:bodyPr vert="horz" lIns="91440" tIns="45720" rIns="91440" bIns="45720" rtlCol="0" anchor="t">
            <a:normAutofit/>
          </a:bodyPr>
          <a:lstStyle/>
          <a:p>
            <a:r>
              <a:rPr lang="en-US" sz="3200" dirty="0">
                <a:solidFill>
                  <a:schemeClr val="tx1"/>
                </a:solidFill>
              </a:rPr>
              <a:t>DATA COLLECTION &amp; analysis</a:t>
            </a:r>
          </a:p>
        </p:txBody>
      </p:sp>
      <p:cxnSp>
        <p:nvCxnSpPr>
          <p:cNvPr id="26" name="Straight Connector 25">
            <a:extLst>
              <a:ext uri="{FF2B5EF4-FFF2-40B4-BE49-F238E27FC236}">
                <a16:creationId xmlns:a16="http://schemas.microsoft.com/office/drawing/2014/main" id="{FC23E3B9-5ABF-58B3-E2B0-E9A5DAA9003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61462"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6" name="Content Placeholder 5"/>
          <p:cNvSpPr>
            <a:spLocks noGrp="1"/>
          </p:cNvSpPr>
          <p:nvPr>
            <p:ph idx="1"/>
          </p:nvPr>
        </p:nvSpPr>
        <p:spPr>
          <a:xfrm>
            <a:off x="135467" y="1405467"/>
            <a:ext cx="6654800" cy="4775200"/>
          </a:xfrm>
        </p:spPr>
        <p:txBody>
          <a:bodyPr vert="horz" lIns="91440" tIns="45720" rIns="91440" bIns="45720" rtlCol="0">
            <a:normAutofit/>
          </a:bodyPr>
          <a:lstStyle/>
          <a:p>
            <a:r>
              <a:rPr lang="en-US" sz="1800" b="1" dirty="0"/>
              <a:t>Data collection:</a:t>
            </a:r>
          </a:p>
          <a:p>
            <a:pPr lvl="1"/>
            <a:r>
              <a:rPr lang="en-US" sz="1800" dirty="0"/>
              <a:t>Took place over ~3.5-month period (17th May to 1st September 2021)</a:t>
            </a:r>
          </a:p>
          <a:p>
            <a:pPr lvl="1"/>
            <a:r>
              <a:rPr lang="en-US" sz="1800" dirty="0"/>
              <a:t>Conducted by 44 trained fieldworkers (33 field interviewers and 11 field supervisors)</a:t>
            </a:r>
          </a:p>
          <a:p>
            <a:pPr lvl="1"/>
            <a:r>
              <a:rPr lang="en-US" sz="1800" dirty="0"/>
              <a:t>FIs visited each selected household and conducted face-to-face interviews using Tablets (handheld electronic data collection devices) through the GTSS software</a:t>
            </a:r>
          </a:p>
          <a:p>
            <a:pPr marL="891540" lvl="1"/>
            <a:r>
              <a:rPr lang="en-US" sz="1800" dirty="0"/>
              <a:t>COVID-19 SOPs were followed throughout the data collection exercise</a:t>
            </a:r>
          </a:p>
          <a:p>
            <a:pPr marL="434340"/>
            <a:r>
              <a:rPr lang="en-US" sz="1800" b="1" dirty="0"/>
              <a:t>Weighting: </a:t>
            </a:r>
            <a:r>
              <a:rPr lang="en-US" sz="1800" dirty="0"/>
              <a:t>was applied during the analysis to ensure the results are representative of the South African population</a:t>
            </a:r>
          </a:p>
          <a:p>
            <a:pPr marL="434340"/>
            <a:r>
              <a:rPr lang="en-US" sz="1800" dirty="0"/>
              <a:t>The final GATS-SA survey weight (</a:t>
            </a:r>
            <a:r>
              <a:rPr lang="en-US" sz="1800" dirty="0" err="1"/>
              <a:t>wf</a:t>
            </a:r>
            <a:r>
              <a:rPr lang="en-US" sz="1800" dirty="0"/>
              <a:t>) is the product of the individual weight (adjusted for non-response and post-stratification calibration weights)</a:t>
            </a:r>
          </a:p>
          <a:p>
            <a:pPr marL="434340"/>
            <a:r>
              <a:rPr lang="en-US" sz="1800" dirty="0"/>
              <a:t>SAS programming was used to analyze the data</a:t>
            </a:r>
          </a:p>
          <a:p>
            <a:pPr lvl="1"/>
            <a:endParaRPr lang="en-US" sz="1800" dirty="0"/>
          </a:p>
        </p:txBody>
      </p:sp>
      <p:pic>
        <p:nvPicPr>
          <p:cNvPr id="2" name="Picture 1">
            <a:extLst>
              <a:ext uri="{FF2B5EF4-FFF2-40B4-BE49-F238E27FC236}">
                <a16:creationId xmlns:a16="http://schemas.microsoft.com/office/drawing/2014/main" id="{877F1C00-7907-483E-BE78-9FDB3DE6A865}"/>
              </a:ext>
            </a:extLst>
          </p:cNvPr>
          <p:cNvPicPr>
            <a:picLocks noChangeAspect="1"/>
          </p:cNvPicPr>
          <p:nvPr/>
        </p:nvPicPr>
        <p:blipFill rotWithShape="1">
          <a:blip r:embed="rId2"/>
          <a:srcRect l="17825" r="17327"/>
          <a:stretch/>
        </p:blipFill>
        <p:spPr>
          <a:xfrm>
            <a:off x="6832939" y="614320"/>
            <a:ext cx="5234538" cy="5186267"/>
          </a:xfrm>
          <a:prstGeom prst="rect">
            <a:avLst/>
          </a:prstGeom>
        </p:spPr>
      </p:pic>
    </p:spTree>
    <p:extLst>
      <p:ext uri="{BB962C8B-B14F-4D97-AF65-F5344CB8AC3E}">
        <p14:creationId xmlns:p14="http://schemas.microsoft.com/office/powerpoint/2010/main" val="32219598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9" name="Rectangle 38">
            <a:extLst>
              <a:ext uri="{FF2B5EF4-FFF2-40B4-BE49-F238E27FC236}">
                <a16:creationId xmlns:a16="http://schemas.microsoft.com/office/drawing/2014/main" id="{9180DE06-7362-4888-AADA-7AADD57AC4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CC052BDC-3FA9-9ADE-DD2E-B017F6AD9AF1}"/>
              </a:ext>
            </a:extLst>
          </p:cNvPr>
          <p:cNvSpPr>
            <a:spLocks noGrp="1"/>
          </p:cNvSpPr>
          <p:nvPr>
            <p:ph type="title"/>
          </p:nvPr>
        </p:nvSpPr>
        <p:spPr>
          <a:xfrm>
            <a:off x="7331384" y="679731"/>
            <a:ext cx="4171994" cy="2749270"/>
          </a:xfrm>
        </p:spPr>
        <p:txBody>
          <a:bodyPr vert="horz" lIns="91440" tIns="45720" rIns="91440" bIns="45720" rtlCol="0" anchor="b">
            <a:normAutofit/>
          </a:bodyPr>
          <a:lstStyle/>
          <a:p>
            <a:pPr algn="ctr"/>
            <a:r>
              <a:rPr lang="en-US" b="1" kern="1200" dirty="0">
                <a:solidFill>
                  <a:schemeClr val="tx1"/>
                </a:solidFill>
                <a:latin typeface="+mj-lt"/>
                <a:ea typeface="+mj-ea"/>
                <a:cs typeface="+mj-cs"/>
              </a:rPr>
              <a:t>GATS-SA RESULTS</a:t>
            </a:r>
          </a:p>
        </p:txBody>
      </p:sp>
      <p:grpSp>
        <p:nvGrpSpPr>
          <p:cNvPr id="40" name="Group 39">
            <a:extLst>
              <a:ext uri="{FF2B5EF4-FFF2-40B4-BE49-F238E27FC236}">
                <a16:creationId xmlns:a16="http://schemas.microsoft.com/office/drawing/2014/main" id="{3AF6A671-C637-4547-85F4-51B6D188139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6200000">
            <a:off x="2218698" y="2733627"/>
            <a:ext cx="1340409" cy="5777807"/>
            <a:chOff x="329184" y="2"/>
            <a:chExt cx="524256" cy="5777807"/>
          </a:xfrm>
        </p:grpSpPr>
        <p:cxnSp>
          <p:nvCxnSpPr>
            <p:cNvPr id="35" name="Straight Connector 34">
              <a:extLst>
                <a:ext uri="{FF2B5EF4-FFF2-40B4-BE49-F238E27FC236}">
                  <a16:creationId xmlns:a16="http://schemas.microsoft.com/office/drawing/2014/main" id="{C575CF26-3D3C-4C5A-A2B7-00432016EF62}"/>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flipH="1">
              <a:off x="329184" y="5777809"/>
              <a:ext cx="521208" cy="0"/>
            </a:xfrm>
            <a:prstGeom prst="line">
              <a:avLst/>
            </a:prstGeom>
            <a:ln w="152400">
              <a:solidFill>
                <a:schemeClr val="accent4"/>
              </a:solidFill>
            </a:ln>
          </p:spPr>
          <p:style>
            <a:lnRef idx="1">
              <a:schemeClr val="accent1"/>
            </a:lnRef>
            <a:fillRef idx="0">
              <a:schemeClr val="accent1"/>
            </a:fillRef>
            <a:effectRef idx="0">
              <a:schemeClr val="accent1"/>
            </a:effectRef>
            <a:fontRef idx="minor">
              <a:schemeClr val="tx1"/>
            </a:fontRef>
          </p:style>
        </p:cxnSp>
        <p:sp>
          <p:nvSpPr>
            <p:cNvPr id="41" name="Rectangle 40">
              <a:extLst>
                <a:ext uri="{FF2B5EF4-FFF2-40B4-BE49-F238E27FC236}">
                  <a16:creationId xmlns:a16="http://schemas.microsoft.com/office/drawing/2014/main" id="{99413ED5-9ED4-4772-BCE4-2BCAE6B12E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9184" y="2"/>
              <a:ext cx="524256" cy="566677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8" name="Rectangle 37">
            <a:extLst>
              <a:ext uri="{FF2B5EF4-FFF2-40B4-BE49-F238E27FC236}">
                <a16:creationId xmlns:a16="http://schemas.microsoft.com/office/drawing/2014/main" id="{04357C93-F0CB-4A1C-8F77-4E90637898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8623" y="372533"/>
            <a:ext cx="6116779" cy="6068728"/>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Upward trend">
            <a:extLst>
              <a:ext uri="{FF2B5EF4-FFF2-40B4-BE49-F238E27FC236}">
                <a16:creationId xmlns:a16="http://schemas.microsoft.com/office/drawing/2014/main" id="{CCED2323-3E9E-AC92-AE79-16F8478295A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42597" y="624585"/>
            <a:ext cx="5608830" cy="5608830"/>
          </a:xfrm>
          <a:prstGeom prst="rect">
            <a:avLst/>
          </a:prstGeom>
        </p:spPr>
      </p:pic>
      <p:sp>
        <p:nvSpPr>
          <p:cNvPr id="2" name="Flowchart: Punched Tape 1">
            <a:extLst>
              <a:ext uri="{FF2B5EF4-FFF2-40B4-BE49-F238E27FC236}">
                <a16:creationId xmlns:a16="http://schemas.microsoft.com/office/drawing/2014/main" id="{EE4FC986-A19F-6480-AD26-0D22528AC58B}"/>
              </a:ext>
            </a:extLst>
          </p:cNvPr>
          <p:cNvSpPr/>
          <p:nvPr/>
        </p:nvSpPr>
        <p:spPr>
          <a:xfrm>
            <a:off x="7789333" y="3839739"/>
            <a:ext cx="3460070" cy="1540933"/>
          </a:xfrm>
          <a:prstGeom prst="flowChartPunchedTap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dirty="0"/>
              <a:t>A SNIPPET!</a:t>
            </a:r>
          </a:p>
        </p:txBody>
      </p:sp>
      <p:pic>
        <p:nvPicPr>
          <p:cNvPr id="7" name="Picture 6" descr="A screenshot of a computer&#10;&#10;Description automatically generated">
            <a:extLst>
              <a:ext uri="{FF2B5EF4-FFF2-40B4-BE49-F238E27FC236}">
                <a16:creationId xmlns:a16="http://schemas.microsoft.com/office/drawing/2014/main" id="{08E16602-2FDF-D70D-B838-875A16B041DD}"/>
              </a:ext>
            </a:extLst>
          </p:cNvPr>
          <p:cNvPicPr>
            <a:picLocks noChangeAspect="1"/>
          </p:cNvPicPr>
          <p:nvPr/>
        </p:nvPicPr>
        <p:blipFill rotWithShape="1">
          <a:blip r:embed="rId4"/>
          <a:srcRect l="2564" t="23677" r="60150" b="16434"/>
          <a:stretch/>
        </p:blipFill>
        <p:spPr bwMode="auto">
          <a:xfrm>
            <a:off x="10237846" y="5791411"/>
            <a:ext cx="1699260" cy="836930"/>
          </a:xfrm>
          <a:prstGeom prst="rect">
            <a:avLst/>
          </a:prstGeom>
          <a:ln>
            <a:noFill/>
          </a:ln>
          <a:effectLst>
            <a:softEdge rad="63500"/>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240615791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panose="020B0004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686</TotalTime>
  <Words>2441</Words>
  <Application>Microsoft Office PowerPoint</Application>
  <PresentationFormat>Widescreen</PresentationFormat>
  <Paragraphs>182</Paragraphs>
  <Slides>33</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33</vt:i4>
      </vt:variant>
    </vt:vector>
  </HeadingPairs>
  <TitlesOfParts>
    <vt:vector size="39" baseType="lpstr">
      <vt:lpstr>Aptos</vt:lpstr>
      <vt:lpstr>Aptos Display</vt:lpstr>
      <vt:lpstr>Arial</vt:lpstr>
      <vt:lpstr>Arial Black</vt:lpstr>
      <vt:lpstr>Calibri</vt:lpstr>
      <vt:lpstr>office theme</vt:lpstr>
      <vt:lpstr>PowerPoint Presentation</vt:lpstr>
      <vt:lpstr>OUTLINE</vt:lpstr>
      <vt:lpstr>BACKGROUND</vt:lpstr>
      <vt:lpstr>PowerPoint Presentation</vt:lpstr>
      <vt:lpstr>METHODOLOGY: QUESTIONNAIRE</vt:lpstr>
      <vt:lpstr>METHODOLOGY: SAMPLING</vt:lpstr>
      <vt:lpstr>Sample Design: Sample size</vt:lpstr>
      <vt:lpstr>DATA COLLECTION &amp; analysis</vt:lpstr>
      <vt:lpstr>GATS-SA RESULTS</vt:lpstr>
      <vt:lpstr>Current Tobacco Use by Type of Use</vt:lpstr>
      <vt:lpstr>Frequency of Smoking</vt:lpstr>
      <vt:lpstr>PowerPoint Presentation</vt:lpstr>
      <vt:lpstr>Age of Smoking Initiation</vt:lpstr>
      <vt:lpstr>Time to First Tobacco Use</vt:lpstr>
      <vt:lpstr>Electronic Cigarettes   </vt:lpstr>
      <vt:lpstr>Reasons for E-cigarette Use</vt:lpstr>
      <vt:lpstr>Current Use of Nicotine Containing Electronic Cigarettes </vt:lpstr>
      <vt:lpstr>Expenditure on E-cigarettes</vt:lpstr>
      <vt:lpstr>Waterpipe/Hubbly Bubbly</vt:lpstr>
      <vt:lpstr>Smoking Cessation</vt:lpstr>
      <vt:lpstr>Smoking Cessation</vt:lpstr>
      <vt:lpstr>Reasons for Trying to Quit Smoking</vt:lpstr>
      <vt:lpstr>Exposure to Secondhand Smoke in Public Places</vt:lpstr>
      <vt:lpstr>Expenditure on Cigarettes</vt:lpstr>
      <vt:lpstr>Sources of Last Cigarette Purchase</vt:lpstr>
      <vt:lpstr>Tobacco Advertising, Promotion and Sponsorship (TAPS)</vt:lpstr>
      <vt:lpstr>Anti –Tobacco messages</vt:lpstr>
      <vt:lpstr>Knowledge, Attitudes and Perceptions About Tobacco Products</vt:lpstr>
      <vt:lpstr>Knowledge, Attitudes and Perceptions of Tobacco Products</vt:lpstr>
      <vt:lpstr>RECOMMENDATIONS</vt:lpstr>
      <vt:lpstr>CONCLUSION</vt:lpstr>
      <vt:lpstr>ACKNOWLEDGMENT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Siphesihle Gwambe | SAMRC</dc:creator>
  <cp:lastModifiedBy>Catherine Egbe</cp:lastModifiedBy>
  <cp:revision>107</cp:revision>
  <dcterms:created xsi:type="dcterms:W3CDTF">2024-06-06T14:25:39Z</dcterms:created>
  <dcterms:modified xsi:type="dcterms:W3CDTF">2024-06-13T06:18:31Z</dcterms:modified>
</cp:coreProperties>
</file>