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1" r:id="rId2"/>
  </p:sldMasterIdLst>
  <p:notesMasterIdLst>
    <p:notesMasterId r:id="rId26"/>
  </p:notesMasterIdLst>
  <p:handoutMasterIdLst>
    <p:handoutMasterId r:id="rId27"/>
  </p:handoutMasterIdLst>
  <p:sldIdLst>
    <p:sldId id="256" r:id="rId3"/>
    <p:sldId id="257" r:id="rId4"/>
    <p:sldId id="375" r:id="rId5"/>
    <p:sldId id="369" r:id="rId6"/>
    <p:sldId id="377" r:id="rId7"/>
    <p:sldId id="370" r:id="rId8"/>
    <p:sldId id="380" r:id="rId9"/>
    <p:sldId id="381" r:id="rId10"/>
    <p:sldId id="376" r:id="rId11"/>
    <p:sldId id="379" r:id="rId12"/>
    <p:sldId id="383" r:id="rId13"/>
    <p:sldId id="378" r:id="rId14"/>
    <p:sldId id="382" r:id="rId15"/>
    <p:sldId id="384" r:id="rId16"/>
    <p:sldId id="385" r:id="rId17"/>
    <p:sldId id="363" r:id="rId18"/>
    <p:sldId id="364" r:id="rId19"/>
    <p:sldId id="365" r:id="rId20"/>
    <p:sldId id="366" r:id="rId21"/>
    <p:sldId id="367" r:id="rId22"/>
    <p:sldId id="386" r:id="rId23"/>
    <p:sldId id="374" r:id="rId24"/>
    <p:sldId id="387" r:id="rId25"/>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7B4997-994E-4DED-9BDB-7B0A64426150}" v="1" dt="2024-07-01T11:20:19.1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8" d="100"/>
          <a:sy n="38" d="100"/>
        </p:scale>
        <p:origin x="1446"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532"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B5B3E96-510A-4CE8-A11B-31CBD2FA4C0D}" type="datetimeFigureOut">
              <a:rPr lang="en-US" smtClean="0"/>
              <a:pPr/>
              <a:t>7/3/2024</a:t>
            </a:fld>
            <a:endParaRPr lang="en-ZA"/>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37A12ED-F32A-47F0-AB5B-DA049A49CEC4}" type="slidenum">
              <a:rPr lang="en-ZA" smtClean="0"/>
              <a:pPr/>
              <a:t>‹#›</a:t>
            </a:fld>
            <a:endParaRPr lang="en-ZA"/>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EB90656-425C-4BD6-8B59-937B71857D80}" type="datetimeFigureOut">
              <a:rPr lang="en-US" smtClean="0"/>
              <a:pPr/>
              <a:t>7/3/2024</a:t>
            </a:fld>
            <a:endParaRPr lang="en-Z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D4EA3F3-7F60-4372-AD96-0BFBCD79137E}" type="slidenum">
              <a:rPr lang="en-ZA" smtClean="0"/>
              <a:pPr/>
              <a:t>‹#›</a:t>
            </a:fld>
            <a:endParaRPr lang="en-ZA"/>
          </a:p>
        </p:txBody>
      </p:sp>
    </p:spTree>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11</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824766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94461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121961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906469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15</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256921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16</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2924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17</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141970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18</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23799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19</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522412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20</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600651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110844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21</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438763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65099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917758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922872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5</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05889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6</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04332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7</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178915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8</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19673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9</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615359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10</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7332133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11430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1"/>
          <p:cNvPicPr>
            <a:picLocks noChangeAspect="1" noChangeArrowheads="1"/>
          </p:cNvPicPr>
          <p:nvPr userDrawn="1"/>
        </p:nvPicPr>
        <p:blipFill>
          <a:blip r:embed="rId2" cstate="print"/>
          <a:srcRect r="26000"/>
          <a:stretch>
            <a:fillRect/>
          </a:stretch>
        </p:blipFill>
        <p:spPr bwMode="auto">
          <a:xfrm>
            <a:off x="228600" y="1219200"/>
            <a:ext cx="1524000" cy="1372973"/>
          </a:xfrm>
          <a:prstGeom prst="rect">
            <a:avLst/>
          </a:prstGeom>
          <a:noFill/>
          <a:ln w="9525">
            <a:noFill/>
            <a:miter lim="800000"/>
            <a:headEnd/>
            <a:tailEnd/>
          </a:ln>
          <a:effectLst/>
        </p:spPr>
      </p:pic>
      <p:pic>
        <p:nvPicPr>
          <p:cNvPr id="9" name="Picture 7"/>
          <p:cNvPicPr>
            <a:picLocks noChangeAspect="1" noChangeArrowheads="1"/>
          </p:cNvPicPr>
          <p:nvPr userDrawn="1"/>
        </p:nvPicPr>
        <p:blipFill>
          <a:blip r:embed="rId3" cstate="print"/>
          <a:srcRect l="5799" r="18813"/>
          <a:stretch>
            <a:fillRect/>
          </a:stretch>
        </p:blipFill>
        <p:spPr bwMode="auto">
          <a:xfrm flipH="1">
            <a:off x="228600" y="2743200"/>
            <a:ext cx="1524000" cy="1333891"/>
          </a:xfrm>
          <a:prstGeom prst="rect">
            <a:avLst/>
          </a:prstGeom>
          <a:noFill/>
          <a:ln w="9525">
            <a:noFill/>
            <a:miter lim="800000"/>
            <a:headEnd/>
            <a:tailEnd/>
          </a:ln>
          <a:effectLst/>
        </p:spPr>
      </p:pic>
      <p:pic>
        <p:nvPicPr>
          <p:cNvPr id="10" name="Picture 9"/>
          <p:cNvPicPr>
            <a:picLocks noChangeAspect="1" noChangeArrowheads="1"/>
          </p:cNvPicPr>
          <p:nvPr userDrawn="1"/>
        </p:nvPicPr>
        <p:blipFill>
          <a:blip r:embed="rId4" cstate="print"/>
          <a:srcRect l="11563" r="32932" b="27168"/>
          <a:stretch>
            <a:fillRect/>
          </a:stretch>
        </p:blipFill>
        <p:spPr bwMode="auto">
          <a:xfrm>
            <a:off x="228600" y="4267200"/>
            <a:ext cx="1567543" cy="1371600"/>
          </a:xfrm>
          <a:prstGeom prst="rect">
            <a:avLst/>
          </a:prstGeom>
          <a:noFill/>
          <a:ln w="9525">
            <a:noFill/>
            <a:miter lim="800000"/>
            <a:headEnd/>
            <a:tailEnd/>
          </a:ln>
          <a:effectLst/>
        </p:spPr>
      </p:pic>
      <p:cxnSp>
        <p:nvCxnSpPr>
          <p:cNvPr id="12" name="Straight Connector 11"/>
          <p:cNvCxnSpPr/>
          <p:nvPr userDrawn="1"/>
        </p:nvCxnSpPr>
        <p:spPr>
          <a:xfrm>
            <a:off x="2514600" y="2667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2514600" y="4191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pic>
        <p:nvPicPr>
          <p:cNvPr id="16" name="Picture 15" descr="NDOH Logo.jpg"/>
          <p:cNvPicPr>
            <a:picLocks noChangeAspect="1"/>
          </p:cNvPicPr>
          <p:nvPr userDrawn="1"/>
        </p:nvPicPr>
        <p:blipFill>
          <a:blip r:embed="rId5" cstate="print"/>
          <a:stretch>
            <a:fillRect/>
          </a:stretch>
        </p:blipFill>
        <p:spPr>
          <a:xfrm>
            <a:off x="152400" y="5890664"/>
            <a:ext cx="2286000" cy="824484"/>
          </a:xfrm>
          <a:prstGeom prst="rect">
            <a:avLst/>
          </a:prstGeom>
        </p:spPr>
      </p:pic>
      <p:cxnSp>
        <p:nvCxnSpPr>
          <p:cNvPr id="17" name="Straight Connector 1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 - NDP - Full colour.jpg"/>
          <p:cNvPicPr>
            <a:picLocks noChangeAspect="1"/>
          </p:cNvPicPr>
          <p:nvPr userDrawn="1"/>
        </p:nvPicPr>
        <p:blipFill>
          <a:blip r:embed="rId6" cstate="print"/>
          <a:stretch>
            <a:fillRect/>
          </a:stretch>
        </p:blipFill>
        <p:spPr>
          <a:xfrm>
            <a:off x="6465920"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35958" y="5890663"/>
            <a:ext cx="1475520" cy="94432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7" name="Straight Connector 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Logo - NDP - Full colour.jpg"/>
          <p:cNvPicPr>
            <a:picLocks noChangeAspect="1"/>
          </p:cNvPicPr>
          <p:nvPr userDrawn="1"/>
        </p:nvPicPr>
        <p:blipFill>
          <a:blip r:embed="rId2" cstate="print"/>
          <a:stretch>
            <a:fillRect/>
          </a:stretch>
        </p:blipFill>
        <p:spPr>
          <a:xfrm>
            <a:off x="6537928"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68344" y="5944572"/>
            <a:ext cx="1368152" cy="8756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79DE21-5DAA-4204-B423-28510684095B}"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0668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NDOH Logo.jpg"/>
          <p:cNvPicPr>
            <a:picLocks noChangeAspect="1"/>
          </p:cNvPicPr>
          <p:nvPr userDrawn="1"/>
        </p:nvPicPr>
        <p:blipFill>
          <a:blip r:embed="rId3" cstate="print"/>
          <a:stretch>
            <a:fillRect/>
          </a:stretch>
        </p:blipFill>
        <p:spPr>
          <a:xfrm>
            <a:off x="152400" y="5867400"/>
            <a:ext cx="2286000" cy="824484"/>
          </a:xfrm>
          <a:prstGeom prst="rect">
            <a:avLst/>
          </a:prstGeom>
        </p:spPr>
      </p:pic>
      <p:pic>
        <p:nvPicPr>
          <p:cNvPr id="9" name="Picture 11"/>
          <p:cNvPicPr>
            <a:picLocks noChangeAspect="1" noChangeArrowheads="1"/>
          </p:cNvPicPr>
          <p:nvPr userDrawn="1"/>
        </p:nvPicPr>
        <p:blipFill>
          <a:blip r:embed="rId4" cstate="print"/>
          <a:srcRect r="26000"/>
          <a:stretch>
            <a:fillRect/>
          </a:stretch>
        </p:blipFill>
        <p:spPr bwMode="auto">
          <a:xfrm>
            <a:off x="7341870" y="1"/>
            <a:ext cx="1184147" cy="1066799"/>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53"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4600" y="1752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FUNERAL UNDERTAKERS SESSION</a:t>
            </a:r>
          </a:p>
        </p:txBody>
      </p:sp>
      <p:sp>
        <p:nvSpPr>
          <p:cNvPr id="5" name="TextBox 4"/>
          <p:cNvSpPr txBox="1"/>
          <p:nvPr/>
        </p:nvSpPr>
        <p:spPr>
          <a:xfrm>
            <a:off x="2514600" y="3276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Mr DN Nkuna </a:t>
            </a:r>
          </a:p>
        </p:txBody>
      </p:sp>
      <p:sp>
        <p:nvSpPr>
          <p:cNvPr id="6" name="TextBox 5"/>
          <p:cNvSpPr txBox="1"/>
          <p:nvPr/>
        </p:nvSpPr>
        <p:spPr>
          <a:xfrm>
            <a:off x="2514600" y="4800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05 JULY 2024</a:t>
            </a:r>
          </a:p>
        </p:txBody>
      </p:sp>
      <p:sp>
        <p:nvSpPr>
          <p:cNvPr id="7" name="Rectangle 2"/>
          <p:cNvSpPr txBox="1">
            <a:spLocks noChangeArrowheads="1"/>
          </p:cNvSpPr>
          <p:nvPr/>
        </p:nvSpPr>
        <p:spPr>
          <a:xfrm>
            <a:off x="533400" y="0"/>
            <a:ext cx="7315200" cy="838200"/>
          </a:xfrm>
          <a:prstGeom prst="rect">
            <a:avLst/>
          </a:prstGeom>
        </p:spPr>
        <p:txBody>
          <a:bodyPr tIns="45720" rIns="91440" bIns="45720" anchor="b">
            <a:normAutofit fontScale="92500" lnSpcReduction="10000"/>
          </a:bodyPr>
          <a:lstStyle/>
          <a:p>
            <a:pPr marL="0" marR="0" lvl="0" indent="0" algn="l"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800" b="1" dirty="0">
                <a:solidFill>
                  <a:schemeClr val="bg1"/>
                </a:solidFill>
                <a:latin typeface="Arial" pitchFamily="34" charset="0"/>
                <a:ea typeface="+mj-ea"/>
                <a:cs typeface="Arial" pitchFamily="34" charset="0"/>
              </a:rPr>
              <a:t>Management of Human Remains </a:t>
            </a:r>
            <a:r>
              <a:rPr lang="en-GB" sz="2800" b="1" dirty="0" err="1">
                <a:solidFill>
                  <a:schemeClr val="bg1"/>
                </a:solidFill>
                <a:latin typeface="Arial" pitchFamily="34" charset="0"/>
                <a:ea typeface="+mj-ea"/>
                <a:cs typeface="Arial" pitchFamily="34" charset="0"/>
              </a:rPr>
              <a:t>ito</a:t>
            </a:r>
            <a:r>
              <a:rPr lang="en-GB" sz="2800" b="1" dirty="0">
                <a:solidFill>
                  <a:schemeClr val="bg1"/>
                </a:solidFill>
                <a:latin typeface="Arial" pitchFamily="34" charset="0"/>
                <a:ea typeface="+mj-ea"/>
                <a:cs typeface="Arial" pitchFamily="34" charset="0"/>
              </a:rPr>
              <a:t> R363 with emphasis in M Pox Control</a:t>
            </a:r>
            <a:endParaRPr kumimoji="0" lang="en-GB" sz="28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2A542920-42DC-71C4-D925-BD8776944678}"/>
              </a:ext>
            </a:extLst>
          </p:cNvPr>
          <p:cNvSpPr txBox="1"/>
          <p:nvPr/>
        </p:nvSpPr>
        <p:spPr>
          <a:xfrm>
            <a:off x="251520" y="1052736"/>
            <a:ext cx="8640960" cy="5033557"/>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en-US" sz="1800" dirty="0">
                <a:solidFill>
                  <a:srgbClr val="000000"/>
                </a:solidFill>
                <a:effectLst/>
                <a:latin typeface="Arial" panose="020B0604020202020204" pitchFamily="34" charset="0"/>
                <a:ea typeface="Calibri" panose="020F0502020204030204" pitchFamily="34" charset="0"/>
              </a:rPr>
              <a:t>a funeral undertaker must be called immediately to remove the body if an M Pox Patient demise at Home.</a:t>
            </a:r>
          </a:p>
          <a:p>
            <a:pPr marL="285750" indent="-285750">
              <a:lnSpc>
                <a:spcPct val="150000"/>
              </a:lnSpc>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Family members looking after patients of M Pox to be capacitated how to look after their loved ones and also what do in the case of death.</a:t>
            </a:r>
            <a:endParaRPr lang="en-US" sz="1800" dirty="0">
              <a:solidFill>
                <a:srgbClr val="000000"/>
              </a:solidFill>
              <a:effectLst/>
              <a:latin typeface="Arial" panose="020B0604020202020204" pitchFamily="34" charset="0"/>
              <a:ea typeface="Calibri" panose="020F0502020204030204" pitchFamily="34" charset="0"/>
            </a:endParaRPr>
          </a:p>
          <a:p>
            <a:pPr marL="285750" indent="-285750">
              <a:lnSpc>
                <a:spcPct val="150000"/>
              </a:lnSpc>
              <a:buFont typeface="Wingdings" panose="05000000000000000000" pitchFamily="2" charset="2"/>
              <a:buChar char="§"/>
            </a:pPr>
            <a:r>
              <a:rPr lang="en-ZA" sz="1800" kern="0" dirty="0">
                <a:solidFill>
                  <a:srgbClr val="141413"/>
                </a:solidFill>
                <a:effectLst/>
                <a:latin typeface="Arial" panose="020B0604020202020204" pitchFamily="34" charset="0"/>
                <a:ea typeface="Aptos" panose="020B0004020202020204" pitchFamily="34" charset="0"/>
              </a:rPr>
              <a:t>The dignity of the dead, their cultural and religious traditions, and their families should be respected and protected. </a:t>
            </a:r>
          </a:p>
          <a:p>
            <a:pPr marL="285750" indent="-285750">
              <a:lnSpc>
                <a:spcPct val="150000"/>
              </a:lnSpc>
              <a:buFont typeface="Wingdings" panose="05000000000000000000" pitchFamily="2" charset="2"/>
              <a:buChar char="§"/>
            </a:pPr>
            <a:r>
              <a:rPr lang="en-ZA" sz="1800" kern="0" dirty="0">
                <a:solidFill>
                  <a:srgbClr val="141413"/>
                </a:solidFill>
                <a:effectLst/>
                <a:latin typeface="Arial" panose="020B0604020202020204" pitchFamily="34" charset="0"/>
                <a:ea typeface="Aptos" panose="020B0004020202020204" pitchFamily="34" charset="0"/>
              </a:rPr>
              <a:t>Family and friends may view the body before and after it has been prepared for burial, in accordance with local customs. </a:t>
            </a:r>
          </a:p>
          <a:p>
            <a:pPr marL="285750" indent="-285750">
              <a:lnSpc>
                <a:spcPct val="150000"/>
              </a:lnSpc>
              <a:buFont typeface="Wingdings" panose="05000000000000000000" pitchFamily="2" charset="2"/>
              <a:buChar char="§"/>
            </a:pPr>
            <a:r>
              <a:rPr lang="en-US" sz="1800" kern="100" dirty="0">
                <a:solidFill>
                  <a:srgbClr val="000000"/>
                </a:solidFill>
                <a:effectLst/>
                <a:latin typeface="Arial" panose="020B0604020202020204" pitchFamily="34" charset="0"/>
                <a:ea typeface="Calibri" panose="020F0502020204030204" pitchFamily="34" charset="0"/>
              </a:rPr>
              <a:t>Post-mortem activities should be conducted with a focus on avoiding aerosol generating procedures and ensuring that if aerosol generation is likely (e.g. when using an oscillating saw) that appropriate engineering controls and personal protective equipment (PPE) are used.</a:t>
            </a:r>
            <a:endParaRPr lang="en-ZA" dirty="0"/>
          </a:p>
        </p:txBody>
      </p:sp>
    </p:spTree>
    <p:extLst>
      <p:ext uri="{BB962C8B-B14F-4D97-AF65-F5344CB8AC3E}">
        <p14:creationId xmlns:p14="http://schemas.microsoft.com/office/powerpoint/2010/main" val="2702969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C7C1568F-C7CD-D69B-2FFA-D376F12CCC17}"/>
              </a:ext>
            </a:extLst>
          </p:cNvPr>
          <p:cNvSpPr txBox="1"/>
          <p:nvPr/>
        </p:nvSpPr>
        <p:spPr>
          <a:xfrm>
            <a:off x="179512" y="1196752"/>
            <a:ext cx="8784976" cy="4620817"/>
          </a:xfrm>
          <a:prstGeom prst="rect">
            <a:avLst/>
          </a:prstGeom>
          <a:noFill/>
        </p:spPr>
        <p:txBody>
          <a:bodyPr wrap="square">
            <a:spAutoFit/>
          </a:bodyPr>
          <a:lstStyle/>
          <a:p>
            <a:pPr marL="342900" marR="13335" lvl="0" indent="-342900" algn="just" fontAlgn="base">
              <a:lnSpc>
                <a:spcPct val="150000"/>
              </a:lnSpc>
              <a:spcAft>
                <a:spcPts val="97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Cleaning the environment is key and continuous hand hygiene must always be practiced using soap and clean water or hand sanitizers.</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13335" lvl="0" indent="-342900" algn="just" fontAlgn="base">
              <a:lnSpc>
                <a:spcPct val="150000"/>
              </a:lnSpc>
              <a:spcAft>
                <a:spcPts val="118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The mortuary must be kept clean and properly ventilated and illuminated at all times.</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13335" lvl="0" indent="-342900" algn="just" fontAlgn="base">
              <a:lnSpc>
                <a:spcPct val="150000"/>
              </a:lnSpc>
              <a:spcAft>
                <a:spcPts val="114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Surfaces and instruments should be made of materials that can be easily disinfected as prescribed in Regulations. </a:t>
            </a:r>
          </a:p>
          <a:p>
            <a:pPr marL="342900" marR="13335" lvl="0" indent="-342900" algn="just" fontAlgn="base">
              <a:lnSpc>
                <a:spcPct val="150000"/>
              </a:lnSpc>
              <a:spcAft>
                <a:spcPts val="114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Environmental surfaces, where the body was prepared, should first be cleaned with soap and water, and/or disinfected using bleach or alcohol solution. </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3552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Hand Hygiene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Oval 4">
            <a:extLst>
              <a:ext uri="{FF2B5EF4-FFF2-40B4-BE49-F238E27FC236}">
                <a16:creationId xmlns:a16="http://schemas.microsoft.com/office/drawing/2014/main" id="{B1D8BF41-8B05-E5F1-8E6F-FAC5A3D149FC}"/>
              </a:ext>
            </a:extLst>
          </p:cNvPr>
          <p:cNvSpPr/>
          <p:nvPr/>
        </p:nvSpPr>
        <p:spPr>
          <a:xfrm>
            <a:off x="2627784" y="1094428"/>
            <a:ext cx="6221108"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Touching the patient or assisting a family member or the Human Remain	</a:t>
            </a:r>
          </a:p>
        </p:txBody>
      </p:sp>
      <p:sp>
        <p:nvSpPr>
          <p:cNvPr id="8" name="Oval 7">
            <a:extLst>
              <a:ext uri="{FF2B5EF4-FFF2-40B4-BE49-F238E27FC236}">
                <a16:creationId xmlns:a16="http://schemas.microsoft.com/office/drawing/2014/main" id="{DC13A646-2E44-7CE7-38EE-B8E4DA659165}"/>
              </a:ext>
            </a:extLst>
          </p:cNvPr>
          <p:cNvSpPr/>
          <p:nvPr/>
        </p:nvSpPr>
        <p:spPr>
          <a:xfrm>
            <a:off x="2784243" y="2076394"/>
            <a:ext cx="5902557"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Aseptic Task for hospital environment	</a:t>
            </a:r>
          </a:p>
        </p:txBody>
      </p:sp>
      <p:sp>
        <p:nvSpPr>
          <p:cNvPr id="9" name="Oval 8">
            <a:extLst>
              <a:ext uri="{FF2B5EF4-FFF2-40B4-BE49-F238E27FC236}">
                <a16:creationId xmlns:a16="http://schemas.microsoft.com/office/drawing/2014/main" id="{5A84F002-1DB4-E1C6-3A1E-F97AC485AE7F}"/>
              </a:ext>
            </a:extLst>
          </p:cNvPr>
          <p:cNvSpPr/>
          <p:nvPr/>
        </p:nvSpPr>
        <p:spPr>
          <a:xfrm>
            <a:off x="2804868" y="3058360"/>
            <a:ext cx="5902557"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Body Fluid Exposure from assisting a patient or family member or Human Remain	</a:t>
            </a:r>
          </a:p>
        </p:txBody>
      </p:sp>
      <p:sp>
        <p:nvSpPr>
          <p:cNvPr id="10" name="Oval 9">
            <a:extLst>
              <a:ext uri="{FF2B5EF4-FFF2-40B4-BE49-F238E27FC236}">
                <a16:creationId xmlns:a16="http://schemas.microsoft.com/office/drawing/2014/main" id="{E53388F7-BAD9-45FA-C32E-083B420449D5}"/>
              </a:ext>
            </a:extLst>
          </p:cNvPr>
          <p:cNvSpPr/>
          <p:nvPr/>
        </p:nvSpPr>
        <p:spPr>
          <a:xfrm>
            <a:off x="2774770" y="3982291"/>
            <a:ext cx="617608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Patient/ Human Remain Contact	</a:t>
            </a:r>
          </a:p>
        </p:txBody>
      </p:sp>
      <p:sp>
        <p:nvSpPr>
          <p:cNvPr id="11" name="Oval 10">
            <a:extLst>
              <a:ext uri="{FF2B5EF4-FFF2-40B4-BE49-F238E27FC236}">
                <a16:creationId xmlns:a16="http://schemas.microsoft.com/office/drawing/2014/main" id="{F4C338C1-A878-250A-3479-D51A277E98E8}"/>
              </a:ext>
            </a:extLst>
          </p:cNvPr>
          <p:cNvSpPr/>
          <p:nvPr/>
        </p:nvSpPr>
        <p:spPr>
          <a:xfrm>
            <a:off x="2829719" y="4964257"/>
            <a:ext cx="5811603"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Contact with Patient/ Deceased Surroundings or Environment or material	</a:t>
            </a:r>
          </a:p>
        </p:txBody>
      </p:sp>
      <p:pic>
        <p:nvPicPr>
          <p:cNvPr id="1026" name="Picture 2">
            <a:extLst>
              <a:ext uri="{FF2B5EF4-FFF2-40B4-BE49-F238E27FC236}">
                <a16:creationId xmlns:a16="http://schemas.microsoft.com/office/drawing/2014/main" id="{699F6D43-6C70-129B-219F-B21F846533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8" y="1287332"/>
            <a:ext cx="2292672"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716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Prevention in the Case of Death at Home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a:extLst>
              <a:ext uri="{FF2B5EF4-FFF2-40B4-BE49-F238E27FC236}">
                <a16:creationId xmlns:a16="http://schemas.microsoft.com/office/drawing/2014/main" id="{E2D40202-CF20-4E95-BEED-64509F2C0544}"/>
              </a:ext>
            </a:extLst>
          </p:cNvPr>
          <p:cNvSpPr txBox="1"/>
          <p:nvPr/>
        </p:nvSpPr>
        <p:spPr>
          <a:xfrm>
            <a:off x="92494" y="1124744"/>
            <a:ext cx="8799986" cy="4638578"/>
          </a:xfrm>
          <a:prstGeom prst="rect">
            <a:avLst/>
          </a:prstGeom>
          <a:noFill/>
        </p:spPr>
        <p:txBody>
          <a:bodyPr wrap="square">
            <a:spAutoFit/>
          </a:bodyPr>
          <a:lstStyle/>
          <a:p>
            <a:pPr marL="342900" indent="-342900">
              <a:lnSpc>
                <a:spcPct val="150000"/>
              </a:lnSpc>
              <a:buFont typeface="Wingdings" panose="05000000000000000000" pitchFamily="2" charset="2"/>
              <a:buChar char="§"/>
            </a:pPr>
            <a:r>
              <a:rPr lang="en-US" dirty="0">
                <a:solidFill>
                  <a:srgbClr val="000000"/>
                </a:solidFill>
                <a:effectLst/>
                <a:latin typeface="Arial" panose="020B0604020202020204" pitchFamily="34" charset="0"/>
                <a:ea typeface="Calibri" panose="020F0502020204030204" pitchFamily="34" charset="0"/>
              </a:rPr>
              <a:t>Family members may not at any stage handle the body without PPE.</a:t>
            </a:r>
          </a:p>
          <a:p>
            <a:pPr marL="342900" lvl="0" indent="-342900" algn="just" fontAlgn="base">
              <a:lnSpc>
                <a:spcPct val="150000"/>
              </a:lnSpc>
              <a:spcAft>
                <a:spcPts val="800"/>
              </a:spcAft>
              <a:buClr>
                <a:srgbClr val="000000"/>
              </a:buClr>
              <a:buSzPts val="1400"/>
              <a:buFont typeface="Wingdings" panose="05000000000000000000" pitchFamily="2" charset="2"/>
              <a:buChar char="§"/>
              <a:tabLst>
                <a:tab pos="228600" algn="l"/>
              </a:tabLst>
            </a:pPr>
            <a:r>
              <a:rPr lang="en-US" dirty="0">
                <a:solidFill>
                  <a:srgbClr val="000000"/>
                </a:solidFill>
                <a:latin typeface="Arial" panose="020B0604020202020204" pitchFamily="34" charset="0"/>
                <a:ea typeface="Calibri" panose="020F0502020204030204" pitchFamily="34" charset="0"/>
              </a:rPr>
              <a:t>The belongings of the deceased person should be handled with gloves and cleaned with 	a detergent followed by disinfection with bleach or alcohol solution.</a:t>
            </a:r>
            <a:endParaRPr lang="en-ZA" dirty="0">
              <a:solidFill>
                <a:srgbClr val="000000"/>
              </a:solidFill>
              <a:latin typeface="Arial" panose="020B0604020202020204" pitchFamily="34" charset="0"/>
              <a:ea typeface="Calibri" panose="020F0502020204030204" pitchFamily="34" charset="0"/>
            </a:endParaRP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Clothing and other fabric belonging to the deceased should be washed with water and laundry detergent. </a:t>
            </a: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The bed should be washed and disinfected before use.</a:t>
            </a: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If machine washing is not possible, linens can be soaked in hot water and soap in a large drum using a stick to stir and being careful to avoid splashing. The drum should then be emptied, and the linens soaked in chlorine/bleach solution, rinsed with clean water and allowed to dry fully, preferably in the sun.</a:t>
            </a:r>
            <a:endParaRPr lang="en-ZA" sz="2400" dirty="0"/>
          </a:p>
        </p:txBody>
      </p:sp>
    </p:spTree>
    <p:extLst>
      <p:ext uri="{BB962C8B-B14F-4D97-AF65-F5344CB8AC3E}">
        <p14:creationId xmlns:p14="http://schemas.microsoft.com/office/powerpoint/2010/main" val="33335710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9D87CF10-84BC-0D7F-C0F3-1BBA2195AC27}"/>
              </a:ext>
            </a:extLst>
          </p:cNvPr>
          <p:cNvSpPr txBox="1"/>
          <p:nvPr/>
        </p:nvSpPr>
        <p:spPr>
          <a:xfrm>
            <a:off x="215516" y="1196752"/>
            <a:ext cx="8712968" cy="4724370"/>
          </a:xfrm>
          <a:prstGeom prst="rect">
            <a:avLst/>
          </a:prstGeom>
          <a:noFill/>
        </p:spPr>
        <p:txBody>
          <a:bodyPr wrap="square">
            <a:spAutoFit/>
          </a:bodyPr>
          <a:lstStyle/>
          <a:p>
            <a:pPr marR="11430" algn="just">
              <a:lnSpc>
                <a:spcPct val="150000"/>
              </a:lnSpc>
              <a:spcAft>
                <a:spcPts val="1025"/>
              </a:spcAft>
            </a:pPr>
            <a:r>
              <a:rPr lang="en-US" sz="2000" kern="100" dirty="0">
                <a:solidFill>
                  <a:srgbClr val="000000"/>
                </a:solidFill>
                <a:effectLst/>
                <a:latin typeface="Arial" panose="020B0604020202020204" pitchFamily="34" charset="0"/>
                <a:ea typeface="Calibri" panose="020F0502020204030204" pitchFamily="34" charset="0"/>
              </a:rPr>
              <a:t>The human remains of a person who, at the time of his or her death suffered from a disease or condition which can transmit an illness even after death and in the opinion of the health authority concerned, may pose a health hazard or endanger public health in one way or another, may not be conveyed in public in any way unless-</a:t>
            </a:r>
          </a:p>
          <a:p>
            <a:pPr marL="342900" marR="13335" lvl="0" indent="-342900" algn="just" fontAlgn="base">
              <a:lnSpc>
                <a:spcPct val="90000"/>
              </a:lnSpc>
              <a:spcAft>
                <a:spcPts val="895"/>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Such human remains are placed in a polythene bag/body bag and placed in a coffin.</a:t>
            </a:r>
            <a:endParaRPr lang="en-ZA" sz="20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90000"/>
              </a:lnSpc>
              <a:spcAft>
                <a:spcPts val="105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Transportation of infectious human remains may be done with precautions prescribed in this guideline.</a:t>
            </a:r>
            <a:endParaRPr lang="en-ZA" sz="20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90000"/>
              </a:lnSpc>
              <a:spcAft>
                <a:spcPts val="105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The person transporting the deceased must ensure that the container or coffin is free from any leakages or other secretion matter emanating from the body.</a:t>
            </a:r>
            <a:endParaRPr lang="en-ZA" sz="2000" kern="1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10918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a:extLst>
              <a:ext uri="{FF2B5EF4-FFF2-40B4-BE49-F238E27FC236}">
                <a16:creationId xmlns:a16="http://schemas.microsoft.com/office/drawing/2014/main" id="{27220FF2-9A97-6378-4725-4816CC09525D}"/>
              </a:ext>
            </a:extLst>
          </p:cNvPr>
          <p:cNvSpPr txBox="1"/>
          <p:nvPr/>
        </p:nvSpPr>
        <p:spPr>
          <a:xfrm>
            <a:off x="215516" y="990600"/>
            <a:ext cx="8712968" cy="5034712"/>
          </a:xfrm>
          <a:prstGeom prst="rect">
            <a:avLst/>
          </a:prstGeom>
          <a:noFill/>
        </p:spPr>
        <p:txBody>
          <a:bodyPr wrap="square">
            <a:spAutoFit/>
          </a:bodyPr>
          <a:lstStyle/>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Should any leakages occur, a detour must be taken to the nearest undertaker where necessary measures to prevent the spread of fluids can be taken.</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The human remains may only be transported in a hearse or vehicle enclosed.</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Human remains of persons who died of Mpox and will be transported across borders, should be in possession of a permit issued by the Director-General of Health. The Guidelines on the Issuance of Human Remains Permits (Annexure A) should be followed by persons requesting an import or export permit for the transportation of remains across borders. </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Environmental health practitioners in Points of Entry should monitor and ensure human remains transported across borders comply with applicable requirements</a:t>
            </a:r>
            <a:r>
              <a:rPr lang="en-US" kern="100" dirty="0">
                <a:solidFill>
                  <a:srgbClr val="000000"/>
                </a:solidFill>
                <a:uFill>
                  <a:solidFill>
                    <a:srgbClr val="000000"/>
                  </a:solidFill>
                </a:uFill>
                <a:latin typeface="Arial" panose="020B0604020202020204" pitchFamily="34" charset="0"/>
                <a:ea typeface="Calibri" panose="020F0502020204030204" pitchFamily="34" charset="0"/>
                <a:cs typeface="Arial" panose="020B0604020202020204" pitchFamily="34" charset="0"/>
              </a:rPr>
              <a:t> and the necessary permits are in place and valid.</a:t>
            </a:r>
            <a:endParaRPr lang="en-ZA" sz="16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08591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4D84D402-6EB7-22FE-A0F9-C6EB392A8ADB}"/>
              </a:ext>
            </a:extLst>
          </p:cNvPr>
          <p:cNvSpPr txBox="1"/>
          <p:nvPr/>
        </p:nvSpPr>
        <p:spPr>
          <a:xfrm>
            <a:off x="395536" y="933149"/>
            <a:ext cx="8568952" cy="4758354"/>
          </a:xfrm>
          <a:prstGeom prst="rect">
            <a:avLst/>
          </a:prstGeom>
          <a:noFill/>
        </p:spPr>
        <p:txBody>
          <a:bodyPr wrap="square">
            <a:spAutoFit/>
          </a:bodyPr>
          <a:lstStyle/>
          <a:p>
            <a:pPr>
              <a:lnSpc>
                <a:spcPct val="150000"/>
              </a:lnSpc>
            </a:pPr>
            <a:r>
              <a:rPr lang="en-ZA" altLang="en-US" sz="2400" b="1" dirty="0"/>
              <a:t>Regulation 12: Conveyance of human remains</a:t>
            </a:r>
            <a:endParaRPr lang="en-ZA" altLang="en-US" sz="2400" dirty="0"/>
          </a:p>
          <a:p>
            <a:pPr marL="285750" indent="-285750">
              <a:lnSpc>
                <a:spcPct val="150000"/>
              </a:lnSpc>
              <a:buFont typeface="Wingdings" panose="05000000000000000000" pitchFamily="2" charset="2"/>
              <a:buChar char="§"/>
            </a:pPr>
            <a:r>
              <a:rPr lang="en-ZA" altLang="en-US" sz="1800" dirty="0"/>
              <a:t>Requirements apply to human remains transportation that is capable of transmitting diseases</a:t>
            </a:r>
          </a:p>
          <a:p>
            <a:pPr marL="285750" indent="-285750">
              <a:lnSpc>
                <a:spcPct val="150000"/>
              </a:lnSpc>
              <a:buFont typeface="Wingdings" panose="05000000000000000000" pitchFamily="2" charset="2"/>
              <a:buChar char="§"/>
            </a:pPr>
            <a:r>
              <a:rPr lang="en-ZA" altLang="en-US" sz="1800" dirty="0"/>
              <a:t>The conveyance must be approved by a medical doctor</a:t>
            </a:r>
          </a:p>
          <a:p>
            <a:pPr marL="285750" indent="-285750">
              <a:lnSpc>
                <a:spcPct val="150000"/>
              </a:lnSpc>
              <a:buFont typeface="Wingdings" panose="05000000000000000000" pitchFamily="2" charset="2"/>
              <a:buChar char="§"/>
            </a:pPr>
            <a:r>
              <a:rPr lang="en-ZA" altLang="en-US" sz="1800" dirty="0"/>
              <a:t>The approval must accompany the human remains and to be produced on request</a:t>
            </a:r>
          </a:p>
          <a:p>
            <a:pPr>
              <a:lnSpc>
                <a:spcPct val="150000"/>
              </a:lnSpc>
            </a:pPr>
            <a:r>
              <a:rPr lang="en-ZA" altLang="en-US" b="1" dirty="0"/>
              <a:t>Requirements of human remains containment:</a:t>
            </a:r>
          </a:p>
          <a:p>
            <a:pPr marL="285750" indent="-285750">
              <a:lnSpc>
                <a:spcPct val="150000"/>
              </a:lnSpc>
              <a:buFont typeface="Wingdings" panose="05000000000000000000" pitchFamily="2" charset="2"/>
              <a:buChar char="§"/>
            </a:pPr>
            <a:r>
              <a:rPr lang="en-ZA" altLang="en-US" dirty="0"/>
              <a:t>Polythene bag</a:t>
            </a:r>
          </a:p>
          <a:p>
            <a:pPr marL="285750" indent="-285750">
              <a:lnSpc>
                <a:spcPct val="150000"/>
              </a:lnSpc>
              <a:buFont typeface="Wingdings" panose="05000000000000000000" pitchFamily="2" charset="2"/>
              <a:buChar char="§"/>
            </a:pPr>
            <a:r>
              <a:rPr lang="en-ZA" altLang="en-US" dirty="0"/>
              <a:t>Container capable of being airtight</a:t>
            </a:r>
          </a:p>
          <a:p>
            <a:pPr marL="285750" indent="-285750">
              <a:lnSpc>
                <a:spcPct val="150000"/>
              </a:lnSpc>
              <a:buFont typeface="Wingdings" panose="05000000000000000000" pitchFamily="2" charset="2"/>
              <a:buChar char="§"/>
            </a:pPr>
            <a:r>
              <a:rPr lang="en-ZA" altLang="en-US" dirty="0"/>
              <a:t>Sturdy non-transparent sealable coffin</a:t>
            </a:r>
          </a:p>
          <a:p>
            <a:pPr marL="285750" indent="-285750">
              <a:lnSpc>
                <a:spcPct val="150000"/>
              </a:lnSpc>
              <a:buFont typeface="Wingdings" panose="05000000000000000000" pitchFamily="2" charset="2"/>
              <a:buChar char="§"/>
            </a:pPr>
            <a:r>
              <a:rPr lang="en-ZA" altLang="en-US" dirty="0"/>
              <a:t> Embalming </a:t>
            </a:r>
          </a:p>
          <a:p>
            <a:pPr marL="285750" indent="-285750">
              <a:lnSpc>
                <a:spcPct val="150000"/>
              </a:lnSpc>
              <a:buFont typeface="Wingdings" panose="05000000000000000000" pitchFamily="2" charset="2"/>
              <a:buChar char="§"/>
            </a:pPr>
            <a:r>
              <a:rPr lang="en-ZA" altLang="en-US" dirty="0"/>
              <a:t>Treated wood sawdust or other absorbent material </a:t>
            </a:r>
          </a:p>
        </p:txBody>
      </p:sp>
    </p:spTree>
    <p:extLst>
      <p:ext uri="{BB962C8B-B14F-4D97-AF65-F5344CB8AC3E}">
        <p14:creationId xmlns:p14="http://schemas.microsoft.com/office/powerpoint/2010/main" val="336444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4D84D402-6EB7-22FE-A0F9-C6EB392A8ADB}"/>
              </a:ext>
            </a:extLst>
          </p:cNvPr>
          <p:cNvSpPr txBox="1"/>
          <p:nvPr/>
        </p:nvSpPr>
        <p:spPr>
          <a:xfrm>
            <a:off x="395536" y="1196752"/>
            <a:ext cx="8568952" cy="4661276"/>
          </a:xfrm>
          <a:prstGeom prst="rect">
            <a:avLst/>
          </a:prstGeom>
          <a:noFill/>
        </p:spPr>
        <p:txBody>
          <a:bodyPr wrap="square">
            <a:spAutoFit/>
          </a:bodyPr>
          <a:lstStyle/>
          <a:p>
            <a:pPr>
              <a:lnSpc>
                <a:spcPct val="150000"/>
              </a:lnSpc>
            </a:pPr>
            <a:r>
              <a:rPr lang="en-ZA" altLang="en-US" sz="2000" b="1" dirty="0"/>
              <a:t>Regulation 13</a:t>
            </a:r>
          </a:p>
          <a:p>
            <a:pPr marL="342900" indent="-342900">
              <a:lnSpc>
                <a:spcPct val="150000"/>
              </a:lnSpc>
              <a:buFont typeface="Wingdings" panose="05000000000000000000" pitchFamily="2" charset="2"/>
              <a:buChar char="§"/>
            </a:pPr>
            <a:r>
              <a:rPr lang="en-ZA" altLang="en-US" sz="2000" dirty="0"/>
              <a:t>Transportation may not endanger public health</a:t>
            </a:r>
          </a:p>
          <a:p>
            <a:pPr marL="342900" indent="-342900">
              <a:lnSpc>
                <a:spcPct val="150000"/>
              </a:lnSpc>
              <a:buFont typeface="Wingdings" panose="05000000000000000000" pitchFamily="2" charset="2"/>
              <a:buChar char="§"/>
            </a:pPr>
            <a:r>
              <a:rPr lang="en-ZA" altLang="en-US" sz="2000" dirty="0"/>
              <a:t>Necessary steps must be taken to prevent leakages</a:t>
            </a:r>
          </a:p>
          <a:p>
            <a:pPr marL="342900" indent="-342900">
              <a:lnSpc>
                <a:spcPct val="150000"/>
              </a:lnSpc>
              <a:buFont typeface="Wingdings" panose="05000000000000000000" pitchFamily="2" charset="2"/>
              <a:buChar char="§"/>
            </a:pPr>
            <a:r>
              <a:rPr lang="en-ZA" altLang="en-US" sz="2000" dirty="0"/>
              <a:t>Public transport may be used to convey human remains, only if the container used is free from leakages and offensive odours</a:t>
            </a:r>
          </a:p>
          <a:p>
            <a:pPr>
              <a:lnSpc>
                <a:spcPct val="150000"/>
              </a:lnSpc>
              <a:defRPr/>
            </a:pPr>
            <a:r>
              <a:rPr lang="en-ZA" sz="2000" b="1" dirty="0"/>
              <a:t>Exemptions: </a:t>
            </a:r>
          </a:p>
          <a:p>
            <a:pPr lvl="1">
              <a:lnSpc>
                <a:spcPct val="150000"/>
              </a:lnSpc>
              <a:defRPr/>
            </a:pPr>
            <a:r>
              <a:rPr lang="en-ZA" sz="2000" dirty="0"/>
              <a:t>Going out of RSA - The requirements do not apply if the health authority authorises in writing the waiver of application of regulation  13 (1)</a:t>
            </a:r>
          </a:p>
          <a:p>
            <a:pPr lvl="1">
              <a:lnSpc>
                <a:spcPct val="150000"/>
              </a:lnSpc>
              <a:defRPr/>
            </a:pPr>
            <a:r>
              <a:rPr lang="en-ZA" sz="2000" dirty="0"/>
              <a:t>Coming into RSA – If a medical doctor confirms that the human remains do not pose any public health danger, requirement 13 (1) do not apply</a:t>
            </a:r>
            <a:endParaRPr lang="en-ZA" altLang="en-US" sz="2000" dirty="0"/>
          </a:p>
        </p:txBody>
      </p:sp>
    </p:spTree>
    <p:extLst>
      <p:ext uri="{BB962C8B-B14F-4D97-AF65-F5344CB8AC3E}">
        <p14:creationId xmlns:p14="http://schemas.microsoft.com/office/powerpoint/2010/main" val="21216819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BCB1132F-EE77-B82C-3736-A04B7052D851}"/>
              </a:ext>
            </a:extLst>
          </p:cNvPr>
          <p:cNvSpPr txBox="1"/>
          <p:nvPr/>
        </p:nvSpPr>
        <p:spPr>
          <a:xfrm>
            <a:off x="179512" y="1338870"/>
            <a:ext cx="8712968" cy="3650358"/>
          </a:xfrm>
          <a:prstGeom prst="rect">
            <a:avLst/>
          </a:prstGeom>
          <a:noFill/>
        </p:spPr>
        <p:txBody>
          <a:bodyPr wrap="square">
            <a:spAutoFit/>
          </a:bodyPr>
          <a:lstStyle/>
          <a:p>
            <a:r>
              <a:rPr lang="en-ZA" altLang="en-US" b="1" dirty="0"/>
              <a:t>Regulation 14: Authorisation to import and export human remains</a:t>
            </a:r>
          </a:p>
          <a:p>
            <a:pPr marL="285750" indent="-285750">
              <a:lnSpc>
                <a:spcPct val="150000"/>
              </a:lnSpc>
              <a:buFont typeface="Wingdings" panose="05000000000000000000" pitchFamily="2" charset="2"/>
              <a:buChar char="§"/>
            </a:pPr>
            <a:r>
              <a:rPr lang="en-ZA" altLang="en-US" sz="1800" dirty="0"/>
              <a:t>Authorisation is based on a number of relevant documents and certificates applicable to each case</a:t>
            </a:r>
          </a:p>
          <a:p>
            <a:pPr marL="285750" indent="-285750">
              <a:lnSpc>
                <a:spcPct val="150000"/>
              </a:lnSpc>
              <a:buFont typeface="Wingdings" panose="05000000000000000000" pitchFamily="2" charset="2"/>
              <a:buChar char="§"/>
            </a:pPr>
            <a:r>
              <a:rPr lang="en-ZA" altLang="en-US" sz="1800" dirty="0"/>
              <a:t>Import and export is issued by the Director General of Heath and it is valid for 30 days from the date of issue</a:t>
            </a:r>
          </a:p>
          <a:p>
            <a:pPr marL="285750" indent="-285750">
              <a:lnSpc>
                <a:spcPct val="150000"/>
              </a:lnSpc>
              <a:buFont typeface="Wingdings" panose="05000000000000000000" pitchFamily="2" charset="2"/>
              <a:buChar char="§"/>
            </a:pPr>
            <a:r>
              <a:rPr lang="en-ZA" altLang="en-US" sz="1800" dirty="0"/>
              <a:t>Importation human remains without permit will be detained at a mortuary for 30 days and may be buried normally or by the state at the cost of the importer</a:t>
            </a:r>
          </a:p>
          <a:p>
            <a:pPr marL="285750" indent="-285750">
              <a:lnSpc>
                <a:spcPct val="150000"/>
              </a:lnSpc>
              <a:buFont typeface="Wingdings" panose="05000000000000000000" pitchFamily="2" charset="2"/>
              <a:buChar char="§"/>
            </a:pPr>
            <a:r>
              <a:rPr lang="en-ZA" altLang="en-US" sz="1800" dirty="0"/>
              <a:t>All applications for import and export of human remains must be sent to the Director General  </a:t>
            </a:r>
          </a:p>
        </p:txBody>
      </p:sp>
    </p:spTree>
    <p:extLst>
      <p:ext uri="{BB962C8B-B14F-4D97-AF65-F5344CB8AC3E}">
        <p14:creationId xmlns:p14="http://schemas.microsoft.com/office/powerpoint/2010/main" val="241938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D53C5AFF-ED6E-CB23-08A2-5D28D7087302}"/>
              </a:ext>
            </a:extLst>
          </p:cNvPr>
          <p:cNvSpPr txBox="1"/>
          <p:nvPr/>
        </p:nvSpPr>
        <p:spPr>
          <a:xfrm>
            <a:off x="179512" y="870851"/>
            <a:ext cx="8784976" cy="5035353"/>
          </a:xfrm>
          <a:prstGeom prst="rect">
            <a:avLst/>
          </a:prstGeom>
          <a:noFill/>
        </p:spPr>
        <p:txBody>
          <a:bodyPr wrap="square">
            <a:spAutoFit/>
          </a:bodyPr>
          <a:lstStyle/>
          <a:p>
            <a:pPr>
              <a:lnSpc>
                <a:spcPct val="150000"/>
              </a:lnSpc>
            </a:pPr>
            <a:r>
              <a:rPr lang="en-ZA" altLang="en-US" b="1" dirty="0"/>
              <a:t>Regulation 14: Authorisation to import and export human remains</a:t>
            </a:r>
          </a:p>
          <a:p>
            <a:pPr>
              <a:lnSpc>
                <a:spcPct val="150000"/>
              </a:lnSpc>
            </a:pPr>
            <a:r>
              <a:rPr lang="en-ZA" altLang="en-US" dirty="0"/>
              <a:t>Documentation required for authorisation:</a:t>
            </a:r>
          </a:p>
          <a:p>
            <a:pPr marL="914400" lvl="1" indent="-457200">
              <a:lnSpc>
                <a:spcPct val="150000"/>
              </a:lnSpc>
              <a:buFont typeface="Wingdings" panose="05000000000000000000" pitchFamily="2" charset="2"/>
              <a:buChar char="§"/>
            </a:pPr>
            <a:r>
              <a:rPr lang="en-ZA" altLang="en-US" dirty="0"/>
              <a:t>Importation non-infectious</a:t>
            </a:r>
          </a:p>
          <a:p>
            <a:pPr marL="914400" lvl="1" indent="-457200">
              <a:lnSpc>
                <a:spcPct val="150000"/>
              </a:lnSpc>
              <a:buFont typeface="Wingdings" panose="05000000000000000000" pitchFamily="2" charset="2"/>
              <a:buChar char="§"/>
            </a:pPr>
            <a:r>
              <a:rPr lang="en-ZA" altLang="en-US" dirty="0"/>
              <a:t>Importation infectious</a:t>
            </a:r>
          </a:p>
          <a:p>
            <a:pPr marL="914400" lvl="1" indent="-457200">
              <a:lnSpc>
                <a:spcPct val="150000"/>
              </a:lnSpc>
              <a:buFont typeface="Wingdings" panose="05000000000000000000" pitchFamily="2" charset="2"/>
              <a:buChar char="§"/>
            </a:pPr>
            <a:r>
              <a:rPr lang="en-ZA" altLang="en-US" dirty="0"/>
              <a:t>Exportation non-infectious</a:t>
            </a:r>
          </a:p>
          <a:p>
            <a:pPr marL="914400" lvl="1" indent="-457200">
              <a:lnSpc>
                <a:spcPct val="150000"/>
              </a:lnSpc>
              <a:buFont typeface="Wingdings" panose="05000000000000000000" pitchFamily="2" charset="2"/>
              <a:buChar char="§"/>
            </a:pPr>
            <a:r>
              <a:rPr lang="en-ZA" altLang="en-US" dirty="0"/>
              <a:t>Exportation infectious</a:t>
            </a:r>
          </a:p>
          <a:p>
            <a:pPr>
              <a:lnSpc>
                <a:spcPct val="150000"/>
              </a:lnSpc>
              <a:defRPr/>
            </a:pPr>
            <a:r>
              <a:rPr lang="en-ZA" dirty="0"/>
              <a:t>Documentation required for authorisation:</a:t>
            </a:r>
          </a:p>
          <a:p>
            <a:pPr marL="914400" lvl="1" indent="-457200">
              <a:lnSpc>
                <a:spcPct val="150000"/>
              </a:lnSpc>
              <a:buFont typeface="Wingdings" panose="05000000000000000000" pitchFamily="2" charset="2"/>
              <a:buChar char="§"/>
              <a:defRPr/>
            </a:pPr>
            <a:r>
              <a:rPr lang="en-ZA" dirty="0"/>
              <a:t>Transit through RSA</a:t>
            </a:r>
          </a:p>
          <a:p>
            <a:pPr marL="914400" lvl="1" indent="-457200">
              <a:lnSpc>
                <a:spcPct val="150000"/>
              </a:lnSpc>
              <a:buFont typeface="Wingdings" panose="05000000000000000000" pitchFamily="2" charset="2"/>
              <a:buChar char="§"/>
              <a:defRPr/>
            </a:pPr>
            <a:r>
              <a:rPr lang="en-ZA" dirty="0"/>
              <a:t>Exhumation and exportation</a:t>
            </a:r>
          </a:p>
          <a:p>
            <a:pPr marL="914400" lvl="1" indent="-457200">
              <a:lnSpc>
                <a:spcPct val="150000"/>
              </a:lnSpc>
              <a:buFont typeface="Wingdings" panose="05000000000000000000" pitchFamily="2" charset="2"/>
              <a:buChar char="§"/>
              <a:defRPr/>
            </a:pPr>
            <a:r>
              <a:rPr lang="en-ZA" dirty="0"/>
              <a:t>Exhumation and importation</a:t>
            </a:r>
          </a:p>
          <a:p>
            <a:pPr marL="914400" lvl="1" indent="-457200">
              <a:lnSpc>
                <a:spcPct val="150000"/>
              </a:lnSpc>
              <a:buFont typeface="Wingdings" panose="05000000000000000000" pitchFamily="2" charset="2"/>
              <a:buChar char="§"/>
              <a:defRPr/>
            </a:pPr>
            <a:r>
              <a:rPr lang="en-ZA" dirty="0"/>
              <a:t>Unknown graves</a:t>
            </a:r>
          </a:p>
          <a:p>
            <a:pPr marL="914400" lvl="1" indent="-457200">
              <a:lnSpc>
                <a:spcPct val="150000"/>
              </a:lnSpc>
              <a:buFont typeface="Wingdings" panose="05000000000000000000" pitchFamily="2" charset="2"/>
              <a:buChar char="§"/>
              <a:defRPr/>
            </a:pPr>
            <a:r>
              <a:rPr lang="en-ZA" dirty="0"/>
              <a:t>Exhumation and cremation</a:t>
            </a:r>
            <a:endParaRPr lang="en-ZA" altLang="en-US" dirty="0"/>
          </a:p>
        </p:txBody>
      </p:sp>
    </p:spTree>
    <p:extLst>
      <p:ext uri="{BB962C8B-B14F-4D97-AF65-F5344CB8AC3E}">
        <p14:creationId xmlns:p14="http://schemas.microsoft.com/office/powerpoint/2010/main" val="862462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Purpose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251520" y="983661"/>
            <a:ext cx="8229600" cy="47525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Font typeface="Wingdings" panose="05000000000000000000" pitchFamily="2" charset="2"/>
              <a:buChar char="§"/>
            </a:pPr>
            <a:r>
              <a:rPr lang="en-ZA" altLang="en-US" dirty="0"/>
              <a:t>To Share information on the Management of Human Remains</a:t>
            </a:r>
          </a:p>
          <a:p>
            <a:pPr lvl="1">
              <a:buFont typeface="Wingdings" panose="05000000000000000000" pitchFamily="2" charset="2"/>
              <a:buChar char="§"/>
            </a:pPr>
            <a:r>
              <a:rPr lang="en-ZA" altLang="en-US" dirty="0"/>
              <a:t>To Equip Stakeholders with Knowledge in order to Prevent the Spread of M Pox</a:t>
            </a:r>
          </a:p>
          <a:p>
            <a:pPr lvl="1">
              <a:buFont typeface="Wingdings" panose="05000000000000000000" pitchFamily="2" charset="2"/>
              <a:buChar char="§"/>
            </a:pPr>
            <a:r>
              <a:rPr lang="en-ZA" altLang="en-US" dirty="0"/>
              <a:t>To Bring Awareness about M Pox</a:t>
            </a:r>
          </a:p>
          <a:p>
            <a:pPr lvl="1">
              <a:buFont typeface="Wingdings" panose="05000000000000000000" pitchFamily="2" charset="2"/>
              <a:buChar char="§"/>
            </a:pPr>
            <a:r>
              <a:rPr lang="en-ZA" altLang="en-US" dirty="0"/>
              <a:t>Persuade one Another to Prevent the Spread of M Pox</a:t>
            </a:r>
          </a:p>
          <a:p>
            <a:pPr lvl="1">
              <a:buFont typeface="Wingdings" panose="05000000000000000000" pitchFamily="2" charset="2"/>
              <a:buChar char="§"/>
            </a:pPr>
            <a:r>
              <a:rPr lang="en-ZA" altLang="en-US" dirty="0"/>
              <a:t>To Provide a Platform to Interact with Stakeholders and Clarify Issues</a:t>
            </a:r>
          </a:p>
          <a:p>
            <a:pPr lvl="1">
              <a:buFont typeface="Wingdings" panose="05000000000000000000" pitchFamily="2" charset="2"/>
              <a:buChar char="§"/>
            </a:pPr>
            <a:r>
              <a:rPr lang="en-ZA" altLang="en-US" dirty="0"/>
              <a:t>To build capacity to Curb the spread of the disease</a:t>
            </a:r>
          </a:p>
          <a:p>
            <a:pPr lvl="1">
              <a:buFont typeface="Wingdings" panose="05000000000000000000" pitchFamily="2" charset="2"/>
              <a:buChar char="§"/>
            </a:pPr>
            <a:endParaRPr lang="en-ZA"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C5740A84-94D2-EFEA-7619-5C6CDE981FD7}"/>
              </a:ext>
            </a:extLst>
          </p:cNvPr>
          <p:cNvSpPr txBox="1"/>
          <p:nvPr/>
        </p:nvSpPr>
        <p:spPr>
          <a:xfrm>
            <a:off x="184853" y="1124744"/>
            <a:ext cx="8496944" cy="1891287"/>
          </a:xfrm>
          <a:prstGeom prst="rect">
            <a:avLst/>
          </a:prstGeom>
          <a:noFill/>
        </p:spPr>
        <p:txBody>
          <a:bodyPr wrap="square">
            <a:spAutoFit/>
          </a:bodyPr>
          <a:lstStyle/>
          <a:p>
            <a:pPr>
              <a:lnSpc>
                <a:spcPct val="150000"/>
              </a:lnSpc>
            </a:pPr>
            <a:r>
              <a:rPr lang="en-ZA" altLang="en-US" sz="2000" b="1" dirty="0"/>
              <a:t>Regulation 14: Authorisation to import and export human remains</a:t>
            </a:r>
          </a:p>
          <a:p>
            <a:pPr marL="342900" indent="-342900">
              <a:lnSpc>
                <a:spcPct val="150000"/>
              </a:lnSpc>
              <a:buFont typeface="Wingdings" panose="05000000000000000000" pitchFamily="2" charset="2"/>
              <a:buChar char="§"/>
            </a:pPr>
            <a:r>
              <a:rPr lang="en-ZA" altLang="en-US" sz="2000" dirty="0"/>
              <a:t>The application for permit also applies to persons who died in transit on a boat or aircraft</a:t>
            </a:r>
          </a:p>
          <a:p>
            <a:pPr marL="342900" indent="-342900">
              <a:lnSpc>
                <a:spcPct val="150000"/>
              </a:lnSpc>
              <a:buFont typeface="Wingdings" panose="05000000000000000000" pitchFamily="2" charset="2"/>
              <a:buChar char="§"/>
            </a:pPr>
            <a:r>
              <a:rPr lang="en-ZA" altLang="en-US" sz="2000" dirty="0"/>
              <a:t>The permit must accompany the human remains</a:t>
            </a:r>
          </a:p>
        </p:txBody>
      </p:sp>
    </p:spTree>
    <p:extLst>
      <p:ext uri="{BB962C8B-B14F-4D97-AF65-F5344CB8AC3E}">
        <p14:creationId xmlns:p14="http://schemas.microsoft.com/office/powerpoint/2010/main" val="32505951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Disposal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TextBox 2">
            <a:extLst>
              <a:ext uri="{FF2B5EF4-FFF2-40B4-BE49-F238E27FC236}">
                <a16:creationId xmlns:a16="http://schemas.microsoft.com/office/drawing/2014/main" id="{C5740A84-94D2-EFEA-7619-5C6CDE981FD7}"/>
              </a:ext>
            </a:extLst>
          </p:cNvPr>
          <p:cNvSpPr txBox="1"/>
          <p:nvPr/>
        </p:nvSpPr>
        <p:spPr>
          <a:xfrm>
            <a:off x="210005" y="1412776"/>
            <a:ext cx="8496944" cy="3913059"/>
          </a:xfrm>
          <a:prstGeom prst="rect">
            <a:avLst/>
          </a:prstGeom>
          <a:noFill/>
        </p:spPr>
        <p:txBody>
          <a:bodyPr wrap="square">
            <a:spAutoFit/>
          </a:bodyPr>
          <a:lstStyle/>
          <a:p>
            <a:pPr marL="342900" indent="-342900">
              <a:lnSpc>
                <a:spcPct val="150000"/>
              </a:lnSpc>
              <a:buFont typeface="Wingdings" panose="05000000000000000000" pitchFamily="2" charset="2"/>
              <a:buChar char="§"/>
            </a:pPr>
            <a:r>
              <a:rPr lang="en-ZA" altLang="en-US" sz="2400" dirty="0"/>
              <a:t>No restrictions in terms of the type of burial preferred by the Family</a:t>
            </a:r>
          </a:p>
          <a:p>
            <a:pPr marL="342900" indent="-342900">
              <a:lnSpc>
                <a:spcPct val="150000"/>
              </a:lnSpc>
              <a:buFont typeface="Wingdings" panose="05000000000000000000" pitchFamily="2" charset="2"/>
              <a:buChar char="§"/>
            </a:pPr>
            <a:r>
              <a:rPr lang="en-ZA" altLang="en-US" sz="2400" dirty="0"/>
              <a:t>Necessary measures to prevent leakage and contamination to be observed</a:t>
            </a:r>
          </a:p>
          <a:p>
            <a:pPr marL="342900" indent="-342900">
              <a:lnSpc>
                <a:spcPct val="150000"/>
              </a:lnSpc>
              <a:buFont typeface="Wingdings" panose="05000000000000000000" pitchFamily="2" charset="2"/>
              <a:buChar char="§"/>
            </a:pPr>
            <a:r>
              <a:rPr lang="en-ZA" altLang="en-US" sz="2400" dirty="0"/>
              <a:t>Hand Hygiene to be observed</a:t>
            </a:r>
          </a:p>
          <a:p>
            <a:pPr marL="342900" indent="-342900">
              <a:lnSpc>
                <a:spcPct val="150000"/>
              </a:lnSpc>
              <a:buFont typeface="Wingdings" panose="05000000000000000000" pitchFamily="2" charset="2"/>
              <a:buChar char="§"/>
            </a:pPr>
            <a:r>
              <a:rPr lang="en-ZA" altLang="en-US" sz="2400" dirty="0"/>
              <a:t>Material used to be cleaned thoroughly</a:t>
            </a:r>
          </a:p>
          <a:p>
            <a:pPr marL="342900" indent="-342900">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1838876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Planned Interventions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TextBox 2">
            <a:extLst>
              <a:ext uri="{FF2B5EF4-FFF2-40B4-BE49-F238E27FC236}">
                <a16:creationId xmlns:a16="http://schemas.microsoft.com/office/drawing/2014/main" id="{C5740A84-94D2-EFEA-7619-5C6CDE981FD7}"/>
              </a:ext>
            </a:extLst>
          </p:cNvPr>
          <p:cNvSpPr txBox="1"/>
          <p:nvPr/>
        </p:nvSpPr>
        <p:spPr>
          <a:xfrm>
            <a:off x="184853" y="1124744"/>
            <a:ext cx="8496944" cy="4199611"/>
          </a:xfrm>
          <a:prstGeom prst="rect">
            <a:avLst/>
          </a:prstGeom>
          <a:noFill/>
        </p:spPr>
        <p:txBody>
          <a:bodyPr wrap="square">
            <a:spAutoFit/>
          </a:bodyPr>
          <a:lstStyle/>
          <a:p>
            <a:pPr algn="l">
              <a:lnSpc>
                <a:spcPct val="150000"/>
              </a:lnSpc>
            </a:pPr>
            <a:r>
              <a:rPr lang="en-US" sz="2000" b="1" i="0" u="none" strike="noStrike" baseline="0" dirty="0">
                <a:solidFill>
                  <a:srgbClr val="002060"/>
                </a:solidFill>
                <a:latin typeface="Tahoma-Bold"/>
              </a:rPr>
              <a:t>In the context of an outbreak, the populations to consider for vaccination may include: (Source: WHO)</a:t>
            </a:r>
          </a:p>
          <a:p>
            <a:pPr marL="342900" indent="-342900" algn="l">
              <a:lnSpc>
                <a:spcPct val="150000"/>
              </a:lnSpc>
              <a:buFont typeface="Wingdings" panose="05000000000000000000" pitchFamily="2" charset="2"/>
              <a:buChar char="§"/>
            </a:pPr>
            <a:r>
              <a:rPr lang="en-US" sz="2000" dirty="0"/>
              <a:t>adults &amp; children in geographically defined area/ community (e.g. villages) with documented exposure risk;</a:t>
            </a:r>
          </a:p>
          <a:p>
            <a:pPr marL="342900" indent="-342900" algn="l">
              <a:lnSpc>
                <a:spcPct val="150000"/>
              </a:lnSpc>
              <a:buFont typeface="Wingdings" panose="05000000000000000000" pitchFamily="2" charset="2"/>
              <a:buChar char="§"/>
            </a:pPr>
            <a:r>
              <a:rPr lang="en-US" sz="2000" dirty="0"/>
              <a:t>persons with multiple sexual contacts;</a:t>
            </a:r>
          </a:p>
          <a:p>
            <a:pPr marL="342900" indent="-342900" algn="l">
              <a:lnSpc>
                <a:spcPct val="150000"/>
              </a:lnSpc>
              <a:buFont typeface="Wingdings" panose="05000000000000000000" pitchFamily="2" charset="2"/>
              <a:buChar char="§"/>
            </a:pPr>
            <a:r>
              <a:rPr lang="en-US" sz="2000" dirty="0"/>
              <a:t>health workers and Funeral Undertakers at risk of repeated exposure; and</a:t>
            </a:r>
          </a:p>
          <a:p>
            <a:pPr marL="342900" indent="-342900" algn="l">
              <a:lnSpc>
                <a:spcPct val="150000"/>
              </a:lnSpc>
              <a:buFont typeface="Wingdings" panose="05000000000000000000" pitchFamily="2" charset="2"/>
              <a:buChar char="§"/>
            </a:pPr>
            <a:r>
              <a:rPr lang="en-US" sz="2000" dirty="0"/>
              <a:t>known contacts of persons with mpox.</a:t>
            </a:r>
          </a:p>
          <a:p>
            <a:pPr marL="342900" indent="-342900" algn="l">
              <a:lnSpc>
                <a:spcPct val="150000"/>
              </a:lnSpc>
              <a:buFont typeface="Wingdings" panose="05000000000000000000" pitchFamily="2" charset="2"/>
              <a:buChar char="§"/>
            </a:pPr>
            <a:r>
              <a:rPr lang="en-US" sz="2000" dirty="0"/>
              <a:t>National Capacity Building for EHPs and other Health Workers</a:t>
            </a:r>
          </a:p>
          <a:p>
            <a:pPr marL="342900" indent="-342900" algn="l">
              <a:lnSpc>
                <a:spcPct val="150000"/>
              </a:lnSpc>
              <a:buFont typeface="Wingdings" panose="05000000000000000000" pitchFamily="2" charset="2"/>
              <a:buChar char="§"/>
            </a:pPr>
            <a:r>
              <a:rPr lang="en-US" sz="2000" dirty="0"/>
              <a:t>Information Sharing for Funeral Undertakers</a:t>
            </a:r>
          </a:p>
        </p:txBody>
      </p:sp>
    </p:spTree>
    <p:extLst>
      <p:ext uri="{BB962C8B-B14F-4D97-AF65-F5344CB8AC3E}">
        <p14:creationId xmlns:p14="http://schemas.microsoft.com/office/powerpoint/2010/main" val="25374830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C5740A84-94D2-EFEA-7619-5C6CDE981FD7}"/>
              </a:ext>
            </a:extLst>
          </p:cNvPr>
          <p:cNvSpPr txBox="1"/>
          <p:nvPr/>
        </p:nvSpPr>
        <p:spPr>
          <a:xfrm>
            <a:off x="210816" y="2996952"/>
            <a:ext cx="8496944" cy="2018694"/>
          </a:xfrm>
          <a:prstGeom prst="rect">
            <a:avLst/>
          </a:prstGeom>
          <a:noFill/>
        </p:spPr>
        <p:txBody>
          <a:bodyPr wrap="square">
            <a:spAutoFit/>
          </a:bodyPr>
          <a:lstStyle/>
          <a:p>
            <a:pPr algn="ctr">
              <a:lnSpc>
                <a:spcPct val="150000"/>
              </a:lnSpc>
            </a:pPr>
            <a:r>
              <a:rPr lang="en-US" sz="4400" b="1" i="0" u="none" strike="noStrike" baseline="0" dirty="0">
                <a:solidFill>
                  <a:srgbClr val="002060"/>
                </a:solidFill>
                <a:latin typeface="Tahoma-Bold"/>
              </a:rPr>
              <a:t>THANK YOU</a:t>
            </a:r>
            <a:endParaRPr lang="en-US" sz="4400" b="0" i="0" u="none" strike="noStrike" baseline="0" dirty="0">
              <a:solidFill>
                <a:srgbClr val="FF0000"/>
              </a:solidFill>
              <a:latin typeface="Tahoma" panose="020B0604030504040204" pitchFamily="34" charset="0"/>
            </a:endParaRPr>
          </a:p>
          <a:p>
            <a:pPr algn="ctr">
              <a:lnSpc>
                <a:spcPct val="150000"/>
              </a:lnSpc>
            </a:pPr>
            <a:endParaRPr lang="en-ZA" altLang="en-US" sz="4400" dirty="0"/>
          </a:p>
        </p:txBody>
      </p:sp>
    </p:spTree>
    <p:extLst>
      <p:ext uri="{BB962C8B-B14F-4D97-AF65-F5344CB8AC3E}">
        <p14:creationId xmlns:p14="http://schemas.microsoft.com/office/powerpoint/2010/main" val="2652473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What is M POX</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Content Placeholder 2">
            <a:extLst>
              <a:ext uri="{FF2B5EF4-FFF2-40B4-BE49-F238E27FC236}">
                <a16:creationId xmlns:a16="http://schemas.microsoft.com/office/drawing/2014/main" id="{FD23478B-9C8D-F4E0-2B91-060248DE87D8}"/>
              </a:ext>
            </a:extLst>
          </p:cNvPr>
          <p:cNvSpPr txBox="1">
            <a:spLocks/>
          </p:cNvSpPr>
          <p:nvPr/>
        </p:nvSpPr>
        <p:spPr>
          <a:xfrm>
            <a:off x="230627" y="1166018"/>
            <a:ext cx="8435280" cy="462043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US" sz="2400" dirty="0"/>
              <a:t>Monkeypox is a viral zoonotic disease; it is a contagious disease with an incubation period from 1 -25 days</a:t>
            </a:r>
          </a:p>
          <a:p>
            <a:pPr>
              <a:buFont typeface="Wingdings" panose="05000000000000000000" pitchFamily="2" charset="2"/>
              <a:buChar char="§"/>
            </a:pPr>
            <a:r>
              <a:rPr lang="en-US" sz="2400" dirty="0"/>
              <a:t>Primary infection: from animals to humans</a:t>
            </a:r>
          </a:p>
          <a:p>
            <a:pPr>
              <a:buFont typeface="Wingdings" panose="05000000000000000000" pitchFamily="2" charset="2"/>
              <a:buChar char="§"/>
            </a:pPr>
            <a:r>
              <a:rPr lang="en-US" sz="2400" dirty="0"/>
              <a:t>Secondary infection: Human to human</a:t>
            </a:r>
          </a:p>
          <a:p>
            <a:pPr>
              <a:buFont typeface="Wingdings" panose="05000000000000000000" pitchFamily="2" charset="2"/>
              <a:buChar char="§"/>
            </a:pPr>
            <a:r>
              <a:rPr lang="en-US" sz="2400" dirty="0"/>
              <a:t>Characterized by fever and rash </a:t>
            </a:r>
          </a:p>
          <a:p>
            <a:pPr>
              <a:buFont typeface="Wingdings" panose="05000000000000000000" pitchFamily="2" charset="2"/>
              <a:buChar char="§"/>
            </a:pPr>
            <a:r>
              <a:rPr lang="en-US" sz="2400" dirty="0"/>
              <a:t>If a patient seeking care is suspected to have monkeypox, infection prevention and control personnel should be notified immediately.</a:t>
            </a:r>
          </a:p>
          <a:p>
            <a:pPr>
              <a:buFont typeface="Wingdings" panose="05000000000000000000" pitchFamily="2" charset="2"/>
              <a:buChar char="§"/>
            </a:pPr>
            <a:r>
              <a:rPr lang="en-US" sz="2400" dirty="0"/>
              <a:t>Those with smallpox vaccination have cross immunity; meaning the older population is less vulnerable</a:t>
            </a:r>
          </a:p>
          <a:p>
            <a:pPr>
              <a:buFont typeface="Wingdings" panose="05000000000000000000" pitchFamily="2" charset="2"/>
              <a:buChar char="§"/>
            </a:pPr>
            <a:r>
              <a:rPr lang="en-US" sz="2400" b="1" dirty="0">
                <a:solidFill>
                  <a:srgbClr val="FF0000"/>
                </a:solidFill>
              </a:rPr>
              <a:t>M Pox is Not an STI</a:t>
            </a:r>
          </a:p>
          <a:p>
            <a:pPr>
              <a:buFont typeface="Wingdings" panose="05000000000000000000" pitchFamily="2" charset="2"/>
              <a:buChar char="§"/>
            </a:pPr>
            <a:endParaRPr lang="en-US" sz="2400" dirty="0"/>
          </a:p>
        </p:txBody>
      </p:sp>
    </p:spTree>
    <p:extLst>
      <p:ext uri="{BB962C8B-B14F-4D97-AF65-F5344CB8AC3E}">
        <p14:creationId xmlns:p14="http://schemas.microsoft.com/office/powerpoint/2010/main" val="1468545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How is M POX Transmitted</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251520" y="1196752"/>
            <a:ext cx="8640960"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dirty="0"/>
              <a:t>The main mode of transmission is via </a:t>
            </a:r>
            <a:r>
              <a:rPr lang="en-US" b="1" dirty="0"/>
              <a:t>contact</a:t>
            </a:r>
            <a:r>
              <a:rPr lang="en-US" dirty="0"/>
              <a:t> with monkey pox vesicles on the skin.</a:t>
            </a:r>
          </a:p>
          <a:p>
            <a:pPr>
              <a:lnSpc>
                <a:spcPct val="150000"/>
              </a:lnSpc>
              <a:buFont typeface="Wingdings" panose="05000000000000000000" pitchFamily="2" charset="2"/>
              <a:buChar char="§"/>
            </a:pPr>
            <a:r>
              <a:rPr lang="en-US" b="1" dirty="0"/>
              <a:t>Droplet</a:t>
            </a:r>
            <a:r>
              <a:rPr lang="en-US" dirty="0"/>
              <a:t> is secondary because of skin scales being inhaled</a:t>
            </a:r>
          </a:p>
          <a:p>
            <a:pPr>
              <a:lnSpc>
                <a:spcPct val="150000"/>
              </a:lnSpc>
              <a:buFont typeface="Wingdings" panose="05000000000000000000" pitchFamily="2" charset="2"/>
              <a:buChar char="§"/>
            </a:pPr>
            <a:r>
              <a:rPr lang="en-US" dirty="0"/>
              <a:t>Airborne is </a:t>
            </a:r>
            <a:r>
              <a:rPr lang="en-US" b="1" dirty="0"/>
              <a:t>NOT</a:t>
            </a:r>
            <a:r>
              <a:rPr lang="en-US" dirty="0"/>
              <a:t> considered as a mode of transmission currently </a:t>
            </a:r>
          </a:p>
        </p:txBody>
      </p:sp>
    </p:spTree>
    <p:extLst>
      <p:ext uri="{BB962C8B-B14F-4D97-AF65-F5344CB8AC3E}">
        <p14:creationId xmlns:p14="http://schemas.microsoft.com/office/powerpoint/2010/main" val="3429086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How is M POX Transmitted</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E8AB805E-A5D4-9854-B798-6E3DCE0B9FE5}"/>
              </a:ext>
            </a:extLst>
          </p:cNvPr>
          <p:cNvSpPr txBox="1"/>
          <p:nvPr/>
        </p:nvSpPr>
        <p:spPr>
          <a:xfrm>
            <a:off x="323528" y="1124744"/>
            <a:ext cx="8712968" cy="3347840"/>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en-US" sz="2400" dirty="0">
                <a:effectLst/>
                <a:latin typeface="Arial" panose="020B0604020202020204" pitchFamily="34" charset="0"/>
                <a:ea typeface="Aptos" panose="020B0004020202020204" pitchFamily="34" charset="0"/>
              </a:rPr>
              <a:t>Close contact with lesions, sexual contact, body fluids, respiratory </a:t>
            </a:r>
            <a:r>
              <a:rPr lang="en-US" sz="2400" dirty="0">
                <a:latin typeface="Arial" panose="020B0604020202020204" pitchFamily="34" charset="0"/>
              </a:rPr>
              <a:t>droplets and contaminated materials such as bedding are known to transmit the Mpox virus from one person to another. </a:t>
            </a:r>
          </a:p>
          <a:p>
            <a:pPr marL="285750" indent="-285750">
              <a:lnSpc>
                <a:spcPct val="150000"/>
              </a:lnSpc>
              <a:buFont typeface="Wingdings" panose="05000000000000000000" pitchFamily="2" charset="2"/>
              <a:buChar char="§"/>
            </a:pPr>
            <a:r>
              <a:rPr lang="en-US" sz="2400" dirty="0">
                <a:latin typeface="Arial" panose="020B0604020202020204" pitchFamily="34" charset="0"/>
              </a:rPr>
              <a:t>The incubation period of Mpox is usually from six to 13 days but can range from five to 21 days. </a:t>
            </a:r>
            <a:endParaRPr lang="en-ZA" sz="2400" dirty="0">
              <a:latin typeface="Arial" panose="020B0604020202020204" pitchFamily="34" charset="0"/>
            </a:endParaRPr>
          </a:p>
        </p:txBody>
      </p:sp>
    </p:spTree>
    <p:extLst>
      <p:ext uri="{BB962C8B-B14F-4D97-AF65-F5344CB8AC3E}">
        <p14:creationId xmlns:p14="http://schemas.microsoft.com/office/powerpoint/2010/main" val="2432123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Stakeholders in M Pox response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457200" y="1196752"/>
            <a:ext cx="8229600"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400" dirty="0"/>
              <a:t>Environmental Health Practitioners at: Local Government, Points of Entry, Health Care Facilities, Provincial and other entities</a:t>
            </a:r>
          </a:p>
          <a:p>
            <a:pPr>
              <a:lnSpc>
                <a:spcPct val="150000"/>
              </a:lnSpc>
              <a:buFont typeface="Wingdings" panose="05000000000000000000" pitchFamily="2" charset="2"/>
              <a:buChar char="§"/>
            </a:pPr>
            <a:r>
              <a:rPr lang="en-US" altLang="en-US" sz="2400" dirty="0"/>
              <a:t>Funeral Undertakers</a:t>
            </a:r>
          </a:p>
          <a:p>
            <a:pPr>
              <a:lnSpc>
                <a:spcPct val="150000"/>
              </a:lnSpc>
              <a:buFont typeface="Wingdings" panose="05000000000000000000" pitchFamily="2" charset="2"/>
              <a:buChar char="§"/>
            </a:pPr>
            <a:r>
              <a:rPr lang="en-US" altLang="en-US" sz="2400" dirty="0"/>
              <a:t>Health Care Workers</a:t>
            </a:r>
          </a:p>
          <a:p>
            <a:pPr>
              <a:lnSpc>
                <a:spcPct val="150000"/>
              </a:lnSpc>
              <a:buFont typeface="Wingdings" panose="05000000000000000000" pitchFamily="2" charset="2"/>
              <a:buChar char="§"/>
            </a:pPr>
            <a:r>
              <a:rPr lang="en-US" altLang="en-US" sz="2400" dirty="0"/>
              <a:t>Members of the Public; Community Based Organisations; Youth out of School, School going children; </a:t>
            </a:r>
            <a:r>
              <a:rPr lang="en-US" altLang="en-US" sz="2400" dirty="0" err="1"/>
              <a:t>etc</a:t>
            </a:r>
            <a:endParaRPr lang="en-US" altLang="en-US" sz="2400" dirty="0"/>
          </a:p>
          <a:p>
            <a:pPr>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129985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Handling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179512" y="1196752"/>
            <a:ext cx="8784976"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400" dirty="0"/>
              <a:t>Movement of Human Remains from the </a:t>
            </a:r>
            <a:r>
              <a:rPr lang="en-US" altLang="en-US" sz="2400" dirty="0">
                <a:solidFill>
                  <a:srgbClr val="FF0000"/>
                </a:solidFill>
              </a:rPr>
              <a:t>Home</a:t>
            </a:r>
            <a:r>
              <a:rPr lang="en-US" altLang="en-US" sz="2400" dirty="0"/>
              <a:t> may pose some Risks.</a:t>
            </a:r>
          </a:p>
          <a:p>
            <a:pPr>
              <a:lnSpc>
                <a:spcPct val="150000"/>
              </a:lnSpc>
              <a:buFont typeface="Wingdings" panose="05000000000000000000" pitchFamily="2" charset="2"/>
              <a:buChar char="§"/>
            </a:pPr>
            <a:r>
              <a:rPr lang="en-US" altLang="en-US" sz="2400" dirty="0"/>
              <a:t>Avoid spillage and contamination of the environment </a:t>
            </a:r>
          </a:p>
          <a:p>
            <a:pPr>
              <a:lnSpc>
                <a:spcPct val="150000"/>
              </a:lnSpc>
              <a:buFont typeface="Wingdings" panose="05000000000000000000" pitchFamily="2" charset="2"/>
              <a:buChar char="§"/>
            </a:pPr>
            <a:r>
              <a:rPr lang="en-US" altLang="en-US" sz="2400" dirty="0"/>
              <a:t>Contain fluids</a:t>
            </a:r>
          </a:p>
          <a:p>
            <a:pPr>
              <a:lnSpc>
                <a:spcPct val="150000"/>
              </a:lnSpc>
              <a:buFont typeface="Wingdings" panose="05000000000000000000" pitchFamily="2" charset="2"/>
              <a:buChar char="§"/>
            </a:pPr>
            <a:r>
              <a:rPr lang="en-US" altLang="en-US" sz="2400" dirty="0"/>
              <a:t>Maintain Hand Hygiene and Environmental Cleanliness</a:t>
            </a:r>
          </a:p>
          <a:p>
            <a:pPr>
              <a:lnSpc>
                <a:spcPct val="150000"/>
              </a:lnSpc>
              <a:buFont typeface="Wingdings" panose="05000000000000000000" pitchFamily="2" charset="2"/>
              <a:buChar char="§"/>
            </a:pPr>
            <a:r>
              <a:rPr lang="en-US" altLang="en-US" sz="2400" dirty="0"/>
              <a:t>Handlers to wear appropriate PPE</a:t>
            </a:r>
          </a:p>
          <a:p>
            <a:pPr>
              <a:lnSpc>
                <a:spcPct val="150000"/>
              </a:lnSpc>
              <a:buFont typeface="Wingdings" panose="05000000000000000000" pitchFamily="2" charset="2"/>
              <a:buChar char="§"/>
            </a:pPr>
            <a:r>
              <a:rPr lang="en-US" altLang="en-US" sz="2400" dirty="0"/>
              <a:t>Washing of the Human Remains to be done in a Funeral Undertakers Premises</a:t>
            </a:r>
          </a:p>
          <a:p>
            <a:pPr>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89561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Preparation of the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179512" y="1196752"/>
            <a:ext cx="8784976"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800" dirty="0"/>
              <a:t>The handing of Human Remains should be done in an approved Funeral Undertakers Premises with a valid </a:t>
            </a:r>
            <a:r>
              <a:rPr lang="en-US" altLang="en-US" sz="2800"/>
              <a:t>CoC.</a:t>
            </a:r>
          </a:p>
          <a:p>
            <a:pPr>
              <a:lnSpc>
                <a:spcPct val="150000"/>
              </a:lnSpc>
              <a:buFont typeface="Wingdings" panose="05000000000000000000" pitchFamily="2" charset="2"/>
              <a:buChar char="§"/>
            </a:pPr>
            <a:r>
              <a:rPr lang="en-US" altLang="en-US" sz="2800"/>
              <a:t>Family </a:t>
            </a:r>
            <a:r>
              <a:rPr lang="en-US" altLang="en-US" sz="2800" dirty="0"/>
              <a:t>Members can wash and view their Loved ones</a:t>
            </a:r>
          </a:p>
          <a:p>
            <a:pPr>
              <a:lnSpc>
                <a:spcPct val="150000"/>
              </a:lnSpc>
              <a:buFont typeface="Wingdings" panose="05000000000000000000" pitchFamily="2" charset="2"/>
              <a:buChar char="§"/>
            </a:pPr>
            <a:r>
              <a:rPr lang="en-US" altLang="en-US" sz="2800" dirty="0"/>
              <a:t>Precautions to be taken and wearing of appropriate PPE recommended</a:t>
            </a:r>
          </a:p>
          <a:p>
            <a:pPr>
              <a:lnSpc>
                <a:spcPct val="150000"/>
              </a:lnSpc>
              <a:buFont typeface="Wingdings" panose="05000000000000000000" pitchFamily="2" charset="2"/>
              <a:buChar char="§"/>
            </a:pPr>
            <a:r>
              <a:rPr lang="en-US" altLang="en-US" sz="2800" dirty="0"/>
              <a:t>Post Mortem Examination not recommended, proper PPE and avoidance of contamination to be observed</a:t>
            </a:r>
          </a:p>
          <a:p>
            <a:pPr>
              <a:lnSpc>
                <a:spcPct val="150000"/>
              </a:lnSpc>
              <a:buFont typeface="Wingdings" panose="05000000000000000000" pitchFamily="2" charset="2"/>
              <a:buChar char="§"/>
            </a:pPr>
            <a:endParaRPr lang="en-ZA" altLang="en-US" sz="2800" dirty="0"/>
          </a:p>
        </p:txBody>
      </p:sp>
    </p:spTree>
    <p:extLst>
      <p:ext uri="{BB962C8B-B14F-4D97-AF65-F5344CB8AC3E}">
        <p14:creationId xmlns:p14="http://schemas.microsoft.com/office/powerpoint/2010/main" val="498259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TextBox 7">
            <a:extLst>
              <a:ext uri="{FF2B5EF4-FFF2-40B4-BE49-F238E27FC236}">
                <a16:creationId xmlns:a16="http://schemas.microsoft.com/office/drawing/2014/main" id="{C66E13B7-84BF-3405-C264-FCE85EFE5F23}"/>
              </a:ext>
            </a:extLst>
          </p:cNvPr>
          <p:cNvSpPr txBox="1"/>
          <p:nvPr/>
        </p:nvSpPr>
        <p:spPr>
          <a:xfrm>
            <a:off x="251520" y="1196752"/>
            <a:ext cx="8712968" cy="4278800"/>
          </a:xfrm>
          <a:prstGeom prst="rect">
            <a:avLst/>
          </a:prstGeom>
          <a:noFill/>
        </p:spPr>
        <p:txBody>
          <a:bodyPr wrap="square">
            <a:spAutoFit/>
          </a:bodyPr>
          <a:lstStyle/>
          <a:p>
            <a:pPr marL="285750" indent="-285750" algn="just">
              <a:lnSpc>
                <a:spcPct val="150000"/>
              </a:lnSpc>
              <a:spcAft>
                <a:spcPts val="800"/>
              </a:spcAft>
              <a:buFont typeface="Wingdings" panose="05000000000000000000" pitchFamily="2" charset="2"/>
              <a:buChar char="§"/>
            </a:pPr>
            <a:r>
              <a:rPr lang="en-ZA" kern="0" dirty="0">
                <a:solidFill>
                  <a:srgbClr val="141413"/>
                </a:solidFill>
                <a:effectLst/>
                <a:latin typeface="Arial" panose="020B0604020202020204" pitchFamily="34" charset="0"/>
                <a:ea typeface="Aptos" panose="020B0004020202020204" pitchFamily="34" charset="0"/>
              </a:rPr>
              <a:t>The handling of human remains of deceased individuals with Mpox should be done with appropriate and prescribed Infection, Prevention and Control measures for Mpox.</a:t>
            </a:r>
          </a:p>
          <a:p>
            <a:pPr marL="285750" indent="-285750" algn="just">
              <a:lnSpc>
                <a:spcPct val="150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Perform hand hygiene and wear PPE according to contact and droplet precautions (gloves, gown, respirator [e.g. N95, FFP2] and eye protection) as patients with rashes that have not healed may still have infectious virus.</a:t>
            </a:r>
          </a:p>
          <a:p>
            <a:pPr marL="285750" indent="-285750" algn="just">
              <a:lnSpc>
                <a:spcPct val="150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Ensure that any leakage of body fluids is contained.</a:t>
            </a:r>
          </a:p>
          <a:p>
            <a:pPr marL="285750" indent="-285750" algn="just">
              <a:lnSpc>
                <a:spcPct val="107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Handling of the deceased should be kept to a minimum. </a:t>
            </a:r>
          </a:p>
          <a:p>
            <a:pPr marL="285750" indent="-285750" algn="just">
              <a:lnSpc>
                <a:spcPct val="107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The body should be wrapped in a cloth or shroud and transferred to the mortuary as soon as possible.</a:t>
            </a:r>
          </a:p>
        </p:txBody>
      </p:sp>
    </p:spTree>
    <p:extLst>
      <p:ext uri="{BB962C8B-B14F-4D97-AF65-F5344CB8AC3E}">
        <p14:creationId xmlns:p14="http://schemas.microsoft.com/office/powerpoint/2010/main" val="18526832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1734</Words>
  <Application>Microsoft Office PowerPoint</Application>
  <PresentationFormat>On-screen Show (4:3)</PresentationFormat>
  <Paragraphs>182</Paragraphs>
  <Slides>23</Slides>
  <Notes>22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Calibri</vt:lpstr>
      <vt:lpstr>Tahoma</vt:lpstr>
      <vt:lpstr>Tahoma-Bold</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Schmim</dc:creator>
  <cp:lastModifiedBy>Mandlankosi Maringa</cp:lastModifiedBy>
  <cp:revision>20</cp:revision>
  <dcterms:created xsi:type="dcterms:W3CDTF">2013-10-17T06:13:57Z</dcterms:created>
  <dcterms:modified xsi:type="dcterms:W3CDTF">2024-07-03T08:17:57Z</dcterms:modified>
</cp:coreProperties>
</file>