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51" r:id="rId2"/>
  </p:sldMasterIdLst>
  <p:notesMasterIdLst>
    <p:notesMasterId r:id="rId16"/>
  </p:notesMasterIdLst>
  <p:handoutMasterIdLst>
    <p:handoutMasterId r:id="rId17"/>
  </p:handoutMasterIdLst>
  <p:sldIdLst>
    <p:sldId id="256" r:id="rId3"/>
    <p:sldId id="257" r:id="rId4"/>
    <p:sldId id="394" r:id="rId5"/>
    <p:sldId id="388" r:id="rId6"/>
    <p:sldId id="375" r:id="rId7"/>
    <p:sldId id="389" r:id="rId8"/>
    <p:sldId id="390" r:id="rId9"/>
    <p:sldId id="393" r:id="rId10"/>
    <p:sldId id="391" r:id="rId11"/>
    <p:sldId id="392" r:id="rId12"/>
    <p:sldId id="369" r:id="rId13"/>
    <p:sldId id="377" r:id="rId14"/>
    <p:sldId id="387" r:id="rId15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2532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5B3E96-510A-4CE8-A11B-31CBD2FA4C0D}" type="datetimeFigureOut">
              <a:rPr lang="en-US" smtClean="0"/>
              <a:pPr/>
              <a:t>7/19/2024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7A12ED-F32A-47F0-AB5B-DA049A49CEC4}" type="slidenum">
              <a:rPr lang="en-ZA" smtClean="0"/>
              <a:pPr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B90656-425C-4BD6-8B59-937B71857D80}" type="datetimeFigureOut">
              <a:rPr lang="en-US" smtClean="0"/>
              <a:pPr/>
              <a:t>7/19/2024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4EA3F3-7F60-4372-AD96-0BFBCD79137E}" type="slidenum">
              <a:rPr lang="en-ZA" smtClean="0"/>
              <a:pPr/>
              <a:t>‹#›</a:t>
            </a:fld>
            <a:endParaRPr lang="en-Z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EA3F3-7F60-4372-AD96-0BFBCD79137E}" type="slidenum">
              <a:rPr lang="en-ZA" smtClean="0"/>
              <a:pPr/>
              <a:t>2</a:t>
            </a:fld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7503E255-4AEF-4C54-9967-59FBF84C76AC}" type="datetime1">
              <a:rPr lang="en-US" smtClean="0"/>
              <a:pPr/>
              <a:t>7/19/2024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Z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EA3F3-7F60-4372-AD96-0BFBCD79137E}" type="slidenum">
              <a:rPr lang="en-ZA" smtClean="0"/>
              <a:pPr/>
              <a:t>11</a:t>
            </a:fld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7503E255-4AEF-4C54-9967-59FBF84C76AC}" type="datetime1">
              <a:rPr lang="en-US" smtClean="0"/>
              <a:pPr/>
              <a:t>7/19/2024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9228721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EA3F3-7F60-4372-AD96-0BFBCD79137E}" type="slidenum">
              <a:rPr lang="en-ZA" smtClean="0"/>
              <a:pPr/>
              <a:t>12</a:t>
            </a:fld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7503E255-4AEF-4C54-9967-59FBF84C76AC}" type="datetime1">
              <a:rPr lang="en-US" smtClean="0"/>
              <a:pPr/>
              <a:t>7/19/2024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058899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EA3F3-7F60-4372-AD96-0BFBCD79137E}" type="slidenum">
              <a:rPr lang="en-ZA" smtClean="0"/>
              <a:pPr/>
              <a:t>13</a:t>
            </a:fld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7503E255-4AEF-4C54-9967-59FBF84C76AC}" type="datetime1">
              <a:rPr lang="en-US" smtClean="0"/>
              <a:pPr/>
              <a:t>7/19/2024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17758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EA3F3-7F60-4372-AD96-0BFBCD79137E}" type="slidenum">
              <a:rPr lang="en-ZA" smtClean="0"/>
              <a:pPr/>
              <a:t>3</a:t>
            </a:fld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7503E255-4AEF-4C54-9967-59FBF84C76AC}" type="datetime1">
              <a:rPr lang="en-US" smtClean="0"/>
              <a:pPr/>
              <a:t>7/19/2024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79079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EA3F3-7F60-4372-AD96-0BFBCD79137E}" type="slidenum">
              <a:rPr lang="en-ZA" smtClean="0"/>
              <a:pPr/>
              <a:t>4</a:t>
            </a:fld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7503E255-4AEF-4C54-9967-59FBF84C76AC}" type="datetime1">
              <a:rPr lang="en-US" smtClean="0"/>
              <a:pPr/>
              <a:t>7/19/2024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64259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EA3F3-7F60-4372-AD96-0BFBCD79137E}" type="slidenum">
              <a:rPr lang="en-ZA" smtClean="0"/>
              <a:pPr/>
              <a:t>5</a:t>
            </a:fld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7503E255-4AEF-4C54-9967-59FBF84C76AC}" type="datetime1">
              <a:rPr lang="en-US" smtClean="0"/>
              <a:pPr/>
              <a:t>7/19/2024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1108444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EA3F3-7F60-4372-AD96-0BFBCD79137E}" type="slidenum">
              <a:rPr lang="en-ZA" smtClean="0"/>
              <a:pPr/>
              <a:t>6</a:t>
            </a:fld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7503E255-4AEF-4C54-9967-59FBF84C76AC}" type="datetime1">
              <a:rPr lang="en-US" smtClean="0"/>
              <a:pPr/>
              <a:t>7/19/2024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571309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EA3F3-7F60-4372-AD96-0BFBCD79137E}" type="slidenum">
              <a:rPr lang="en-ZA" smtClean="0"/>
              <a:pPr/>
              <a:t>7</a:t>
            </a:fld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7503E255-4AEF-4C54-9967-59FBF84C76AC}" type="datetime1">
              <a:rPr lang="en-US" smtClean="0"/>
              <a:pPr/>
              <a:t>7/19/2024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205676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EA3F3-7F60-4372-AD96-0BFBCD79137E}" type="slidenum">
              <a:rPr lang="en-ZA" smtClean="0"/>
              <a:pPr/>
              <a:t>8</a:t>
            </a:fld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7503E255-4AEF-4C54-9967-59FBF84C76AC}" type="datetime1">
              <a:rPr lang="en-US" smtClean="0"/>
              <a:pPr/>
              <a:t>7/19/2024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063843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EA3F3-7F60-4372-AD96-0BFBCD79137E}" type="slidenum">
              <a:rPr lang="en-ZA" smtClean="0"/>
              <a:pPr/>
              <a:t>9</a:t>
            </a:fld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7503E255-4AEF-4C54-9967-59FBF84C76AC}" type="datetime1">
              <a:rPr lang="en-US" smtClean="0"/>
              <a:pPr/>
              <a:t>7/19/2024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164553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EA3F3-7F60-4372-AD96-0BFBCD79137E}" type="slidenum">
              <a:rPr lang="en-ZA" smtClean="0"/>
              <a:pPr/>
              <a:t>10</a:t>
            </a:fld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7503E255-4AEF-4C54-9967-59FBF84C76AC}" type="datetime1">
              <a:rPr lang="en-US" smtClean="0"/>
              <a:pPr/>
              <a:t>7/19/2024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316136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005D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11"/>
          <p:cNvPicPr>
            <a:picLocks noChangeAspect="1" noChangeArrowheads="1"/>
          </p:cNvPicPr>
          <p:nvPr userDrawn="1"/>
        </p:nvPicPr>
        <p:blipFill>
          <a:blip r:embed="rId2" cstate="print"/>
          <a:srcRect r="26000"/>
          <a:stretch>
            <a:fillRect/>
          </a:stretch>
        </p:blipFill>
        <p:spPr bwMode="auto">
          <a:xfrm>
            <a:off x="228600" y="1219200"/>
            <a:ext cx="1524000" cy="1372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7"/>
          <p:cNvPicPr>
            <a:picLocks noChangeAspect="1" noChangeArrowheads="1"/>
          </p:cNvPicPr>
          <p:nvPr userDrawn="1"/>
        </p:nvPicPr>
        <p:blipFill>
          <a:blip r:embed="rId3" cstate="print"/>
          <a:srcRect l="5799" r="18813"/>
          <a:stretch>
            <a:fillRect/>
          </a:stretch>
        </p:blipFill>
        <p:spPr bwMode="auto">
          <a:xfrm flipH="1">
            <a:off x="228600" y="2743200"/>
            <a:ext cx="1524000" cy="1333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1563" r="32932" b="27168"/>
          <a:stretch>
            <a:fillRect/>
          </a:stretch>
        </p:blipFill>
        <p:spPr bwMode="auto">
          <a:xfrm>
            <a:off x="228600" y="4267200"/>
            <a:ext cx="156754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Straight Connector 11"/>
          <p:cNvCxnSpPr/>
          <p:nvPr userDrawn="1"/>
        </p:nvCxnSpPr>
        <p:spPr>
          <a:xfrm>
            <a:off x="2514600" y="2667000"/>
            <a:ext cx="6400800" cy="1588"/>
          </a:xfrm>
          <a:prstGeom prst="line">
            <a:avLst/>
          </a:prstGeom>
          <a:ln>
            <a:solidFill>
              <a:srgbClr val="005D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2514600" y="4191000"/>
            <a:ext cx="6400800" cy="1588"/>
          </a:xfrm>
          <a:prstGeom prst="line">
            <a:avLst/>
          </a:prstGeom>
          <a:ln>
            <a:solidFill>
              <a:srgbClr val="005D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NDOH Logo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52400" y="5890664"/>
            <a:ext cx="2286000" cy="824484"/>
          </a:xfrm>
          <a:prstGeom prst="rect">
            <a:avLst/>
          </a:prstGeom>
        </p:spPr>
      </p:pic>
      <p:cxnSp>
        <p:nvCxnSpPr>
          <p:cNvPr id="17" name="Straight Connector 16"/>
          <p:cNvCxnSpPr/>
          <p:nvPr userDrawn="1"/>
        </p:nvCxnSpPr>
        <p:spPr>
          <a:xfrm>
            <a:off x="0" y="5791200"/>
            <a:ext cx="9144000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Logo - NDP - Full colour.jp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6465920" y="5857892"/>
            <a:ext cx="1130416" cy="1071570"/>
          </a:xfrm>
          <a:prstGeom prst="rect">
            <a:avLst/>
          </a:prstGeom>
        </p:spPr>
      </p:pic>
      <p:pic>
        <p:nvPicPr>
          <p:cNvPr id="2" name="Picture 1" descr="A logo with a flag and numbers&#10;&#10;Description automatically generated">
            <a:extLst>
              <a:ext uri="{FF2B5EF4-FFF2-40B4-BE49-F238E27FC236}">
                <a16:creationId xmlns:a16="http://schemas.microsoft.com/office/drawing/2014/main" id="{099FED8E-EF33-34FC-F58D-2738C2E90A1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958" y="5890663"/>
            <a:ext cx="1475520" cy="9443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0" y="5791200"/>
            <a:ext cx="9144000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Logo - NDP - Full colou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537928" y="5857892"/>
            <a:ext cx="1130416" cy="1071570"/>
          </a:xfrm>
          <a:prstGeom prst="rect">
            <a:avLst/>
          </a:prstGeom>
        </p:spPr>
      </p:pic>
      <p:pic>
        <p:nvPicPr>
          <p:cNvPr id="2" name="Picture 1" descr="A logo with a flag and numbers&#10;&#10;Description automatically generated">
            <a:extLst>
              <a:ext uri="{FF2B5EF4-FFF2-40B4-BE49-F238E27FC236}">
                <a16:creationId xmlns:a16="http://schemas.microsoft.com/office/drawing/2014/main" id="{099FED8E-EF33-34FC-F58D-2738C2E90A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5944572"/>
            <a:ext cx="1368152" cy="87561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9DE21-5DAA-4204-B423-28510684095B}" type="slidenum">
              <a:rPr lang="en-ZA" smtClean="0"/>
              <a:pPr/>
              <a:t>‹#›</a:t>
            </a:fld>
            <a:endParaRPr lang="en-Z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1066800"/>
          </a:xfrm>
          <a:prstGeom prst="rect">
            <a:avLst/>
          </a:prstGeom>
          <a:solidFill>
            <a:srgbClr val="005D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NDOH Logo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52400" y="5867400"/>
            <a:ext cx="2286000" cy="824484"/>
          </a:xfrm>
          <a:prstGeom prst="rect">
            <a:avLst/>
          </a:prstGeom>
        </p:spPr>
      </p:pic>
      <p:pic>
        <p:nvPicPr>
          <p:cNvPr id="9" name="Picture 11"/>
          <p:cNvPicPr>
            <a:picLocks noChangeAspect="1" noChangeArrowheads="1"/>
          </p:cNvPicPr>
          <p:nvPr userDrawn="1"/>
        </p:nvPicPr>
        <p:blipFill>
          <a:blip r:embed="rId4" cstate="print"/>
          <a:srcRect r="26000"/>
          <a:stretch>
            <a:fillRect/>
          </a:stretch>
        </p:blipFill>
        <p:spPr bwMode="auto">
          <a:xfrm>
            <a:off x="7341870" y="1"/>
            <a:ext cx="1184147" cy="1066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ealth.gov.za/wp-content/uploads/2024/03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publications/m/item/multi-country-outbreak-of-mpox--external-situation-report-34--28-june-202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4600" y="1752600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ENVIRONMENTAL HEALTH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4600" y="3276600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Ms P Masilela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4600" y="4800600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05 JULY 2024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533400" y="0"/>
            <a:ext cx="7315200" cy="838200"/>
          </a:xfrm>
          <a:prstGeom prst="rect">
            <a:avLst/>
          </a:prstGeom>
        </p:spPr>
        <p:txBody>
          <a:bodyPr tIns="45720" rIns="91440" bIns="45720" anchor="b">
            <a:normAutofit fontScale="92500" lnSpcReduction="100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2800" b="1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Management of Human Remains </a:t>
            </a:r>
            <a:r>
              <a:rPr lang="en-GB" sz="2800" b="1" dirty="0" err="1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ito</a:t>
            </a:r>
            <a:r>
              <a:rPr lang="en-GB" sz="2800" b="1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 R363 with emphasis in M Pox Control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9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07504" y="0"/>
            <a:ext cx="7200800" cy="990600"/>
          </a:xfrm>
          <a:prstGeom prst="rect">
            <a:avLst/>
          </a:prstGeom>
        </p:spPr>
        <p:txBody>
          <a:bodyPr tIns="45720" rIns="91440" bIns="45720" anchor="b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ZA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Export Permit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00364" y="5786454"/>
            <a:ext cx="1571636" cy="1071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D23478B-9C8D-F4E0-2B91-060248DE87D8}"/>
              </a:ext>
            </a:extLst>
          </p:cNvPr>
          <p:cNvSpPr txBox="1">
            <a:spLocks/>
          </p:cNvSpPr>
          <p:nvPr/>
        </p:nvSpPr>
        <p:spPr>
          <a:xfrm>
            <a:off x="0" y="990600"/>
            <a:ext cx="9143999" cy="479585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Letter of application from funeral undertaker (incl. SA border that will be used, confirmation of mode of transportation)</a:t>
            </a:r>
          </a:p>
          <a:p>
            <a:pPr marL="0" indent="0">
              <a:buNone/>
            </a:pP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Following documents must be provided:</a:t>
            </a:r>
          </a:p>
          <a:p>
            <a:pPr marL="0" indent="0">
              <a:buNone/>
            </a:pP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ID/Passport of deceased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Death certificate, clearly stating cause of death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Burial order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Embalming certificate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Notice of death form (BI 1663).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Infectious disease certificate signed by registered medical personnel or forensic pathologist.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Letter from family member requesting exportation and ID/passport.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CoC of funeral undertaker handling and processing the remains in South Africa.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400" i="1" dirty="0"/>
          </a:p>
          <a:p>
            <a:pPr>
              <a:buFont typeface="Wingdings" panose="05000000000000000000" pitchFamily="2" charset="2"/>
              <a:buChar char="§"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88928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9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07504" y="0"/>
            <a:ext cx="7200800" cy="990600"/>
          </a:xfrm>
          <a:prstGeom prst="rect">
            <a:avLst/>
          </a:prstGeom>
        </p:spPr>
        <p:txBody>
          <a:bodyPr tIns="45720" rIns="91440" bIns="45720" anchor="b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ZA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Issuance of Permit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00364" y="5786454"/>
            <a:ext cx="1571636" cy="1071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906465-48ED-AF99-47E4-0863892CBACB}"/>
              </a:ext>
            </a:extLst>
          </p:cNvPr>
          <p:cNvSpPr txBox="1">
            <a:spLocks/>
          </p:cNvSpPr>
          <p:nvPr/>
        </p:nvSpPr>
        <p:spPr bwMode="auto">
          <a:xfrm>
            <a:off x="251520" y="1196752"/>
            <a:ext cx="8892480" cy="4589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Once documents are received, an assessment is conducted by the Department.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If all health requirements are met, permits issued with clear conditions on how body should be transported.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All documents including permit must accompany the body at all times and presented to an environmental health practitioner at the border/port of entry.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290865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9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07504" y="0"/>
            <a:ext cx="7200800" cy="990600"/>
          </a:xfrm>
          <a:prstGeom prst="rect">
            <a:avLst/>
          </a:prstGeom>
        </p:spPr>
        <p:txBody>
          <a:bodyPr tIns="45720" rIns="91440" bIns="45720" anchor="b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ZA" sz="2800" b="1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REGULATIONS AND GUIDELINES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AB805E-A5D4-9854-B798-6E3DCE0B9FE5}"/>
              </a:ext>
            </a:extLst>
          </p:cNvPr>
          <p:cNvSpPr txBox="1"/>
          <p:nvPr/>
        </p:nvSpPr>
        <p:spPr>
          <a:xfrm>
            <a:off x="323528" y="1124744"/>
            <a:ext cx="8712968" cy="5425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ea typeface="Aptos" panose="020B0004020202020204" pitchFamily="34" charset="0"/>
              </a:rPr>
              <a:t>Regulations Relating to the Management of Human Remains and </a:t>
            </a:r>
            <a:r>
              <a:rPr lang="en-US" sz="2400" dirty="0">
                <a:effectLst/>
                <a:latin typeface="Arial" panose="020B0604020202020204" pitchFamily="34" charset="0"/>
                <a:ea typeface="Aptos" panose="020B0004020202020204" pitchFamily="34" charset="0"/>
              </a:rPr>
              <a:t>Guidelines on the issuance of import and export permits available on the below link;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2400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2400" dirty="0">
              <a:latin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2400" dirty="0">
              <a:latin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sz="2200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ZA" sz="2200" dirty="0">
                <a:latin typeface="Arial" panose="020B0604020202020204" pitchFamily="34" charset="0"/>
                <a:hlinkClick r:id="rId3"/>
              </a:rPr>
              <a:t>https://www.health.gov.za/wp-content/uploads/2024/03/</a:t>
            </a:r>
            <a:endParaRPr lang="en-ZA" sz="2200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ZA" sz="2200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ZA" sz="2400" dirty="0">
              <a:latin typeface="Arial" panose="020B0604020202020204" pitchFamily="34" charset="0"/>
            </a:endParaRPr>
          </a:p>
        </p:txBody>
      </p:sp>
      <p:pic>
        <p:nvPicPr>
          <p:cNvPr id="3" name="Picture 2" descr="A close-up of a document&#10;&#10;Description automatically generated">
            <a:extLst>
              <a:ext uri="{FF2B5EF4-FFF2-40B4-BE49-F238E27FC236}">
                <a16:creationId xmlns:a16="http://schemas.microsoft.com/office/drawing/2014/main" id="{5B0DE56D-07DA-C533-E66F-6951ECD24F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766" y="2276873"/>
            <a:ext cx="3021034" cy="27363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19FEA6E-95E8-007E-437F-05C4BA78A6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3079332"/>
            <a:ext cx="4172532" cy="193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1238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9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07504" y="0"/>
            <a:ext cx="7200800" cy="990600"/>
          </a:xfrm>
          <a:prstGeom prst="rect">
            <a:avLst/>
          </a:prstGeom>
        </p:spPr>
        <p:txBody>
          <a:bodyPr tIns="45720" rIns="91440" bIns="45720" anchor="b"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00364" y="5786454"/>
            <a:ext cx="1571636" cy="1071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740A84-94D2-EFEA-7619-5C6CDE981FD7}"/>
              </a:ext>
            </a:extLst>
          </p:cNvPr>
          <p:cNvSpPr txBox="1"/>
          <p:nvPr/>
        </p:nvSpPr>
        <p:spPr>
          <a:xfrm>
            <a:off x="210816" y="2996952"/>
            <a:ext cx="8496944" cy="2018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i="0" u="none" strike="noStrike" baseline="0" dirty="0">
                <a:solidFill>
                  <a:srgbClr val="002060"/>
                </a:solidFill>
                <a:latin typeface="Tahoma-Bold"/>
              </a:rPr>
              <a:t>THANK YOU</a:t>
            </a:r>
            <a:endParaRPr lang="en-US" sz="4400" b="0" i="0" u="none" strike="noStrike" baseline="0" dirty="0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pPr algn="ctr">
              <a:lnSpc>
                <a:spcPct val="150000"/>
              </a:lnSpc>
            </a:pPr>
            <a:endParaRPr lang="en-ZA" altLang="en-US" sz="4400" dirty="0"/>
          </a:p>
        </p:txBody>
      </p:sp>
    </p:spTree>
    <p:extLst>
      <p:ext uri="{BB962C8B-B14F-4D97-AF65-F5344CB8AC3E}">
        <p14:creationId xmlns:p14="http://schemas.microsoft.com/office/powerpoint/2010/main" val="2652473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9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07504" y="0"/>
            <a:ext cx="7200800" cy="990600"/>
          </a:xfrm>
          <a:prstGeom prst="rect">
            <a:avLst/>
          </a:prstGeom>
        </p:spPr>
        <p:txBody>
          <a:bodyPr tIns="45720" rIns="91440" bIns="45720" anchor="b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ZA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Purpose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906465-48ED-AF99-47E4-0863892CBACB}"/>
              </a:ext>
            </a:extLst>
          </p:cNvPr>
          <p:cNvSpPr txBox="1">
            <a:spLocks/>
          </p:cNvSpPr>
          <p:nvPr/>
        </p:nvSpPr>
        <p:spPr bwMode="auto">
          <a:xfrm>
            <a:off x="251520" y="1124744"/>
            <a:ext cx="822960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Z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Share information on requirements for cross border transportation of human remains of persons who demised as a result of Mpox.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Z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Raise awareness on compliance requirements for transportation of human remains.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ZA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Outline requirements for the issuance of import and export permits.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ZA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9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07504" y="0"/>
            <a:ext cx="7200800" cy="990600"/>
          </a:xfrm>
          <a:prstGeom prst="rect">
            <a:avLst/>
          </a:prstGeom>
        </p:spPr>
        <p:txBody>
          <a:bodyPr tIns="45720" rIns="91440" bIns="45720" anchor="b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ZA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906465-48ED-AF99-47E4-0863892CBACB}"/>
              </a:ext>
            </a:extLst>
          </p:cNvPr>
          <p:cNvSpPr txBox="1">
            <a:spLocks/>
          </p:cNvSpPr>
          <p:nvPr/>
        </p:nvSpPr>
        <p:spPr bwMode="auto">
          <a:xfrm>
            <a:off x="107504" y="1124744"/>
            <a:ext cx="9036496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ZA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Multi-country outbreak of Mpox ongoing with various countries having reported cases, including South Africa.</a:t>
            </a:r>
          </a:p>
          <a:p>
            <a:pPr marL="0" indent="0">
              <a:buNone/>
            </a:pPr>
            <a:endParaRPr lang="en-ZA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ZA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ZA" altLang="en-US" sz="18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https://www.who.int/publications/m/item/multi-country-outbreak-of-mpox--</a:t>
            </a:r>
            <a:r>
              <a:rPr lang="en-ZA" altLang="en-US" sz="16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external-situation-report-34--28-june-2024</a:t>
            </a:r>
            <a:endParaRPr lang="en-ZA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ZA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D506CC-FAFC-FEC1-A99F-CAF11EFEDB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178" y="1844825"/>
            <a:ext cx="8735644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158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9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07504" y="0"/>
            <a:ext cx="7200800" cy="990600"/>
          </a:xfrm>
          <a:prstGeom prst="rect">
            <a:avLst/>
          </a:prstGeom>
        </p:spPr>
        <p:txBody>
          <a:bodyPr tIns="45720" rIns="91440" bIns="45720" anchor="b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ZA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Cont.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906465-48ED-AF99-47E4-0863892CBACB}"/>
              </a:ext>
            </a:extLst>
          </p:cNvPr>
          <p:cNvSpPr txBox="1">
            <a:spLocks/>
          </p:cNvSpPr>
          <p:nvPr/>
        </p:nvSpPr>
        <p:spPr bwMode="auto">
          <a:xfrm>
            <a:off x="0" y="1124744"/>
            <a:ext cx="914400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ZA" altLang="en-US" sz="2100" dirty="0">
                <a:latin typeface="Arial" panose="020B0604020202020204" pitchFamily="34" charset="0"/>
                <a:cs typeface="Arial" panose="020B0604020202020204" pitchFamily="34" charset="0"/>
              </a:rPr>
              <a:t>In current local and global outbreak, there is a potential of: </a:t>
            </a:r>
          </a:p>
          <a:p>
            <a:pPr marL="0" indent="0">
              <a:buNone/>
            </a:pPr>
            <a:endParaRPr lang="en-ZA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r>
              <a:rPr lang="en-ZA" altLang="en-US" sz="2100" dirty="0">
                <a:latin typeface="Arial" panose="020B0604020202020204" pitchFamily="34" charset="0"/>
                <a:cs typeface="Arial" panose="020B0604020202020204" pitchFamily="34" charset="0"/>
              </a:rPr>
              <a:t>persons passing away in other countries and requiring transportation to South Africa (import).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ZA" altLang="en-US" sz="2100" dirty="0">
                <a:latin typeface="Arial" panose="020B0604020202020204" pitchFamily="34" charset="0"/>
                <a:cs typeface="Arial" panose="020B0604020202020204" pitchFamily="34" charset="0"/>
              </a:rPr>
              <a:t>persons passing away in South Africa requiring transportation outside the borders of the Republic (export). </a:t>
            </a:r>
          </a:p>
          <a:p>
            <a:pPr marL="914400" lvl="2" indent="0">
              <a:buNone/>
            </a:pPr>
            <a:endParaRPr lang="en-ZA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ZA" alt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Transportation of human remains across borders poses health risks, including potential for spreading infectious diseases.</a:t>
            </a:r>
          </a:p>
          <a:p>
            <a:pPr marL="0" indent="0">
              <a:buNone/>
            </a:pPr>
            <a:endParaRPr lang="en-ZA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en-ZA" altLang="en-US" sz="2100" dirty="0">
                <a:latin typeface="Arial" panose="020B0604020202020204" pitchFamily="34" charset="0"/>
                <a:cs typeface="Arial" panose="020B0604020202020204" pitchFamily="34" charset="0"/>
              </a:rPr>
              <a:t>Measures have been put in place to minimise the risks associated with the transportation of infectious human remains. </a:t>
            </a:r>
          </a:p>
          <a:p>
            <a:pPr marL="0" indent="0" algn="just">
              <a:buNone/>
            </a:pPr>
            <a:endParaRPr lang="en-ZA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en-ZA" altLang="en-US" sz="2100" dirty="0">
                <a:latin typeface="Arial" panose="020B0604020202020204" pitchFamily="34" charset="0"/>
                <a:cs typeface="Arial" panose="020B0604020202020204" pitchFamily="34" charset="0"/>
              </a:rPr>
              <a:t>Regulated in Chapter 4 of the Regulations Relating to the Transportation of Human Remains, R 363 of 22 May 2013.</a:t>
            </a:r>
          </a:p>
        </p:txBody>
      </p:sp>
    </p:spTree>
    <p:extLst>
      <p:ext uri="{BB962C8B-B14F-4D97-AF65-F5344CB8AC3E}">
        <p14:creationId xmlns:p14="http://schemas.microsoft.com/office/powerpoint/2010/main" val="2253584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9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07504" y="0"/>
            <a:ext cx="7200800" cy="990600"/>
          </a:xfrm>
          <a:prstGeom prst="rect">
            <a:avLst/>
          </a:prstGeom>
        </p:spPr>
        <p:txBody>
          <a:bodyPr tIns="45720" rIns="91440" bIns="45720" anchor="b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ZA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Transportation of Infectious Human Remains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00364" y="5786454"/>
            <a:ext cx="1571636" cy="1071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D23478B-9C8D-F4E0-2B91-060248DE87D8}"/>
              </a:ext>
            </a:extLst>
          </p:cNvPr>
          <p:cNvSpPr txBox="1">
            <a:spLocks/>
          </p:cNvSpPr>
          <p:nvPr/>
        </p:nvSpPr>
        <p:spPr>
          <a:xfrm>
            <a:off x="107504" y="1166018"/>
            <a:ext cx="9036495" cy="46204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Remains of persons who passed as a result of an infectious illness that can be transmitted even after death (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i.e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Mpox):</a:t>
            </a: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Be transported in a manner that does not endanger public health or cause health hazard.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Be embalmed.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Be placed in a double polythene bag/body bag, sealed in airtight container and placed in a non-transparent sealed coffin.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Declaration from a medical practitioner that conveyance of human remains will not constitute a health hazard.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Declaration must accompany human remains at all times during the conveyance.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68545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9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07504" y="0"/>
            <a:ext cx="7200800" cy="990600"/>
          </a:xfrm>
          <a:prstGeom prst="rect">
            <a:avLst/>
          </a:prstGeom>
        </p:spPr>
        <p:txBody>
          <a:bodyPr tIns="45720" rIns="91440" bIns="45720" anchor="b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ZA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Transportation of Infectious Human Remains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00364" y="5786454"/>
            <a:ext cx="1571636" cy="1071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D23478B-9C8D-F4E0-2B91-060248DE87D8}"/>
              </a:ext>
            </a:extLst>
          </p:cNvPr>
          <p:cNvSpPr txBox="1">
            <a:spLocks/>
          </p:cNvSpPr>
          <p:nvPr/>
        </p:nvSpPr>
        <p:spPr>
          <a:xfrm>
            <a:off x="230627" y="1166018"/>
            <a:ext cx="8435280" cy="46204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Persons transporting human remains;</a:t>
            </a: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Must ensure the container is free from leakages or other secretions emanating from the remains.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Should any leakage, secretion or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odour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occur, the container must be taken to nearest mortuary or undertaker where necessary measures should be taken to eliminate the conditions. </a:t>
            </a:r>
          </a:p>
          <a:p>
            <a:pPr marL="457200" lvl="1" indent="0">
              <a:buNone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u="none" strike="noStrike" kern="1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human remains may only be transported in a hearse or enclosed vehicle.</a:t>
            </a:r>
            <a:endParaRPr lang="en-ZA" sz="2400" kern="1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80614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9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07504" y="0"/>
            <a:ext cx="7200800" cy="990600"/>
          </a:xfrm>
          <a:prstGeom prst="rect">
            <a:avLst/>
          </a:prstGeom>
        </p:spPr>
        <p:txBody>
          <a:bodyPr tIns="45720" rIns="91440" bIns="45720" anchor="b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ZA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Requirements for Transportation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00364" y="5786454"/>
            <a:ext cx="1571636" cy="1071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D23478B-9C8D-F4E0-2B91-060248DE87D8}"/>
              </a:ext>
            </a:extLst>
          </p:cNvPr>
          <p:cNvSpPr txBox="1">
            <a:spLocks/>
          </p:cNvSpPr>
          <p:nvPr/>
        </p:nvSpPr>
        <p:spPr>
          <a:xfrm>
            <a:off x="230626" y="1166018"/>
            <a:ext cx="8661853" cy="46204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No person may import or export human remains unless they have been issued with a permit by the Director-General: Health.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No permit is required for cremated human remains.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Persons requiring a permit must apply in writing to the Director-General: Health.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Permit is valid for 30 days from date of issue.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Human remains cannot be transported to the border or port of entry unless they are in possession of a permit.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On arrival at the border/port of entry Environmental health practitioners will monitor and ensure transportation complies with all health requirements. 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58810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9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07504" y="0"/>
            <a:ext cx="7200800" cy="990600"/>
          </a:xfrm>
          <a:prstGeom prst="rect">
            <a:avLst/>
          </a:prstGeom>
        </p:spPr>
        <p:txBody>
          <a:bodyPr tIns="45720" rIns="91440" bIns="45720" anchor="b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n-ZA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Categories to Requiring Permits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00364" y="5786454"/>
            <a:ext cx="1571636" cy="1071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D23478B-9C8D-F4E0-2B91-060248DE87D8}"/>
              </a:ext>
            </a:extLst>
          </p:cNvPr>
          <p:cNvSpPr txBox="1">
            <a:spLocks/>
          </p:cNvSpPr>
          <p:nvPr/>
        </p:nvSpPr>
        <p:spPr>
          <a:xfrm>
            <a:off x="230627" y="1166018"/>
            <a:ext cx="8435280" cy="46204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Permits issued by the Director-General are required for: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Human remains transiting through South Africa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Human remains destined for burial in South Africa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Human remains destined for burial outside of South Africa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Human remains exhumed in South Africa for reburial in another country.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Human remains exhumed in another country destined for reburial in South Africa.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278755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9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07504" y="0"/>
            <a:ext cx="7200800" cy="990600"/>
          </a:xfrm>
          <a:prstGeom prst="rect">
            <a:avLst/>
          </a:prstGeom>
        </p:spPr>
        <p:txBody>
          <a:bodyPr tIns="45720" rIns="91440" bIns="45720" anchor="b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ZA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Import Permit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00364" y="5786454"/>
            <a:ext cx="1571636" cy="1071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D23478B-9C8D-F4E0-2B91-060248DE87D8}"/>
              </a:ext>
            </a:extLst>
          </p:cNvPr>
          <p:cNvSpPr txBox="1">
            <a:spLocks/>
          </p:cNvSpPr>
          <p:nvPr/>
        </p:nvSpPr>
        <p:spPr>
          <a:xfrm>
            <a:off x="230626" y="1166018"/>
            <a:ext cx="8913373" cy="46204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Letter of application from funeral undertaker (incl. SA border that will be used, confirmation of mode of transportation).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Following documents must be provided:</a:t>
            </a:r>
          </a:p>
          <a:p>
            <a:pPr marL="0" indent="0">
              <a:buNone/>
            </a:pP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ID/Passport of deceased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Letter from family member requesting importation and copy of their ID/passport.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Death certificate, clearly stating cause of death.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Infectious disease certificate signed by registered medical personnel or forensic pathologist.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Embalming certificate.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CoC of funeral undertaker who will be handling the remains once they enter South Africa.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400" i="1" dirty="0"/>
          </a:p>
          <a:p>
            <a:pPr>
              <a:buFont typeface="Wingdings" panose="05000000000000000000" pitchFamily="2" charset="2"/>
              <a:buChar char="§"/>
            </a:pPr>
            <a:endParaRPr lang="en-US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039558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</TotalTime>
  <Words>814</Words>
  <Application>Microsoft Office PowerPoint</Application>
  <PresentationFormat>On-screen Show (4:3)</PresentationFormat>
  <Paragraphs>121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Aptos</vt:lpstr>
      <vt:lpstr>Arial</vt:lpstr>
      <vt:lpstr>Calibri</vt:lpstr>
      <vt:lpstr>Tahoma</vt:lpstr>
      <vt:lpstr>Tahoma-Bold</vt:lpstr>
      <vt:lpstr>Wingdings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Schmim</dc:creator>
  <cp:lastModifiedBy>Administrator</cp:lastModifiedBy>
  <cp:revision>20</cp:revision>
  <dcterms:created xsi:type="dcterms:W3CDTF">2013-10-17T06:13:57Z</dcterms:created>
  <dcterms:modified xsi:type="dcterms:W3CDTF">2024-07-19T08:04:27Z</dcterms:modified>
</cp:coreProperties>
</file>