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62"/>
  </p:notesMasterIdLst>
  <p:handoutMasterIdLst>
    <p:handoutMasterId r:id="rId63"/>
  </p:handoutMasterIdLst>
  <p:sldIdLst>
    <p:sldId id="256" r:id="rId3"/>
    <p:sldId id="257" r:id="rId4"/>
    <p:sldId id="320" r:id="rId5"/>
    <p:sldId id="262" r:id="rId6"/>
    <p:sldId id="263" r:id="rId7"/>
    <p:sldId id="406" r:id="rId8"/>
    <p:sldId id="264" r:id="rId9"/>
    <p:sldId id="313" r:id="rId10"/>
    <p:sldId id="265" r:id="rId11"/>
    <p:sldId id="392" r:id="rId12"/>
    <p:sldId id="400" r:id="rId13"/>
    <p:sldId id="310" r:id="rId14"/>
    <p:sldId id="393" r:id="rId15"/>
    <p:sldId id="365" r:id="rId16"/>
    <p:sldId id="366" r:id="rId17"/>
    <p:sldId id="367" r:id="rId18"/>
    <p:sldId id="395" r:id="rId19"/>
    <p:sldId id="396" r:id="rId20"/>
    <p:sldId id="260" r:id="rId21"/>
    <p:sldId id="271" r:id="rId22"/>
    <p:sldId id="314" r:id="rId23"/>
    <p:sldId id="261" r:id="rId24"/>
    <p:sldId id="402" r:id="rId25"/>
    <p:sldId id="410" r:id="rId26"/>
    <p:sldId id="404" r:id="rId27"/>
    <p:sldId id="411" r:id="rId28"/>
    <p:sldId id="348" r:id="rId29"/>
    <p:sldId id="342" r:id="rId30"/>
    <p:sldId id="344" r:id="rId31"/>
    <p:sldId id="347" r:id="rId32"/>
    <p:sldId id="387" r:id="rId33"/>
    <p:sldId id="405" r:id="rId34"/>
    <p:sldId id="390" r:id="rId35"/>
    <p:sldId id="391" r:id="rId36"/>
    <p:sldId id="389" r:id="rId37"/>
    <p:sldId id="384" r:id="rId38"/>
    <p:sldId id="352" r:id="rId39"/>
    <p:sldId id="386" r:id="rId40"/>
    <p:sldId id="337" r:id="rId41"/>
    <p:sldId id="270" r:id="rId42"/>
    <p:sldId id="398" r:id="rId43"/>
    <p:sldId id="401" r:id="rId44"/>
    <p:sldId id="408" r:id="rId45"/>
    <p:sldId id="409" r:id="rId46"/>
    <p:sldId id="292" r:id="rId47"/>
    <p:sldId id="297" r:id="rId48"/>
    <p:sldId id="287" r:id="rId49"/>
    <p:sldId id="288" r:id="rId50"/>
    <p:sldId id="299" r:id="rId51"/>
    <p:sldId id="289" r:id="rId52"/>
    <p:sldId id="300" r:id="rId53"/>
    <p:sldId id="397" r:id="rId54"/>
    <p:sldId id="290" r:id="rId55"/>
    <p:sldId id="283" r:id="rId56"/>
    <p:sldId id="301" r:id="rId57"/>
    <p:sldId id="302" r:id="rId58"/>
    <p:sldId id="326" r:id="rId59"/>
    <p:sldId id="282" r:id="rId60"/>
    <p:sldId id="322" r:id="rId6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etta Mosena" initials="SM" lastIdx="10" clrIdx="0">
    <p:extLst>
      <p:ext uri="{19B8F6BF-5375-455C-9EA6-DF929625EA0E}">
        <p15:presenceInfo xmlns:p15="http://schemas.microsoft.com/office/powerpoint/2012/main" userId="836103d28635fd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5D28"/>
    <a:srgbClr val="CCECFF"/>
    <a:srgbClr val="CCFFFF"/>
    <a:srgbClr val="CCCCFF"/>
    <a:srgbClr val="FFD34A"/>
    <a:srgbClr val="CBD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89239" autoAdjust="0"/>
  </p:normalViewPr>
  <p:slideViewPr>
    <p:cSldViewPr>
      <p:cViewPr varScale="1">
        <p:scale>
          <a:sx n="66" d="100"/>
          <a:sy n="66" d="100"/>
        </p:scale>
        <p:origin x="54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683235-EB24-4941-8A30-944C5BC0365B}"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ZA"/>
        </a:p>
      </dgm:t>
    </dgm:pt>
    <dgm:pt modelId="{77FDD35F-5BA9-4F68-8687-B6CA902B4285}">
      <dgm:prSet phldrT="[Text]" custT="1"/>
      <dgm:spPr/>
      <dgm:t>
        <a:bodyPr/>
        <a:lstStyle/>
        <a:p>
          <a:r>
            <a:rPr lang="en-ZA" sz="1800" dirty="0"/>
            <a:t>Company A (Parent company)</a:t>
          </a:r>
        </a:p>
      </dgm:t>
    </dgm:pt>
    <dgm:pt modelId="{A8938B44-40F0-4FA4-B74F-CA958C56EE25}" type="parTrans" cxnId="{4D232BA1-C496-41DF-8410-D16C9C05B85D}">
      <dgm:prSet/>
      <dgm:spPr/>
      <dgm:t>
        <a:bodyPr/>
        <a:lstStyle/>
        <a:p>
          <a:endParaRPr lang="en-ZA" sz="1800"/>
        </a:p>
      </dgm:t>
    </dgm:pt>
    <dgm:pt modelId="{F1EA709E-C829-43A9-AB72-9C17AD4DEBF1}" type="sibTrans" cxnId="{4D232BA1-C496-41DF-8410-D16C9C05B85D}">
      <dgm:prSet/>
      <dgm:spPr/>
      <dgm:t>
        <a:bodyPr/>
        <a:lstStyle/>
        <a:p>
          <a:endParaRPr lang="en-ZA" sz="1800"/>
        </a:p>
      </dgm:t>
    </dgm:pt>
    <dgm:pt modelId="{E53C1748-D760-431F-A8DB-2F3AF932851B}">
      <dgm:prSet phldrT="[Text]" custT="1"/>
      <dgm:spPr/>
      <dgm:t>
        <a:bodyPr/>
        <a:lstStyle/>
        <a:p>
          <a:r>
            <a:rPr lang="en-ZA" sz="1800" dirty="0"/>
            <a:t>Enterprise B (Bidder)</a:t>
          </a:r>
        </a:p>
      </dgm:t>
    </dgm:pt>
    <dgm:pt modelId="{25B3F19F-52E3-4446-A8BC-656881DBDCB5}" type="parTrans" cxnId="{B2DC26FC-6082-4C84-BBD5-AF10E148D91A}">
      <dgm:prSet/>
      <dgm:spPr/>
      <dgm:t>
        <a:bodyPr/>
        <a:lstStyle/>
        <a:p>
          <a:endParaRPr lang="en-ZA" sz="1800"/>
        </a:p>
      </dgm:t>
    </dgm:pt>
    <dgm:pt modelId="{AC2A4C07-3F4C-4240-A120-3BEE28D486DB}" type="sibTrans" cxnId="{B2DC26FC-6082-4C84-BBD5-AF10E148D91A}">
      <dgm:prSet/>
      <dgm:spPr/>
      <dgm:t>
        <a:bodyPr/>
        <a:lstStyle/>
        <a:p>
          <a:endParaRPr lang="en-ZA" sz="1800"/>
        </a:p>
      </dgm:t>
    </dgm:pt>
    <dgm:pt modelId="{E55E9007-71AF-49D7-89EB-83946273D368}">
      <dgm:prSet phldrT="[Text]" custT="1"/>
      <dgm:spPr/>
      <dgm:t>
        <a:bodyPr/>
        <a:lstStyle/>
        <a:p>
          <a:r>
            <a:rPr lang="en-ZA" sz="1800" dirty="0"/>
            <a:t>Joint Venture between</a:t>
          </a:r>
        </a:p>
        <a:p>
          <a:r>
            <a:rPr lang="en-ZA" sz="1800" dirty="0"/>
            <a:t>Enterprise B and Enterprise C </a:t>
          </a:r>
        </a:p>
      </dgm:t>
    </dgm:pt>
    <dgm:pt modelId="{9B581CB5-BEA1-4E7D-8A20-34A3E9D5ADD6}" type="parTrans" cxnId="{81EDBEFC-6232-4128-9B3E-B637BA267733}">
      <dgm:prSet/>
      <dgm:spPr/>
      <dgm:t>
        <a:bodyPr/>
        <a:lstStyle/>
        <a:p>
          <a:endParaRPr lang="en-ZA" sz="1800"/>
        </a:p>
      </dgm:t>
    </dgm:pt>
    <dgm:pt modelId="{E0001BCD-1224-4E4D-8014-3BD4A797AFE1}" type="sibTrans" cxnId="{81EDBEFC-6232-4128-9B3E-B637BA267733}">
      <dgm:prSet/>
      <dgm:spPr/>
      <dgm:t>
        <a:bodyPr/>
        <a:lstStyle/>
        <a:p>
          <a:endParaRPr lang="en-ZA" sz="1800"/>
        </a:p>
      </dgm:t>
    </dgm:pt>
    <dgm:pt modelId="{40A4B0CF-E874-40F9-8373-CD789C80FF5B}">
      <dgm:prSet phldrT="[Text]" custT="1"/>
      <dgm:spPr/>
      <dgm:t>
        <a:bodyPr/>
        <a:lstStyle/>
        <a:p>
          <a:r>
            <a:rPr lang="en-ZA" sz="1800" dirty="0"/>
            <a:t>Enterprise C (Applicant)</a:t>
          </a:r>
        </a:p>
      </dgm:t>
    </dgm:pt>
    <dgm:pt modelId="{07E08421-B941-4726-85C6-A0159E036C17}" type="parTrans" cxnId="{02FDA4A9-DCF7-48B1-884D-372EC34D7EB7}">
      <dgm:prSet/>
      <dgm:spPr/>
      <dgm:t>
        <a:bodyPr/>
        <a:lstStyle/>
        <a:p>
          <a:endParaRPr lang="en-ZA" sz="1800"/>
        </a:p>
      </dgm:t>
    </dgm:pt>
    <dgm:pt modelId="{B25E7B56-99FB-4CC2-BD75-D631FD0F689C}" type="sibTrans" cxnId="{02FDA4A9-DCF7-48B1-884D-372EC34D7EB7}">
      <dgm:prSet/>
      <dgm:spPr/>
      <dgm:t>
        <a:bodyPr/>
        <a:lstStyle/>
        <a:p>
          <a:endParaRPr lang="en-ZA" sz="1800"/>
        </a:p>
      </dgm:t>
    </dgm:pt>
    <dgm:pt modelId="{9C709FB9-1ABB-4833-BC96-5E3B8626AA40}">
      <dgm:prSet phldrT="[Text]" custT="1"/>
      <dgm:spPr/>
      <dgm:t>
        <a:bodyPr/>
        <a:lstStyle/>
        <a:p>
          <a:r>
            <a:rPr lang="en-ZA" sz="1800" dirty="0"/>
            <a:t>Tender – Bid </a:t>
          </a:r>
        </a:p>
      </dgm:t>
    </dgm:pt>
    <dgm:pt modelId="{98DEA179-ABF5-4996-A141-72E48567EBA1}" type="parTrans" cxnId="{67DF85B8-889C-4BB6-8C31-1C72A1D9286D}">
      <dgm:prSet/>
      <dgm:spPr/>
      <dgm:t>
        <a:bodyPr/>
        <a:lstStyle/>
        <a:p>
          <a:endParaRPr lang="en-ZA" sz="1800"/>
        </a:p>
      </dgm:t>
    </dgm:pt>
    <dgm:pt modelId="{A8E22147-93B5-40C8-B8AD-5CA492DE3B92}" type="sibTrans" cxnId="{67DF85B8-889C-4BB6-8C31-1C72A1D9286D}">
      <dgm:prSet/>
      <dgm:spPr/>
      <dgm:t>
        <a:bodyPr/>
        <a:lstStyle/>
        <a:p>
          <a:endParaRPr lang="en-ZA" sz="1800"/>
        </a:p>
      </dgm:t>
    </dgm:pt>
    <dgm:pt modelId="{B0BF0B2B-B634-4B12-BA04-F7DDCD548EED}" type="pres">
      <dgm:prSet presAssocID="{EB683235-EB24-4941-8A30-944C5BC0365B}" presName="Name0" presStyleCnt="0">
        <dgm:presLayoutVars>
          <dgm:chPref val="1"/>
          <dgm:dir/>
          <dgm:animOne val="branch"/>
          <dgm:animLvl val="lvl"/>
          <dgm:resizeHandles/>
        </dgm:presLayoutVars>
      </dgm:prSet>
      <dgm:spPr/>
    </dgm:pt>
    <dgm:pt modelId="{FCCE75C6-0243-44CC-A21C-7DD2BCFD4F8F}" type="pres">
      <dgm:prSet presAssocID="{77FDD35F-5BA9-4F68-8687-B6CA902B4285}" presName="vertOne" presStyleCnt="0"/>
      <dgm:spPr/>
    </dgm:pt>
    <dgm:pt modelId="{B7D3317A-859D-4446-9BAC-637B7E651247}" type="pres">
      <dgm:prSet presAssocID="{77FDD35F-5BA9-4F68-8687-B6CA902B4285}" presName="txOne" presStyleLbl="node0" presStyleIdx="0" presStyleCnt="1">
        <dgm:presLayoutVars>
          <dgm:chPref val="3"/>
        </dgm:presLayoutVars>
      </dgm:prSet>
      <dgm:spPr/>
    </dgm:pt>
    <dgm:pt modelId="{4099115F-2811-4726-9079-5D9A6D4A6C62}" type="pres">
      <dgm:prSet presAssocID="{77FDD35F-5BA9-4F68-8687-B6CA902B4285}" presName="parTransOne" presStyleCnt="0"/>
      <dgm:spPr/>
    </dgm:pt>
    <dgm:pt modelId="{5F0AF285-6DB2-4A6A-B4A3-4B23441B93F3}" type="pres">
      <dgm:prSet presAssocID="{77FDD35F-5BA9-4F68-8687-B6CA902B4285}" presName="horzOne" presStyleCnt="0"/>
      <dgm:spPr/>
    </dgm:pt>
    <dgm:pt modelId="{D51E47EE-D10B-4C3E-BF9E-7FA6381DF379}" type="pres">
      <dgm:prSet presAssocID="{E53C1748-D760-431F-A8DB-2F3AF932851B}" presName="vertTwo" presStyleCnt="0"/>
      <dgm:spPr/>
    </dgm:pt>
    <dgm:pt modelId="{18392504-8982-4478-8210-77B3728F6937}" type="pres">
      <dgm:prSet presAssocID="{E53C1748-D760-431F-A8DB-2F3AF932851B}" presName="txTwo" presStyleLbl="node2" presStyleIdx="0" presStyleCnt="2" custScaleY="91927" custLinFactY="-16392" custLinFactNeighborX="174" custLinFactNeighborY="-100000">
        <dgm:presLayoutVars>
          <dgm:chPref val="3"/>
        </dgm:presLayoutVars>
      </dgm:prSet>
      <dgm:spPr/>
    </dgm:pt>
    <dgm:pt modelId="{8DA967D3-F4F0-49D4-A1FD-5A863BF0F101}" type="pres">
      <dgm:prSet presAssocID="{E53C1748-D760-431F-A8DB-2F3AF932851B}" presName="parTransTwo" presStyleCnt="0"/>
      <dgm:spPr/>
    </dgm:pt>
    <dgm:pt modelId="{91260409-EF7E-4793-A292-6E5EE77E3CA4}" type="pres">
      <dgm:prSet presAssocID="{E53C1748-D760-431F-A8DB-2F3AF932851B}" presName="horzTwo" presStyleCnt="0"/>
      <dgm:spPr/>
    </dgm:pt>
    <dgm:pt modelId="{662F12DF-2091-429D-96F7-F5750D44C23C}" type="pres">
      <dgm:prSet presAssocID="{E55E9007-71AF-49D7-89EB-83946273D368}" presName="vertThree" presStyleCnt="0"/>
      <dgm:spPr/>
    </dgm:pt>
    <dgm:pt modelId="{1BAA2D32-0423-4791-A35E-1803E3C14127}" type="pres">
      <dgm:prSet presAssocID="{E55E9007-71AF-49D7-89EB-83946273D368}" presName="txThree" presStyleLbl="node3" presStyleIdx="0" presStyleCnt="1" custScaleY="139611" custLinFactY="-9343" custLinFactNeighborX="59334" custLinFactNeighborY="-100000">
        <dgm:presLayoutVars>
          <dgm:chPref val="3"/>
        </dgm:presLayoutVars>
      </dgm:prSet>
      <dgm:spPr/>
    </dgm:pt>
    <dgm:pt modelId="{F6FFB66A-F76C-4D8D-B7BF-DE7C377F3B94}" type="pres">
      <dgm:prSet presAssocID="{E55E9007-71AF-49D7-89EB-83946273D368}" presName="parTransThree" presStyleCnt="0"/>
      <dgm:spPr/>
    </dgm:pt>
    <dgm:pt modelId="{ABC51218-1D33-4A39-BB65-44F76E8A6523}" type="pres">
      <dgm:prSet presAssocID="{E55E9007-71AF-49D7-89EB-83946273D368}" presName="horzThree" presStyleCnt="0"/>
      <dgm:spPr/>
    </dgm:pt>
    <dgm:pt modelId="{BD1798FC-6365-4C13-85CF-89BDB3061592}" type="pres">
      <dgm:prSet presAssocID="{9C709FB9-1ABB-4833-BC96-5E3B8626AA40}" presName="vertFour" presStyleCnt="0">
        <dgm:presLayoutVars>
          <dgm:chPref val="3"/>
        </dgm:presLayoutVars>
      </dgm:prSet>
      <dgm:spPr/>
    </dgm:pt>
    <dgm:pt modelId="{564F1F00-CE0F-4782-BA1D-3A3BEE96057E}" type="pres">
      <dgm:prSet presAssocID="{9C709FB9-1ABB-4833-BC96-5E3B8626AA40}" presName="txFour" presStyleLbl="node4" presStyleIdx="0" presStyleCnt="1" custLinFactNeighborX="59370" custLinFactNeighborY="-3323">
        <dgm:presLayoutVars>
          <dgm:chPref val="3"/>
        </dgm:presLayoutVars>
      </dgm:prSet>
      <dgm:spPr/>
    </dgm:pt>
    <dgm:pt modelId="{B3DBDB1C-E2B3-48B5-B05A-F597BE7C98A4}" type="pres">
      <dgm:prSet presAssocID="{9C709FB9-1ABB-4833-BC96-5E3B8626AA40}" presName="horzFour" presStyleCnt="0"/>
      <dgm:spPr/>
    </dgm:pt>
    <dgm:pt modelId="{38A9EE57-29B8-464E-85A5-A6D01D8CC4D4}" type="pres">
      <dgm:prSet presAssocID="{AC2A4C07-3F4C-4240-A120-3BEE28D486DB}" presName="sibSpaceTwo" presStyleCnt="0"/>
      <dgm:spPr/>
    </dgm:pt>
    <dgm:pt modelId="{46969FF2-5EEB-428C-B144-38795B8483C0}" type="pres">
      <dgm:prSet presAssocID="{40A4B0CF-E874-40F9-8373-CD789C80FF5B}" presName="vertTwo" presStyleCnt="0"/>
      <dgm:spPr/>
    </dgm:pt>
    <dgm:pt modelId="{431E55B8-46D4-4153-968E-874021A0BA0E}" type="pres">
      <dgm:prSet presAssocID="{40A4B0CF-E874-40F9-8373-CD789C80FF5B}" presName="txTwo" presStyleLbl="node2" presStyleIdx="1" presStyleCnt="2" custScaleY="88451" custLinFactNeighborX="-441" custLinFactNeighborY="-20943">
        <dgm:presLayoutVars>
          <dgm:chPref val="3"/>
        </dgm:presLayoutVars>
      </dgm:prSet>
      <dgm:spPr/>
    </dgm:pt>
    <dgm:pt modelId="{907A1CF9-DDE9-4936-979A-AA317A5BBBE5}" type="pres">
      <dgm:prSet presAssocID="{40A4B0CF-E874-40F9-8373-CD789C80FF5B}" presName="horzTwo" presStyleCnt="0"/>
      <dgm:spPr/>
    </dgm:pt>
  </dgm:ptLst>
  <dgm:cxnLst>
    <dgm:cxn modelId="{6E61CA00-910C-4366-A97D-973F0964BBCB}" type="presOf" srcId="{E53C1748-D760-431F-A8DB-2F3AF932851B}" destId="{18392504-8982-4478-8210-77B3728F6937}" srcOrd="0" destOrd="0" presId="urn:microsoft.com/office/officeart/2005/8/layout/hierarchy4"/>
    <dgm:cxn modelId="{D199A701-0506-4DAE-B096-0A20CC8FF229}" type="presOf" srcId="{E55E9007-71AF-49D7-89EB-83946273D368}" destId="{1BAA2D32-0423-4791-A35E-1803E3C14127}" srcOrd="0" destOrd="0" presId="urn:microsoft.com/office/officeart/2005/8/layout/hierarchy4"/>
    <dgm:cxn modelId="{08AC2611-FB7B-4ACE-951A-B98D0E9BB861}" type="presOf" srcId="{EB683235-EB24-4941-8A30-944C5BC0365B}" destId="{B0BF0B2B-B634-4B12-BA04-F7DDCD548EED}" srcOrd="0" destOrd="0" presId="urn:microsoft.com/office/officeart/2005/8/layout/hierarchy4"/>
    <dgm:cxn modelId="{E25F083D-BE4B-4ACB-BB26-7BE8B78BCA82}" type="presOf" srcId="{77FDD35F-5BA9-4F68-8687-B6CA902B4285}" destId="{B7D3317A-859D-4446-9BAC-637B7E651247}" srcOrd="0" destOrd="0" presId="urn:microsoft.com/office/officeart/2005/8/layout/hierarchy4"/>
    <dgm:cxn modelId="{DBE84067-B00B-4FAB-8B75-5715DBC03859}" type="presOf" srcId="{40A4B0CF-E874-40F9-8373-CD789C80FF5B}" destId="{431E55B8-46D4-4153-968E-874021A0BA0E}" srcOrd="0" destOrd="0" presId="urn:microsoft.com/office/officeart/2005/8/layout/hierarchy4"/>
    <dgm:cxn modelId="{4D232BA1-C496-41DF-8410-D16C9C05B85D}" srcId="{EB683235-EB24-4941-8A30-944C5BC0365B}" destId="{77FDD35F-5BA9-4F68-8687-B6CA902B4285}" srcOrd="0" destOrd="0" parTransId="{A8938B44-40F0-4FA4-B74F-CA958C56EE25}" sibTransId="{F1EA709E-C829-43A9-AB72-9C17AD4DEBF1}"/>
    <dgm:cxn modelId="{02FDA4A9-DCF7-48B1-884D-372EC34D7EB7}" srcId="{77FDD35F-5BA9-4F68-8687-B6CA902B4285}" destId="{40A4B0CF-E874-40F9-8373-CD789C80FF5B}" srcOrd="1" destOrd="0" parTransId="{07E08421-B941-4726-85C6-A0159E036C17}" sibTransId="{B25E7B56-99FB-4CC2-BD75-D631FD0F689C}"/>
    <dgm:cxn modelId="{67DF85B8-889C-4BB6-8C31-1C72A1D9286D}" srcId="{E55E9007-71AF-49D7-89EB-83946273D368}" destId="{9C709FB9-1ABB-4833-BC96-5E3B8626AA40}" srcOrd="0" destOrd="0" parTransId="{98DEA179-ABF5-4996-A141-72E48567EBA1}" sibTransId="{A8E22147-93B5-40C8-B8AD-5CA492DE3B92}"/>
    <dgm:cxn modelId="{36ED87F1-D3AF-400F-BE85-D04BDB1725C1}" type="presOf" srcId="{9C709FB9-1ABB-4833-BC96-5E3B8626AA40}" destId="{564F1F00-CE0F-4782-BA1D-3A3BEE96057E}" srcOrd="0" destOrd="0" presId="urn:microsoft.com/office/officeart/2005/8/layout/hierarchy4"/>
    <dgm:cxn modelId="{B2DC26FC-6082-4C84-BBD5-AF10E148D91A}" srcId="{77FDD35F-5BA9-4F68-8687-B6CA902B4285}" destId="{E53C1748-D760-431F-A8DB-2F3AF932851B}" srcOrd="0" destOrd="0" parTransId="{25B3F19F-52E3-4446-A8BC-656881DBDCB5}" sibTransId="{AC2A4C07-3F4C-4240-A120-3BEE28D486DB}"/>
    <dgm:cxn modelId="{81EDBEFC-6232-4128-9B3E-B637BA267733}" srcId="{E53C1748-D760-431F-A8DB-2F3AF932851B}" destId="{E55E9007-71AF-49D7-89EB-83946273D368}" srcOrd="0" destOrd="0" parTransId="{9B581CB5-BEA1-4E7D-8A20-34A3E9D5ADD6}" sibTransId="{E0001BCD-1224-4E4D-8014-3BD4A797AFE1}"/>
    <dgm:cxn modelId="{6EF2B133-85AD-4479-AE88-F17D7365E503}" type="presParOf" srcId="{B0BF0B2B-B634-4B12-BA04-F7DDCD548EED}" destId="{FCCE75C6-0243-44CC-A21C-7DD2BCFD4F8F}" srcOrd="0" destOrd="0" presId="urn:microsoft.com/office/officeart/2005/8/layout/hierarchy4"/>
    <dgm:cxn modelId="{F3D8551F-2397-448F-A3BF-6E04E7F661FC}" type="presParOf" srcId="{FCCE75C6-0243-44CC-A21C-7DD2BCFD4F8F}" destId="{B7D3317A-859D-4446-9BAC-637B7E651247}" srcOrd="0" destOrd="0" presId="urn:microsoft.com/office/officeart/2005/8/layout/hierarchy4"/>
    <dgm:cxn modelId="{D1DDCD81-16D3-472F-8F90-5F6316896889}" type="presParOf" srcId="{FCCE75C6-0243-44CC-A21C-7DD2BCFD4F8F}" destId="{4099115F-2811-4726-9079-5D9A6D4A6C62}" srcOrd="1" destOrd="0" presId="urn:microsoft.com/office/officeart/2005/8/layout/hierarchy4"/>
    <dgm:cxn modelId="{F720904F-F874-47DB-9A50-A4DA097BDEAD}" type="presParOf" srcId="{FCCE75C6-0243-44CC-A21C-7DD2BCFD4F8F}" destId="{5F0AF285-6DB2-4A6A-B4A3-4B23441B93F3}" srcOrd="2" destOrd="0" presId="urn:microsoft.com/office/officeart/2005/8/layout/hierarchy4"/>
    <dgm:cxn modelId="{6C655F32-6678-4109-BA83-A7E26C497416}" type="presParOf" srcId="{5F0AF285-6DB2-4A6A-B4A3-4B23441B93F3}" destId="{D51E47EE-D10B-4C3E-BF9E-7FA6381DF379}" srcOrd="0" destOrd="0" presId="urn:microsoft.com/office/officeart/2005/8/layout/hierarchy4"/>
    <dgm:cxn modelId="{9F768A52-7C42-4CA0-B4B8-76B5BDAF0617}" type="presParOf" srcId="{D51E47EE-D10B-4C3E-BF9E-7FA6381DF379}" destId="{18392504-8982-4478-8210-77B3728F6937}" srcOrd="0" destOrd="0" presId="urn:microsoft.com/office/officeart/2005/8/layout/hierarchy4"/>
    <dgm:cxn modelId="{537CAD55-488D-4658-BCC5-8FE658F4F48E}" type="presParOf" srcId="{D51E47EE-D10B-4C3E-BF9E-7FA6381DF379}" destId="{8DA967D3-F4F0-49D4-A1FD-5A863BF0F101}" srcOrd="1" destOrd="0" presId="urn:microsoft.com/office/officeart/2005/8/layout/hierarchy4"/>
    <dgm:cxn modelId="{A8CF3584-7AA9-4C6E-AB13-6C034AB741B8}" type="presParOf" srcId="{D51E47EE-D10B-4C3E-BF9E-7FA6381DF379}" destId="{91260409-EF7E-4793-A292-6E5EE77E3CA4}" srcOrd="2" destOrd="0" presId="urn:microsoft.com/office/officeart/2005/8/layout/hierarchy4"/>
    <dgm:cxn modelId="{B60D9D91-C22D-4DE2-8FA5-097C1EAB1DD4}" type="presParOf" srcId="{91260409-EF7E-4793-A292-6E5EE77E3CA4}" destId="{662F12DF-2091-429D-96F7-F5750D44C23C}" srcOrd="0" destOrd="0" presId="urn:microsoft.com/office/officeart/2005/8/layout/hierarchy4"/>
    <dgm:cxn modelId="{6B09555D-344B-4610-91A1-1FB12AB625CC}" type="presParOf" srcId="{662F12DF-2091-429D-96F7-F5750D44C23C}" destId="{1BAA2D32-0423-4791-A35E-1803E3C14127}" srcOrd="0" destOrd="0" presId="urn:microsoft.com/office/officeart/2005/8/layout/hierarchy4"/>
    <dgm:cxn modelId="{BD446BC1-2C18-426A-8C1C-7B60C1DE16DE}" type="presParOf" srcId="{662F12DF-2091-429D-96F7-F5750D44C23C}" destId="{F6FFB66A-F76C-4D8D-B7BF-DE7C377F3B94}" srcOrd="1" destOrd="0" presId="urn:microsoft.com/office/officeart/2005/8/layout/hierarchy4"/>
    <dgm:cxn modelId="{65593984-3A52-49DE-8008-133402C929B4}" type="presParOf" srcId="{662F12DF-2091-429D-96F7-F5750D44C23C}" destId="{ABC51218-1D33-4A39-BB65-44F76E8A6523}" srcOrd="2" destOrd="0" presId="urn:microsoft.com/office/officeart/2005/8/layout/hierarchy4"/>
    <dgm:cxn modelId="{09639C8B-CFCF-4E04-93CD-0AFD5AF3B4AE}" type="presParOf" srcId="{ABC51218-1D33-4A39-BB65-44F76E8A6523}" destId="{BD1798FC-6365-4C13-85CF-89BDB3061592}" srcOrd="0" destOrd="0" presId="urn:microsoft.com/office/officeart/2005/8/layout/hierarchy4"/>
    <dgm:cxn modelId="{80622BE2-17E3-4B32-AD2A-53FD4800F6DD}" type="presParOf" srcId="{BD1798FC-6365-4C13-85CF-89BDB3061592}" destId="{564F1F00-CE0F-4782-BA1D-3A3BEE96057E}" srcOrd="0" destOrd="0" presId="urn:microsoft.com/office/officeart/2005/8/layout/hierarchy4"/>
    <dgm:cxn modelId="{62549C47-91ED-44F6-B6AA-629DB91D78F3}" type="presParOf" srcId="{BD1798FC-6365-4C13-85CF-89BDB3061592}" destId="{B3DBDB1C-E2B3-48B5-B05A-F597BE7C98A4}" srcOrd="1" destOrd="0" presId="urn:microsoft.com/office/officeart/2005/8/layout/hierarchy4"/>
    <dgm:cxn modelId="{A6BCD45B-6D74-4F86-B4C2-941D9A7D5457}" type="presParOf" srcId="{5F0AF285-6DB2-4A6A-B4A3-4B23441B93F3}" destId="{38A9EE57-29B8-464E-85A5-A6D01D8CC4D4}" srcOrd="1" destOrd="0" presId="urn:microsoft.com/office/officeart/2005/8/layout/hierarchy4"/>
    <dgm:cxn modelId="{60E5E409-D029-44DF-A464-430AE6274062}" type="presParOf" srcId="{5F0AF285-6DB2-4A6A-B4A3-4B23441B93F3}" destId="{46969FF2-5EEB-428C-B144-38795B8483C0}" srcOrd="2" destOrd="0" presId="urn:microsoft.com/office/officeart/2005/8/layout/hierarchy4"/>
    <dgm:cxn modelId="{B28C7532-2A5C-4188-B9D9-BC329A7B48D4}" type="presParOf" srcId="{46969FF2-5EEB-428C-B144-38795B8483C0}" destId="{431E55B8-46D4-4153-968E-874021A0BA0E}" srcOrd="0" destOrd="0" presId="urn:microsoft.com/office/officeart/2005/8/layout/hierarchy4"/>
    <dgm:cxn modelId="{1D847254-343F-43C9-A719-E46BFADE19E2}" type="presParOf" srcId="{46969FF2-5EEB-428C-B144-38795B8483C0}" destId="{907A1CF9-DDE9-4936-979A-AA317A5BBBE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683235-EB24-4941-8A30-944C5BC0365B}"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ZA"/>
        </a:p>
      </dgm:t>
    </dgm:pt>
    <dgm:pt modelId="{77FDD35F-5BA9-4F68-8687-B6CA902B4285}">
      <dgm:prSet phldrT="[Text]" custT="1"/>
      <dgm:spPr/>
      <dgm:t>
        <a:bodyPr/>
        <a:lstStyle/>
        <a:p>
          <a:r>
            <a:rPr lang="en-ZA" sz="1800" dirty="0"/>
            <a:t>Enterprise A</a:t>
          </a:r>
        </a:p>
        <a:p>
          <a:r>
            <a:rPr lang="en-ZA" sz="1800" dirty="0"/>
            <a:t>(Fully or Partly Own Enterprise B) – (Bidder)</a:t>
          </a:r>
        </a:p>
      </dgm:t>
    </dgm:pt>
    <dgm:pt modelId="{A8938B44-40F0-4FA4-B74F-CA958C56EE25}" type="parTrans" cxnId="{4D232BA1-C496-41DF-8410-D16C9C05B85D}">
      <dgm:prSet/>
      <dgm:spPr/>
      <dgm:t>
        <a:bodyPr/>
        <a:lstStyle/>
        <a:p>
          <a:endParaRPr lang="en-ZA" sz="1800"/>
        </a:p>
      </dgm:t>
    </dgm:pt>
    <dgm:pt modelId="{F1EA709E-C829-43A9-AB72-9C17AD4DEBF1}" type="sibTrans" cxnId="{4D232BA1-C496-41DF-8410-D16C9C05B85D}">
      <dgm:prSet/>
      <dgm:spPr/>
      <dgm:t>
        <a:bodyPr/>
        <a:lstStyle/>
        <a:p>
          <a:endParaRPr lang="en-ZA" sz="1800"/>
        </a:p>
      </dgm:t>
    </dgm:pt>
    <dgm:pt modelId="{E53C1748-D760-431F-A8DB-2F3AF932851B}">
      <dgm:prSet phldrT="[Text]" custT="1"/>
      <dgm:spPr/>
      <dgm:t>
        <a:bodyPr/>
        <a:lstStyle/>
        <a:p>
          <a:r>
            <a:rPr lang="en-ZA" sz="1800" dirty="0"/>
            <a:t>Enterprise B (Applicant)</a:t>
          </a:r>
        </a:p>
      </dgm:t>
    </dgm:pt>
    <dgm:pt modelId="{25B3F19F-52E3-4446-A8BC-656881DBDCB5}" type="parTrans" cxnId="{B2DC26FC-6082-4C84-BBD5-AF10E148D91A}">
      <dgm:prSet/>
      <dgm:spPr/>
      <dgm:t>
        <a:bodyPr/>
        <a:lstStyle/>
        <a:p>
          <a:endParaRPr lang="en-ZA" sz="1800"/>
        </a:p>
      </dgm:t>
    </dgm:pt>
    <dgm:pt modelId="{AC2A4C07-3F4C-4240-A120-3BEE28D486DB}" type="sibTrans" cxnId="{B2DC26FC-6082-4C84-BBD5-AF10E148D91A}">
      <dgm:prSet/>
      <dgm:spPr/>
      <dgm:t>
        <a:bodyPr/>
        <a:lstStyle/>
        <a:p>
          <a:endParaRPr lang="en-ZA" sz="1800"/>
        </a:p>
      </dgm:t>
    </dgm:pt>
    <dgm:pt modelId="{E55E9007-71AF-49D7-89EB-83946273D368}">
      <dgm:prSet phldrT="[Text]" custT="1"/>
      <dgm:spPr/>
      <dgm:t>
        <a:bodyPr/>
        <a:lstStyle/>
        <a:p>
          <a:r>
            <a:rPr lang="en-ZA" sz="1800" dirty="0"/>
            <a:t>Joint Venture between</a:t>
          </a:r>
        </a:p>
        <a:p>
          <a:r>
            <a:rPr lang="en-ZA" sz="1800" dirty="0"/>
            <a:t>Enterprise A and Enterprise B </a:t>
          </a:r>
        </a:p>
      </dgm:t>
    </dgm:pt>
    <dgm:pt modelId="{9B581CB5-BEA1-4E7D-8A20-34A3E9D5ADD6}" type="parTrans" cxnId="{81EDBEFC-6232-4128-9B3E-B637BA267733}">
      <dgm:prSet/>
      <dgm:spPr/>
      <dgm:t>
        <a:bodyPr/>
        <a:lstStyle/>
        <a:p>
          <a:endParaRPr lang="en-ZA" sz="1800"/>
        </a:p>
      </dgm:t>
    </dgm:pt>
    <dgm:pt modelId="{E0001BCD-1224-4E4D-8014-3BD4A797AFE1}" type="sibTrans" cxnId="{81EDBEFC-6232-4128-9B3E-B637BA267733}">
      <dgm:prSet/>
      <dgm:spPr/>
      <dgm:t>
        <a:bodyPr/>
        <a:lstStyle/>
        <a:p>
          <a:endParaRPr lang="en-ZA" sz="1800"/>
        </a:p>
      </dgm:t>
    </dgm:pt>
    <dgm:pt modelId="{9C709FB9-1ABB-4833-BC96-5E3B8626AA40}">
      <dgm:prSet phldrT="[Text]" custT="1"/>
      <dgm:spPr/>
      <dgm:t>
        <a:bodyPr/>
        <a:lstStyle/>
        <a:p>
          <a:r>
            <a:rPr lang="en-ZA" sz="1800" dirty="0"/>
            <a:t>Tender – Bid </a:t>
          </a:r>
        </a:p>
      </dgm:t>
    </dgm:pt>
    <dgm:pt modelId="{98DEA179-ABF5-4996-A141-72E48567EBA1}" type="parTrans" cxnId="{67DF85B8-889C-4BB6-8C31-1C72A1D9286D}">
      <dgm:prSet/>
      <dgm:spPr/>
      <dgm:t>
        <a:bodyPr/>
        <a:lstStyle/>
        <a:p>
          <a:endParaRPr lang="en-ZA" sz="1800"/>
        </a:p>
      </dgm:t>
    </dgm:pt>
    <dgm:pt modelId="{A8E22147-93B5-40C8-B8AD-5CA492DE3B92}" type="sibTrans" cxnId="{67DF85B8-889C-4BB6-8C31-1C72A1D9286D}">
      <dgm:prSet/>
      <dgm:spPr/>
      <dgm:t>
        <a:bodyPr/>
        <a:lstStyle/>
        <a:p>
          <a:endParaRPr lang="en-ZA" sz="1800"/>
        </a:p>
      </dgm:t>
    </dgm:pt>
    <dgm:pt modelId="{B0BF0B2B-B634-4B12-BA04-F7DDCD548EED}" type="pres">
      <dgm:prSet presAssocID="{EB683235-EB24-4941-8A30-944C5BC0365B}" presName="Name0" presStyleCnt="0">
        <dgm:presLayoutVars>
          <dgm:chPref val="1"/>
          <dgm:dir/>
          <dgm:animOne val="branch"/>
          <dgm:animLvl val="lvl"/>
          <dgm:resizeHandles/>
        </dgm:presLayoutVars>
      </dgm:prSet>
      <dgm:spPr/>
    </dgm:pt>
    <dgm:pt modelId="{FCCE75C6-0243-44CC-A21C-7DD2BCFD4F8F}" type="pres">
      <dgm:prSet presAssocID="{77FDD35F-5BA9-4F68-8687-B6CA902B4285}" presName="vertOne" presStyleCnt="0"/>
      <dgm:spPr/>
    </dgm:pt>
    <dgm:pt modelId="{B7D3317A-859D-4446-9BAC-637B7E651247}" type="pres">
      <dgm:prSet presAssocID="{77FDD35F-5BA9-4F68-8687-B6CA902B4285}" presName="txOne" presStyleLbl="node0" presStyleIdx="0" presStyleCnt="1" custScaleY="18614" custLinFactY="-8524" custLinFactNeighborX="-49" custLinFactNeighborY="-100000">
        <dgm:presLayoutVars>
          <dgm:chPref val="3"/>
        </dgm:presLayoutVars>
      </dgm:prSet>
      <dgm:spPr/>
    </dgm:pt>
    <dgm:pt modelId="{4099115F-2811-4726-9079-5D9A6D4A6C62}" type="pres">
      <dgm:prSet presAssocID="{77FDD35F-5BA9-4F68-8687-B6CA902B4285}" presName="parTransOne" presStyleCnt="0"/>
      <dgm:spPr/>
    </dgm:pt>
    <dgm:pt modelId="{5F0AF285-6DB2-4A6A-B4A3-4B23441B93F3}" type="pres">
      <dgm:prSet presAssocID="{77FDD35F-5BA9-4F68-8687-B6CA902B4285}" presName="horzOne" presStyleCnt="0"/>
      <dgm:spPr/>
    </dgm:pt>
    <dgm:pt modelId="{D51E47EE-D10B-4C3E-BF9E-7FA6381DF379}" type="pres">
      <dgm:prSet presAssocID="{E53C1748-D760-431F-A8DB-2F3AF932851B}" presName="vertTwo" presStyleCnt="0"/>
      <dgm:spPr/>
    </dgm:pt>
    <dgm:pt modelId="{18392504-8982-4478-8210-77B3728F6937}" type="pres">
      <dgm:prSet presAssocID="{E53C1748-D760-431F-A8DB-2F3AF932851B}" presName="txTwo" presStyleLbl="node2" presStyleIdx="0" presStyleCnt="1" custScaleY="17409" custLinFactY="-1536" custLinFactNeighborX="-1119" custLinFactNeighborY="-100000">
        <dgm:presLayoutVars>
          <dgm:chPref val="3"/>
        </dgm:presLayoutVars>
      </dgm:prSet>
      <dgm:spPr/>
    </dgm:pt>
    <dgm:pt modelId="{8DA967D3-F4F0-49D4-A1FD-5A863BF0F101}" type="pres">
      <dgm:prSet presAssocID="{E53C1748-D760-431F-A8DB-2F3AF932851B}" presName="parTransTwo" presStyleCnt="0"/>
      <dgm:spPr/>
    </dgm:pt>
    <dgm:pt modelId="{91260409-EF7E-4793-A292-6E5EE77E3CA4}" type="pres">
      <dgm:prSet presAssocID="{E53C1748-D760-431F-A8DB-2F3AF932851B}" presName="horzTwo" presStyleCnt="0"/>
      <dgm:spPr/>
    </dgm:pt>
    <dgm:pt modelId="{662F12DF-2091-429D-96F7-F5750D44C23C}" type="pres">
      <dgm:prSet presAssocID="{E55E9007-71AF-49D7-89EB-83946273D368}" presName="vertThree" presStyleCnt="0"/>
      <dgm:spPr/>
    </dgm:pt>
    <dgm:pt modelId="{1BAA2D32-0423-4791-A35E-1803E3C14127}" type="pres">
      <dgm:prSet presAssocID="{E55E9007-71AF-49D7-89EB-83946273D368}" presName="txThree" presStyleLbl="node3" presStyleIdx="0" presStyleCnt="1" custScaleY="18939" custLinFactY="-4117" custLinFactNeighborX="-1119" custLinFactNeighborY="-100000">
        <dgm:presLayoutVars>
          <dgm:chPref val="3"/>
        </dgm:presLayoutVars>
      </dgm:prSet>
      <dgm:spPr/>
    </dgm:pt>
    <dgm:pt modelId="{F6FFB66A-F76C-4D8D-B7BF-DE7C377F3B94}" type="pres">
      <dgm:prSet presAssocID="{E55E9007-71AF-49D7-89EB-83946273D368}" presName="parTransThree" presStyleCnt="0"/>
      <dgm:spPr/>
    </dgm:pt>
    <dgm:pt modelId="{ABC51218-1D33-4A39-BB65-44F76E8A6523}" type="pres">
      <dgm:prSet presAssocID="{E55E9007-71AF-49D7-89EB-83946273D368}" presName="horzThree" presStyleCnt="0"/>
      <dgm:spPr/>
    </dgm:pt>
    <dgm:pt modelId="{BD1798FC-6365-4C13-85CF-89BDB3061592}" type="pres">
      <dgm:prSet presAssocID="{9C709FB9-1ABB-4833-BC96-5E3B8626AA40}" presName="vertFour" presStyleCnt="0">
        <dgm:presLayoutVars>
          <dgm:chPref val="3"/>
        </dgm:presLayoutVars>
      </dgm:prSet>
      <dgm:spPr/>
    </dgm:pt>
    <dgm:pt modelId="{564F1F00-CE0F-4782-BA1D-3A3BEE96057E}" type="pres">
      <dgm:prSet presAssocID="{9C709FB9-1ABB-4833-BC96-5E3B8626AA40}" presName="txFour" presStyleLbl="node4" presStyleIdx="0" presStyleCnt="1" custScaleY="20282" custLinFactNeighborX="-366" custLinFactNeighborY="-11630">
        <dgm:presLayoutVars>
          <dgm:chPref val="3"/>
        </dgm:presLayoutVars>
      </dgm:prSet>
      <dgm:spPr/>
    </dgm:pt>
    <dgm:pt modelId="{B3DBDB1C-E2B3-48B5-B05A-F597BE7C98A4}" type="pres">
      <dgm:prSet presAssocID="{9C709FB9-1ABB-4833-BC96-5E3B8626AA40}" presName="horzFour" presStyleCnt="0"/>
      <dgm:spPr/>
    </dgm:pt>
  </dgm:ptLst>
  <dgm:cxnLst>
    <dgm:cxn modelId="{6E61CA00-910C-4366-A97D-973F0964BBCB}" type="presOf" srcId="{E53C1748-D760-431F-A8DB-2F3AF932851B}" destId="{18392504-8982-4478-8210-77B3728F6937}" srcOrd="0" destOrd="0" presId="urn:microsoft.com/office/officeart/2005/8/layout/hierarchy4"/>
    <dgm:cxn modelId="{D199A701-0506-4DAE-B096-0A20CC8FF229}" type="presOf" srcId="{E55E9007-71AF-49D7-89EB-83946273D368}" destId="{1BAA2D32-0423-4791-A35E-1803E3C14127}" srcOrd="0" destOrd="0" presId="urn:microsoft.com/office/officeart/2005/8/layout/hierarchy4"/>
    <dgm:cxn modelId="{08AC2611-FB7B-4ACE-951A-B98D0E9BB861}" type="presOf" srcId="{EB683235-EB24-4941-8A30-944C5BC0365B}" destId="{B0BF0B2B-B634-4B12-BA04-F7DDCD548EED}" srcOrd="0" destOrd="0" presId="urn:microsoft.com/office/officeart/2005/8/layout/hierarchy4"/>
    <dgm:cxn modelId="{E25F083D-BE4B-4ACB-BB26-7BE8B78BCA82}" type="presOf" srcId="{77FDD35F-5BA9-4F68-8687-B6CA902B4285}" destId="{B7D3317A-859D-4446-9BAC-637B7E651247}" srcOrd="0" destOrd="0" presId="urn:microsoft.com/office/officeart/2005/8/layout/hierarchy4"/>
    <dgm:cxn modelId="{4D232BA1-C496-41DF-8410-D16C9C05B85D}" srcId="{EB683235-EB24-4941-8A30-944C5BC0365B}" destId="{77FDD35F-5BA9-4F68-8687-B6CA902B4285}" srcOrd="0" destOrd="0" parTransId="{A8938B44-40F0-4FA4-B74F-CA958C56EE25}" sibTransId="{F1EA709E-C829-43A9-AB72-9C17AD4DEBF1}"/>
    <dgm:cxn modelId="{67DF85B8-889C-4BB6-8C31-1C72A1D9286D}" srcId="{E55E9007-71AF-49D7-89EB-83946273D368}" destId="{9C709FB9-1ABB-4833-BC96-5E3B8626AA40}" srcOrd="0" destOrd="0" parTransId="{98DEA179-ABF5-4996-A141-72E48567EBA1}" sibTransId="{A8E22147-93B5-40C8-B8AD-5CA492DE3B92}"/>
    <dgm:cxn modelId="{36ED87F1-D3AF-400F-BE85-D04BDB1725C1}" type="presOf" srcId="{9C709FB9-1ABB-4833-BC96-5E3B8626AA40}" destId="{564F1F00-CE0F-4782-BA1D-3A3BEE96057E}" srcOrd="0" destOrd="0" presId="urn:microsoft.com/office/officeart/2005/8/layout/hierarchy4"/>
    <dgm:cxn modelId="{B2DC26FC-6082-4C84-BBD5-AF10E148D91A}" srcId="{77FDD35F-5BA9-4F68-8687-B6CA902B4285}" destId="{E53C1748-D760-431F-A8DB-2F3AF932851B}" srcOrd="0" destOrd="0" parTransId="{25B3F19F-52E3-4446-A8BC-656881DBDCB5}" sibTransId="{AC2A4C07-3F4C-4240-A120-3BEE28D486DB}"/>
    <dgm:cxn modelId="{81EDBEFC-6232-4128-9B3E-B637BA267733}" srcId="{E53C1748-D760-431F-A8DB-2F3AF932851B}" destId="{E55E9007-71AF-49D7-89EB-83946273D368}" srcOrd="0" destOrd="0" parTransId="{9B581CB5-BEA1-4E7D-8A20-34A3E9D5ADD6}" sibTransId="{E0001BCD-1224-4E4D-8014-3BD4A797AFE1}"/>
    <dgm:cxn modelId="{6EF2B133-85AD-4479-AE88-F17D7365E503}" type="presParOf" srcId="{B0BF0B2B-B634-4B12-BA04-F7DDCD548EED}" destId="{FCCE75C6-0243-44CC-A21C-7DD2BCFD4F8F}" srcOrd="0" destOrd="0" presId="urn:microsoft.com/office/officeart/2005/8/layout/hierarchy4"/>
    <dgm:cxn modelId="{F3D8551F-2397-448F-A3BF-6E04E7F661FC}" type="presParOf" srcId="{FCCE75C6-0243-44CC-A21C-7DD2BCFD4F8F}" destId="{B7D3317A-859D-4446-9BAC-637B7E651247}" srcOrd="0" destOrd="0" presId="urn:microsoft.com/office/officeart/2005/8/layout/hierarchy4"/>
    <dgm:cxn modelId="{D1DDCD81-16D3-472F-8F90-5F6316896889}" type="presParOf" srcId="{FCCE75C6-0243-44CC-A21C-7DD2BCFD4F8F}" destId="{4099115F-2811-4726-9079-5D9A6D4A6C62}" srcOrd="1" destOrd="0" presId="urn:microsoft.com/office/officeart/2005/8/layout/hierarchy4"/>
    <dgm:cxn modelId="{F720904F-F874-47DB-9A50-A4DA097BDEAD}" type="presParOf" srcId="{FCCE75C6-0243-44CC-A21C-7DD2BCFD4F8F}" destId="{5F0AF285-6DB2-4A6A-B4A3-4B23441B93F3}" srcOrd="2" destOrd="0" presId="urn:microsoft.com/office/officeart/2005/8/layout/hierarchy4"/>
    <dgm:cxn modelId="{6C655F32-6678-4109-BA83-A7E26C497416}" type="presParOf" srcId="{5F0AF285-6DB2-4A6A-B4A3-4B23441B93F3}" destId="{D51E47EE-D10B-4C3E-BF9E-7FA6381DF379}" srcOrd="0" destOrd="0" presId="urn:microsoft.com/office/officeart/2005/8/layout/hierarchy4"/>
    <dgm:cxn modelId="{9F768A52-7C42-4CA0-B4B8-76B5BDAF0617}" type="presParOf" srcId="{D51E47EE-D10B-4C3E-BF9E-7FA6381DF379}" destId="{18392504-8982-4478-8210-77B3728F6937}" srcOrd="0" destOrd="0" presId="urn:microsoft.com/office/officeart/2005/8/layout/hierarchy4"/>
    <dgm:cxn modelId="{537CAD55-488D-4658-BCC5-8FE658F4F48E}" type="presParOf" srcId="{D51E47EE-D10B-4C3E-BF9E-7FA6381DF379}" destId="{8DA967D3-F4F0-49D4-A1FD-5A863BF0F101}" srcOrd="1" destOrd="0" presId="urn:microsoft.com/office/officeart/2005/8/layout/hierarchy4"/>
    <dgm:cxn modelId="{A8CF3584-7AA9-4C6E-AB13-6C034AB741B8}" type="presParOf" srcId="{D51E47EE-D10B-4C3E-BF9E-7FA6381DF379}" destId="{91260409-EF7E-4793-A292-6E5EE77E3CA4}" srcOrd="2" destOrd="0" presId="urn:microsoft.com/office/officeart/2005/8/layout/hierarchy4"/>
    <dgm:cxn modelId="{B60D9D91-C22D-4DE2-8FA5-097C1EAB1DD4}" type="presParOf" srcId="{91260409-EF7E-4793-A292-6E5EE77E3CA4}" destId="{662F12DF-2091-429D-96F7-F5750D44C23C}" srcOrd="0" destOrd="0" presId="urn:microsoft.com/office/officeart/2005/8/layout/hierarchy4"/>
    <dgm:cxn modelId="{6B09555D-344B-4610-91A1-1FB12AB625CC}" type="presParOf" srcId="{662F12DF-2091-429D-96F7-F5750D44C23C}" destId="{1BAA2D32-0423-4791-A35E-1803E3C14127}" srcOrd="0" destOrd="0" presId="urn:microsoft.com/office/officeart/2005/8/layout/hierarchy4"/>
    <dgm:cxn modelId="{BD446BC1-2C18-426A-8C1C-7B60C1DE16DE}" type="presParOf" srcId="{662F12DF-2091-429D-96F7-F5750D44C23C}" destId="{F6FFB66A-F76C-4D8D-B7BF-DE7C377F3B94}" srcOrd="1" destOrd="0" presId="urn:microsoft.com/office/officeart/2005/8/layout/hierarchy4"/>
    <dgm:cxn modelId="{65593984-3A52-49DE-8008-133402C929B4}" type="presParOf" srcId="{662F12DF-2091-429D-96F7-F5750D44C23C}" destId="{ABC51218-1D33-4A39-BB65-44F76E8A6523}" srcOrd="2" destOrd="0" presId="urn:microsoft.com/office/officeart/2005/8/layout/hierarchy4"/>
    <dgm:cxn modelId="{09639C8B-CFCF-4E04-93CD-0AFD5AF3B4AE}" type="presParOf" srcId="{ABC51218-1D33-4A39-BB65-44F76E8A6523}" destId="{BD1798FC-6365-4C13-85CF-89BDB3061592}" srcOrd="0" destOrd="0" presId="urn:microsoft.com/office/officeart/2005/8/layout/hierarchy4"/>
    <dgm:cxn modelId="{80622BE2-17E3-4B32-AD2A-53FD4800F6DD}" type="presParOf" srcId="{BD1798FC-6365-4C13-85CF-89BDB3061592}" destId="{564F1F00-CE0F-4782-BA1D-3A3BEE96057E}" srcOrd="0" destOrd="0" presId="urn:microsoft.com/office/officeart/2005/8/layout/hierarchy4"/>
    <dgm:cxn modelId="{62549C47-91ED-44F6-B6AA-629DB91D78F3}" type="presParOf" srcId="{BD1798FC-6365-4C13-85CF-89BDB3061592}" destId="{B3DBDB1C-E2B3-48B5-B05A-F597BE7C98A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3317A-859D-4446-9BAC-637B7E651247}">
      <dsp:nvSpPr>
        <dsp:cNvPr id="0" name=""/>
        <dsp:cNvSpPr/>
      </dsp:nvSpPr>
      <dsp:spPr>
        <a:xfrm>
          <a:off x="1745" y="1344"/>
          <a:ext cx="4724357" cy="9646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Company A (Parent company)</a:t>
          </a:r>
        </a:p>
      </dsp:txBody>
      <dsp:txXfrm>
        <a:off x="29998" y="29597"/>
        <a:ext cx="4667851" cy="908132"/>
      </dsp:txXfrm>
    </dsp:sp>
    <dsp:sp modelId="{18392504-8982-4478-8210-77B3728F6937}">
      <dsp:nvSpPr>
        <dsp:cNvPr id="0" name=""/>
        <dsp:cNvSpPr/>
      </dsp:nvSpPr>
      <dsp:spPr>
        <a:xfrm>
          <a:off x="10293" y="807859"/>
          <a:ext cx="2262540" cy="8867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B (Bidder)</a:t>
          </a:r>
        </a:p>
      </dsp:txBody>
      <dsp:txXfrm>
        <a:off x="36265" y="833831"/>
        <a:ext cx="2210596" cy="834819"/>
      </dsp:txXfrm>
    </dsp:sp>
    <dsp:sp modelId="{1BAA2D32-0423-4791-A35E-1803E3C14127}">
      <dsp:nvSpPr>
        <dsp:cNvPr id="0" name=""/>
        <dsp:cNvSpPr/>
      </dsp:nvSpPr>
      <dsp:spPr>
        <a:xfrm>
          <a:off x="1347988" y="1821440"/>
          <a:ext cx="2253715" cy="134674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Joint Venture between</a:t>
          </a:r>
        </a:p>
        <a:p>
          <a:pPr marL="0" lvl="0" indent="0" algn="ctr" defTabSz="800100">
            <a:lnSpc>
              <a:spcPct val="90000"/>
            </a:lnSpc>
            <a:spcBef>
              <a:spcPct val="0"/>
            </a:spcBef>
            <a:spcAft>
              <a:spcPct val="35000"/>
            </a:spcAft>
            <a:buNone/>
          </a:pPr>
          <a:r>
            <a:rPr lang="en-ZA" sz="1800" kern="1200" dirty="0"/>
            <a:t>Enterprise B and Enterprise C </a:t>
          </a:r>
        </a:p>
      </dsp:txBody>
      <dsp:txXfrm>
        <a:off x="1387433" y="1860885"/>
        <a:ext cx="2174825" cy="1267851"/>
      </dsp:txXfrm>
    </dsp:sp>
    <dsp:sp modelId="{564F1F00-CE0F-4782-BA1D-3A3BEE96057E}">
      <dsp:nvSpPr>
        <dsp:cNvPr id="0" name=""/>
        <dsp:cNvSpPr/>
      </dsp:nvSpPr>
      <dsp:spPr>
        <a:xfrm>
          <a:off x="1348800" y="3343895"/>
          <a:ext cx="2253715" cy="96463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Tender – Bid </a:t>
          </a:r>
        </a:p>
      </dsp:txBody>
      <dsp:txXfrm>
        <a:off x="1377053" y="3372148"/>
        <a:ext cx="2197209" cy="908132"/>
      </dsp:txXfrm>
    </dsp:sp>
    <dsp:sp modelId="{431E55B8-46D4-4153-968E-874021A0BA0E}">
      <dsp:nvSpPr>
        <dsp:cNvPr id="0" name=""/>
        <dsp:cNvSpPr/>
      </dsp:nvSpPr>
      <dsp:spPr>
        <a:xfrm>
          <a:off x="2448972" y="822779"/>
          <a:ext cx="2262540" cy="85323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C (Applicant)</a:t>
          </a:r>
        </a:p>
      </dsp:txBody>
      <dsp:txXfrm>
        <a:off x="2473962" y="847769"/>
        <a:ext cx="2212560" cy="803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3317A-859D-4446-9BAC-637B7E651247}">
      <dsp:nvSpPr>
        <dsp:cNvPr id="0" name=""/>
        <dsp:cNvSpPr/>
      </dsp:nvSpPr>
      <dsp:spPr>
        <a:xfrm>
          <a:off x="0" y="0"/>
          <a:ext cx="4727848" cy="9121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A</a:t>
          </a:r>
        </a:p>
        <a:p>
          <a:pPr marL="0" lvl="0" indent="0" algn="ctr" defTabSz="800100">
            <a:lnSpc>
              <a:spcPct val="90000"/>
            </a:lnSpc>
            <a:spcBef>
              <a:spcPct val="0"/>
            </a:spcBef>
            <a:spcAft>
              <a:spcPct val="35000"/>
            </a:spcAft>
            <a:buNone/>
          </a:pPr>
          <a:r>
            <a:rPr lang="en-ZA" sz="1800" kern="1200" dirty="0"/>
            <a:t>(Fully or Partly Own Enterprise B) – (Bidder)</a:t>
          </a:r>
        </a:p>
      </dsp:txBody>
      <dsp:txXfrm>
        <a:off x="26716" y="26716"/>
        <a:ext cx="4674416" cy="858728"/>
      </dsp:txXfrm>
    </dsp:sp>
    <dsp:sp modelId="{18392504-8982-4478-8210-77B3728F6937}">
      <dsp:nvSpPr>
        <dsp:cNvPr id="0" name=""/>
        <dsp:cNvSpPr/>
      </dsp:nvSpPr>
      <dsp:spPr>
        <a:xfrm>
          <a:off x="0" y="1046322"/>
          <a:ext cx="4727848" cy="85311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B (Applicant)</a:t>
          </a:r>
        </a:p>
      </dsp:txBody>
      <dsp:txXfrm>
        <a:off x="24987" y="1071309"/>
        <a:ext cx="4677874" cy="803136"/>
      </dsp:txXfrm>
    </dsp:sp>
    <dsp:sp modelId="{1BAA2D32-0423-4791-A35E-1803E3C14127}">
      <dsp:nvSpPr>
        <dsp:cNvPr id="0" name=""/>
        <dsp:cNvSpPr/>
      </dsp:nvSpPr>
      <dsp:spPr>
        <a:xfrm>
          <a:off x="0" y="2037712"/>
          <a:ext cx="4727848" cy="92808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Joint Venture between</a:t>
          </a:r>
        </a:p>
        <a:p>
          <a:pPr marL="0" lvl="0" indent="0" algn="ctr" defTabSz="800100">
            <a:lnSpc>
              <a:spcPct val="90000"/>
            </a:lnSpc>
            <a:spcBef>
              <a:spcPct val="0"/>
            </a:spcBef>
            <a:spcAft>
              <a:spcPct val="35000"/>
            </a:spcAft>
            <a:buNone/>
          </a:pPr>
          <a:r>
            <a:rPr lang="en-ZA" sz="1800" kern="1200" dirty="0"/>
            <a:t>Enterprise A and Enterprise B </a:t>
          </a:r>
        </a:p>
      </dsp:txBody>
      <dsp:txXfrm>
        <a:off x="27183" y="2064895"/>
        <a:ext cx="4673482" cy="873720"/>
      </dsp:txXfrm>
    </dsp:sp>
    <dsp:sp modelId="{564F1F00-CE0F-4782-BA1D-3A3BEE96057E}">
      <dsp:nvSpPr>
        <dsp:cNvPr id="0" name=""/>
        <dsp:cNvSpPr/>
      </dsp:nvSpPr>
      <dsp:spPr>
        <a:xfrm>
          <a:off x="0" y="3127150"/>
          <a:ext cx="4727848" cy="99389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Tender – Bid </a:t>
          </a:r>
        </a:p>
      </dsp:txBody>
      <dsp:txXfrm>
        <a:off x="29110" y="3156260"/>
        <a:ext cx="4669628" cy="9356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7/26/2024</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7/26/2024</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8F783065-C2FC-4804-BC0B-97B864B91CCB}" type="datetime1">
              <a:rPr lang="en-US" smtClean="0"/>
              <a:pPr/>
              <a:t>7/26/2024</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a:t>
            </a:fld>
            <a:endParaRPr lang="en-ZA"/>
          </a:p>
        </p:txBody>
      </p:sp>
    </p:spTree>
    <p:extLst>
      <p:ext uri="{BB962C8B-B14F-4D97-AF65-F5344CB8AC3E}">
        <p14:creationId xmlns:p14="http://schemas.microsoft.com/office/powerpoint/2010/main" val="216592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2708692-611D-4C68-841F-B37B72C29063}" type="datetime1">
              <a:rPr lang="en-US" smtClean="0"/>
              <a:pPr/>
              <a:t>7/26/2024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58</a:t>
            </a:fld>
            <a:endParaRPr lang="en-ZA"/>
          </a:p>
        </p:txBody>
      </p:sp>
    </p:spTree>
    <p:extLst>
      <p:ext uri="{BB962C8B-B14F-4D97-AF65-F5344CB8AC3E}">
        <p14:creationId xmlns:p14="http://schemas.microsoft.com/office/powerpoint/2010/main" val="90133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 </a:t>
            </a:r>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2</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7/26/2024</a:t>
            </a:fld>
            <a:endParaRPr lang="en-ZA"/>
          </a:p>
        </p:txBody>
      </p:sp>
      <p:sp>
        <p:nvSpPr>
          <p:cNvPr id="6" name="Footer Placeholder 5"/>
          <p:cNvSpPr>
            <a:spLocks noGrp="1"/>
          </p:cNvSpPr>
          <p:nvPr>
            <p:ph type="ftr" sz="quarter" idx="12"/>
          </p:nvPr>
        </p:nvSpPr>
        <p:spPr/>
        <p:txBody>
          <a:bodyPr/>
          <a:lstStyle/>
          <a:p>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680DDD62-C30A-4097-8DBB-A7096F7D4901}" type="datetime1">
              <a:rPr lang="en-US" smtClean="0"/>
              <a:t>7/26/2024</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3</a:t>
            </a:fld>
            <a:endParaRPr lang="en-ZA"/>
          </a:p>
        </p:txBody>
      </p:sp>
    </p:spTree>
    <p:extLst>
      <p:ext uri="{BB962C8B-B14F-4D97-AF65-F5344CB8AC3E}">
        <p14:creationId xmlns:p14="http://schemas.microsoft.com/office/powerpoint/2010/main" val="192084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indent="0" algn="ctr">
              <a:buFont typeface="Wingdings" pitchFamily="2" charset="2"/>
              <a:buChar char="Ø"/>
            </a:pPr>
            <a:r>
              <a:rPr lang="en-ZA" sz="2000" dirty="0">
                <a:latin typeface="Arial" pitchFamily="34" charset="0"/>
                <a:cs typeface="Arial" pitchFamily="34" charset="0"/>
              </a:rPr>
              <a:t>All SBD, PBD and Bid Response forms fully completed and printed, signed where indicated. </a:t>
            </a:r>
          </a:p>
          <a:p>
            <a:pPr marL="0" lvl="3" indent="0" algn="ctr">
              <a:buFont typeface="Wingdings" pitchFamily="2" charset="2"/>
              <a:buChar char="Ø"/>
            </a:pPr>
            <a:r>
              <a:rPr lang="en-ZA" sz="2000" dirty="0">
                <a:latin typeface="Arial" pitchFamily="34" charset="0"/>
                <a:cs typeface="Arial" pitchFamily="34" charset="0"/>
              </a:rPr>
              <a:t>Remaining entry fields completed clearly in black ink, handwritten in capital letters. </a:t>
            </a:r>
          </a:p>
          <a:p>
            <a:endParaRPr lang="en-ZA" dirty="0"/>
          </a:p>
        </p:txBody>
      </p:sp>
      <p:sp>
        <p:nvSpPr>
          <p:cNvPr id="4" name="Date Placeholder 3"/>
          <p:cNvSpPr>
            <a:spLocks noGrp="1"/>
          </p:cNvSpPr>
          <p:nvPr>
            <p:ph type="dt" idx="1"/>
          </p:nvPr>
        </p:nvSpPr>
        <p:spPr/>
        <p:txBody>
          <a:bodyPr/>
          <a:lstStyle/>
          <a:p>
            <a:fld id="{0395DC7E-6B88-4978-87EE-EF48B69D083E}" type="datetime1">
              <a:rPr lang="en-US" smtClean="0"/>
              <a:t>7/26/2024</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4</a:t>
            </a:fld>
            <a:endParaRPr lang="en-ZA"/>
          </a:p>
        </p:txBody>
      </p:sp>
    </p:spTree>
    <p:extLst>
      <p:ext uri="{BB962C8B-B14F-4D97-AF65-F5344CB8AC3E}">
        <p14:creationId xmlns:p14="http://schemas.microsoft.com/office/powerpoint/2010/main" val="181809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A36A1E35-2C56-4B77-8D79-EB9463FA6A40}" type="datetime1">
              <a:rPr lang="en-US" smtClean="0"/>
              <a:pPr/>
              <a:t>7/26/2024</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7</a:t>
            </a:fld>
            <a:endParaRPr lang="en-ZA"/>
          </a:p>
        </p:txBody>
      </p:sp>
    </p:spTree>
    <p:extLst>
      <p:ext uri="{BB962C8B-B14F-4D97-AF65-F5344CB8AC3E}">
        <p14:creationId xmlns:p14="http://schemas.microsoft.com/office/powerpoint/2010/main" val="135802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19392CC1-21F2-440D-A6C0-08C2E9CFCF1F}" type="datetime1">
              <a:rPr lang="en-US" smtClean="0"/>
              <a:t>7/26/2024</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8</a:t>
            </a:fld>
            <a:endParaRPr lang="en-ZA"/>
          </a:p>
        </p:txBody>
      </p:sp>
    </p:spTree>
    <p:extLst>
      <p:ext uri="{BB962C8B-B14F-4D97-AF65-F5344CB8AC3E}">
        <p14:creationId xmlns:p14="http://schemas.microsoft.com/office/powerpoint/2010/main" val="1936761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p:cNvSpPr>
            <a:spLocks noGrp="1"/>
          </p:cNvSpPr>
          <p:nvPr>
            <p:ph type="dt" idx="1"/>
          </p:nvPr>
        </p:nvSpPr>
        <p:spPr/>
        <p:txBody>
          <a:bodyPr/>
          <a:lstStyle/>
          <a:p>
            <a:fld id="{1148FD48-8C4E-442A-8645-95A3AC203F2C}" type="datetime1">
              <a:rPr lang="en-US" smtClean="0"/>
              <a:t>7/26/2024</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9</a:t>
            </a:fld>
            <a:endParaRPr lang="en-ZA"/>
          </a:p>
        </p:txBody>
      </p:sp>
    </p:spTree>
    <p:extLst>
      <p:ext uri="{BB962C8B-B14F-4D97-AF65-F5344CB8AC3E}">
        <p14:creationId xmlns:p14="http://schemas.microsoft.com/office/powerpoint/2010/main" val="1796309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344E4-9C11-74D9-9EB0-A95E5BA06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3D983-30BB-7F3C-1283-00262931F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883548-A1AC-C2B5-6202-CDDD6F57730E}"/>
              </a:ext>
            </a:extLst>
          </p:cNvPr>
          <p:cNvSpPr>
            <a:spLocks noGrp="1"/>
          </p:cNvSpPr>
          <p:nvPr>
            <p:ph type="body" idx="1"/>
          </p:nvPr>
        </p:nvSpPr>
        <p:spPr/>
        <p:txBody>
          <a:bodyPr/>
          <a:lstStyle/>
          <a:p>
            <a:r>
              <a:rPr lang="en-ZA" dirty="0"/>
              <a:t>Compliance to all specifications and regulations – all other bids prices measured against lowest and calculated accordingly, to obtain a score out of 90</a:t>
            </a:r>
          </a:p>
        </p:txBody>
      </p:sp>
      <p:sp>
        <p:nvSpPr>
          <p:cNvPr id="4" name="Date Placeholder 3">
            <a:extLst>
              <a:ext uri="{FF2B5EF4-FFF2-40B4-BE49-F238E27FC236}">
                <a16:creationId xmlns:a16="http://schemas.microsoft.com/office/drawing/2014/main" id="{149D8E59-ECCD-7AE2-E62F-0D2C3684755C}"/>
              </a:ext>
            </a:extLst>
          </p:cNvPr>
          <p:cNvSpPr>
            <a:spLocks noGrp="1"/>
          </p:cNvSpPr>
          <p:nvPr>
            <p:ph type="dt" idx="1"/>
          </p:nvPr>
        </p:nvSpPr>
        <p:spPr/>
        <p:txBody>
          <a:bodyPr/>
          <a:lstStyle/>
          <a:p>
            <a:fld id="{2B331C96-53A7-4181-AC24-C907F9B4BEF5}" type="datetime1">
              <a:rPr lang="en-US" smtClean="0"/>
              <a:t>7/26/2024</a:t>
            </a:fld>
            <a:endParaRPr lang="en-ZA"/>
          </a:p>
        </p:txBody>
      </p:sp>
      <p:sp>
        <p:nvSpPr>
          <p:cNvPr id="5" name="Footer Placeholder 4">
            <a:extLst>
              <a:ext uri="{FF2B5EF4-FFF2-40B4-BE49-F238E27FC236}">
                <a16:creationId xmlns:a16="http://schemas.microsoft.com/office/drawing/2014/main" id="{43D76B0B-78D6-89AB-8A2A-08644CA2C4C6}"/>
              </a:ext>
            </a:extLst>
          </p:cNvPr>
          <p:cNvSpPr>
            <a:spLocks noGrp="1"/>
          </p:cNvSpPr>
          <p:nvPr>
            <p:ph type="ftr" sz="quarter" idx="4"/>
          </p:nvPr>
        </p:nvSpPr>
        <p:spPr/>
        <p:txBody>
          <a:bodyPr/>
          <a:lstStyle/>
          <a:p>
            <a:endParaRPr lang="en-ZA"/>
          </a:p>
        </p:txBody>
      </p:sp>
      <p:sp>
        <p:nvSpPr>
          <p:cNvPr id="6" name="Slide Number Placeholder 5">
            <a:extLst>
              <a:ext uri="{FF2B5EF4-FFF2-40B4-BE49-F238E27FC236}">
                <a16:creationId xmlns:a16="http://schemas.microsoft.com/office/drawing/2014/main" id="{82248B9A-6018-B252-4A2F-9B3E126CB6AF}"/>
              </a:ext>
            </a:extLst>
          </p:cNvPr>
          <p:cNvSpPr>
            <a:spLocks noGrp="1"/>
          </p:cNvSpPr>
          <p:nvPr>
            <p:ph type="sldNum" sz="quarter" idx="5"/>
          </p:nvPr>
        </p:nvSpPr>
        <p:spPr/>
        <p:txBody>
          <a:bodyPr/>
          <a:lstStyle/>
          <a:p>
            <a:fld id="{BD4EA3F3-7F60-4372-AD96-0BFBCD79137E}" type="slidenum">
              <a:rPr lang="en-ZA" smtClean="0"/>
              <a:pPr/>
              <a:t>36</a:t>
            </a:fld>
            <a:endParaRPr lang="en-ZA"/>
          </a:p>
        </p:txBody>
      </p:sp>
    </p:spTree>
    <p:extLst>
      <p:ext uri="{BB962C8B-B14F-4D97-AF65-F5344CB8AC3E}">
        <p14:creationId xmlns:p14="http://schemas.microsoft.com/office/powerpoint/2010/main" val="1304229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0850" lvl="2" indent="-450850"/>
            <a:endParaRPr lang="en-ZA" sz="2000" dirty="0">
              <a:latin typeface="Arial" pitchFamily="34" charset="0"/>
              <a:cs typeface="Arial" pitchFamily="34" charset="0"/>
            </a:endParaRPr>
          </a:p>
          <a:p>
            <a:endParaRPr lang="en-ZA" dirty="0"/>
          </a:p>
        </p:txBody>
      </p:sp>
      <p:sp>
        <p:nvSpPr>
          <p:cNvPr id="4" name="Date Placeholder 3"/>
          <p:cNvSpPr>
            <a:spLocks noGrp="1"/>
          </p:cNvSpPr>
          <p:nvPr>
            <p:ph type="dt" idx="1"/>
          </p:nvPr>
        </p:nvSpPr>
        <p:spPr/>
        <p:txBody>
          <a:bodyPr/>
          <a:lstStyle/>
          <a:p>
            <a:fld id="{F66E407E-BE12-43F9-8C9A-626DCEF25001}" type="datetime1">
              <a:rPr lang="en-US" smtClean="0"/>
              <a:t>7/26/2024</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46</a:t>
            </a:fld>
            <a:endParaRPr lang="en-ZA"/>
          </a:p>
        </p:txBody>
      </p:sp>
    </p:spTree>
    <p:extLst>
      <p:ext uri="{BB962C8B-B14F-4D97-AF65-F5344CB8AC3E}">
        <p14:creationId xmlns:p14="http://schemas.microsoft.com/office/powerpoint/2010/main" val="2821620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easury.gov.z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resbank.co.z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knowledgehub.health.gov.za/e-library"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tel:0800701701" TargetMode="External"/><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hyperlink" Target="http://www.southafrica.info/services/government/hotline-anticorruption.htm"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752600"/>
            <a:ext cx="5791200" cy="707886"/>
          </a:xfrm>
          <a:prstGeom prst="rect">
            <a:avLst/>
          </a:prstGeom>
          <a:noFill/>
        </p:spPr>
        <p:txBody>
          <a:bodyPr wrap="square" rtlCol="0">
            <a:spAutoFit/>
          </a:bodyPr>
          <a:lstStyle/>
          <a:p>
            <a:r>
              <a:rPr lang="en-US" sz="2000" b="1" dirty="0">
                <a:solidFill>
                  <a:schemeClr val="bg1">
                    <a:lumMod val="50000"/>
                  </a:schemeClr>
                </a:solidFill>
                <a:latin typeface="Arial" pitchFamily="34" charset="0"/>
                <a:cs typeface="Arial" pitchFamily="34" charset="0"/>
              </a:rPr>
              <a:t>Briefing session </a:t>
            </a:r>
          </a:p>
          <a:p>
            <a:r>
              <a:rPr lang="en-US" sz="2000" b="1" dirty="0">
                <a:solidFill>
                  <a:schemeClr val="bg1">
                    <a:lumMod val="50000"/>
                  </a:schemeClr>
                </a:solidFill>
                <a:latin typeface="Arial" pitchFamily="34" charset="0"/>
                <a:cs typeface="Arial" pitchFamily="34" charset="0"/>
              </a:rPr>
              <a:t>HP01-2025TB, HP02-2025AI &amp; HP13-2025ARV</a:t>
            </a:r>
          </a:p>
        </p:txBody>
      </p:sp>
      <p:sp>
        <p:nvSpPr>
          <p:cNvPr id="7" name="Rectangle 2"/>
          <p:cNvSpPr txBox="1">
            <a:spLocks noChangeArrowheads="1"/>
          </p:cNvSpPr>
          <p:nvPr/>
        </p:nvSpPr>
        <p:spPr>
          <a:xfrm>
            <a:off x="205717" y="243006"/>
            <a:ext cx="8928992" cy="838200"/>
          </a:xfrm>
          <a:prstGeom prst="rect">
            <a:avLst/>
          </a:prstGeom>
        </p:spPr>
        <p:txBody>
          <a:bodyPr tIns="45720" rIns="91440" bIns="45720" anchor="b">
            <a:no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endParaRPr kumimoji="0" lang="en-GB" sz="28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a:latin typeface="Arial" pitchFamily="34" charset="0"/>
                <a:cs typeface="Arial" pitchFamily="34" charset="0"/>
              </a:rPr>
              <a:t> </a:t>
            </a:r>
          </a:p>
        </p:txBody>
      </p:sp>
      <p:sp>
        <p:nvSpPr>
          <p:cNvPr id="9" name="TextBox 8"/>
          <p:cNvSpPr txBox="1"/>
          <p:nvPr/>
        </p:nvSpPr>
        <p:spPr>
          <a:xfrm>
            <a:off x="2485361" y="3129832"/>
            <a:ext cx="5791200" cy="707886"/>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Contracting, governance and policy unit</a:t>
            </a:r>
          </a:p>
          <a:p>
            <a:r>
              <a:rPr lang="en-US" sz="2000" dirty="0">
                <a:solidFill>
                  <a:schemeClr val="bg1">
                    <a:lumMod val="50000"/>
                  </a:schemeClr>
                </a:solidFill>
                <a:latin typeface="Arial" pitchFamily="34" charset="0"/>
                <a:cs typeface="Arial" pitchFamily="34" charset="0"/>
              </a:rPr>
              <a:t>Ms. Marione Schonfeldt</a:t>
            </a:r>
          </a:p>
        </p:txBody>
      </p:sp>
      <p:sp>
        <p:nvSpPr>
          <p:cNvPr id="10" name="TextBox 9"/>
          <p:cNvSpPr txBox="1"/>
          <p:nvPr/>
        </p:nvSpPr>
        <p:spPr>
          <a:xfrm>
            <a:off x="2500298" y="4814840"/>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26 July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4191A5-E8F4-6457-E429-22BC6551C800}"/>
              </a:ext>
            </a:extLst>
          </p:cNvPr>
          <p:cNvSpPr txBox="1"/>
          <p:nvPr/>
        </p:nvSpPr>
        <p:spPr>
          <a:xfrm>
            <a:off x="107504" y="0"/>
            <a:ext cx="4576812" cy="95410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4C771AA1-F5AB-4C72-0BA3-130BF5820291}"/>
              </a:ext>
            </a:extLst>
          </p:cNvPr>
          <p:cNvSpPr txBox="1"/>
          <p:nvPr/>
        </p:nvSpPr>
        <p:spPr>
          <a:xfrm>
            <a:off x="0" y="1052736"/>
            <a:ext cx="9144000" cy="4611519"/>
          </a:xfrm>
          <a:prstGeom prst="rect">
            <a:avLst/>
          </a:prstGeom>
          <a:solidFill>
            <a:schemeClr val="bg1"/>
          </a:solidFill>
        </p:spPr>
        <p:txBody>
          <a:bodyPr wrap="square">
            <a:spAutoFit/>
          </a:bodyPr>
          <a:lstStyle/>
          <a:p>
            <a:pPr>
              <a:lnSpc>
                <a:spcPct val="150000"/>
              </a:lnSpc>
            </a:pPr>
            <a:r>
              <a:rPr lang="en-ZA" b="1" dirty="0">
                <a:solidFill>
                  <a:schemeClr val="accent2">
                    <a:lumMod val="75000"/>
                  </a:schemeClr>
                </a:solidFill>
                <a:latin typeface="Arial" panose="020B0604020202020204" pitchFamily="34" charset="0"/>
                <a:cs typeface="Arial" panose="020B0604020202020204" pitchFamily="34" charset="0"/>
              </a:rPr>
              <a:t>Licence Requirements: </a:t>
            </a:r>
          </a:p>
          <a:p>
            <a:pPr>
              <a:lnSpc>
                <a:spcPct val="150000"/>
              </a:lnSpc>
            </a:pPr>
            <a:r>
              <a:rPr lang="en-ZA" dirty="0">
                <a:latin typeface="Arial" panose="020B0604020202020204" pitchFamily="34" charset="0"/>
                <a:cs typeface="Arial" panose="020B0604020202020204" pitchFamily="34" charset="0"/>
              </a:rPr>
              <a:t>If the product is deemed as a </a:t>
            </a:r>
            <a:r>
              <a:rPr lang="en-ZA" b="1" dirty="0">
                <a:solidFill>
                  <a:srgbClr val="0070C0"/>
                </a:solidFill>
                <a:latin typeface="Arial" panose="020B0604020202020204" pitchFamily="34" charset="0"/>
                <a:cs typeface="Arial" panose="020B0604020202020204" pitchFamily="34" charset="0"/>
              </a:rPr>
              <a:t>medicine</a:t>
            </a:r>
            <a:r>
              <a:rPr lang="en-ZA" dirty="0">
                <a:latin typeface="Arial" panose="020B0604020202020204" pitchFamily="34" charset="0"/>
                <a:cs typeface="Arial" panose="020B0604020202020204" pitchFamily="34" charset="0"/>
              </a:rPr>
              <a:t> by SAPHRA: </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Bidder must be the holder of a </a:t>
            </a:r>
            <a:r>
              <a:rPr lang="en-ZA" b="1" dirty="0">
                <a:latin typeface="Arial" panose="020B0604020202020204" pitchFamily="34" charset="0"/>
                <a:cs typeface="Arial" panose="020B0604020202020204" pitchFamily="34" charset="0"/>
              </a:rPr>
              <a:t>licence to manufacture medicines </a:t>
            </a:r>
            <a:r>
              <a:rPr lang="en-ZA" dirty="0">
                <a:latin typeface="Arial" panose="020B0604020202020204" pitchFamily="34" charset="0"/>
                <a:cs typeface="Arial" panose="020B0604020202020204" pitchFamily="34" charset="0"/>
              </a:rPr>
              <a:t>issued in terms of section 22C (1)(b) of the Medicines Act, as amended.</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Additionally, the bidder offering a product </a:t>
            </a:r>
            <a:r>
              <a:rPr lang="en-US" b="1" dirty="0">
                <a:latin typeface="Arial" panose="020B0604020202020204" pitchFamily="34" charset="0"/>
                <a:cs typeface="Arial" panose="020B0604020202020204" pitchFamily="34" charset="0"/>
              </a:rPr>
              <a:t>manufactured locally</a:t>
            </a:r>
            <a:r>
              <a:rPr lang="en-US" dirty="0">
                <a:latin typeface="Arial" panose="020B0604020202020204" pitchFamily="34" charset="0"/>
                <a:cs typeface="Arial" panose="020B0604020202020204" pitchFamily="34" charset="0"/>
              </a:rPr>
              <a:t>, must submit a copy of the </a:t>
            </a:r>
            <a:r>
              <a:rPr lang="en-US" b="1" dirty="0">
                <a:latin typeface="Arial" panose="020B0604020202020204" pitchFamily="34" charset="0"/>
                <a:cs typeface="Arial" panose="020B0604020202020204" pitchFamily="34" charset="0"/>
              </a:rPr>
              <a:t>license to manufacture medicines </a:t>
            </a:r>
            <a:r>
              <a:rPr lang="en-US" dirty="0">
                <a:latin typeface="Arial" panose="020B0604020202020204" pitchFamily="34" charset="0"/>
                <a:cs typeface="Arial" panose="020B0604020202020204" pitchFamily="34" charset="0"/>
              </a:rPr>
              <a:t>as issued by SAPHRA to the local manufacturer. (If local manufacturer is not the bidder, and is indicated on the MRC)</a:t>
            </a:r>
          </a:p>
          <a:p>
            <a:pPr>
              <a:lnSpc>
                <a:spcPct val="150000"/>
              </a:lnSpc>
            </a:pPr>
            <a:r>
              <a:rPr lang="en-ZA" dirty="0">
                <a:latin typeface="Arial" panose="020B0604020202020204" pitchFamily="34" charset="0"/>
                <a:cs typeface="Arial" panose="020B0604020202020204" pitchFamily="34" charset="0"/>
              </a:rPr>
              <a:t>If the product is deemed a </a:t>
            </a:r>
            <a:r>
              <a:rPr lang="en-ZA" b="1" dirty="0">
                <a:solidFill>
                  <a:srgbClr val="0070C0"/>
                </a:solidFill>
                <a:latin typeface="Arial" panose="020B0604020202020204" pitchFamily="34" charset="0"/>
                <a:cs typeface="Arial" panose="020B0604020202020204" pitchFamily="34" charset="0"/>
              </a:rPr>
              <a:t>medical device </a:t>
            </a:r>
            <a:r>
              <a:rPr lang="en-ZA" dirty="0">
                <a:latin typeface="Arial" panose="020B0604020202020204" pitchFamily="34" charset="0"/>
                <a:cs typeface="Arial" panose="020B0604020202020204" pitchFamily="34" charset="0"/>
              </a:rPr>
              <a:t>by SAPHRA :</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Bidder must be the holder of a </a:t>
            </a:r>
            <a:r>
              <a:rPr lang="en-ZA" b="1" dirty="0">
                <a:latin typeface="Arial" panose="020B0604020202020204" pitchFamily="34" charset="0"/>
                <a:cs typeface="Arial" panose="020B0604020202020204" pitchFamily="34" charset="0"/>
              </a:rPr>
              <a:t>licence to manufacture, or import, distribute medical devices </a:t>
            </a:r>
            <a:r>
              <a:rPr lang="en-ZA" dirty="0">
                <a:latin typeface="Arial" panose="020B0604020202020204" pitchFamily="34" charset="0"/>
                <a:cs typeface="Arial" panose="020B0604020202020204" pitchFamily="34" charset="0"/>
              </a:rPr>
              <a:t>issued in terms of section 22C (1)(b) of the Medicines Act, as amended.</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720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4191A5-E8F4-6457-E429-22BC6551C800}"/>
              </a:ext>
            </a:extLst>
          </p:cNvPr>
          <p:cNvSpPr txBox="1"/>
          <p:nvPr/>
        </p:nvSpPr>
        <p:spPr>
          <a:xfrm>
            <a:off x="107504" y="0"/>
            <a:ext cx="4576812" cy="95410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4C771AA1-F5AB-4C72-0BA3-130BF5820291}"/>
              </a:ext>
            </a:extLst>
          </p:cNvPr>
          <p:cNvSpPr txBox="1"/>
          <p:nvPr/>
        </p:nvSpPr>
        <p:spPr>
          <a:xfrm>
            <a:off x="0" y="1052736"/>
            <a:ext cx="9108504" cy="5858014"/>
          </a:xfrm>
          <a:prstGeom prst="rect">
            <a:avLst/>
          </a:prstGeom>
          <a:solidFill>
            <a:schemeClr val="bg1"/>
          </a:solidFill>
        </p:spPr>
        <p:txBody>
          <a:bodyPr wrap="square">
            <a:spAutoFit/>
          </a:bodyPr>
          <a:lstStyle/>
          <a:p>
            <a:pPr>
              <a:lnSpc>
                <a:spcPct val="150000"/>
              </a:lnSpc>
            </a:pPr>
            <a:r>
              <a:rPr lang="en-ZA" b="1" dirty="0">
                <a:solidFill>
                  <a:schemeClr val="accent2">
                    <a:lumMod val="75000"/>
                  </a:schemeClr>
                </a:solidFill>
                <a:latin typeface="Arial" panose="020B0604020202020204" pitchFamily="34" charset="0"/>
                <a:cs typeface="Arial" panose="020B0604020202020204" pitchFamily="34" charset="0"/>
              </a:rPr>
              <a:t>Licence Requirements continue: </a:t>
            </a:r>
          </a:p>
          <a:p>
            <a:pPr>
              <a:lnSpc>
                <a:spcPct val="150000"/>
              </a:lnSpc>
            </a:pPr>
            <a:r>
              <a:rPr lang="en-ZA" dirty="0">
                <a:latin typeface="Arial" panose="020B0604020202020204" pitchFamily="34" charset="0"/>
                <a:cs typeface="Arial" panose="020B0604020202020204" pitchFamily="34" charset="0"/>
              </a:rPr>
              <a:t>If the product is deemed as a </a:t>
            </a:r>
            <a:r>
              <a:rPr lang="en-ZA" b="1" dirty="0">
                <a:solidFill>
                  <a:srgbClr val="0070C0"/>
                </a:solidFill>
                <a:latin typeface="Arial" panose="020B0604020202020204" pitchFamily="34" charset="0"/>
                <a:cs typeface="Arial" panose="020B0604020202020204" pitchFamily="34" charset="0"/>
              </a:rPr>
              <a:t>complementary medicine </a:t>
            </a:r>
            <a:r>
              <a:rPr lang="en-ZA" dirty="0">
                <a:latin typeface="Arial" panose="020B0604020202020204" pitchFamily="34" charset="0"/>
                <a:cs typeface="Arial" panose="020B0604020202020204" pitchFamily="34" charset="0"/>
              </a:rPr>
              <a:t>by SAPHRA:</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Bidder must be the holder of a licence to manufacture, import or export complementary medicines (Category D)</a:t>
            </a:r>
            <a:r>
              <a:rPr lang="en-GB" dirty="0">
                <a:latin typeface="Arial" panose="020B0604020202020204" pitchFamily="34" charset="0"/>
                <a:cs typeface="Arial" panose="020B0604020202020204" pitchFamily="34" charset="0"/>
              </a:rPr>
              <a:t> issued in terms of section 22C(1)(b) </a:t>
            </a:r>
            <a:r>
              <a:rPr lang="en-ZA" dirty="0">
                <a:latin typeface="Arial" panose="020B0604020202020204" pitchFamily="34" charset="0"/>
                <a:cs typeface="Arial" panose="020B0604020202020204" pitchFamily="34" charset="0"/>
              </a:rPr>
              <a:t>Medicines Act, as amended </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Or a </a:t>
            </a:r>
            <a:r>
              <a:rPr lang="en-ZA" b="1" dirty="0">
                <a:latin typeface="Arial" panose="020B0604020202020204" pitchFamily="34" charset="0"/>
                <a:cs typeface="Arial" panose="020B0604020202020204" pitchFamily="34" charset="0"/>
              </a:rPr>
              <a:t>Category A </a:t>
            </a:r>
            <a:r>
              <a:rPr lang="en-ZA" dirty="0">
                <a:latin typeface="Arial" panose="020B0604020202020204" pitchFamily="34" charset="0"/>
                <a:cs typeface="Arial" panose="020B0604020202020204" pitchFamily="34" charset="0"/>
              </a:rPr>
              <a:t>(Licence to manufacture) licence indicating complementary medicines.</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Include the DA02 Product list issued by SAPHRA.</a:t>
            </a:r>
          </a:p>
          <a:p>
            <a:pPr>
              <a:lnSpc>
                <a:spcPct val="150000"/>
              </a:lnSpc>
            </a:pPr>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certified copy </a:t>
            </a:r>
            <a:r>
              <a:rPr lang="en-US" dirty="0">
                <a:latin typeface="Arial" panose="020B0604020202020204" pitchFamily="34" charset="0"/>
                <a:cs typeface="Arial" panose="020B0604020202020204" pitchFamily="34" charset="0"/>
              </a:rPr>
              <a:t>of the applicable original license must be submitted by the bidder offering the product.</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ZA" i="1" dirty="0">
                <a:latin typeface="Arial" panose="020B0604020202020204" pitchFamily="34" charset="0"/>
                <a:cs typeface="Arial" panose="020B0604020202020204" pitchFamily="34" charset="0"/>
              </a:rPr>
              <a:t>In case of a joint venture all companies in the agreement must supply their </a:t>
            </a:r>
            <a:r>
              <a:rPr lang="en-ZA" b="1" i="1" dirty="0">
                <a:latin typeface="Arial" panose="020B0604020202020204" pitchFamily="34" charset="0"/>
                <a:cs typeface="Arial" panose="020B0604020202020204" pitchFamily="34" charset="0"/>
              </a:rPr>
              <a:t>licence to manufacture medicines </a:t>
            </a:r>
            <a:r>
              <a:rPr lang="en-ZA" i="1" dirty="0">
                <a:latin typeface="Arial" panose="020B0604020202020204" pitchFamily="34" charset="0"/>
                <a:cs typeface="Arial" panose="020B0604020202020204" pitchFamily="34" charset="0"/>
              </a:rPr>
              <a:t>issued in terms of section 22C (1)(b) Medicines Act, as amended. </a:t>
            </a:r>
          </a:p>
        </p:txBody>
      </p:sp>
    </p:spTree>
    <p:extLst>
      <p:ext uri="{BB962C8B-B14F-4D97-AF65-F5344CB8AC3E}">
        <p14:creationId xmlns:p14="http://schemas.microsoft.com/office/powerpoint/2010/main" val="4228826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12</a:t>
            </a:fld>
            <a:r>
              <a:rPr lang="en-ZA" sz="1200" dirty="0">
                <a:latin typeface="Arial" pitchFamily="34" charset="0"/>
                <a:cs typeface="Arial" pitchFamily="34" charset="0"/>
              </a:rPr>
              <a:t> </a:t>
            </a:r>
          </a:p>
        </p:txBody>
      </p:sp>
      <p:sp>
        <p:nvSpPr>
          <p:cNvPr id="3" name="TextBox 2"/>
          <p:cNvSpPr txBox="1"/>
          <p:nvPr/>
        </p:nvSpPr>
        <p:spPr>
          <a:xfrm>
            <a:off x="0" y="997565"/>
            <a:ext cx="9144000" cy="5898474"/>
          </a:xfrm>
          <a:prstGeom prst="rect">
            <a:avLst/>
          </a:prstGeom>
          <a:solidFill>
            <a:schemeClr val="bg1"/>
          </a:solidFill>
        </p:spPr>
        <p:txBody>
          <a:bodyPr wrap="square" rtlCol="0">
            <a:spAutoFit/>
          </a:bodyPr>
          <a:lstStyle/>
          <a:p>
            <a:pPr>
              <a:lnSpc>
                <a:spcPct val="150000"/>
              </a:lnSpc>
            </a:pPr>
            <a:r>
              <a:rPr lang="en-ZA" b="1" dirty="0">
                <a:latin typeface="Arial" panose="020B0604020202020204" pitchFamily="34" charset="0"/>
                <a:cs typeface="Arial" panose="020B0604020202020204" pitchFamily="34" charset="0"/>
              </a:rPr>
              <a:t>Medicines offered must be registered </a:t>
            </a:r>
            <a:r>
              <a:rPr lang="en-ZA" dirty="0">
                <a:latin typeface="Arial" panose="020B0604020202020204" pitchFamily="34" charset="0"/>
                <a:cs typeface="Arial" panose="020B0604020202020204" pitchFamily="34" charset="0"/>
              </a:rPr>
              <a:t>in terms of section 15 of the Medicines Act and must comply with the conditions of registration for the duration of the contract.</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The </a:t>
            </a:r>
            <a:r>
              <a:rPr lang="en-ZA" b="1" dirty="0">
                <a:solidFill>
                  <a:srgbClr val="0070C0"/>
                </a:solidFill>
                <a:latin typeface="Arial" panose="020B0604020202020204" pitchFamily="34" charset="0"/>
                <a:cs typeface="Arial" panose="020B0604020202020204" pitchFamily="34" charset="0"/>
              </a:rPr>
              <a:t>bidder must be indicated as the applicant </a:t>
            </a:r>
            <a:r>
              <a:rPr lang="en-ZA" dirty="0">
                <a:latin typeface="Arial" panose="020B0604020202020204" pitchFamily="34" charset="0"/>
                <a:cs typeface="Arial" panose="020B0604020202020204" pitchFamily="34" charset="0"/>
              </a:rPr>
              <a:t>on the Medicine Registration Certificate.</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 </a:t>
            </a:r>
            <a:r>
              <a:rPr lang="en-ZA" b="1" dirty="0">
                <a:latin typeface="Arial" panose="020B0604020202020204" pitchFamily="34" charset="0"/>
                <a:cs typeface="Arial" panose="020B0604020202020204" pitchFamily="34" charset="0"/>
              </a:rPr>
              <a:t>Certified copy </a:t>
            </a:r>
            <a:r>
              <a:rPr lang="en-ZA" dirty="0">
                <a:latin typeface="Arial" panose="020B0604020202020204" pitchFamily="34" charset="0"/>
                <a:cs typeface="Arial" panose="020B0604020202020204" pitchFamily="34" charset="0"/>
              </a:rPr>
              <a:t>of the Medicine Registration Certificate, must be included for all items offered.</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Inclusive of any </a:t>
            </a:r>
            <a:r>
              <a:rPr lang="en-ZA" b="1" dirty="0">
                <a:latin typeface="Arial" panose="020B0604020202020204" pitchFamily="34" charset="0"/>
                <a:cs typeface="Arial" panose="020B0604020202020204" pitchFamily="34" charset="0"/>
              </a:rPr>
              <a:t>valid variation summary </a:t>
            </a:r>
            <a:r>
              <a:rPr lang="en-ZA" dirty="0">
                <a:latin typeface="Arial" panose="020B0604020202020204" pitchFamily="34" charset="0"/>
                <a:cs typeface="Arial" panose="020B0604020202020204" pitchFamily="34" charset="0"/>
              </a:rPr>
              <a:t>approved by SAPHRA for amendments on the Medicine Registration Certificate.</a:t>
            </a:r>
          </a:p>
          <a:p>
            <a:pPr marL="342900" indent="-342900">
              <a:lnSpc>
                <a:spcPct val="150000"/>
              </a:lnSpc>
              <a:buFont typeface="Arial" panose="020B0604020202020204" pitchFamily="34" charset="0"/>
              <a:buChar char="•"/>
            </a:pPr>
            <a:r>
              <a:rPr lang="en-ZA" b="1" dirty="0">
                <a:latin typeface="Arial" panose="020B0604020202020204" pitchFamily="34" charset="0"/>
                <a:cs typeface="Arial" panose="020B0604020202020204" pitchFamily="34" charset="0"/>
              </a:rPr>
              <a:t>Both</a:t>
            </a:r>
            <a:r>
              <a:rPr lang="en-ZA" dirty="0">
                <a:latin typeface="Arial" panose="020B0604020202020204" pitchFamily="34" charset="0"/>
                <a:cs typeface="Arial" panose="020B0604020202020204" pitchFamily="34" charset="0"/>
              </a:rPr>
              <a:t> MRC and relevant variation summary must be submitted.</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Annexure A (Conditions of Registration) will only be required </a:t>
            </a:r>
            <a:r>
              <a:rPr lang="en-GB" b="1" dirty="0">
                <a:latin typeface="Arial" panose="020B0604020202020204" pitchFamily="34" charset="0"/>
                <a:cs typeface="Arial" panose="020B0604020202020204" pitchFamily="34" charset="0"/>
              </a:rPr>
              <a:t>for newly </a:t>
            </a:r>
            <a:r>
              <a:rPr lang="en-GB" dirty="0">
                <a:latin typeface="Arial" panose="020B0604020202020204" pitchFamily="34" charset="0"/>
                <a:cs typeface="Arial" panose="020B0604020202020204" pitchFamily="34" charset="0"/>
              </a:rPr>
              <a:t>registered medicines.</a:t>
            </a:r>
          </a:p>
          <a:p>
            <a:pPr marL="342900" indent="-342900">
              <a:lnSpc>
                <a:spcPct val="150000"/>
              </a:lnSpc>
              <a:buFont typeface="Arial" panose="020B0604020202020204" pitchFamily="34" charset="0"/>
              <a:buChar char="•"/>
            </a:pPr>
            <a:r>
              <a:rPr lang="en-ZA" dirty="0">
                <a:effectLst/>
                <a:latin typeface="Arial" panose="020B0604020202020204" pitchFamily="34" charset="0"/>
                <a:ea typeface="Times New Roman" panose="02020603050405020304" pitchFamily="18" charset="0"/>
                <a:cs typeface="Arial" panose="020B0604020202020204" pitchFamily="34" charset="0"/>
              </a:rPr>
              <a:t>If the </a:t>
            </a:r>
            <a:r>
              <a:rPr lang="en-ZA"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bidder is not the applicant</a:t>
            </a:r>
            <a:r>
              <a:rPr lang="en-ZA" dirty="0">
                <a:effectLst/>
                <a:latin typeface="Arial" panose="020B0604020202020204" pitchFamily="34" charset="0"/>
                <a:ea typeface="Times New Roman" panose="02020603050405020304" pitchFamily="18" charset="0"/>
                <a:cs typeface="Arial" panose="020B0604020202020204" pitchFamily="34" charset="0"/>
              </a:rPr>
              <a:t>, refer to section 5.2.1 of the SRCC for </a:t>
            </a:r>
            <a:r>
              <a:rPr lang="en-US" dirty="0">
                <a:effectLst/>
                <a:latin typeface="Arial" panose="020B0604020202020204" pitchFamily="34" charset="0"/>
                <a:ea typeface="Times New Roman" panose="02020603050405020304" pitchFamily="18" charset="0"/>
                <a:cs typeface="Arial" panose="020B0604020202020204" pitchFamily="34" charset="0"/>
              </a:rPr>
              <a:t>Consortium or Joint Venture agreements</a:t>
            </a:r>
            <a:r>
              <a:rPr lang="en-ZA" dirty="0">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nSpc>
                <a:spcPct val="150000"/>
              </a:lnSpc>
              <a:buFont typeface="Arial" panose="020B0604020202020204" pitchFamily="34" charset="0"/>
              <a:buChar char="•"/>
            </a:pP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2"/>
          <p:cNvSpPr txBox="1">
            <a:spLocks noChangeArrowheads="1"/>
          </p:cNvSpPr>
          <p:nvPr/>
        </p:nvSpPr>
        <p:spPr>
          <a:xfrm>
            <a:off x="107504" y="0"/>
            <a:ext cx="72008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a:t>
            </a: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cs typeface="Arial" pitchFamily="34" charset="0"/>
              </a:rPr>
              <a:t>(Phase II evaluation)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170555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48EB4C-09D3-EF99-AC00-D433E48C29C6}"/>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bg1"/>
                </a:solidFill>
                <a:latin typeface="Arial" pitchFamily="34" charset="0"/>
                <a:ea typeface="+mj-ea"/>
                <a:cs typeface="Arial" pitchFamily="34" charset="0"/>
              </a:rPr>
              <a:t>Legislative requirements </a:t>
            </a:r>
            <a:r>
              <a:rPr lang="en-GB" sz="2600" b="1" dirty="0">
                <a:solidFill>
                  <a:schemeClr val="bg1"/>
                </a:solidFill>
                <a:latin typeface="Arial" pitchFamily="34" charset="0"/>
                <a:cs typeface="Arial" pitchFamily="34" charset="0"/>
              </a:rPr>
              <a:t>(Phase II evaluation) continue: Joint Venture/Consortium (5.2.1)</a:t>
            </a:r>
            <a:endParaRPr kumimoji="0" lang="en-GB" sz="26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C703F6D7-0612-EA36-DF10-83A12793D9CE}"/>
              </a:ext>
            </a:extLst>
          </p:cNvPr>
          <p:cNvSpPr txBox="1"/>
          <p:nvPr/>
        </p:nvSpPr>
        <p:spPr>
          <a:xfrm>
            <a:off x="-36512" y="1124744"/>
            <a:ext cx="9217024" cy="4524315"/>
          </a:xfrm>
          <a:prstGeom prst="rect">
            <a:avLst/>
          </a:prstGeom>
          <a:solidFill>
            <a:schemeClr val="bg1"/>
          </a:solidFill>
        </p:spPr>
        <p:txBody>
          <a:bodyPr wrap="square">
            <a:spAutoFit/>
          </a:bodyPr>
          <a:lstStyle/>
          <a:p>
            <a:pPr marL="228600">
              <a:lnSpc>
                <a:spcPct val="150000"/>
              </a:lnSpc>
            </a:pPr>
            <a:r>
              <a:rPr lang="en-GB" b="1" kern="1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 Consortium or a Joint Venture agreement is required for multiple enterprises combined in a bid.</a:t>
            </a:r>
          </a:p>
          <a:p>
            <a:pPr marL="571500" indent="-342900">
              <a:lnSpc>
                <a:spcPct val="150000"/>
              </a:lnSpc>
              <a:buFont typeface="Arial" panose="020B0604020202020204" pitchFamily="34" charset="0"/>
              <a:buChar char="•"/>
            </a:pPr>
            <a:r>
              <a:rPr lang="en-US" dirty="0">
                <a:effectLst/>
                <a:latin typeface="Arial" panose="020B0604020202020204" pitchFamily="34" charset="0"/>
                <a:ea typeface="Times New Roman" panose="02020603050405020304" pitchFamily="18" charset="0"/>
                <a:cs typeface="Arial" panose="020B0604020202020204" pitchFamily="34" charset="0"/>
              </a:rPr>
              <a:t>The Consortium or Joint Venture agreement must be authenticated by a Commissioner of Oaths or other </a:t>
            </a:r>
            <a:r>
              <a:rPr lang="en-ZA" dirty="0">
                <a:effectLst/>
                <a:latin typeface="Arial" panose="020B0604020202020204" pitchFamily="34" charset="0"/>
                <a:ea typeface="Times New Roman" panose="02020603050405020304" pitchFamily="18" charset="0"/>
                <a:cs typeface="Arial" panose="020B0604020202020204" pitchFamily="34" charset="0"/>
              </a:rPr>
              <a:t>authorised</a:t>
            </a:r>
            <a:r>
              <a:rPr lang="en-US" dirty="0">
                <a:effectLst/>
                <a:latin typeface="Arial" panose="020B0604020202020204" pitchFamily="34" charset="0"/>
                <a:ea typeface="Times New Roman" panose="02020603050405020304" pitchFamily="18" charset="0"/>
                <a:cs typeface="Arial" panose="020B0604020202020204" pitchFamily="34" charset="0"/>
              </a:rPr>
              <a:t> official. </a:t>
            </a:r>
          </a:p>
          <a:p>
            <a:pPr marL="571500" indent="-342900">
              <a:lnSpc>
                <a:spcPct val="150000"/>
              </a:lnSpc>
              <a:buFont typeface="Arial" panose="020B0604020202020204" pitchFamily="34" charset="0"/>
              <a:buChar char="•"/>
            </a:pPr>
            <a:r>
              <a:rPr lang="en-US" dirty="0">
                <a:effectLst/>
                <a:latin typeface="Arial" panose="020B0604020202020204" pitchFamily="34" charset="0"/>
                <a:ea typeface="Times New Roman" panose="02020603050405020304" pitchFamily="18" charset="0"/>
                <a:cs typeface="Arial" panose="020B0604020202020204" pitchFamily="34" charset="0"/>
              </a:rPr>
              <a:t>Non-compliance with authentication requirement will render the bid non-responsive.</a:t>
            </a:r>
          </a:p>
          <a:p>
            <a:pPr marL="571500" indent="-34290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All parties in the Consortium or Joint Venture must submit the legislative and mandatory requirements pertaining to this bid as indicated in the SRCC. </a:t>
            </a:r>
          </a:p>
          <a:p>
            <a:pPr marL="571500" indent="-342900">
              <a:lnSpc>
                <a:spcPct val="150000"/>
              </a:lnSpc>
              <a:buFont typeface="Arial" panose="020B0604020202020204" pitchFamily="34" charset="0"/>
              <a:buChar char="•"/>
            </a:pPr>
            <a:r>
              <a:rPr lang="en-ZA"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Refer to section 5.2.1 of the SRCC for further details pertaining to Joint Venture/Consortium </a:t>
            </a:r>
          </a:p>
          <a:p>
            <a:pPr marL="228600">
              <a:lnSpc>
                <a:spcPct val="150000"/>
              </a:lnSpc>
            </a:pPr>
            <a:r>
              <a:rPr lang="en-GB" b="1" kern="1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Examples for when a Consortium/Joint Venture agreement is required:</a:t>
            </a:r>
          </a:p>
          <a:p>
            <a:pPr lvl="1" algn="just">
              <a:spcAft>
                <a:spcPts val="600"/>
              </a:spcAft>
            </a:pPr>
            <a:endParaRPr lang="en-US"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492511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072FFA-14B6-7CFE-9BC4-FD5DDAE43FDD}"/>
              </a:ext>
            </a:extLst>
          </p:cNvPr>
          <p:cNvSpPr txBox="1"/>
          <p:nvPr/>
        </p:nvSpPr>
        <p:spPr>
          <a:xfrm>
            <a:off x="5724128" y="1340768"/>
            <a:ext cx="2880320" cy="2956066"/>
          </a:xfrm>
          <a:prstGeom prst="rect">
            <a:avLst/>
          </a:prstGeom>
          <a:noFill/>
        </p:spPr>
        <p:txBody>
          <a:bodyPr wrap="square">
            <a:spAutoFit/>
          </a:bodyPr>
          <a:lstStyle/>
          <a:p>
            <a:pPr lvl="1">
              <a:lnSpc>
                <a:spcPct val="150000"/>
              </a:lnSpc>
              <a:spcBef>
                <a:spcPts val="600"/>
              </a:spcBef>
            </a:pPr>
            <a:r>
              <a:rPr lang="en-GB"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 bidder is not the applicant on the MRC, </a:t>
            </a:r>
            <a:r>
              <a:rPr lang="en-ZA"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but </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bidder and the applicant are subsidiaries of a single legal entity (same parent company)</a:t>
            </a:r>
            <a:endParaRPr lang="en-ZA"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22F2317-640B-01DF-5D27-81E32056EFFB}"/>
              </a:ext>
            </a:extLst>
          </p:cNvPr>
          <p:cNvSpPr txBox="1"/>
          <p:nvPr/>
        </p:nvSpPr>
        <p:spPr>
          <a:xfrm>
            <a:off x="-452934" y="120021"/>
            <a:ext cx="7600013" cy="769441"/>
          </a:xfrm>
          <a:prstGeom prst="rect">
            <a:avLst/>
          </a:prstGeom>
          <a:noFill/>
        </p:spPr>
        <p:txBody>
          <a:bodyPr wrap="square">
            <a:spAutoFit/>
          </a:bodyPr>
          <a:lstStyle/>
          <a:p>
            <a:pPr marL="457200"/>
            <a:r>
              <a:rPr lang="en-ZA" sz="2200" b="1" dirty="0">
                <a:solidFill>
                  <a:schemeClr val="bg1"/>
                </a:solidFill>
                <a:latin typeface="Arial" panose="020B0604020202020204" pitchFamily="34" charset="0"/>
                <a:cs typeface="Arial" panose="020B0604020202020204" pitchFamily="34" charset="0"/>
              </a:rPr>
              <a:t>LEGISLATIVE REQUIREMENTS (PHASE II EVALUATION) JOINT VENTURE / CONSORTIUMS</a:t>
            </a:r>
          </a:p>
        </p:txBody>
      </p:sp>
      <p:grpSp>
        <p:nvGrpSpPr>
          <p:cNvPr id="19" name="Group 18">
            <a:extLst>
              <a:ext uri="{FF2B5EF4-FFF2-40B4-BE49-F238E27FC236}">
                <a16:creationId xmlns:a16="http://schemas.microsoft.com/office/drawing/2014/main" id="{61B6459E-B4FA-DDAA-CB3E-8F27294E0326}"/>
              </a:ext>
            </a:extLst>
          </p:cNvPr>
          <p:cNvGrpSpPr/>
          <p:nvPr/>
        </p:nvGrpSpPr>
        <p:grpSpPr>
          <a:xfrm>
            <a:off x="467544" y="1251029"/>
            <a:ext cx="4727848" cy="4341933"/>
            <a:chOff x="1948712" y="1318849"/>
            <a:chExt cx="4727848" cy="4341933"/>
          </a:xfrm>
        </p:grpSpPr>
        <p:graphicFrame>
          <p:nvGraphicFramePr>
            <p:cNvPr id="11" name="Diagram 10">
              <a:extLst>
                <a:ext uri="{FF2B5EF4-FFF2-40B4-BE49-F238E27FC236}">
                  <a16:creationId xmlns:a16="http://schemas.microsoft.com/office/drawing/2014/main" id="{BC28AA20-75AA-9D9E-D4F0-06A4D57B674B}"/>
                </a:ext>
              </a:extLst>
            </p:cNvPr>
            <p:cNvGraphicFramePr/>
            <p:nvPr>
              <p:extLst>
                <p:ext uri="{D42A27DB-BD31-4B8C-83A1-F6EECF244321}">
                  <p14:modId xmlns:p14="http://schemas.microsoft.com/office/powerpoint/2010/main" val="3130339506"/>
                </p:ext>
              </p:extLst>
            </p:nvPr>
          </p:nvGraphicFramePr>
          <p:xfrm>
            <a:off x="1948712" y="1318849"/>
            <a:ext cx="4727848" cy="4341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Arrow: Right 11">
              <a:extLst>
                <a:ext uri="{FF2B5EF4-FFF2-40B4-BE49-F238E27FC236}">
                  <a16:creationId xmlns:a16="http://schemas.microsoft.com/office/drawing/2014/main" id="{76C57B27-7E51-7B39-89D5-8E1990CF0F07}"/>
                </a:ext>
              </a:extLst>
            </p:cNvPr>
            <p:cNvSpPr/>
            <p:nvPr/>
          </p:nvSpPr>
          <p:spPr>
            <a:xfrm rot="2622376">
              <a:off x="3330404" y="2852936"/>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0DF52C3E-7A58-4054-037C-375C508F0EDF}"/>
                </a:ext>
              </a:extLst>
            </p:cNvPr>
            <p:cNvSpPr/>
            <p:nvPr/>
          </p:nvSpPr>
          <p:spPr>
            <a:xfrm rot="7796338">
              <a:off x="5030755" y="2881513"/>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Arrow: Right 14">
              <a:extLst>
                <a:ext uri="{FF2B5EF4-FFF2-40B4-BE49-F238E27FC236}">
                  <a16:creationId xmlns:a16="http://schemas.microsoft.com/office/drawing/2014/main" id="{98A8FE96-5BCA-FB22-EA44-42CCF2985738}"/>
                </a:ext>
              </a:extLst>
            </p:cNvPr>
            <p:cNvSpPr/>
            <p:nvPr/>
          </p:nvSpPr>
          <p:spPr>
            <a:xfrm rot="5400000">
              <a:off x="4187745" y="4493889"/>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2462667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782477F-994D-B6E4-89ED-2989F563DBF1}"/>
              </a:ext>
            </a:extLst>
          </p:cNvPr>
          <p:cNvSpPr txBox="1">
            <a:spLocks noChangeArrowheads="1"/>
          </p:cNvSpPr>
          <p:nvPr/>
        </p:nvSpPr>
        <p:spPr>
          <a:xfrm>
            <a:off x="-24342" y="332656"/>
            <a:ext cx="7524328" cy="369332"/>
          </a:xfrm>
          <a:prstGeom prst="rect">
            <a:avLst/>
          </a:prstGeom>
        </p:spPr>
        <p:txBody>
          <a:bodyPr tIns="45720" rIns="91440" bIns="45720" anchor="ctr">
            <a:noAutofit/>
          </a:bodyPr>
          <a:lstStyle/>
          <a:p>
            <a:pPr marL="457200">
              <a:lnSpc>
                <a:spcPct val="150000"/>
              </a:lnSpc>
            </a:pPr>
            <a:r>
              <a:rPr lang="en-ZA" sz="2000" dirty="0">
                <a:solidFill>
                  <a:schemeClr val="bg1"/>
                </a:solidFill>
                <a:latin typeface="Arial" panose="020B0604020202020204" pitchFamily="34" charset="0"/>
              </a:rPr>
              <a:t>LEGISLATIVE REQUIREMENTS (PHASE II EVALUATION)</a:t>
            </a:r>
          </a:p>
          <a:p>
            <a:pPr marL="457200">
              <a:lnSpc>
                <a:spcPct val="150000"/>
              </a:lnSpc>
            </a:pPr>
            <a:r>
              <a:rPr lang="en-ZA" sz="2000" dirty="0">
                <a:solidFill>
                  <a:schemeClr val="bg1"/>
                </a:solidFill>
                <a:latin typeface="Arial" panose="020B0604020202020204" pitchFamily="34" charset="0"/>
              </a:rPr>
              <a:t>	JOINT VENTURE / CONSORTIUMS            continued</a:t>
            </a:r>
          </a:p>
        </p:txBody>
      </p:sp>
      <p:sp>
        <p:nvSpPr>
          <p:cNvPr id="5" name="TextBox 4">
            <a:extLst>
              <a:ext uri="{FF2B5EF4-FFF2-40B4-BE49-F238E27FC236}">
                <a16:creationId xmlns:a16="http://schemas.microsoft.com/office/drawing/2014/main" id="{CB503292-08A7-271A-4A49-DE177F7E26BE}"/>
              </a:ext>
            </a:extLst>
          </p:cNvPr>
          <p:cNvSpPr txBox="1"/>
          <p:nvPr/>
        </p:nvSpPr>
        <p:spPr>
          <a:xfrm>
            <a:off x="5798517" y="1457484"/>
            <a:ext cx="3053178" cy="2540567"/>
          </a:xfrm>
          <a:prstGeom prst="rect">
            <a:avLst/>
          </a:prstGeom>
          <a:noFill/>
        </p:spPr>
        <p:txBody>
          <a:bodyPr wrap="square">
            <a:spAutoFit/>
          </a:bodyPr>
          <a:lstStyle/>
          <a:p>
            <a:pPr lvl="1">
              <a:lnSpc>
                <a:spcPct val="150000"/>
              </a:lnSpc>
            </a:pPr>
            <a:r>
              <a:rPr lang="en-GB" dirty="0">
                <a:effectLst/>
                <a:latin typeface="Calibri" panose="020F0502020204030204" pitchFamily="34" charset="0"/>
                <a:ea typeface="Times New Roman" panose="02020603050405020304" pitchFamily="18" charset="0"/>
                <a:cs typeface="Times New Roman" panose="02020603050405020304" pitchFamily="18" charset="0"/>
              </a:rPr>
              <a:t>The bidder is not the applicant on the MRC, </a:t>
            </a:r>
            <a:r>
              <a:rPr lang="en-GB" b="1" dirty="0">
                <a:effectLst/>
                <a:latin typeface="Calibri" panose="020F0502020204030204" pitchFamily="34" charset="0"/>
                <a:ea typeface="Times New Roman" panose="02020603050405020304" pitchFamily="18" charset="0"/>
                <a:cs typeface="Times New Roman" panose="02020603050405020304" pitchFamily="18" charset="0"/>
              </a:rPr>
              <a:t>but</a:t>
            </a:r>
            <a:r>
              <a:rPr lang="en-GB" dirty="0">
                <a:effectLst/>
                <a:latin typeface="Calibri" panose="020F0502020204030204" pitchFamily="34" charset="0"/>
                <a:ea typeface="Times New Roman" panose="02020603050405020304" pitchFamily="18" charset="0"/>
                <a:cs typeface="Times New Roman" panose="02020603050405020304" pitchFamily="18" charset="0"/>
              </a:rPr>
              <a:t> either the bidder or the applicant is fully or partially owned by the other.</a:t>
            </a:r>
            <a:endParaRPr lang="en-ZA"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40DCC164-844C-9CCB-A149-8851DB124107}"/>
              </a:ext>
            </a:extLst>
          </p:cNvPr>
          <p:cNvGrpSpPr/>
          <p:nvPr/>
        </p:nvGrpSpPr>
        <p:grpSpPr>
          <a:xfrm>
            <a:off x="322821" y="1215394"/>
            <a:ext cx="4727848" cy="4900398"/>
            <a:chOff x="1948712" y="1903006"/>
            <a:chExt cx="4727848" cy="3757776"/>
          </a:xfrm>
        </p:grpSpPr>
        <p:graphicFrame>
          <p:nvGraphicFramePr>
            <p:cNvPr id="6" name="Diagram 5">
              <a:extLst>
                <a:ext uri="{FF2B5EF4-FFF2-40B4-BE49-F238E27FC236}">
                  <a16:creationId xmlns:a16="http://schemas.microsoft.com/office/drawing/2014/main" id="{068EDA19-6400-7F68-E5C5-5F3ED7DAA24E}"/>
                </a:ext>
              </a:extLst>
            </p:cNvPr>
            <p:cNvGraphicFramePr/>
            <p:nvPr>
              <p:extLst>
                <p:ext uri="{D42A27DB-BD31-4B8C-83A1-F6EECF244321}">
                  <p14:modId xmlns:p14="http://schemas.microsoft.com/office/powerpoint/2010/main" val="1955760200"/>
                </p:ext>
              </p:extLst>
            </p:nvPr>
          </p:nvGraphicFramePr>
          <p:xfrm>
            <a:off x="1948712" y="1903006"/>
            <a:ext cx="4727848" cy="3757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rrow: Right 6">
              <a:extLst>
                <a:ext uri="{FF2B5EF4-FFF2-40B4-BE49-F238E27FC236}">
                  <a16:creationId xmlns:a16="http://schemas.microsoft.com/office/drawing/2014/main" id="{8AF2B369-70DC-B20E-E23E-84038A6AE5F7}"/>
                </a:ext>
              </a:extLst>
            </p:cNvPr>
            <p:cNvSpPr/>
            <p:nvPr/>
          </p:nvSpPr>
          <p:spPr>
            <a:xfrm rot="5400000">
              <a:off x="4153542" y="3189299"/>
              <a:ext cx="414868"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5" name="Group 14">
            <a:extLst>
              <a:ext uri="{FF2B5EF4-FFF2-40B4-BE49-F238E27FC236}">
                <a16:creationId xmlns:a16="http://schemas.microsoft.com/office/drawing/2014/main" id="{2938370F-0016-EC51-BE54-E1B3071EECD7}"/>
              </a:ext>
            </a:extLst>
          </p:cNvPr>
          <p:cNvGrpSpPr/>
          <p:nvPr/>
        </p:nvGrpSpPr>
        <p:grpSpPr>
          <a:xfrm>
            <a:off x="2532242" y="1860751"/>
            <a:ext cx="3251554" cy="2675273"/>
            <a:chOff x="2532242" y="1860751"/>
            <a:chExt cx="3251554" cy="2675273"/>
          </a:xfrm>
        </p:grpSpPr>
        <p:sp>
          <p:nvSpPr>
            <p:cNvPr id="12" name="Arrow: Bent-Up 11">
              <a:extLst>
                <a:ext uri="{FF2B5EF4-FFF2-40B4-BE49-F238E27FC236}">
                  <a16:creationId xmlns:a16="http://schemas.microsoft.com/office/drawing/2014/main" id="{BDF2CFC3-CB4F-5C66-7DA3-72C88B71C645}"/>
                </a:ext>
              </a:extLst>
            </p:cNvPr>
            <p:cNvSpPr/>
            <p:nvPr/>
          </p:nvSpPr>
          <p:spPr>
            <a:xfrm rot="16200000" flipH="1">
              <a:off x="4694597" y="3047541"/>
              <a:ext cx="678942" cy="1236105"/>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Arrow: Bent-Up 10">
              <a:extLst>
                <a:ext uri="{FF2B5EF4-FFF2-40B4-BE49-F238E27FC236}">
                  <a16:creationId xmlns:a16="http://schemas.microsoft.com/office/drawing/2014/main" id="{D9D4B5F4-18DB-328F-2108-3BA68D1068C8}"/>
                </a:ext>
              </a:extLst>
            </p:cNvPr>
            <p:cNvSpPr/>
            <p:nvPr/>
          </p:nvSpPr>
          <p:spPr>
            <a:xfrm rot="10800000" flipH="1">
              <a:off x="4998489" y="1860751"/>
              <a:ext cx="785307"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09A2ED84-903F-6543-3112-4A53E61A42AB}"/>
                </a:ext>
              </a:extLst>
            </p:cNvPr>
            <p:cNvSpPr/>
            <p:nvPr/>
          </p:nvSpPr>
          <p:spPr>
            <a:xfrm rot="5400000">
              <a:off x="2462384" y="2035391"/>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Arrow: Right 13">
              <a:extLst>
                <a:ext uri="{FF2B5EF4-FFF2-40B4-BE49-F238E27FC236}">
                  <a16:creationId xmlns:a16="http://schemas.microsoft.com/office/drawing/2014/main" id="{2770DE2D-AB95-15B0-9260-7ED1E99E9C08}"/>
                </a:ext>
              </a:extLst>
            </p:cNvPr>
            <p:cNvSpPr/>
            <p:nvPr/>
          </p:nvSpPr>
          <p:spPr>
            <a:xfrm rot="5400000">
              <a:off x="2488445" y="4106125"/>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897805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346B5F2A-8823-F7B8-4371-1A31598537CA}"/>
              </a:ext>
            </a:extLst>
          </p:cNvPr>
          <p:cNvSpPr/>
          <p:nvPr/>
        </p:nvSpPr>
        <p:spPr>
          <a:xfrm>
            <a:off x="1115616" y="2264283"/>
            <a:ext cx="3600400" cy="1080120"/>
          </a:xfrm>
          <a:prstGeom prst="roundRect">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Technology transfer agreement</a:t>
            </a:r>
          </a:p>
          <a:p>
            <a:pPr algn="ctr"/>
            <a:r>
              <a:rPr lang="en-ZA" dirty="0"/>
              <a:t> – In Progress</a:t>
            </a:r>
          </a:p>
        </p:txBody>
      </p:sp>
      <p:sp>
        <p:nvSpPr>
          <p:cNvPr id="57" name="Rectangle 2">
            <a:extLst>
              <a:ext uri="{FF2B5EF4-FFF2-40B4-BE49-F238E27FC236}">
                <a16:creationId xmlns:a16="http://schemas.microsoft.com/office/drawing/2014/main" id="{0AEA9D82-A4C8-2557-16C8-2EEC302D3E19}"/>
              </a:ext>
            </a:extLst>
          </p:cNvPr>
          <p:cNvSpPr txBox="1">
            <a:spLocks noChangeArrowheads="1"/>
          </p:cNvSpPr>
          <p:nvPr/>
        </p:nvSpPr>
        <p:spPr>
          <a:xfrm>
            <a:off x="-24342" y="332656"/>
            <a:ext cx="7524328" cy="369332"/>
          </a:xfrm>
          <a:prstGeom prst="rect">
            <a:avLst/>
          </a:prstGeom>
        </p:spPr>
        <p:txBody>
          <a:bodyPr tIns="45720" rIns="91440" bIns="45720" anchor="ctr">
            <a:noAutofit/>
          </a:bodyPr>
          <a:lstStyle/>
          <a:p>
            <a:pPr marL="457200">
              <a:lnSpc>
                <a:spcPct val="150000"/>
              </a:lnSpc>
            </a:pPr>
            <a:r>
              <a:rPr lang="en-ZA" sz="2000" dirty="0">
                <a:solidFill>
                  <a:schemeClr val="bg1"/>
                </a:solidFill>
                <a:latin typeface="Arial" panose="020B0604020202020204" pitchFamily="34" charset="0"/>
              </a:rPr>
              <a:t>LEGISLATIVE REQUIREMENTS (PHASE II EVALUATION)</a:t>
            </a:r>
          </a:p>
          <a:p>
            <a:pPr marL="457200">
              <a:lnSpc>
                <a:spcPct val="150000"/>
              </a:lnSpc>
            </a:pPr>
            <a:r>
              <a:rPr lang="en-ZA" sz="2000" dirty="0">
                <a:solidFill>
                  <a:schemeClr val="bg1"/>
                </a:solidFill>
                <a:latin typeface="Arial" panose="020B0604020202020204" pitchFamily="34" charset="0"/>
              </a:rPr>
              <a:t>	JOINT VENTURE / CONSORTIUMS            continued</a:t>
            </a:r>
          </a:p>
        </p:txBody>
      </p:sp>
      <p:sp>
        <p:nvSpPr>
          <p:cNvPr id="3" name="TextBox 2">
            <a:extLst>
              <a:ext uri="{FF2B5EF4-FFF2-40B4-BE49-F238E27FC236}">
                <a16:creationId xmlns:a16="http://schemas.microsoft.com/office/drawing/2014/main" id="{4F5802FA-40FD-425C-E5B1-781D63EDD995}"/>
              </a:ext>
            </a:extLst>
          </p:cNvPr>
          <p:cNvSpPr txBox="1"/>
          <p:nvPr/>
        </p:nvSpPr>
        <p:spPr>
          <a:xfrm>
            <a:off x="5609638" y="1606717"/>
            <a:ext cx="3123173" cy="2542363"/>
          </a:xfrm>
          <a:prstGeom prst="rect">
            <a:avLst/>
          </a:prstGeom>
          <a:noFill/>
        </p:spPr>
        <p:txBody>
          <a:bodyPr wrap="square">
            <a:spAutoFit/>
          </a:bodyPr>
          <a:lstStyle/>
          <a:p>
            <a:pPr lvl="1">
              <a:lnSpc>
                <a:spcPct val="150000"/>
              </a:lnSpc>
              <a:spcAft>
                <a:spcPts val="600"/>
              </a:spcAft>
            </a:pP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bidder is not the applicant on the MRC, </a:t>
            </a:r>
            <a:r>
              <a:rPr lang="en-ZA"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but</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the bidder and the applicant are part of a technology transfer arrangement.</a:t>
            </a:r>
          </a:p>
        </p:txBody>
      </p:sp>
      <p:sp>
        <p:nvSpPr>
          <p:cNvPr id="31" name="Rectangle: Rounded Corners 30">
            <a:extLst>
              <a:ext uri="{FF2B5EF4-FFF2-40B4-BE49-F238E27FC236}">
                <a16:creationId xmlns:a16="http://schemas.microsoft.com/office/drawing/2014/main" id="{D8C353F4-AC9C-14EE-4F4C-DC4ED3326841}"/>
              </a:ext>
            </a:extLst>
          </p:cNvPr>
          <p:cNvSpPr/>
          <p:nvPr/>
        </p:nvSpPr>
        <p:spPr>
          <a:xfrm>
            <a:off x="467544" y="1268575"/>
            <a:ext cx="2304256" cy="1080120"/>
          </a:xfrm>
          <a:prstGeom prst="round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dirty="0"/>
              <a:t>Enterprise A</a:t>
            </a:r>
          </a:p>
          <a:p>
            <a:pPr lvl="0" algn="ctr"/>
            <a:r>
              <a:rPr lang="en-ZA" dirty="0"/>
              <a:t>(</a:t>
            </a:r>
            <a:r>
              <a:rPr lang="en-ZA" sz="1800" dirty="0"/>
              <a:t>Bidder)</a:t>
            </a:r>
          </a:p>
        </p:txBody>
      </p:sp>
      <p:sp>
        <p:nvSpPr>
          <p:cNvPr id="32" name="Rectangle: Rounded Corners 31">
            <a:extLst>
              <a:ext uri="{FF2B5EF4-FFF2-40B4-BE49-F238E27FC236}">
                <a16:creationId xmlns:a16="http://schemas.microsoft.com/office/drawing/2014/main" id="{B59BCF60-742D-13E3-6023-D85948062DA6}"/>
              </a:ext>
            </a:extLst>
          </p:cNvPr>
          <p:cNvSpPr/>
          <p:nvPr/>
        </p:nvSpPr>
        <p:spPr>
          <a:xfrm>
            <a:off x="1835696" y="3429000"/>
            <a:ext cx="2304256" cy="1080120"/>
          </a:xfrm>
          <a:prstGeom prst="round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700" dirty="0"/>
              <a:t>Joint Venture between</a:t>
            </a:r>
          </a:p>
          <a:p>
            <a:pPr lvl="0" algn="ctr"/>
            <a:r>
              <a:rPr lang="en-ZA" sz="1700" dirty="0"/>
              <a:t>Enterprise A and Enterprise B </a:t>
            </a:r>
          </a:p>
        </p:txBody>
      </p:sp>
      <p:sp>
        <p:nvSpPr>
          <p:cNvPr id="34" name="Rectangle: Rounded Corners 33">
            <a:extLst>
              <a:ext uri="{FF2B5EF4-FFF2-40B4-BE49-F238E27FC236}">
                <a16:creationId xmlns:a16="http://schemas.microsoft.com/office/drawing/2014/main" id="{20AFEE10-5ABF-EBED-6916-3190ACF4BD7F}"/>
              </a:ext>
            </a:extLst>
          </p:cNvPr>
          <p:cNvSpPr/>
          <p:nvPr/>
        </p:nvSpPr>
        <p:spPr>
          <a:xfrm>
            <a:off x="2879812" y="1268575"/>
            <a:ext cx="2304256" cy="1080120"/>
          </a:xfrm>
          <a:prstGeom prst="round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a:t>Enterprise B (Applicant)</a:t>
            </a:r>
            <a:endParaRPr lang="en-ZA" sz="1800" dirty="0"/>
          </a:p>
        </p:txBody>
      </p:sp>
      <p:sp>
        <p:nvSpPr>
          <p:cNvPr id="35" name="Rectangle: Rounded Corners 34">
            <a:extLst>
              <a:ext uri="{FF2B5EF4-FFF2-40B4-BE49-F238E27FC236}">
                <a16:creationId xmlns:a16="http://schemas.microsoft.com/office/drawing/2014/main" id="{AB03DE08-E96C-7FC1-840B-24E2ED822261}"/>
              </a:ext>
            </a:extLst>
          </p:cNvPr>
          <p:cNvSpPr/>
          <p:nvPr/>
        </p:nvSpPr>
        <p:spPr>
          <a:xfrm>
            <a:off x="1835696" y="4593717"/>
            <a:ext cx="2304256" cy="1080120"/>
          </a:xfrm>
          <a:prstGeom prst="roundRect">
            <a:avLst/>
          </a:prstGeom>
          <a:solidFill>
            <a:schemeClr val="accent4">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a:t>Tender – Bid </a:t>
            </a:r>
            <a:endParaRPr lang="en-ZA" sz="1800" dirty="0"/>
          </a:p>
        </p:txBody>
      </p:sp>
      <p:grpSp>
        <p:nvGrpSpPr>
          <p:cNvPr id="38" name="Group 37">
            <a:extLst>
              <a:ext uri="{FF2B5EF4-FFF2-40B4-BE49-F238E27FC236}">
                <a16:creationId xmlns:a16="http://schemas.microsoft.com/office/drawing/2014/main" id="{2CF0EB3D-0AD6-C2BF-9C2C-3DA051F570B3}"/>
              </a:ext>
            </a:extLst>
          </p:cNvPr>
          <p:cNvGrpSpPr/>
          <p:nvPr/>
        </p:nvGrpSpPr>
        <p:grpSpPr>
          <a:xfrm>
            <a:off x="3923928" y="1726998"/>
            <a:ext cx="1584176" cy="2422084"/>
            <a:chOff x="3995936" y="1726998"/>
            <a:chExt cx="1512168" cy="2422084"/>
          </a:xfrm>
        </p:grpSpPr>
        <p:sp>
          <p:nvSpPr>
            <p:cNvPr id="36" name="Arrow: Bent-Up 35">
              <a:extLst>
                <a:ext uri="{FF2B5EF4-FFF2-40B4-BE49-F238E27FC236}">
                  <a16:creationId xmlns:a16="http://schemas.microsoft.com/office/drawing/2014/main" id="{E2DA3549-1AA5-A616-07B0-CB1C57F80917}"/>
                </a:ext>
              </a:extLst>
            </p:cNvPr>
            <p:cNvSpPr/>
            <p:nvPr/>
          </p:nvSpPr>
          <p:spPr>
            <a:xfrm rot="16200000" flipH="1">
              <a:off x="4319454" y="3032436"/>
              <a:ext cx="793128" cy="1440163"/>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Arrow: Bent-Up 36">
              <a:extLst>
                <a:ext uri="{FF2B5EF4-FFF2-40B4-BE49-F238E27FC236}">
                  <a16:creationId xmlns:a16="http://schemas.microsoft.com/office/drawing/2014/main" id="{733A46FD-2944-9B3B-D866-BE99E9BFAACD}"/>
                </a:ext>
              </a:extLst>
            </p:cNvPr>
            <p:cNvSpPr/>
            <p:nvPr/>
          </p:nvSpPr>
          <p:spPr>
            <a:xfrm rot="10800000" flipH="1">
              <a:off x="4752020" y="1726998"/>
              <a:ext cx="756084"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39" name="Group 38">
            <a:extLst>
              <a:ext uri="{FF2B5EF4-FFF2-40B4-BE49-F238E27FC236}">
                <a16:creationId xmlns:a16="http://schemas.microsoft.com/office/drawing/2014/main" id="{C7555B44-D407-FE85-0D26-E404607C4EE9}"/>
              </a:ext>
            </a:extLst>
          </p:cNvPr>
          <p:cNvGrpSpPr/>
          <p:nvPr/>
        </p:nvGrpSpPr>
        <p:grpSpPr>
          <a:xfrm flipH="1">
            <a:off x="385619" y="1808635"/>
            <a:ext cx="1628951" cy="2340446"/>
            <a:chOff x="3995936" y="1726998"/>
            <a:chExt cx="1512168" cy="2422084"/>
          </a:xfrm>
        </p:grpSpPr>
        <p:sp>
          <p:nvSpPr>
            <p:cNvPr id="40" name="Arrow: Bent-Up 39">
              <a:extLst>
                <a:ext uri="{FF2B5EF4-FFF2-40B4-BE49-F238E27FC236}">
                  <a16:creationId xmlns:a16="http://schemas.microsoft.com/office/drawing/2014/main" id="{5EE89435-83BC-94DC-6539-B81CAA754236}"/>
                </a:ext>
              </a:extLst>
            </p:cNvPr>
            <p:cNvSpPr/>
            <p:nvPr/>
          </p:nvSpPr>
          <p:spPr>
            <a:xfrm rot="16200000" flipH="1">
              <a:off x="4319454" y="3032436"/>
              <a:ext cx="793128" cy="1440163"/>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Arrow: Bent-Up 40">
              <a:extLst>
                <a:ext uri="{FF2B5EF4-FFF2-40B4-BE49-F238E27FC236}">
                  <a16:creationId xmlns:a16="http://schemas.microsoft.com/office/drawing/2014/main" id="{F0F12B31-96C6-E273-6F74-64A633C692EE}"/>
                </a:ext>
              </a:extLst>
            </p:cNvPr>
            <p:cNvSpPr/>
            <p:nvPr/>
          </p:nvSpPr>
          <p:spPr>
            <a:xfrm rot="10800000" flipH="1">
              <a:off x="4752020" y="1726998"/>
              <a:ext cx="756084"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42" name="Arrow: Right 41">
            <a:extLst>
              <a:ext uri="{FF2B5EF4-FFF2-40B4-BE49-F238E27FC236}">
                <a16:creationId xmlns:a16="http://schemas.microsoft.com/office/drawing/2014/main" id="{1DB298B9-6F6A-472D-06A9-BED81635F2B5}"/>
              </a:ext>
            </a:extLst>
          </p:cNvPr>
          <p:cNvSpPr/>
          <p:nvPr/>
        </p:nvSpPr>
        <p:spPr>
          <a:xfrm rot="5400000">
            <a:off x="2701942" y="4476799"/>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428065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564E69-EE66-A452-D069-05D273F88413}"/>
              </a:ext>
            </a:extLst>
          </p:cNvPr>
          <p:cNvSpPr txBox="1"/>
          <p:nvPr/>
        </p:nvSpPr>
        <p:spPr>
          <a:xfrm>
            <a:off x="-2453" y="0"/>
            <a:ext cx="7668344" cy="95410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Authorisation Declaration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TextBox 6">
            <a:extLst>
              <a:ext uri="{FF2B5EF4-FFF2-40B4-BE49-F238E27FC236}">
                <a16:creationId xmlns:a16="http://schemas.microsoft.com/office/drawing/2014/main" id="{D5B986E1-7ADF-4D10-3F2B-A33FAD68BF99}"/>
              </a:ext>
            </a:extLst>
          </p:cNvPr>
          <p:cNvSpPr txBox="1"/>
          <p:nvPr/>
        </p:nvSpPr>
        <p:spPr>
          <a:xfrm>
            <a:off x="-131691" y="1069356"/>
            <a:ext cx="9168187" cy="5401479"/>
          </a:xfrm>
          <a:prstGeom prst="rect">
            <a:avLst/>
          </a:prstGeom>
          <a:noFill/>
        </p:spPr>
        <p:txBody>
          <a:bodyPr wrap="square">
            <a:spAutoFit/>
          </a:bodyPr>
          <a:lstStyle/>
          <a:p>
            <a:pPr marL="285750" algn="just">
              <a:lnSpc>
                <a:spcPct val="150000"/>
              </a:lnSpc>
            </a:pPr>
            <a:r>
              <a:rPr lang="en-GB" dirty="0">
                <a:effectLst/>
                <a:latin typeface="Arial" panose="020B0604020202020204" pitchFamily="34" charset="0"/>
                <a:ea typeface="Times New Roman" panose="02020603050405020304" pitchFamily="18" charset="0"/>
                <a:cs typeface="Arial" panose="020B0604020202020204" pitchFamily="34" charset="0"/>
              </a:rPr>
              <a:t>Only the holder of a MRC issued in terms of the Medicines Act, may submit a bid. </a:t>
            </a:r>
          </a:p>
          <a:p>
            <a:pPr marL="285750" algn="just">
              <a:lnSpc>
                <a:spcPct val="150000"/>
              </a:lnSpc>
            </a:pP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If the manufacturer</a:t>
            </a:r>
            <a:r>
              <a:rPr lang="en-GB" dirty="0">
                <a:effectLst/>
                <a:latin typeface="Arial" panose="020B0604020202020204" pitchFamily="34" charset="0"/>
                <a:ea typeface="Times New Roman" panose="02020603050405020304" pitchFamily="18" charset="0"/>
                <a:cs typeface="Arial" panose="020B0604020202020204" pitchFamily="34" charset="0"/>
              </a:rPr>
              <a:t>, or other entity, as listed on the MRC, </a:t>
            </a: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are external third parties</a:t>
            </a:r>
            <a:r>
              <a:rPr lang="en-GB" dirty="0">
                <a:effectLst/>
                <a:latin typeface="Arial" panose="020B0604020202020204" pitchFamily="34" charset="0"/>
                <a:ea typeface="Times New Roman" panose="02020603050405020304" pitchFamily="18" charset="0"/>
                <a:cs typeface="Arial" panose="020B0604020202020204" pitchFamily="34" charset="0"/>
              </a:rPr>
              <a:t>:</a:t>
            </a:r>
          </a:p>
          <a:p>
            <a:pPr marL="285750" algn="just">
              <a:lnSpc>
                <a:spcPct val="150000"/>
              </a:lnSpc>
            </a:pPr>
            <a:r>
              <a:rPr lang="en-GB" dirty="0">
                <a:effectLst/>
                <a:latin typeface="Arial" panose="020B0604020202020204" pitchFamily="34" charset="0"/>
                <a:ea typeface="Times New Roman" panose="02020603050405020304" pitchFamily="18" charset="0"/>
                <a:cs typeface="Arial" panose="020B0604020202020204" pitchFamily="34" charset="0"/>
              </a:rPr>
              <a:t> </a:t>
            </a:r>
          </a:p>
          <a:p>
            <a:pPr marL="571500" indent="-285750" algn="just">
              <a:lnSpc>
                <a:spcPct val="150000"/>
              </a:lnSpc>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T</a:t>
            </a:r>
            <a:r>
              <a:rPr lang="en-GB" dirty="0">
                <a:effectLst/>
                <a:latin typeface="Arial" panose="020B0604020202020204" pitchFamily="34" charset="0"/>
                <a:ea typeface="Times New Roman" panose="02020603050405020304" pitchFamily="18" charset="0"/>
                <a:cs typeface="Arial" panose="020B0604020202020204" pitchFamily="34" charset="0"/>
              </a:rPr>
              <a:t>he bidder must ensure that all legal, financial and supply arrangements have been mutually agreed upon between the bidder and these third parties. </a:t>
            </a:r>
          </a:p>
          <a:p>
            <a:pPr marL="571500" indent="-285750" algn="just">
              <a:lnSpc>
                <a:spcPct val="150000"/>
              </a:lnSpc>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M</a:t>
            </a:r>
            <a:r>
              <a:rPr lang="en-GB" dirty="0">
                <a:effectLst/>
                <a:latin typeface="Arial" panose="020B0604020202020204" pitchFamily="34" charset="0"/>
                <a:ea typeface="Times New Roman" panose="02020603050405020304" pitchFamily="18" charset="0"/>
                <a:cs typeface="Arial" panose="020B0604020202020204" pitchFamily="34" charset="0"/>
              </a:rPr>
              <a:t>ust submit a signed Authorisation Declaration (PBD1.2) for each such third party.</a:t>
            </a:r>
          </a:p>
          <a:p>
            <a:pPr marL="571500"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Third Party information will be verified.</a:t>
            </a:r>
          </a:p>
          <a:p>
            <a:pPr marL="285750" algn="just">
              <a:lnSpc>
                <a:spcPct val="150000"/>
              </a:lnSpc>
            </a:pPr>
            <a:endParaRPr lang="en-GB" dirty="0">
              <a:latin typeface="Arial" panose="020B0604020202020204" pitchFamily="34" charset="0"/>
              <a:cs typeface="Arial" panose="020B0604020202020204" pitchFamily="34" charset="0"/>
            </a:endParaRPr>
          </a:p>
          <a:p>
            <a:pPr marL="285750" algn="just">
              <a:lnSpc>
                <a:spcPct val="150000"/>
              </a:lnSpc>
            </a:pP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Note: Authorisation Declaration can only be submitted by the approved third party as indicated on the registration certificate.</a:t>
            </a:r>
            <a:endParaRPr lang="en-ZA"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285750" algn="just">
              <a:lnSpc>
                <a:spcPct val="150000"/>
              </a:lnSpc>
            </a:pPr>
            <a:endParaRPr lang="en-ZA" dirty="0">
              <a:effectLst/>
              <a:latin typeface="Arial" panose="020B0604020202020204" pitchFamily="34" charset="0"/>
              <a:ea typeface="Times New Roman" panose="02020603050405020304" pitchFamily="18" charset="0"/>
              <a:cs typeface="Arial" panose="020B0604020202020204" pitchFamily="34" charset="0"/>
            </a:endParaRPr>
          </a:p>
          <a:p>
            <a:pPr marL="571500" indent="-285750" algn="just">
              <a:buFont typeface="Arial" panose="020B0604020202020204" pitchFamily="34" charset="0"/>
              <a:buChar char="•"/>
            </a:pPr>
            <a:endParaRPr lang="en-GB" dirty="0">
              <a:effectLst/>
              <a:latin typeface="Calibri" panose="020F0502020204030204" pitchFamily="34" charset="0"/>
              <a:ea typeface="Times New Roman" panose="02020603050405020304" pitchFamily="18" charset="0"/>
            </a:endParaRPr>
          </a:p>
          <a:p>
            <a:pPr marL="571500" indent="-285750" algn="just">
              <a:buFont typeface="Arial" panose="020B0604020202020204" pitchFamily="34" charset="0"/>
              <a:buChar char="•"/>
            </a:pPr>
            <a:endParaRPr lang="en-GB" dirty="0">
              <a:effectLst/>
              <a:latin typeface="Calibri" panose="020F0502020204030204" pitchFamily="34" charset="0"/>
              <a:ea typeface="Times New Roman" panose="02020603050405020304" pitchFamily="18" charset="0"/>
            </a:endParaRPr>
          </a:p>
          <a:p>
            <a:pPr marL="285750" algn="just"/>
            <a:endParaRPr lang="en-ZA"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9517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997162-60A9-91E0-AF9E-03F77E8EE36C}"/>
              </a:ext>
            </a:extLst>
          </p:cNvPr>
          <p:cNvSpPr txBox="1"/>
          <p:nvPr/>
        </p:nvSpPr>
        <p:spPr>
          <a:xfrm>
            <a:off x="31504" y="0"/>
            <a:ext cx="6408712" cy="95410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Preference for Locally Produced Products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A801D77A-1A1A-738C-DB12-8E436793FC10}"/>
              </a:ext>
            </a:extLst>
          </p:cNvPr>
          <p:cNvSpPr txBox="1"/>
          <p:nvPr/>
        </p:nvSpPr>
        <p:spPr>
          <a:xfrm>
            <a:off x="0" y="962320"/>
            <a:ext cx="9144000" cy="4773102"/>
          </a:xfrm>
          <a:prstGeom prst="rect">
            <a:avLst/>
          </a:prstGeom>
          <a:solidFill>
            <a:schemeClr val="bg1"/>
          </a:solidFill>
        </p:spPr>
        <p:txBody>
          <a:bodyPr wrap="square">
            <a:spAutoFit/>
          </a:bodyPr>
          <a:lstStyle/>
          <a:p>
            <a:pPr marL="342900" indent="-252730" algn="just">
              <a:lnSpc>
                <a:spcPct val="150000"/>
              </a:lnSpc>
              <a:spcBef>
                <a:spcPts val="600"/>
              </a:spcBef>
              <a:spcAft>
                <a:spcPts val="300"/>
              </a:spcAft>
            </a:pPr>
            <a:r>
              <a:rPr lang="en-ZA" sz="1800" kern="1600" dirty="0">
                <a:solidFill>
                  <a:srgbClr val="0070C0"/>
                </a:solidFill>
                <a:effectLst/>
                <a:latin typeface="Calibri" panose="020F0502020204030204" pitchFamily="34" charset="0"/>
                <a:ea typeface="Times New Roman" panose="02020603050405020304" pitchFamily="18"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To provide preference to locally produced products, the definition of a locally produced product will be limited to product formulation and conversion processes that use materials and components to manufacture medicines in the Republic of South Africa. </a:t>
            </a:r>
          </a:p>
          <a:p>
            <a:pPr marL="375920" indent="-285750" algn="just">
              <a:lnSpc>
                <a:spcPct val="150000"/>
              </a:lnSpc>
              <a:spcBef>
                <a:spcPts val="600"/>
              </a:spcBef>
              <a:spcAft>
                <a:spcPts val="300"/>
              </a:spcAft>
              <a:buFont typeface="Arial" panose="020B0604020202020204" pitchFamily="34" charset="0"/>
              <a:buChar char="•"/>
            </a:pPr>
            <a:r>
              <a:rPr lang="en-ZA" sz="1800" b="1"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Included</a:t>
            </a:r>
            <a:r>
              <a:rPr lang="en-ZA" sz="1800"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Fill and finish of sterile products (including vaccines)</a:t>
            </a:r>
          </a:p>
          <a:p>
            <a:pPr marL="375920" indent="-285750" algn="just">
              <a:lnSpc>
                <a:spcPct val="150000"/>
              </a:lnSpc>
              <a:spcBef>
                <a:spcPts val="600"/>
              </a:spcBef>
              <a:spcAft>
                <a:spcPts val="300"/>
              </a:spcAft>
              <a:buFont typeface="Arial" panose="020B0604020202020204" pitchFamily="34" charset="0"/>
              <a:buChar char="•"/>
            </a:pPr>
            <a:r>
              <a:rPr lang="en-ZA" sz="1800" b="1"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Excluded</a:t>
            </a:r>
            <a:r>
              <a:rPr lang="en-ZA" sz="1800"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Fill, finish, and packaging of products such as solids, liquids, sterile drops and semi-solid dosage forms. </a:t>
            </a:r>
            <a:r>
              <a:rPr lang="en-ZA" kern="1600" dirty="0">
                <a:latin typeface="Arial" panose="020B0604020202020204" pitchFamily="34" charset="0"/>
                <a:ea typeface="Times New Roman" panose="02020603050405020304" pitchFamily="18" charset="0"/>
                <a:cs typeface="Arial" panose="020B0604020202020204" pitchFamily="34" charset="0"/>
              </a:rPr>
              <a:t>	</a:t>
            </a:r>
          </a:p>
          <a:p>
            <a:pPr marL="375920" indent="-285750" algn="just">
              <a:lnSpc>
                <a:spcPct val="150000"/>
              </a:lnSpc>
              <a:spcBef>
                <a:spcPts val="600"/>
              </a:spcBef>
              <a:spcAft>
                <a:spcPts val="300"/>
              </a:spcAft>
              <a:buFont typeface="Arial" panose="020B0604020202020204" pitchFamily="34" charset="0"/>
              <a:buChar char="•"/>
            </a:pPr>
            <a:r>
              <a:rPr lang="en-ZA" b="1" kern="1600" dirty="0">
                <a:solidFill>
                  <a:srgbClr val="0070C0"/>
                </a:solidFill>
                <a:latin typeface="Arial" panose="020B0604020202020204" pitchFamily="34" charset="0"/>
                <a:ea typeface="Times New Roman" panose="02020603050405020304" pitchFamily="18" charset="0"/>
                <a:cs typeface="Arial" panose="020B0604020202020204" pitchFamily="34" charset="0"/>
              </a:rPr>
              <a:t>Requirement: </a:t>
            </a:r>
          </a:p>
          <a:p>
            <a:pPr marL="375920" indent="-285750" algn="just">
              <a:lnSpc>
                <a:spcPct val="150000"/>
              </a:lnSpc>
              <a:spcBef>
                <a:spcPts val="600"/>
              </a:spcBef>
              <a:spcAft>
                <a:spcPts val="300"/>
              </a:spcAft>
              <a:buFont typeface="Arial" panose="020B0604020202020204" pitchFamily="34" charset="0"/>
              <a:buChar char="•"/>
            </a:pPr>
            <a:r>
              <a:rPr lang="en-ZA" kern="1600" dirty="0">
                <a:effectLst/>
                <a:latin typeface="Arial" panose="020B0604020202020204" pitchFamily="34" charset="0"/>
                <a:ea typeface="Times New Roman" panose="02020603050405020304" pitchFamily="18" charset="0"/>
                <a:cs typeface="Arial" panose="020B0604020202020204" pitchFamily="34" charset="0"/>
              </a:rPr>
              <a:t>The local site is listed as a Manufacturer on the MRC issued by SAHPRA.</a:t>
            </a:r>
          </a:p>
          <a:p>
            <a:pPr marL="375920" indent="-285750" algn="just">
              <a:lnSpc>
                <a:spcPct val="150000"/>
              </a:lnSpc>
              <a:spcBef>
                <a:spcPts val="600"/>
              </a:spcBef>
              <a:spcAft>
                <a:spcPts val="300"/>
              </a:spcAft>
              <a:buFont typeface="Arial" panose="020B0604020202020204" pitchFamily="34" charset="0"/>
              <a:buChar char="•"/>
            </a:pPr>
            <a:r>
              <a:rPr lang="en-ZA" kern="1600" dirty="0">
                <a:effectLst/>
                <a:latin typeface="Arial" panose="020B0604020202020204" pitchFamily="34" charset="0"/>
                <a:ea typeface="Times New Roman" panose="02020603050405020304" pitchFamily="18" charset="0"/>
                <a:cs typeface="Arial" panose="020B0604020202020204" pitchFamily="34" charset="0"/>
              </a:rPr>
              <a:t>The </a:t>
            </a:r>
            <a:r>
              <a:rPr lang="en-ZA" kern="1600" dirty="0">
                <a:latin typeface="Arial" panose="020B0604020202020204" pitchFamily="34" charset="0"/>
                <a:ea typeface="Times New Roman" panose="02020603050405020304" pitchFamily="18" charset="0"/>
                <a:cs typeface="Arial" panose="020B0604020202020204" pitchFamily="34" charset="0"/>
              </a:rPr>
              <a:t>Licence to Manufacture and all applicable annexures for the site are submitted</a:t>
            </a:r>
            <a:r>
              <a:rPr lang="en-ZA" kern="1600" dirty="0">
                <a:solidFill>
                  <a:srgbClr val="0070C0"/>
                </a:solidFill>
                <a:latin typeface="Arial" panose="020B0604020202020204" pitchFamily="34" charset="0"/>
                <a:ea typeface="Times New Roman" panose="02020603050405020304" pitchFamily="18" charset="0"/>
                <a:cs typeface="Arial" panose="020B0604020202020204" pitchFamily="34" charset="0"/>
              </a:rPr>
              <a:t>.</a:t>
            </a:r>
            <a:endParaRPr lang="en-ZA"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98421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19</a:t>
            </a:fld>
            <a:r>
              <a:rPr lang="en-ZA" sz="1200" dirty="0">
                <a:latin typeface="Arial" pitchFamily="34" charset="0"/>
                <a:cs typeface="Arial" pitchFamily="34" charset="0"/>
              </a:rPr>
              <a:t> </a:t>
            </a:r>
          </a:p>
        </p:txBody>
      </p:sp>
      <p:sp>
        <p:nvSpPr>
          <p:cNvPr id="3" name="TextBox 2"/>
          <p:cNvSpPr txBox="1"/>
          <p:nvPr/>
        </p:nvSpPr>
        <p:spPr>
          <a:xfrm>
            <a:off x="125506" y="1124744"/>
            <a:ext cx="8892988" cy="4313425"/>
          </a:xfrm>
          <a:prstGeom prst="rect">
            <a:avLst/>
          </a:prstGeom>
          <a:noFill/>
        </p:spPr>
        <p:txBody>
          <a:bodyPr wrap="square" rtlCol="0">
            <a:spAutoFit/>
          </a:bodyPr>
          <a:lstStyle/>
          <a:p>
            <a:pPr>
              <a:lnSpc>
                <a:spcPct val="150000"/>
              </a:lnSpc>
            </a:pPr>
            <a:r>
              <a:rPr lang="en-ZA" dirty="0">
                <a:latin typeface="Arial" panose="020B0604020202020204" pitchFamily="34" charset="0"/>
                <a:cs typeface="Arial" panose="020B0604020202020204" pitchFamily="34" charset="0"/>
              </a:rPr>
              <a:t>All bidders are required to </a:t>
            </a:r>
            <a:r>
              <a:rPr lang="en-ZA" b="1" dirty="0">
                <a:latin typeface="Arial" panose="020B0604020202020204" pitchFamily="34" charset="0"/>
                <a:cs typeface="Arial" panose="020B0604020202020204" pitchFamily="34" charset="0"/>
              </a:rPr>
              <a:t>submit samples including bidders </a:t>
            </a:r>
            <a:r>
              <a:rPr lang="en-ZA" dirty="0">
                <a:latin typeface="Arial" panose="020B0604020202020204" pitchFamily="34" charset="0"/>
                <a:cs typeface="Arial" panose="020B0604020202020204" pitchFamily="34" charset="0"/>
              </a:rPr>
              <a:t>who are currently supplying the NDoH with products to confirm the following:</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Compliance with </a:t>
            </a:r>
            <a:r>
              <a:rPr lang="en-ZA" b="1" dirty="0">
                <a:latin typeface="Arial" panose="020B0604020202020204" pitchFamily="34" charset="0"/>
                <a:cs typeface="Arial" panose="020B0604020202020204" pitchFamily="34" charset="0"/>
              </a:rPr>
              <a:t>specifications as set out in the bid document/ item specification.</a:t>
            </a:r>
          </a:p>
          <a:p>
            <a:pPr marL="285750" indent="-285750">
              <a:lnSpc>
                <a:spcPct val="150000"/>
              </a:lnSpc>
              <a:buFont typeface="Arial" panose="020B0604020202020204" pitchFamily="34" charset="0"/>
              <a:buChar char="•"/>
            </a:pPr>
            <a:r>
              <a:rPr lang="en-ZA" b="1" dirty="0">
                <a:latin typeface="Arial" panose="020B0604020202020204" pitchFamily="34" charset="0"/>
                <a:cs typeface="Arial" panose="020B0604020202020204" pitchFamily="34" charset="0"/>
              </a:rPr>
              <a:t>Compliance of the product with the requirements </a:t>
            </a:r>
            <a:r>
              <a:rPr lang="en-ZA" dirty="0">
                <a:latin typeface="Arial" panose="020B0604020202020204" pitchFamily="34" charset="0"/>
                <a:cs typeface="Arial" panose="020B0604020202020204" pitchFamily="34" charset="0"/>
              </a:rPr>
              <a:t>of the Medicines Act.</a:t>
            </a:r>
          </a:p>
          <a:p>
            <a:pPr marL="285750" indent="-285750">
              <a:lnSpc>
                <a:spcPct val="150000"/>
              </a:lnSpc>
              <a:buFont typeface="Arial" panose="020B0604020202020204" pitchFamily="34" charset="0"/>
              <a:buChar char="•"/>
            </a:pPr>
            <a:r>
              <a:rPr lang="en-ZA" dirty="0">
                <a:effectLst/>
                <a:latin typeface="Arial" panose="020B0604020202020204" pitchFamily="34" charset="0"/>
                <a:ea typeface="Times New Roman" panose="02020603050405020304" pitchFamily="18" charset="0"/>
                <a:cs typeface="Arial" panose="020B0604020202020204" pitchFamily="34" charset="0"/>
              </a:rPr>
              <a:t>Samples must be submitted to both Health Facilities as indicated in the SRCC, before bid closure.</a:t>
            </a:r>
          </a:p>
          <a:p>
            <a:pPr marL="285750" indent="-285750">
              <a:lnSpc>
                <a:spcPct val="150000"/>
              </a:lnSpc>
              <a:buFont typeface="Arial" panose="020B0604020202020204" pitchFamily="34" charset="0"/>
              <a:buChar char="•"/>
            </a:pPr>
            <a:r>
              <a:rPr lang="en-ZA" dirty="0">
                <a:latin typeface="Arial" panose="020B0604020202020204" pitchFamily="34" charset="0"/>
                <a:ea typeface="Times New Roman" panose="02020603050405020304" pitchFamily="18" charset="0"/>
                <a:cs typeface="Arial" panose="020B0604020202020204" pitchFamily="34" charset="0"/>
              </a:rPr>
              <a:t>Samples received after Bid Closure will not be evaluated.</a:t>
            </a:r>
          </a:p>
          <a:p>
            <a:pPr lvl="0" algn="just">
              <a:lnSpc>
                <a:spcPct val="150000"/>
              </a:lnSpc>
              <a:spcBef>
                <a:spcPts val="600"/>
              </a:spcBef>
            </a:pPr>
            <a:r>
              <a:rPr lang="en-ZA"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No samples must be sent to the National Department of Health. </a:t>
            </a:r>
            <a:endParaRPr lang="en-ZA" b="1" dirty="0">
              <a:solidFill>
                <a:srgbClr val="0070C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en-US" sz="20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0" y="-22390"/>
            <a:ext cx="7812360" cy="990600"/>
          </a:xfrm>
          <a:prstGeom prst="rect">
            <a:avLst/>
          </a:prstGeom>
        </p:spPr>
        <p:txBody>
          <a:bodyPr tIns="45720" rIns="91440" bIns="45720" anchor="b">
            <a:no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Sample submission and product technical compliance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140" y="1143000"/>
            <a:ext cx="8947720" cy="3370153"/>
          </a:xfrm>
          <a:prstGeom prst="rect">
            <a:avLst/>
          </a:prstGeom>
          <a:noFill/>
        </p:spPr>
        <p:txBody>
          <a:bodyPr wrap="square" rtlCol="0">
            <a:spAutoFit/>
          </a:bodyPr>
          <a:lstStyle/>
          <a:p>
            <a:pPr>
              <a:lnSpc>
                <a:spcPct val="150000"/>
              </a:lnSpc>
            </a:pPr>
            <a:r>
              <a:rPr lang="en-US" b="1" dirty="0">
                <a:solidFill>
                  <a:schemeClr val="accent2">
                    <a:lumMod val="75000"/>
                  </a:schemeClr>
                </a:solidFill>
                <a:latin typeface="Arial" pitchFamily="34" charset="0"/>
                <a:cs typeface="Arial" pitchFamily="34" charset="0"/>
              </a:rPr>
              <a:t>Closing date: 9 September 2024 </a:t>
            </a:r>
          </a:p>
          <a:p>
            <a:pPr>
              <a:lnSpc>
                <a:spcPct val="150000"/>
              </a:lnSpc>
            </a:pPr>
            <a:r>
              <a:rPr lang="en-US" b="1" dirty="0">
                <a:solidFill>
                  <a:srgbClr val="0070C0"/>
                </a:solidFill>
                <a:latin typeface="Arial" pitchFamily="34" charset="0"/>
                <a:cs typeface="Arial" pitchFamily="34" charset="0"/>
              </a:rPr>
              <a:t>Contract Period:</a:t>
            </a:r>
          </a:p>
          <a:p>
            <a:pPr>
              <a:lnSpc>
                <a:spcPct val="150000"/>
              </a:lnSpc>
            </a:pPr>
            <a:r>
              <a:rPr lang="en-US" dirty="0">
                <a:latin typeface="Arial" pitchFamily="34" charset="0"/>
                <a:cs typeface="Arial" pitchFamily="34" charset="0"/>
              </a:rPr>
              <a:t>HP01-2025TB – </a:t>
            </a:r>
            <a:r>
              <a:rPr lang="en-US" b="1" dirty="0">
                <a:latin typeface="Arial" pitchFamily="34" charset="0"/>
                <a:cs typeface="Arial" pitchFamily="34" charset="0"/>
              </a:rPr>
              <a:t>01 October 2025 to 30 September 2026 </a:t>
            </a:r>
            <a:r>
              <a:rPr lang="en-US" dirty="0">
                <a:latin typeface="Arial" pitchFamily="34" charset="0"/>
                <a:cs typeface="Arial" pitchFamily="34" charset="0"/>
              </a:rPr>
              <a:t>(2-year period)</a:t>
            </a:r>
          </a:p>
          <a:p>
            <a:pPr>
              <a:lnSpc>
                <a:spcPct val="150000"/>
              </a:lnSpc>
            </a:pPr>
            <a:r>
              <a:rPr lang="en-US" dirty="0">
                <a:latin typeface="Arial" pitchFamily="34" charset="0"/>
                <a:cs typeface="Arial" pitchFamily="34" charset="0"/>
              </a:rPr>
              <a:t>HP02-2025AI – 01 October 2025 to 30 September 2027 (3-year period)</a:t>
            </a:r>
          </a:p>
          <a:p>
            <a:pPr>
              <a:lnSpc>
                <a:spcPct val="150000"/>
              </a:lnSpc>
            </a:pPr>
            <a:r>
              <a:rPr lang="en-US" dirty="0">
                <a:latin typeface="Arial" pitchFamily="34" charset="0"/>
                <a:cs typeface="Arial" pitchFamily="34" charset="0"/>
              </a:rPr>
              <a:t>HP13-2025ARV – 01 July 2025 to 30 June 2027 (3-year period)</a:t>
            </a:r>
          </a:p>
          <a:p>
            <a:pPr>
              <a:lnSpc>
                <a:spcPct val="150000"/>
              </a:lnSpc>
            </a:pPr>
            <a:r>
              <a:rPr lang="en-US" dirty="0">
                <a:solidFill>
                  <a:schemeClr val="accent2">
                    <a:lumMod val="75000"/>
                  </a:schemeClr>
                </a:solidFill>
                <a:latin typeface="Arial" pitchFamily="34" charset="0"/>
                <a:cs typeface="Arial" pitchFamily="34" charset="0"/>
              </a:rPr>
              <a:t>(</a:t>
            </a:r>
            <a:r>
              <a:rPr lang="en-US" b="1" dirty="0">
                <a:solidFill>
                  <a:schemeClr val="accent2">
                    <a:lumMod val="75000"/>
                  </a:schemeClr>
                </a:solidFill>
                <a:latin typeface="Arial" pitchFamily="34" charset="0"/>
                <a:cs typeface="Arial" pitchFamily="34" charset="0"/>
              </a:rPr>
              <a:t>Erratum 1 published 23 July 2025 relating to HP13-2025ARV)</a:t>
            </a:r>
          </a:p>
          <a:p>
            <a:pPr>
              <a:lnSpc>
                <a:spcPct val="150000"/>
              </a:lnSpc>
            </a:pPr>
            <a:r>
              <a:rPr lang="en-US" dirty="0">
                <a:latin typeface="Arial" pitchFamily="34" charset="0"/>
                <a:cs typeface="Arial" pitchFamily="34" charset="0"/>
              </a:rPr>
              <a:t>HP tenders' advertisement platforms</a:t>
            </a:r>
          </a:p>
          <a:p>
            <a:endParaRPr lang="en-US" sz="2400" b="1" dirty="0">
              <a:latin typeface="Arial" pitchFamily="34" charset="0"/>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a:t> </a:t>
            </a:r>
          </a:p>
        </p:txBody>
      </p:sp>
      <p:sp>
        <p:nvSpPr>
          <p:cNvPr id="9" name="Rectangle 2"/>
          <p:cNvSpPr txBox="1">
            <a:spLocks noChangeArrowheads="1"/>
          </p:cNvSpPr>
          <p:nvPr/>
        </p:nvSpPr>
        <p:spPr>
          <a:xfrm>
            <a:off x="2991" y="-16215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 dates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3" name="Rectangle 2">
            <a:extLst>
              <a:ext uri="{FF2B5EF4-FFF2-40B4-BE49-F238E27FC236}">
                <a16:creationId xmlns:a16="http://schemas.microsoft.com/office/drawing/2014/main" id="{EE11D136-351D-4CAC-B651-A3F56C5BA0FB}"/>
              </a:ext>
            </a:extLst>
          </p:cNvPr>
          <p:cNvSpPr/>
          <p:nvPr/>
        </p:nvSpPr>
        <p:spPr>
          <a:xfrm>
            <a:off x="431319" y="4437112"/>
            <a:ext cx="41764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a:t>
            </a:r>
            <a:r>
              <a:rPr lang="en-ZA" dirty="0" err="1">
                <a:latin typeface="Arial" pitchFamily="34" charset="0"/>
                <a:cs typeface="Arial" pitchFamily="34" charset="0"/>
              </a:rPr>
              <a:t>NDoH</a:t>
            </a:r>
            <a:r>
              <a:rPr lang="en-ZA" dirty="0">
                <a:latin typeface="Arial" pitchFamily="34" charset="0"/>
                <a:cs typeface="Arial" pitchFamily="34" charset="0"/>
              </a:rPr>
              <a:t> website </a:t>
            </a:r>
          </a:p>
          <a:p>
            <a:pPr marL="0" lvl="1">
              <a:defRPr/>
            </a:pPr>
            <a:r>
              <a:rPr lang="en-ZA" dirty="0">
                <a:latin typeface="Arial" pitchFamily="34" charset="0"/>
                <a:cs typeface="Arial" pitchFamily="34" charset="0"/>
              </a:rPr>
              <a:t>     www.health.gov.za </a:t>
            </a:r>
          </a:p>
          <a:p>
            <a:pPr lvl="1" indent="-457200">
              <a:buFont typeface="Arial" panose="020B0604020202020204" pitchFamily="34" charset="0"/>
              <a:buChar char="•"/>
              <a:defRPr/>
            </a:pPr>
            <a:r>
              <a:rPr lang="en-ZA" dirty="0">
                <a:latin typeface="Arial" pitchFamily="34" charset="0"/>
                <a:cs typeface="Arial" pitchFamily="34" charset="0"/>
              </a:rPr>
              <a:t>|Tenders| </a:t>
            </a:r>
            <a:r>
              <a:rPr lang="en-ZA" i="1" dirty="0">
                <a:latin typeface="Arial" pitchFamily="34" charset="0"/>
                <a:cs typeface="Arial" pitchFamily="34" charset="0"/>
              </a:rPr>
              <a:t>View Pharmaceutical Tenders</a:t>
            </a:r>
          </a:p>
        </p:txBody>
      </p:sp>
      <p:sp>
        <p:nvSpPr>
          <p:cNvPr id="5" name="Rectangle 4">
            <a:extLst>
              <a:ext uri="{FF2B5EF4-FFF2-40B4-BE49-F238E27FC236}">
                <a16:creationId xmlns:a16="http://schemas.microsoft.com/office/drawing/2014/main" id="{448ACA52-C43A-4B2E-881A-ECBD087A168F}"/>
              </a:ext>
            </a:extLst>
          </p:cNvPr>
          <p:cNvSpPr/>
          <p:nvPr/>
        </p:nvSpPr>
        <p:spPr>
          <a:xfrm>
            <a:off x="4788026" y="4437112"/>
            <a:ext cx="37130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National Treasury Website</a:t>
            </a:r>
          </a:p>
          <a:p>
            <a:pPr marL="0" lvl="1">
              <a:defRPr/>
            </a:pPr>
            <a:r>
              <a:rPr lang="en-ZA" dirty="0">
                <a:solidFill>
                  <a:schemeClr val="bg1">
                    <a:lumMod val="95000"/>
                  </a:schemeClr>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www.treasury.gov.za</a:t>
            </a:r>
            <a:endParaRPr lang="en-ZA" dirty="0">
              <a:solidFill>
                <a:schemeClr val="bg1">
                  <a:lumMod val="95000"/>
                </a:schemeClr>
              </a:solidFill>
              <a:latin typeface="Arial" pitchFamily="34" charset="0"/>
              <a:cs typeface="Arial" pitchFamily="34" charset="0"/>
            </a:endParaRPr>
          </a:p>
          <a:p>
            <a:pPr marL="342900" lvl="1" indent="-342900">
              <a:buFont typeface="Arial" panose="020B0604020202020204" pitchFamily="34" charset="0"/>
              <a:buChar char="•"/>
              <a:defRPr/>
            </a:pPr>
            <a:r>
              <a:rPr lang="en-ZA" dirty="0">
                <a:latin typeface="Arial" pitchFamily="34" charset="0"/>
                <a:cs typeface="Arial" pitchFamily="34" charset="0"/>
              </a:rPr>
              <a:t>e-tenders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20</a:t>
            </a:fld>
            <a:r>
              <a:rPr lang="en-ZA" sz="1200" dirty="0">
                <a:latin typeface="Arial" pitchFamily="34" charset="0"/>
                <a:cs typeface="Arial" pitchFamily="34" charset="0"/>
              </a:rPr>
              <a:t> </a:t>
            </a:r>
          </a:p>
        </p:txBody>
      </p:sp>
      <p:sp>
        <p:nvSpPr>
          <p:cNvPr id="3" name="TextBox 2"/>
          <p:cNvSpPr txBox="1"/>
          <p:nvPr/>
        </p:nvSpPr>
        <p:spPr>
          <a:xfrm>
            <a:off x="107504" y="1101429"/>
            <a:ext cx="9036496" cy="5944641"/>
          </a:xfrm>
          <a:prstGeom prst="rect">
            <a:avLst/>
          </a:prstGeom>
          <a:solidFill>
            <a:schemeClr val="bg1"/>
          </a:solidFill>
        </p:spPr>
        <p:txBody>
          <a:bodyPr wrap="square" rtlCol="0">
            <a:spAutoFit/>
          </a:bodyPr>
          <a:lstStyle/>
          <a:p>
            <a:pPr>
              <a:lnSpc>
                <a:spcPct val="150000"/>
              </a:lnSpc>
            </a:pPr>
            <a:r>
              <a:rPr lang="en-US" b="1" dirty="0">
                <a:solidFill>
                  <a:srgbClr val="0070C0"/>
                </a:solidFill>
                <a:latin typeface="Arial" pitchFamily="34" charset="0"/>
                <a:cs typeface="Arial" pitchFamily="34" charset="0"/>
              </a:rPr>
              <a:t>Price breakdown</a:t>
            </a:r>
          </a:p>
          <a:p>
            <a:pPr marL="0" lvl="2">
              <a:lnSpc>
                <a:spcPct val="150000"/>
              </a:lnSpc>
            </a:pPr>
            <a:r>
              <a:rPr lang="en-ZA" dirty="0">
                <a:latin typeface="Arial" pitchFamily="34" charset="0"/>
                <a:cs typeface="Arial" pitchFamily="34" charset="0"/>
              </a:rPr>
              <a:t>The delivered price must be divided across five components:</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Active Pharmaceutical Ingredients (API);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Formulation;</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Packaging;</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Logistics </a:t>
            </a:r>
            <a:r>
              <a:rPr lang="en-US" dirty="0">
                <a:latin typeface="Arial" pitchFamily="34" charset="0"/>
                <a:cs typeface="Arial" pitchFamily="34" charset="0"/>
              </a:rPr>
              <a:t>(this includes transportation, warehousing and distribution)</a:t>
            </a:r>
            <a:r>
              <a:rPr lang="en-ZA" dirty="0">
                <a:latin typeface="Arial" pitchFamily="34" charset="0"/>
                <a:cs typeface="Arial" pitchFamily="34" charset="0"/>
              </a:rPr>
              <a:t>; and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Gross margin (remaining portion).</a:t>
            </a:r>
          </a:p>
          <a:p>
            <a:pPr marL="0" lvl="2">
              <a:lnSpc>
                <a:spcPct val="150000"/>
              </a:lnSpc>
            </a:pPr>
            <a:r>
              <a:rPr lang="en-ZA" dirty="0">
                <a:latin typeface="Arial" pitchFamily="34" charset="0"/>
                <a:cs typeface="Arial" pitchFamily="34" charset="0"/>
              </a:rPr>
              <a:t>The sum of these categories must be equal to 100% of the delivered price for the line item.</a:t>
            </a:r>
          </a:p>
          <a:p>
            <a:pPr marL="0" lvl="2">
              <a:lnSpc>
                <a:spcPct val="150000"/>
              </a:lnSpc>
            </a:pPr>
            <a:r>
              <a:rPr lang="en-ZA" b="1" dirty="0">
                <a:solidFill>
                  <a:srgbClr val="0070C0"/>
                </a:solidFill>
                <a:latin typeface="Arial" pitchFamily="34" charset="0"/>
                <a:cs typeface="Arial" pitchFamily="34" charset="0"/>
              </a:rPr>
              <a:t>Bid Prices may not exceed  SEP Ex Man + VAT and Full SEP</a:t>
            </a:r>
          </a:p>
          <a:p>
            <a:pPr marL="0" lvl="2">
              <a:lnSpc>
                <a:spcPct val="150000"/>
              </a:lnSpc>
            </a:pPr>
            <a:r>
              <a:rPr lang="en-ZA" b="1" dirty="0">
                <a:solidFill>
                  <a:srgbClr val="0070C0"/>
                </a:solidFill>
                <a:latin typeface="Arial" pitchFamily="34" charset="0"/>
                <a:cs typeface="Arial" pitchFamily="34" charset="0"/>
              </a:rPr>
              <a:t>Note: If no price breakdown is supplied in the Bid Response document, items will be deemed ineligible for CPA. </a:t>
            </a:r>
          </a:p>
          <a:p>
            <a:pPr marL="0" lvl="2">
              <a:lnSpc>
                <a:spcPct val="150000"/>
              </a:lnSpc>
            </a:pPr>
            <a:endParaRPr lang="en-ZA" sz="2000" b="1" dirty="0">
              <a:latin typeface="Arial" pitchFamily="34" charset="0"/>
              <a:cs typeface="Arial" pitchFamily="34" charset="0"/>
            </a:endParaRPr>
          </a:p>
          <a:p>
            <a:pPr marL="0" lvl="2">
              <a:lnSpc>
                <a:spcPct val="150000"/>
              </a:lnSpc>
            </a:pPr>
            <a:endParaRPr lang="en-ZA" sz="2000" dirty="0">
              <a:latin typeface="Arial" pitchFamily="34" charset="0"/>
              <a:cs typeface="Arial" pitchFamily="34" charset="0"/>
            </a:endParaRPr>
          </a:p>
        </p:txBody>
      </p:sp>
      <p:sp>
        <p:nvSpPr>
          <p:cNvPr id="4" name="Rectangle 2"/>
          <p:cNvSpPr txBox="1">
            <a:spLocks noChangeArrowheads="1"/>
          </p:cNvSpPr>
          <p:nvPr/>
        </p:nvSpPr>
        <p:spPr>
          <a:xfrm>
            <a:off x="6532" y="-32015"/>
            <a:ext cx="7157755"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(Phase III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540919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021288"/>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21</a:t>
            </a:fld>
            <a:r>
              <a:rPr lang="en-ZA" sz="1200" dirty="0">
                <a:latin typeface="Arial" pitchFamily="34" charset="0"/>
                <a:cs typeface="Arial" pitchFamily="34" charset="0"/>
              </a:rPr>
              <a:t> </a:t>
            </a:r>
          </a:p>
        </p:txBody>
      </p:sp>
      <p:sp>
        <p:nvSpPr>
          <p:cNvPr id="3" name="TextBox 2"/>
          <p:cNvSpPr txBox="1"/>
          <p:nvPr/>
        </p:nvSpPr>
        <p:spPr>
          <a:xfrm>
            <a:off x="0" y="1052736"/>
            <a:ext cx="9144000" cy="5858014"/>
          </a:xfrm>
          <a:prstGeom prst="rect">
            <a:avLst/>
          </a:prstGeom>
          <a:solidFill>
            <a:schemeClr val="bg1"/>
          </a:solidFill>
        </p:spPr>
        <p:txBody>
          <a:bodyPr wrap="square" rtlCol="0">
            <a:spAutoFit/>
          </a:bodyPr>
          <a:lstStyle/>
          <a:p>
            <a:pPr marL="360363" lvl="2" indent="-360363">
              <a:lnSpc>
                <a:spcPct val="150000"/>
              </a:lnSpc>
              <a:buFont typeface="Arial" pitchFamily="34" charset="0"/>
              <a:buChar char="•"/>
            </a:pPr>
            <a:r>
              <a:rPr lang="en-ZA" b="1" dirty="0">
                <a:solidFill>
                  <a:srgbClr val="0070C0"/>
                </a:solidFill>
                <a:latin typeface="Arial" pitchFamily="34" charset="0"/>
                <a:cs typeface="Arial" pitchFamily="34" charset="0"/>
              </a:rPr>
              <a:t>Only</a:t>
            </a:r>
            <a:r>
              <a:rPr lang="en-ZA" b="1" dirty="0">
                <a:latin typeface="Arial" pitchFamily="34" charset="0"/>
                <a:cs typeface="Arial" pitchFamily="34" charset="0"/>
              </a:rPr>
              <a:t> </a:t>
            </a:r>
            <a:r>
              <a:rPr lang="en-ZA" dirty="0">
                <a:latin typeface="Arial" pitchFamily="34" charset="0"/>
                <a:cs typeface="Arial" pitchFamily="34" charset="0"/>
              </a:rPr>
              <a:t>the portion of the bid price facing foreign exchange risk will be adjusted. </a:t>
            </a:r>
          </a:p>
          <a:p>
            <a:pPr marL="360363" lvl="2" indent="-360363">
              <a:lnSpc>
                <a:spcPct val="150000"/>
              </a:lnSpc>
              <a:buFont typeface="Arial" pitchFamily="34" charset="0"/>
              <a:buChar char="•"/>
            </a:pPr>
            <a:r>
              <a:rPr lang="en-ZA" dirty="0">
                <a:latin typeface="Arial" pitchFamily="34" charset="0"/>
                <a:cs typeface="Arial" pitchFamily="34" charset="0"/>
              </a:rPr>
              <a:t>Adjustments calculated using the </a:t>
            </a:r>
            <a:r>
              <a:rPr lang="en-ZA" b="1" dirty="0">
                <a:solidFill>
                  <a:srgbClr val="0070C0"/>
                </a:solidFill>
                <a:latin typeface="Arial" pitchFamily="34" charset="0"/>
                <a:cs typeface="Arial" pitchFamily="34" charset="0"/>
              </a:rPr>
              <a:t>original awarded contracted</a:t>
            </a:r>
            <a:r>
              <a:rPr lang="en-ZA" dirty="0">
                <a:latin typeface="Arial" pitchFamily="34" charset="0"/>
                <a:cs typeface="Arial" pitchFamily="34" charset="0"/>
              </a:rPr>
              <a:t> price as the base. </a:t>
            </a:r>
          </a:p>
          <a:p>
            <a:pPr marL="360363" lvl="2" indent="-360363">
              <a:lnSpc>
                <a:spcPct val="150000"/>
              </a:lnSpc>
              <a:buFont typeface="Arial" pitchFamily="34" charset="0"/>
              <a:buChar char="•"/>
            </a:pPr>
            <a:r>
              <a:rPr lang="en-ZA" dirty="0">
                <a:latin typeface="Arial" pitchFamily="34" charset="0"/>
                <a:cs typeface="Arial" pitchFamily="34" charset="0"/>
              </a:rPr>
              <a:t>The percentage change between a base average rate of exchange (</a:t>
            </a:r>
            <a:r>
              <a:rPr lang="en-ZA" dirty="0" err="1">
                <a:latin typeface="Arial" pitchFamily="34" charset="0"/>
                <a:cs typeface="Arial" pitchFamily="34" charset="0"/>
              </a:rPr>
              <a:t>RoE</a:t>
            </a:r>
            <a:r>
              <a:rPr lang="en-ZA" dirty="0">
                <a:latin typeface="Arial" pitchFamily="34" charset="0"/>
                <a:cs typeface="Arial" pitchFamily="34" charset="0"/>
              </a:rPr>
              <a:t>) and an adjustment average </a:t>
            </a:r>
            <a:r>
              <a:rPr lang="en-ZA" dirty="0" err="1">
                <a:latin typeface="Arial" pitchFamily="34" charset="0"/>
                <a:cs typeface="Arial" pitchFamily="34" charset="0"/>
              </a:rPr>
              <a:t>RoE</a:t>
            </a:r>
            <a:r>
              <a:rPr lang="en-ZA" dirty="0">
                <a:latin typeface="Arial" pitchFamily="34" charset="0"/>
                <a:cs typeface="Arial" pitchFamily="34" charset="0"/>
              </a:rPr>
              <a:t>. </a:t>
            </a:r>
          </a:p>
          <a:p>
            <a:pPr marL="360363" lvl="2" indent="-360363">
              <a:lnSpc>
                <a:spcPct val="150000"/>
              </a:lnSpc>
              <a:buFont typeface="Arial" pitchFamily="34" charset="0"/>
              <a:buChar char="•"/>
            </a:pPr>
            <a:r>
              <a:rPr lang="en-ZA" dirty="0">
                <a:latin typeface="Arial" pitchFamily="34" charset="0"/>
                <a:cs typeface="Arial" pitchFamily="34" charset="0"/>
              </a:rPr>
              <a:t>Rates are sourced from the Reserve Bank (</a:t>
            </a:r>
            <a:r>
              <a:rPr lang="en-ZA" dirty="0">
                <a:latin typeface="Arial" pitchFamily="34" charset="0"/>
                <a:cs typeface="Arial" pitchFamily="34" charset="0"/>
                <a:hlinkClick r:id="rId2">
                  <a:extLst>
                    <a:ext uri="{A12FA001-AC4F-418D-AE19-62706E023703}">
                      <ahyp:hlinkClr xmlns:ahyp="http://schemas.microsoft.com/office/drawing/2018/hyperlinkcolor" val="tx"/>
                    </a:ext>
                  </a:extLst>
                </a:hlinkClick>
              </a:rPr>
              <a:t>www.resbank.co.za</a:t>
            </a:r>
            <a:r>
              <a:rPr lang="en-ZA" dirty="0">
                <a:latin typeface="Arial" pitchFamily="34" charset="0"/>
                <a:cs typeface="Arial" pitchFamily="34" charset="0"/>
              </a:rPr>
              <a:t>).</a:t>
            </a:r>
          </a:p>
          <a:p>
            <a:pPr marL="360363" lvl="2" indent="-360363">
              <a:lnSpc>
                <a:spcPct val="150000"/>
              </a:lnSpc>
              <a:buFont typeface="Arial" pitchFamily="34" charset="0"/>
              <a:buChar char="•"/>
            </a:pPr>
            <a:r>
              <a:rPr lang="en-ZA" dirty="0">
                <a:latin typeface="Arial" pitchFamily="34" charset="0"/>
                <a:cs typeface="Arial" pitchFamily="34" charset="0"/>
              </a:rPr>
              <a:t>Where no application for an adjustment relating to foreign exchange has been received and such an adjustment would be favourable to the Department, this will be implemented automatically.</a:t>
            </a:r>
          </a:p>
          <a:p>
            <a:pPr marL="360363" lvl="2" indent="-360363">
              <a:lnSpc>
                <a:spcPct val="150000"/>
              </a:lnSpc>
              <a:buFont typeface="Arial" pitchFamily="34" charset="0"/>
              <a:buChar char="•"/>
            </a:pPr>
            <a:r>
              <a:rPr lang="en-ZA" dirty="0">
                <a:latin typeface="Arial" pitchFamily="34" charset="0"/>
                <a:cs typeface="Arial" pitchFamily="34" charset="0"/>
              </a:rPr>
              <a:t>Foreign exchange adjustments </a:t>
            </a:r>
            <a:r>
              <a:rPr lang="en-ZA" b="1" dirty="0">
                <a:solidFill>
                  <a:srgbClr val="0070C0"/>
                </a:solidFill>
                <a:latin typeface="Arial" pitchFamily="34" charset="0"/>
                <a:cs typeface="Arial" pitchFamily="34" charset="0"/>
              </a:rPr>
              <a:t>may never</a:t>
            </a:r>
            <a:r>
              <a:rPr lang="en-ZA" dirty="0">
                <a:solidFill>
                  <a:srgbClr val="0070C0"/>
                </a:solidFill>
                <a:latin typeface="Arial" pitchFamily="34" charset="0"/>
                <a:cs typeface="Arial" pitchFamily="34" charset="0"/>
              </a:rPr>
              <a:t> </a:t>
            </a:r>
            <a:r>
              <a:rPr lang="en-ZA" dirty="0">
                <a:latin typeface="Arial" pitchFamily="34" charset="0"/>
                <a:cs typeface="Arial" pitchFamily="34" charset="0"/>
              </a:rPr>
              <a:t>result in a price exceeding the current Single Exit Price, ex Logistics.</a:t>
            </a:r>
          </a:p>
          <a:p>
            <a:pPr marL="285750" lvl="2" indent="-285750">
              <a:lnSpc>
                <a:spcPct val="150000"/>
              </a:lnSpc>
              <a:buFont typeface="Arial" panose="020B0604020202020204" pitchFamily="34" charset="0"/>
              <a:buChar char="•"/>
            </a:pPr>
            <a:r>
              <a:rPr lang="en-ZA" b="1" u="sng" dirty="0">
                <a:solidFill>
                  <a:srgbClr val="0070C0"/>
                </a:solidFill>
                <a:latin typeface="Arial" pitchFamily="34" charset="0"/>
                <a:cs typeface="Arial" pitchFamily="34" charset="0"/>
              </a:rPr>
              <a:t>Additional CPA </a:t>
            </a:r>
            <a:r>
              <a:rPr lang="en-ZA" dirty="0">
                <a:latin typeface="Arial" pitchFamily="34" charset="0"/>
                <a:cs typeface="Arial" pitchFamily="34" charset="0"/>
              </a:rPr>
              <a:t>at the start of the contract has been implemented please refer to the CPA Exceptional section 23.1.5 of the SRCC for further detail. </a:t>
            </a:r>
            <a:endParaRPr lang="en-ZA" dirty="0">
              <a:latin typeface="Arial" panose="020B0604020202020204" pitchFamily="34" charset="0"/>
              <a:ea typeface="Times New Roman" panose="02020603050405020304" pitchFamily="18" charset="0"/>
              <a:cs typeface="Arial" panose="020B0604020202020204" pitchFamily="34" charset="0"/>
            </a:endParaRPr>
          </a:p>
          <a:p>
            <a:pPr marL="0" lvl="2">
              <a:lnSpc>
                <a:spcPct val="150000"/>
              </a:lnSpc>
            </a:pPr>
            <a:r>
              <a:rPr lang="en-ZA" b="1" dirty="0">
                <a:solidFill>
                  <a:srgbClr val="0070C0"/>
                </a:solidFill>
                <a:latin typeface="Arial" pitchFamily="34" charset="0"/>
                <a:cs typeface="Arial" pitchFamily="34" charset="0"/>
              </a:rPr>
              <a:t>Note: A foreign currency must be declared on the Bid Response document to be eligible for CPA. </a:t>
            </a:r>
          </a:p>
        </p:txBody>
      </p:sp>
      <p:sp>
        <p:nvSpPr>
          <p:cNvPr id="4" name="Rectangle 2"/>
          <p:cNvSpPr txBox="1">
            <a:spLocks noChangeArrowheads="1"/>
          </p:cNvSpPr>
          <p:nvPr/>
        </p:nvSpPr>
        <p:spPr>
          <a:xfrm>
            <a:off x="179512" y="0"/>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Contractual Price Adjustment (CPA) - </a:t>
            </a:r>
            <a:r>
              <a:rPr lang="en-ZA" sz="2800" b="1" dirty="0">
                <a:solidFill>
                  <a:schemeClr val="bg1"/>
                </a:solidFill>
                <a:latin typeface="Arial" panose="020B0604020202020204" pitchFamily="34" charset="0"/>
                <a:ea typeface="+mj-ea"/>
                <a:cs typeface="Arial" panose="020B0604020202020204" pitchFamily="34" charset="0"/>
              </a:rPr>
              <a:t>S</a:t>
            </a:r>
            <a:r>
              <a:rPr lang="en-ZA"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ection 23 of the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141355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22</a:t>
            </a:fld>
            <a:r>
              <a:rPr lang="en-ZA" sz="1200" dirty="0">
                <a:latin typeface="Arial" pitchFamily="34" charset="0"/>
                <a:cs typeface="Arial" pitchFamily="34" charset="0"/>
              </a:rPr>
              <a:t> </a:t>
            </a:r>
          </a:p>
        </p:txBody>
      </p:sp>
      <p:sp>
        <p:nvSpPr>
          <p:cNvPr id="3" name="TextBox 2"/>
          <p:cNvSpPr txBox="1"/>
          <p:nvPr/>
        </p:nvSpPr>
        <p:spPr>
          <a:xfrm>
            <a:off x="117579" y="1099761"/>
            <a:ext cx="8496944" cy="872034"/>
          </a:xfrm>
          <a:prstGeom prst="rect">
            <a:avLst/>
          </a:prstGeom>
          <a:noFill/>
        </p:spPr>
        <p:txBody>
          <a:bodyPr wrap="square" rtlCol="0">
            <a:spAutoFit/>
          </a:bodyPr>
          <a:lstStyle/>
          <a:p>
            <a:pPr>
              <a:lnSpc>
                <a:spcPct val="150000"/>
              </a:lnSpc>
            </a:pPr>
            <a:r>
              <a:rPr lang="en-US" b="1" dirty="0">
                <a:solidFill>
                  <a:srgbClr val="0070C0"/>
                </a:solidFill>
                <a:latin typeface="Arial" pitchFamily="34" charset="0"/>
                <a:cs typeface="Arial" pitchFamily="34" charset="0"/>
              </a:rPr>
              <a:t>Price breakdown</a:t>
            </a:r>
          </a:p>
          <a:p>
            <a:pPr>
              <a:lnSpc>
                <a:spcPct val="150000"/>
              </a:lnSpc>
            </a:pPr>
            <a:r>
              <a:rPr lang="en-US" dirty="0">
                <a:latin typeface="Arial" pitchFamily="34" charset="0"/>
                <a:cs typeface="Arial" pitchFamily="34" charset="0"/>
              </a:rPr>
              <a:t>All sections of the below example inclusive of currency must be completed.</a:t>
            </a:r>
          </a:p>
        </p:txBody>
      </p:sp>
      <p:sp>
        <p:nvSpPr>
          <p:cNvPr id="4" name="Rectangle 2"/>
          <p:cNvSpPr txBox="1">
            <a:spLocks noChangeArrowheads="1"/>
          </p:cNvSpPr>
          <p:nvPr/>
        </p:nvSpPr>
        <p:spPr>
          <a:xfrm>
            <a:off x="107504" y="26695"/>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(Phase III evaluation)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7" name="Picture 6">
            <a:extLst>
              <a:ext uri="{FF2B5EF4-FFF2-40B4-BE49-F238E27FC236}">
                <a16:creationId xmlns:a16="http://schemas.microsoft.com/office/drawing/2014/main" id="{A9D9E73E-CF5E-3E87-6264-C26496C6BD6D}"/>
              </a:ext>
            </a:extLst>
          </p:cNvPr>
          <p:cNvPicPr>
            <a:picLocks noChangeAspect="1"/>
          </p:cNvPicPr>
          <p:nvPr/>
        </p:nvPicPr>
        <p:blipFill>
          <a:blip r:embed="rId2"/>
          <a:stretch>
            <a:fillRect/>
          </a:stretch>
        </p:blipFill>
        <p:spPr>
          <a:xfrm>
            <a:off x="105864" y="2224697"/>
            <a:ext cx="8776128" cy="2838570"/>
          </a:xfrm>
          <a:prstGeom prst="rect">
            <a:avLst/>
          </a:prstGeom>
        </p:spPr>
      </p:pic>
      <p:sp>
        <p:nvSpPr>
          <p:cNvPr id="9" name="Arrow: Right 8">
            <a:extLst>
              <a:ext uri="{FF2B5EF4-FFF2-40B4-BE49-F238E27FC236}">
                <a16:creationId xmlns:a16="http://schemas.microsoft.com/office/drawing/2014/main" id="{E4A8FC9F-BE40-1D45-C85A-0EC14AD001A2}"/>
              </a:ext>
            </a:extLst>
          </p:cNvPr>
          <p:cNvSpPr/>
          <p:nvPr/>
        </p:nvSpPr>
        <p:spPr>
          <a:xfrm>
            <a:off x="7934722" y="4635231"/>
            <a:ext cx="597718" cy="497918"/>
          </a:xfrm>
          <a:prstGeom prst="rightArrow">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7C9B4419-BB03-1121-7070-73B9C417B535}"/>
              </a:ext>
            </a:extLst>
          </p:cNvPr>
          <p:cNvSpPr txBox="1"/>
          <p:nvPr/>
        </p:nvSpPr>
        <p:spPr>
          <a:xfrm>
            <a:off x="105864" y="5326389"/>
            <a:ext cx="7992888" cy="369332"/>
          </a:xfrm>
          <a:prstGeom prst="rect">
            <a:avLst/>
          </a:prstGeom>
          <a:noFill/>
        </p:spPr>
        <p:txBody>
          <a:bodyPr wrap="square">
            <a:spAutoFit/>
          </a:bodyPr>
          <a:lstStyle/>
          <a:p>
            <a:r>
              <a:rPr lang="en-US" sz="1800" b="1" dirty="0">
                <a:latin typeface="Arial" pitchFamily="34" charset="0"/>
                <a:cs typeface="Arial" pitchFamily="34" charset="0"/>
              </a:rPr>
              <a:t>Note: </a:t>
            </a:r>
            <a:r>
              <a:rPr lang="en-US" sz="1800" dirty="0">
                <a:latin typeface="Arial" pitchFamily="34" charset="0"/>
                <a:cs typeface="Arial" pitchFamily="34" charset="0"/>
              </a:rPr>
              <a:t>Please select the relevant currency by clicking on the dropdown arrow. </a:t>
            </a:r>
            <a:endParaRPr lang="en-US" dirty="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4955B5-808D-38D5-E9D9-7D44F3FEF516}"/>
              </a:ext>
            </a:extLst>
          </p:cNvPr>
          <p:cNvPicPr>
            <a:picLocks noChangeAspect="1"/>
          </p:cNvPicPr>
          <p:nvPr/>
        </p:nvPicPr>
        <p:blipFill rotWithShape="1">
          <a:blip r:embed="rId2"/>
          <a:srcRect l="13093" t="14689" r="31610" b="53221"/>
          <a:stretch/>
        </p:blipFill>
        <p:spPr>
          <a:xfrm>
            <a:off x="125760" y="2348880"/>
            <a:ext cx="8892480" cy="2902831"/>
          </a:xfrm>
          <a:prstGeom prst="rect">
            <a:avLst/>
          </a:prstGeom>
          <a:solidFill>
            <a:srgbClr val="008000"/>
          </a:solidFill>
          <a:ln>
            <a:solidFill>
              <a:srgbClr val="008000"/>
            </a:solidFill>
          </a:ln>
        </p:spPr>
      </p:pic>
      <p:sp>
        <p:nvSpPr>
          <p:cNvPr id="6" name="TextBox 5">
            <a:extLst>
              <a:ext uri="{FF2B5EF4-FFF2-40B4-BE49-F238E27FC236}">
                <a16:creationId xmlns:a16="http://schemas.microsoft.com/office/drawing/2014/main" id="{2A540710-9FC9-BF53-D50B-7C5066A6EE71}"/>
              </a:ext>
            </a:extLst>
          </p:cNvPr>
          <p:cNvSpPr txBox="1"/>
          <p:nvPr/>
        </p:nvSpPr>
        <p:spPr>
          <a:xfrm>
            <a:off x="0" y="1527492"/>
            <a:ext cx="9144000" cy="369332"/>
          </a:xfrm>
          <a:prstGeom prst="rect">
            <a:avLst/>
          </a:prstGeom>
          <a:solidFill>
            <a:schemeClr val="accent3">
              <a:lumMod val="20000"/>
              <a:lumOff val="80000"/>
            </a:schemeClr>
          </a:solidFill>
        </p:spPr>
        <p:txBody>
          <a:bodyPr wrap="square">
            <a:spAutoFit/>
          </a:bodyPr>
          <a:lstStyle>
            <a:defPPr>
              <a:defRPr lang="en-US"/>
            </a:defPPr>
            <a:lvl1pPr>
              <a:defRPr b="0" i="1">
                <a:solidFill>
                  <a:srgbClr val="333333"/>
                </a:solidFill>
                <a:effectLst/>
                <a:latin typeface="open sans" panose="020B0606030504020204" pitchFamily="34" charset="0"/>
              </a:defRPr>
            </a:lvl1pPr>
          </a:lstStyle>
          <a:p>
            <a:pPr algn="ctr"/>
            <a:r>
              <a:rPr lang="en-ZA" dirty="0"/>
              <a:t>Placeholder for  Public Procurement Bill</a:t>
            </a:r>
          </a:p>
        </p:txBody>
      </p:sp>
      <p:sp>
        <p:nvSpPr>
          <p:cNvPr id="5" name="TextBox 4">
            <a:extLst>
              <a:ext uri="{FF2B5EF4-FFF2-40B4-BE49-F238E27FC236}">
                <a16:creationId xmlns:a16="http://schemas.microsoft.com/office/drawing/2014/main" id="{03D7FEA4-BDC3-F9D0-DCCD-46FC667ADAA5}"/>
              </a:ext>
            </a:extLst>
          </p:cNvPr>
          <p:cNvSpPr txBox="1"/>
          <p:nvPr/>
        </p:nvSpPr>
        <p:spPr>
          <a:xfrm>
            <a:off x="-396552" y="9665"/>
            <a:ext cx="7540178" cy="954107"/>
          </a:xfrm>
          <a:prstGeom prst="rect">
            <a:avLst/>
          </a:prstGeom>
          <a:noFill/>
        </p:spPr>
        <p:txBody>
          <a:bodyPr wrap="square">
            <a:spAutoFit/>
          </a:bodyPr>
          <a:lstStyle/>
          <a:p>
            <a:pPr marL="457200"/>
            <a:r>
              <a:rPr lang="en-ZA" sz="2800" b="1" dirty="0">
                <a:solidFill>
                  <a:schemeClr val="bg1"/>
                </a:solidFill>
                <a:latin typeface="Arial" panose="020B0604020202020204" pitchFamily="34" charset="0"/>
              </a:rPr>
              <a:t>2022 Preferential Procurement Regulations - 16 January 2023</a:t>
            </a:r>
          </a:p>
        </p:txBody>
      </p:sp>
    </p:spTree>
    <p:extLst>
      <p:ext uri="{BB962C8B-B14F-4D97-AF65-F5344CB8AC3E}">
        <p14:creationId xmlns:p14="http://schemas.microsoft.com/office/powerpoint/2010/main" val="3025105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D7FEA4-BDC3-F9D0-DCCD-46FC667ADAA5}"/>
              </a:ext>
            </a:extLst>
          </p:cNvPr>
          <p:cNvSpPr txBox="1"/>
          <p:nvPr/>
        </p:nvSpPr>
        <p:spPr>
          <a:xfrm>
            <a:off x="-324544" y="188640"/>
            <a:ext cx="7632848" cy="523220"/>
          </a:xfrm>
          <a:prstGeom prst="rect">
            <a:avLst/>
          </a:prstGeom>
          <a:noFill/>
        </p:spPr>
        <p:txBody>
          <a:bodyPr wrap="square">
            <a:spAutoFit/>
          </a:bodyPr>
          <a:lstStyle>
            <a:defPPr>
              <a:defRPr lang="en-US"/>
            </a:defPPr>
            <a:lvl1pPr marL="457200">
              <a:defRPr sz="2800" b="1">
                <a:solidFill>
                  <a:schemeClr val="bg1"/>
                </a:solidFill>
                <a:latin typeface="Arial" panose="020B0604020202020204" pitchFamily="34" charset="0"/>
              </a:defRPr>
            </a:lvl1pPr>
          </a:lstStyle>
          <a:p>
            <a:r>
              <a:rPr lang="en-ZA" dirty="0"/>
              <a:t>Public Procurement Bill : Status update</a:t>
            </a:r>
          </a:p>
        </p:txBody>
      </p:sp>
      <p:sp>
        <p:nvSpPr>
          <p:cNvPr id="2" name="TextBox 1">
            <a:extLst>
              <a:ext uri="{FF2B5EF4-FFF2-40B4-BE49-F238E27FC236}">
                <a16:creationId xmlns:a16="http://schemas.microsoft.com/office/drawing/2014/main" id="{6CB61B60-43E6-0A06-6E80-73EE16CB2704}"/>
              </a:ext>
            </a:extLst>
          </p:cNvPr>
          <p:cNvSpPr txBox="1"/>
          <p:nvPr/>
        </p:nvSpPr>
        <p:spPr>
          <a:xfrm>
            <a:off x="989122" y="1628800"/>
            <a:ext cx="6984777" cy="1703030"/>
          </a:xfrm>
          <a:prstGeom prst="rect">
            <a:avLst/>
          </a:prstGeom>
          <a:solidFill>
            <a:srgbClr val="FFFFFF"/>
          </a:solidFill>
          <a:ln>
            <a:noFill/>
          </a:ln>
        </p:spPr>
        <p:txBody>
          <a:bodyPr wrap="square" rtlCol="0">
            <a:spAutoFit/>
          </a:bodyPr>
          <a:lstStyle/>
          <a:p>
            <a:pPr algn="ctr">
              <a:lnSpc>
                <a:spcPct val="150000"/>
              </a:lnSpc>
            </a:pPr>
            <a:r>
              <a:rPr lang="en-ZA" b="1" dirty="0">
                <a:solidFill>
                  <a:srgbClr val="0070C0"/>
                </a:solidFill>
                <a:latin typeface="Arial" panose="020B0604020202020204" pitchFamily="34" charset="0"/>
                <a:cs typeface="Arial" panose="020B0604020202020204" pitchFamily="34" charset="0"/>
              </a:rPr>
              <a:t>PUBLIC ROCUREMENT BILL </a:t>
            </a:r>
          </a:p>
          <a:p>
            <a:pPr algn="ctr">
              <a:lnSpc>
                <a:spcPct val="150000"/>
              </a:lnSpc>
            </a:pPr>
            <a:r>
              <a:rPr lang="en-ZA" dirty="0">
                <a:solidFill>
                  <a:srgbClr val="0070C0"/>
                </a:solidFill>
                <a:latin typeface="Arial" panose="020B0604020202020204" pitchFamily="34" charset="0"/>
                <a:cs typeface="Arial" panose="020B0604020202020204" pitchFamily="34" charset="0"/>
              </a:rPr>
              <a:t>Signed by President</a:t>
            </a:r>
          </a:p>
          <a:p>
            <a:pPr algn="ctr">
              <a:lnSpc>
                <a:spcPct val="150000"/>
              </a:lnSpc>
            </a:pPr>
            <a:r>
              <a:rPr lang="en-ZA" dirty="0">
                <a:solidFill>
                  <a:srgbClr val="0070C0"/>
                </a:solidFill>
                <a:latin typeface="Arial" panose="020B0604020202020204" pitchFamily="34" charset="0"/>
                <a:cs typeface="Arial" panose="020B0604020202020204" pitchFamily="34" charset="0"/>
              </a:rPr>
              <a:t>24 July 2024</a:t>
            </a:r>
          </a:p>
          <a:p>
            <a:pPr algn="ctr">
              <a:lnSpc>
                <a:spcPct val="150000"/>
              </a:lnSpc>
            </a:pPr>
            <a:r>
              <a:rPr lang="en-ZA" b="1" dirty="0">
                <a:solidFill>
                  <a:srgbClr val="0070C0"/>
                </a:solidFill>
                <a:latin typeface="Arial" panose="020B0604020202020204" pitchFamily="34" charset="0"/>
                <a:cs typeface="Arial" panose="020B0604020202020204" pitchFamily="34" charset="0"/>
              </a:rPr>
              <a:t>Act 28 of 2024</a:t>
            </a:r>
          </a:p>
        </p:txBody>
      </p:sp>
      <p:sp>
        <p:nvSpPr>
          <p:cNvPr id="9" name="TextBox 8">
            <a:extLst>
              <a:ext uri="{FF2B5EF4-FFF2-40B4-BE49-F238E27FC236}">
                <a16:creationId xmlns:a16="http://schemas.microsoft.com/office/drawing/2014/main" id="{44EE960C-5975-2800-8EA5-E25113C0BA7E}"/>
              </a:ext>
            </a:extLst>
          </p:cNvPr>
          <p:cNvSpPr txBox="1"/>
          <p:nvPr/>
        </p:nvSpPr>
        <p:spPr>
          <a:xfrm>
            <a:off x="827584" y="3717032"/>
            <a:ext cx="7488832" cy="1287532"/>
          </a:xfrm>
          <a:prstGeom prst="rect">
            <a:avLst/>
          </a:prstGeom>
          <a:solidFill>
            <a:srgbClr val="FFFFFF"/>
          </a:solidFill>
          <a:ln>
            <a:noFill/>
          </a:ln>
        </p:spPr>
        <p:txBody>
          <a:bodyPr wrap="square" rtlCol="0">
            <a:spAutoFit/>
          </a:bodyPr>
          <a:lstStyle/>
          <a:p>
            <a:pPr algn="ctr">
              <a:lnSpc>
                <a:spcPct val="150000"/>
              </a:lnSpc>
            </a:pPr>
            <a:r>
              <a:rPr lang="en-GB" b="0" i="0" dirty="0">
                <a:solidFill>
                  <a:srgbClr val="1F1F1F"/>
                </a:solidFill>
                <a:effectLst/>
                <a:highlight>
                  <a:srgbClr val="FFFFFF"/>
                </a:highlight>
                <a:latin typeface="Arial" panose="020B0604020202020204" pitchFamily="34" charset="0"/>
                <a:cs typeface="Arial" panose="020B0604020202020204" pitchFamily="34" charset="0"/>
              </a:rPr>
              <a:t>The Bill </a:t>
            </a:r>
            <a:r>
              <a:rPr lang="en-GB" b="0" i="0" dirty="0">
                <a:solidFill>
                  <a:srgbClr val="040C28"/>
                </a:solidFill>
                <a:effectLst/>
                <a:latin typeface="Arial" panose="020B0604020202020204" pitchFamily="34" charset="0"/>
                <a:cs typeface="Arial" panose="020B0604020202020204" pitchFamily="34" charset="0"/>
              </a:rPr>
              <a:t>proposes a single centralised procurement system for the state that will regulate public procurement and prescribe a framework within which preferential procurement must be implemented</a:t>
            </a:r>
            <a:r>
              <a:rPr lang="en-GB" b="0" i="0" dirty="0">
                <a:solidFill>
                  <a:srgbClr val="1F1F1F"/>
                </a:solidFill>
                <a:effectLst/>
                <a:highlight>
                  <a:srgbClr val="FFFFFF"/>
                </a:highlight>
                <a:latin typeface="Arial" panose="020B0604020202020204" pitchFamily="34" charset="0"/>
                <a:cs typeface="Arial" panose="020B0604020202020204" pitchFamily="34" charset="0"/>
              </a:rPr>
              <a:t>.</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6280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4E67EC-CA01-8DE7-4D23-E85C2CA0DB4B}"/>
              </a:ext>
            </a:extLst>
          </p:cNvPr>
          <p:cNvSpPr txBox="1"/>
          <p:nvPr/>
        </p:nvSpPr>
        <p:spPr>
          <a:xfrm>
            <a:off x="-252536" y="1412776"/>
            <a:ext cx="9180512" cy="3780522"/>
          </a:xfrm>
          <a:prstGeom prst="rect">
            <a:avLst/>
          </a:prstGeom>
          <a:noFill/>
        </p:spPr>
        <p:txBody>
          <a:bodyPr wrap="square" rtlCol="0">
            <a:spAutoFit/>
          </a:bodyPr>
          <a:lstStyle/>
          <a:p>
            <a:pPr marL="457200">
              <a:lnSpc>
                <a:spcPct val="150000"/>
              </a:lnSpc>
            </a:pPr>
            <a:r>
              <a:rPr lang="en-GB" b="1" dirty="0">
                <a:solidFill>
                  <a:srgbClr val="0070C0"/>
                </a:solidFill>
                <a:latin typeface="Arial" panose="020B0604020202020204" pitchFamily="34" charset="0"/>
                <a:cs typeface="Arial" pitchFamily="34" charset="0"/>
              </a:rPr>
              <a:t>Continuity for In-Progress Tenders:</a:t>
            </a:r>
          </a:p>
          <a:p>
            <a:pPr marL="457200">
              <a:lnSpc>
                <a:spcPct val="150000"/>
              </a:lnSpc>
            </a:pPr>
            <a:endParaRPr lang="en-GB" b="1" dirty="0">
              <a:solidFill>
                <a:srgbClr val="0070C0"/>
              </a:solidFill>
              <a:latin typeface="Arial" panose="020B0604020202020204" pitchFamily="34" charset="0"/>
              <a:cs typeface="Arial" pitchFamily="34" charset="0"/>
            </a:endParaRPr>
          </a:p>
          <a:p>
            <a:pPr marL="457200">
              <a:lnSpc>
                <a:spcPct val="150000"/>
              </a:lnSpc>
            </a:pPr>
            <a:r>
              <a:rPr lang="en-GB" dirty="0">
                <a:latin typeface="Arial" panose="020B0604020202020204" pitchFamily="34" charset="0"/>
                <a:cs typeface="Arial" pitchFamily="34" charset="0"/>
              </a:rPr>
              <a:t>Tenders that were published before the signing of the new Act by the President will continue to be governed by the Procurement Regulations of 2022. </a:t>
            </a:r>
          </a:p>
          <a:p>
            <a:pPr marL="457200">
              <a:lnSpc>
                <a:spcPct val="150000"/>
              </a:lnSpc>
            </a:pPr>
            <a:endParaRPr lang="en-GB" dirty="0">
              <a:latin typeface="Arial" panose="020B0604020202020204" pitchFamily="34" charset="0"/>
              <a:cs typeface="Arial" pitchFamily="34" charset="0"/>
            </a:endParaRPr>
          </a:p>
          <a:p>
            <a:pPr marL="457200">
              <a:lnSpc>
                <a:spcPct val="150000"/>
              </a:lnSpc>
            </a:pPr>
            <a:r>
              <a:rPr lang="en-GB" dirty="0">
                <a:latin typeface="Arial" panose="020B0604020202020204" pitchFamily="34" charset="0"/>
                <a:cs typeface="Arial" pitchFamily="34" charset="0"/>
              </a:rPr>
              <a:t>This ensures that there is no disruption or confusion for tenders already in progress.</a:t>
            </a:r>
          </a:p>
          <a:p>
            <a:pPr marL="457200">
              <a:lnSpc>
                <a:spcPct val="150000"/>
              </a:lnSpc>
            </a:pPr>
            <a:endParaRPr lang="en-GB" dirty="0">
              <a:latin typeface="Arial" panose="020B0604020202020204" pitchFamily="34" charset="0"/>
              <a:cs typeface="Arial" pitchFamily="34" charset="0"/>
            </a:endParaRPr>
          </a:p>
          <a:p>
            <a:pPr marL="457200">
              <a:lnSpc>
                <a:spcPct val="150000"/>
              </a:lnSpc>
            </a:pPr>
            <a:r>
              <a:rPr lang="en-GB" dirty="0">
                <a:latin typeface="Arial" panose="020B0604020202020204" pitchFamily="34" charset="0"/>
                <a:cs typeface="Arial" pitchFamily="34" charset="0"/>
              </a:rPr>
              <a:t>The existing rules, including the use of SBD6.1 for allocating preferential points, will apply until these tenders are concluded.</a:t>
            </a:r>
          </a:p>
        </p:txBody>
      </p:sp>
      <p:sp>
        <p:nvSpPr>
          <p:cNvPr id="5" name="TextBox 4">
            <a:extLst>
              <a:ext uri="{FF2B5EF4-FFF2-40B4-BE49-F238E27FC236}">
                <a16:creationId xmlns:a16="http://schemas.microsoft.com/office/drawing/2014/main" id="{5C420B56-AD79-8B37-A2D7-1D18C68C761D}"/>
              </a:ext>
            </a:extLst>
          </p:cNvPr>
          <p:cNvSpPr txBox="1"/>
          <p:nvPr/>
        </p:nvSpPr>
        <p:spPr>
          <a:xfrm>
            <a:off x="-252536" y="35331"/>
            <a:ext cx="7540178" cy="658835"/>
          </a:xfrm>
          <a:prstGeom prst="rect">
            <a:avLst/>
          </a:prstGeom>
          <a:noFill/>
        </p:spPr>
        <p:txBody>
          <a:bodyPr wrap="square">
            <a:spAutoFit/>
          </a:bodyPr>
          <a:lstStyle/>
          <a:p>
            <a:pPr marL="457200">
              <a:lnSpc>
                <a:spcPct val="150000"/>
              </a:lnSpc>
            </a:pPr>
            <a:r>
              <a:rPr lang="en-GB" sz="2800" b="1" dirty="0">
                <a:solidFill>
                  <a:schemeClr val="bg1"/>
                </a:solidFill>
                <a:latin typeface="Arial" panose="020B0604020202020204" pitchFamily="34" charset="0"/>
                <a:cs typeface="Arial" pitchFamily="34" charset="0"/>
              </a:rPr>
              <a:t>Act 28 of 2024 -Transitional Provisions</a:t>
            </a:r>
          </a:p>
        </p:txBody>
      </p:sp>
    </p:spTree>
    <p:extLst>
      <p:ext uri="{BB962C8B-B14F-4D97-AF65-F5344CB8AC3E}">
        <p14:creationId xmlns:p14="http://schemas.microsoft.com/office/powerpoint/2010/main" val="127986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4E67EC-CA01-8DE7-4D23-E85C2CA0DB4B}"/>
              </a:ext>
            </a:extLst>
          </p:cNvPr>
          <p:cNvSpPr txBox="1"/>
          <p:nvPr/>
        </p:nvSpPr>
        <p:spPr>
          <a:xfrm>
            <a:off x="53752" y="1783916"/>
            <a:ext cx="9036496" cy="3780522"/>
          </a:xfrm>
          <a:prstGeom prst="rect">
            <a:avLst/>
          </a:prstGeom>
          <a:noFill/>
        </p:spPr>
        <p:txBody>
          <a:bodyPr wrap="square" rtlCol="0">
            <a:spAutoFit/>
          </a:bodyPr>
          <a:lstStyle/>
          <a:p>
            <a:pPr marL="457200">
              <a:lnSpc>
                <a:spcPct val="150000"/>
              </a:lnSpc>
            </a:pPr>
            <a:r>
              <a:rPr lang="en-ZA" u="sng" dirty="0">
                <a:latin typeface="Arial" panose="020B0604020202020204" pitchFamily="34" charset="0"/>
                <a:cs typeface="Arial" pitchFamily="34" charset="0"/>
              </a:rPr>
              <a:t>Background: 2022 Regulations compared with 2017 Regulations: </a:t>
            </a:r>
          </a:p>
          <a:p>
            <a:pPr marL="742950" indent="-285750">
              <a:lnSpc>
                <a:spcPct val="150000"/>
              </a:lnSpc>
              <a:buFont typeface="Arial" panose="020B0604020202020204" pitchFamily="34" charset="0"/>
              <a:buChar char="•"/>
            </a:pPr>
            <a:r>
              <a:rPr lang="en-ZA" dirty="0">
                <a:latin typeface="Arial" panose="020B0604020202020204" pitchFamily="34" charset="0"/>
                <a:cs typeface="Arial" pitchFamily="34" charset="0"/>
              </a:rPr>
              <a:t>10 Points (90/10) no longer predetermined and related to B-BBEE Level </a:t>
            </a:r>
          </a:p>
          <a:p>
            <a:pPr marL="742950" indent="-285750">
              <a:lnSpc>
                <a:spcPct val="150000"/>
              </a:lnSpc>
              <a:buFont typeface="Arial" panose="020B0604020202020204" pitchFamily="34" charset="0"/>
              <a:buChar char="•"/>
            </a:pPr>
            <a:r>
              <a:rPr lang="en-ZA" dirty="0">
                <a:latin typeface="Arial" panose="020B0604020202020204" pitchFamily="34" charset="0"/>
                <a:ea typeface="Times New Roman" panose="02020603050405020304" pitchFamily="18" charset="0"/>
                <a:cs typeface="Arial" panose="020B0604020202020204" pitchFamily="34" charset="0"/>
              </a:rPr>
              <a:t>Institutions must indicate and allocate</a:t>
            </a:r>
            <a:r>
              <a:rPr lang="en-ZA" dirty="0">
                <a:latin typeface="Arial" panose="020B0604020202020204" pitchFamily="34" charset="0"/>
                <a:cs typeface="Arial" panose="020B0604020202020204" pitchFamily="34" charset="0"/>
              </a:rPr>
              <a:t> points for HDI &amp; RDP (</a:t>
            </a:r>
            <a:r>
              <a:rPr lang="en-GB" dirty="0">
                <a:effectLst/>
                <a:latin typeface="Arial" panose="020B0604020202020204" pitchFamily="34" charset="0"/>
                <a:ea typeface="Times New Roman" panose="02020603050405020304" pitchFamily="18" charset="0"/>
                <a:cs typeface="Arial" panose="020B0604020202020204" pitchFamily="34" charset="0"/>
              </a:rPr>
              <a:t>SBD6.1)</a:t>
            </a:r>
          </a:p>
          <a:p>
            <a:pPr marL="742950" indent="-285750">
              <a:lnSpc>
                <a:spcPct val="150000"/>
              </a:lnSpc>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HDI x 8 points / RDP Goal x 2 Points</a:t>
            </a:r>
            <a:endParaRPr lang="en-ZA" dirty="0">
              <a:effectLst/>
              <a:latin typeface="Arial" panose="020B0604020202020204" pitchFamily="34" charset="0"/>
              <a:ea typeface="Times New Roman" panose="02020603050405020304" pitchFamily="18" charset="0"/>
              <a:cs typeface="Arial" panose="020B0604020202020204" pitchFamily="34" charset="0"/>
            </a:endParaRPr>
          </a:p>
          <a:p>
            <a:pPr marL="457200">
              <a:lnSpc>
                <a:spcPct val="150000"/>
              </a:lnSpc>
            </a:pPr>
            <a:endParaRPr lang="en-ZA" u="sng" dirty="0">
              <a:effectLst/>
              <a:latin typeface="Arial" panose="020B0604020202020204" pitchFamily="34" charset="0"/>
              <a:ea typeface="Times New Roman" panose="02020603050405020304" pitchFamily="18" charset="0"/>
              <a:cs typeface="Arial" panose="020B0604020202020204" pitchFamily="34" charset="0"/>
            </a:endParaRPr>
          </a:p>
          <a:p>
            <a:pPr marL="457200">
              <a:lnSpc>
                <a:spcPct val="150000"/>
              </a:lnSpc>
            </a:pPr>
            <a:r>
              <a:rPr lang="en-ZA" u="sng" dirty="0">
                <a:effectLst/>
                <a:latin typeface="Arial" panose="020B0604020202020204" pitchFamily="34" charset="0"/>
                <a:ea typeface="Times New Roman" panose="02020603050405020304" pitchFamily="18" charset="0"/>
                <a:cs typeface="Arial" panose="020B0604020202020204" pitchFamily="34" charset="0"/>
              </a:rPr>
              <a:t>CALCULATION OF POINTS</a:t>
            </a:r>
          </a:p>
          <a:p>
            <a:pPr marL="800100" indent="-342900">
              <a:lnSpc>
                <a:spcPct val="150000"/>
              </a:lnSpc>
              <a:buFont typeface="Arial" panose="020B0604020202020204" pitchFamily="34" charset="0"/>
              <a:buChar char="•"/>
            </a:pPr>
            <a:r>
              <a:rPr lang="en-ZA" dirty="0">
                <a:effectLst/>
                <a:latin typeface="Arial" panose="020B0604020202020204" pitchFamily="34" charset="0"/>
                <a:ea typeface="Times New Roman" panose="02020603050405020304" pitchFamily="18" charset="0"/>
                <a:cs typeface="Arial" panose="020B0604020202020204" pitchFamily="34" charset="0"/>
              </a:rPr>
              <a:t>% ownership supported by share certificates, translate into same % of points available (i.e. RDP 50% ownership = 50% of 2 points = 1 Point)</a:t>
            </a:r>
          </a:p>
          <a:p>
            <a:pPr marL="800100" indent="-342900">
              <a:lnSpc>
                <a:spcPct val="150000"/>
              </a:lnSpc>
              <a:buFont typeface="Arial" panose="020B0604020202020204" pitchFamily="34" charset="0"/>
              <a:buChar char="•"/>
            </a:pPr>
            <a:r>
              <a:rPr lang="en-ZA" dirty="0">
                <a:latin typeface="Arial" panose="020B0604020202020204" pitchFamily="34" charset="0"/>
                <a:ea typeface="Times New Roman" panose="02020603050405020304" pitchFamily="18" charset="0"/>
                <a:cs typeface="Arial" panose="020B0604020202020204" pitchFamily="34" charset="0"/>
              </a:rPr>
              <a:t>% ownership x  % of Points available  = Points </a:t>
            </a:r>
            <a:r>
              <a:rPr lang="en-ZA" dirty="0">
                <a:effectLst/>
                <a:latin typeface="Arial" panose="020B0604020202020204" pitchFamily="34" charset="0"/>
                <a:ea typeface="Times New Roman" panose="02020603050405020304" pitchFamily="18" charset="0"/>
                <a:cs typeface="Arial" panose="020B0604020202020204" pitchFamily="34" charset="0"/>
              </a:rPr>
              <a:t>Allocated</a:t>
            </a:r>
            <a:endParaRPr lang="en-GB"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481F8A3-A846-5068-512B-E605F9572C1A}"/>
              </a:ext>
            </a:extLst>
          </p:cNvPr>
          <p:cNvSpPr txBox="1"/>
          <p:nvPr/>
        </p:nvSpPr>
        <p:spPr>
          <a:xfrm>
            <a:off x="0" y="1186622"/>
            <a:ext cx="9144000" cy="400110"/>
          </a:xfrm>
          <a:prstGeom prst="rect">
            <a:avLst/>
          </a:prstGeom>
          <a:solidFill>
            <a:schemeClr val="accent3">
              <a:lumMod val="20000"/>
              <a:lumOff val="80000"/>
            </a:schemeClr>
          </a:solidFill>
        </p:spPr>
        <p:txBody>
          <a:bodyPr wrap="square">
            <a:spAutoFit/>
          </a:bodyPr>
          <a:lstStyle>
            <a:defPPr>
              <a:defRPr lang="en-US"/>
            </a:defPPr>
            <a:lvl1pPr algn="ctr">
              <a:defRPr b="0" i="1">
                <a:solidFill>
                  <a:srgbClr val="333333"/>
                </a:solidFill>
                <a:effectLst/>
                <a:latin typeface="open sans" panose="020B0606030504020204" pitchFamily="34" charset="0"/>
              </a:defRPr>
            </a:lvl1pPr>
          </a:lstStyle>
          <a:p>
            <a:r>
              <a:rPr lang="en-ZA" sz="2000" i="0" dirty="0">
                <a:latin typeface="Arial" panose="020B0604020202020204" pitchFamily="34" charset="0"/>
                <a:cs typeface="Arial" panose="020B0604020202020204" pitchFamily="34" charset="0"/>
              </a:rPr>
              <a:t>Interpretation</a:t>
            </a:r>
          </a:p>
        </p:txBody>
      </p:sp>
      <p:sp>
        <p:nvSpPr>
          <p:cNvPr id="5" name="TextBox 4">
            <a:extLst>
              <a:ext uri="{FF2B5EF4-FFF2-40B4-BE49-F238E27FC236}">
                <a16:creationId xmlns:a16="http://schemas.microsoft.com/office/drawing/2014/main" id="{5C420B56-AD79-8B37-A2D7-1D18C68C761D}"/>
              </a:ext>
            </a:extLst>
          </p:cNvPr>
          <p:cNvSpPr txBox="1"/>
          <p:nvPr/>
        </p:nvSpPr>
        <p:spPr>
          <a:xfrm>
            <a:off x="-252536" y="35331"/>
            <a:ext cx="7540178" cy="954107"/>
          </a:xfrm>
          <a:prstGeom prst="rect">
            <a:avLst/>
          </a:prstGeom>
          <a:noFill/>
        </p:spPr>
        <p:txBody>
          <a:bodyPr wrap="square">
            <a:spAutoFit/>
          </a:bodyPr>
          <a:lstStyle/>
          <a:p>
            <a:pPr marL="457200"/>
            <a:r>
              <a:rPr lang="en-ZA" sz="2800" b="1" dirty="0">
                <a:solidFill>
                  <a:schemeClr val="bg1"/>
                </a:solidFill>
                <a:latin typeface="Arial" panose="020B0604020202020204" pitchFamily="34" charset="0"/>
              </a:rPr>
              <a:t>2022 Preferential Procurement Regulations </a:t>
            </a:r>
          </a:p>
        </p:txBody>
      </p:sp>
    </p:spTree>
    <p:extLst>
      <p:ext uri="{BB962C8B-B14F-4D97-AF65-F5344CB8AC3E}">
        <p14:creationId xmlns:p14="http://schemas.microsoft.com/office/powerpoint/2010/main" val="1449648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C4C1B-5AEA-70DC-47A7-18684EB46D7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29A2636-5502-B63F-7DC4-3DB447C7F064}"/>
              </a:ext>
            </a:extLst>
          </p:cNvPr>
          <p:cNvSpPr txBox="1"/>
          <p:nvPr/>
        </p:nvSpPr>
        <p:spPr>
          <a:xfrm>
            <a:off x="18525" y="238179"/>
            <a:ext cx="7182910" cy="523220"/>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Arial" pitchFamily="34" charset="0"/>
                <a:ea typeface="+mj-ea"/>
                <a:cs typeface="Arial" pitchFamily="34" charset="0"/>
              </a:defRPr>
            </a:lvl1pPr>
          </a:lstStyle>
          <a:p>
            <a:r>
              <a:rPr lang="en-GB" dirty="0"/>
              <a:t>HDI and RDP Goal Points (SBD 6.1)</a:t>
            </a:r>
          </a:p>
        </p:txBody>
      </p:sp>
      <p:grpSp>
        <p:nvGrpSpPr>
          <p:cNvPr id="9" name="Group 8">
            <a:extLst>
              <a:ext uri="{FF2B5EF4-FFF2-40B4-BE49-F238E27FC236}">
                <a16:creationId xmlns:a16="http://schemas.microsoft.com/office/drawing/2014/main" id="{2287CB7A-DFE2-D0FF-B283-2808EE19CFCC}"/>
              </a:ext>
            </a:extLst>
          </p:cNvPr>
          <p:cNvGrpSpPr/>
          <p:nvPr/>
        </p:nvGrpSpPr>
        <p:grpSpPr>
          <a:xfrm>
            <a:off x="179512" y="1196752"/>
            <a:ext cx="8479054" cy="4320481"/>
            <a:chOff x="269410" y="1124744"/>
            <a:chExt cx="8605180" cy="4762717"/>
          </a:xfrm>
        </p:grpSpPr>
        <p:pic>
          <p:nvPicPr>
            <p:cNvPr id="6" name="Picture 5">
              <a:extLst>
                <a:ext uri="{FF2B5EF4-FFF2-40B4-BE49-F238E27FC236}">
                  <a16:creationId xmlns:a16="http://schemas.microsoft.com/office/drawing/2014/main" id="{31262ED7-B8DC-15E0-A5D7-532C6F717462}"/>
                </a:ext>
              </a:extLst>
            </p:cNvPr>
            <p:cNvPicPr>
              <a:picLocks noChangeAspect="1"/>
            </p:cNvPicPr>
            <p:nvPr/>
          </p:nvPicPr>
          <p:blipFill>
            <a:blip r:embed="rId2"/>
            <a:stretch>
              <a:fillRect/>
            </a:stretch>
          </p:blipFill>
          <p:spPr>
            <a:xfrm>
              <a:off x="269410" y="1124744"/>
              <a:ext cx="8605180" cy="4762717"/>
            </a:xfrm>
            <a:prstGeom prst="rect">
              <a:avLst/>
            </a:prstGeom>
          </p:spPr>
        </p:pic>
        <p:cxnSp>
          <p:nvCxnSpPr>
            <p:cNvPr id="3" name="Straight Connector 2">
              <a:extLst>
                <a:ext uri="{FF2B5EF4-FFF2-40B4-BE49-F238E27FC236}">
                  <a16:creationId xmlns:a16="http://schemas.microsoft.com/office/drawing/2014/main" id="{A824F672-7E9A-B043-8892-C4702BD1A52E}"/>
                </a:ext>
              </a:extLst>
            </p:cNvPr>
            <p:cNvCxnSpPr>
              <a:cxnSpLocks/>
            </p:cNvCxnSpPr>
            <p:nvPr/>
          </p:nvCxnSpPr>
          <p:spPr>
            <a:xfrm>
              <a:off x="5868144" y="4653136"/>
              <a:ext cx="432644" cy="1887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38290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28</a:t>
            </a:fld>
            <a:r>
              <a:rPr lang="en-ZA" sz="1200" dirty="0">
                <a:latin typeface="Arial" pitchFamily="34" charset="0"/>
                <a:cs typeface="Arial" pitchFamily="34" charset="0"/>
              </a:rPr>
              <a:t> </a:t>
            </a:r>
          </a:p>
        </p:txBody>
      </p:sp>
      <p:sp>
        <p:nvSpPr>
          <p:cNvPr id="3" name="TextBox 2"/>
          <p:cNvSpPr txBox="1"/>
          <p:nvPr/>
        </p:nvSpPr>
        <p:spPr>
          <a:xfrm>
            <a:off x="72008" y="1124744"/>
            <a:ext cx="8964488" cy="4611519"/>
          </a:xfrm>
          <a:prstGeom prst="rect">
            <a:avLst/>
          </a:prstGeom>
          <a:noFill/>
        </p:spPr>
        <p:txBody>
          <a:bodyPr wrap="square" rtlCol="0">
            <a:spAutoFit/>
          </a:bodyPr>
          <a:lstStyle/>
          <a:p>
            <a:pPr marL="457200">
              <a:lnSpc>
                <a:spcPct val="150000"/>
              </a:lnSpc>
            </a:pPr>
            <a:r>
              <a:rPr lang="en-US" dirty="0">
                <a:latin typeface="Arial" pitchFamily="34" charset="0"/>
                <a:cs typeface="Arial" pitchFamily="34" charset="0"/>
              </a:rPr>
              <a:t>Points allocated for “</a:t>
            </a:r>
            <a:r>
              <a:rPr lang="en-ZA" dirty="0">
                <a:latin typeface="Arial" pitchFamily="34" charset="0"/>
                <a:cs typeface="Arial" pitchFamily="34" charset="0"/>
              </a:rPr>
              <a:t>specific goals” (as referenced in 2022 </a:t>
            </a:r>
            <a:r>
              <a:rPr lang="en-ZA" dirty="0">
                <a:latin typeface="Arial" panose="020B0604020202020204" pitchFamily="34" charset="0"/>
                <a:ea typeface="Times New Roman" panose="02020603050405020304" pitchFamily="18" charset="0"/>
              </a:rPr>
              <a:t>Preferential Procurement </a:t>
            </a:r>
            <a:r>
              <a:rPr lang="en-ZA" dirty="0">
                <a:latin typeface="Arial" pitchFamily="34" charset="0"/>
                <a:cs typeface="Arial" pitchFamily="34" charset="0"/>
              </a:rPr>
              <a:t>Regulations) may include:</a:t>
            </a:r>
          </a:p>
          <a:p>
            <a:pPr marL="457200">
              <a:lnSpc>
                <a:spcPct val="150000"/>
              </a:lnSpc>
            </a:pPr>
            <a:r>
              <a:rPr lang="en-ZA" b="1" dirty="0">
                <a:solidFill>
                  <a:srgbClr val="0070C0"/>
                </a:solidFill>
                <a:latin typeface="Arial" pitchFamily="34" charset="0"/>
                <a:cs typeface="Arial" pitchFamily="34" charset="0"/>
              </a:rPr>
              <a:t>HDI</a:t>
            </a:r>
            <a:endParaRPr lang="en-ZA" i="1" dirty="0">
              <a:solidFill>
                <a:srgbClr val="0070C0"/>
              </a:solidFill>
              <a:latin typeface="Arial" pitchFamily="34" charset="0"/>
              <a:cs typeface="Arial" pitchFamily="34" charset="0"/>
            </a:endParaRPr>
          </a:p>
          <a:p>
            <a:pPr marL="457200">
              <a:lnSpc>
                <a:spcPct val="150000"/>
              </a:lnSpc>
            </a:pPr>
            <a:r>
              <a:rPr lang="en-ZA" i="1" dirty="0">
                <a:latin typeface="Arial" pitchFamily="34" charset="0"/>
                <a:cs typeface="Arial" pitchFamily="34" charset="0"/>
              </a:rPr>
              <a:t>“contracting with persons, or categories of persons, historically disadvantaged by unfair discrimination on the basis of </a:t>
            </a:r>
            <a:r>
              <a:rPr lang="en-ZA" b="1" i="1" dirty="0">
                <a:latin typeface="Arial" pitchFamily="34" charset="0"/>
                <a:cs typeface="Arial" pitchFamily="34" charset="0"/>
              </a:rPr>
              <a:t>race</a:t>
            </a:r>
            <a:r>
              <a:rPr lang="en-ZA" i="1" dirty="0">
                <a:latin typeface="Arial" pitchFamily="34" charset="0"/>
                <a:cs typeface="Arial" pitchFamily="34" charset="0"/>
              </a:rPr>
              <a:t>, gender and disability “</a:t>
            </a:r>
          </a:p>
          <a:p>
            <a:pPr marL="457200">
              <a:lnSpc>
                <a:spcPct val="150000"/>
              </a:lnSpc>
            </a:pPr>
            <a:endParaRPr lang="en-ZA" dirty="0">
              <a:latin typeface="Arial" pitchFamily="34" charset="0"/>
              <a:cs typeface="Arial" pitchFamily="34" charset="0"/>
            </a:endParaRPr>
          </a:p>
          <a:p>
            <a:pPr marL="457200">
              <a:lnSpc>
                <a:spcPct val="150000"/>
              </a:lnSpc>
            </a:pPr>
            <a:r>
              <a:rPr lang="en-ZA" b="1" dirty="0">
                <a:solidFill>
                  <a:srgbClr val="0070C0"/>
                </a:solidFill>
                <a:latin typeface="Arial" pitchFamily="34" charset="0"/>
                <a:cs typeface="Arial" pitchFamily="34" charset="0"/>
              </a:rPr>
              <a:t>HDI Points (4 /10)</a:t>
            </a:r>
          </a:p>
          <a:p>
            <a:pPr marL="457200">
              <a:lnSpc>
                <a:spcPct val="150000"/>
              </a:lnSpc>
            </a:pPr>
            <a:r>
              <a:rPr lang="en-ZA" dirty="0">
                <a:latin typeface="Arial" pitchFamily="34" charset="0"/>
                <a:cs typeface="Arial" pitchFamily="34" charset="0"/>
              </a:rPr>
              <a:t>NDoH will allocate a percentage (%) of the 4 available points aligned with the equity ownership.  </a:t>
            </a:r>
          </a:p>
          <a:p>
            <a:pPr marL="457200">
              <a:lnSpc>
                <a:spcPct val="150000"/>
              </a:lnSpc>
            </a:pPr>
            <a:r>
              <a:rPr lang="en-ZA" dirty="0">
                <a:latin typeface="Arial" pitchFamily="34" charset="0"/>
                <a:cs typeface="Arial" pitchFamily="34" charset="0"/>
              </a:rPr>
              <a:t>Ownership must be substantiated by share certificate/s. </a:t>
            </a:r>
            <a:endParaRPr lang="en-GB" dirty="0">
              <a:latin typeface="Arial" pitchFamily="34" charset="0"/>
              <a:cs typeface="Arial" pitchFamily="34" charset="0"/>
            </a:endParaRPr>
          </a:p>
          <a:p>
            <a:pPr marL="457200">
              <a:lnSpc>
                <a:spcPct val="150000"/>
              </a:lnSpc>
            </a:pPr>
            <a:endParaRPr lang="en-GB" i="1"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72008" y="243795"/>
            <a:ext cx="6588732" cy="513928"/>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Arial" pitchFamily="34" charset="0"/>
                <a:ea typeface="+mj-ea"/>
                <a:cs typeface="Arial" pitchFamily="34" charset="0"/>
              </a:defRPr>
            </a:lvl1pPr>
          </a:lstStyle>
          <a:p>
            <a:r>
              <a:rPr lang="en-GB" dirty="0"/>
              <a:t>Preference Points Defined - HDI</a:t>
            </a:r>
          </a:p>
        </p:txBody>
      </p:sp>
    </p:spTree>
    <p:extLst>
      <p:ext uri="{BB962C8B-B14F-4D97-AF65-F5344CB8AC3E}">
        <p14:creationId xmlns:p14="http://schemas.microsoft.com/office/powerpoint/2010/main" val="3485347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29</a:t>
            </a:fld>
            <a:r>
              <a:rPr lang="en-ZA" sz="1200" dirty="0">
                <a:latin typeface="Arial" pitchFamily="34" charset="0"/>
                <a:cs typeface="Arial" pitchFamily="34" charset="0"/>
              </a:rPr>
              <a:t> </a:t>
            </a:r>
          </a:p>
        </p:txBody>
      </p:sp>
      <p:sp>
        <p:nvSpPr>
          <p:cNvPr id="3" name="TextBox 2"/>
          <p:cNvSpPr txBox="1"/>
          <p:nvPr/>
        </p:nvSpPr>
        <p:spPr>
          <a:xfrm>
            <a:off x="-189515" y="1040510"/>
            <a:ext cx="9324528" cy="5817490"/>
          </a:xfrm>
          <a:prstGeom prst="rect">
            <a:avLst/>
          </a:prstGeom>
          <a:noFill/>
        </p:spPr>
        <p:txBody>
          <a:bodyPr wrap="square" rtlCol="0">
            <a:spAutoFit/>
          </a:bodyPr>
          <a:lstStyle/>
          <a:p>
            <a:pPr marL="457200">
              <a:lnSpc>
                <a:spcPct val="150000"/>
              </a:lnSpc>
            </a:pPr>
            <a:r>
              <a:rPr lang="en-ZA" i="1" dirty="0">
                <a:latin typeface="Arial" pitchFamily="34" charset="0"/>
                <a:cs typeface="Arial" pitchFamily="34" charset="0"/>
              </a:rPr>
              <a:t>“contracting with persons, or categories of persons, historically disadvantaged by unfair discrimination on the basis of race, </a:t>
            </a:r>
            <a:r>
              <a:rPr lang="en-ZA" b="1" i="1" dirty="0">
                <a:latin typeface="Arial" pitchFamily="34" charset="0"/>
                <a:cs typeface="Arial" pitchFamily="34" charset="0"/>
              </a:rPr>
              <a:t>gender and disability </a:t>
            </a:r>
            <a:r>
              <a:rPr lang="en-ZA" i="1" dirty="0">
                <a:latin typeface="Arial" pitchFamily="34" charset="0"/>
                <a:cs typeface="Arial" pitchFamily="34" charset="0"/>
              </a:rPr>
              <a:t>“</a:t>
            </a:r>
          </a:p>
          <a:p>
            <a:pPr marL="457200">
              <a:lnSpc>
                <a:spcPct val="150000"/>
              </a:lnSpc>
            </a:pPr>
            <a:endParaRPr lang="en-ZA" b="1" dirty="0">
              <a:latin typeface="Arial" pitchFamily="34" charset="0"/>
              <a:cs typeface="Arial" pitchFamily="34" charset="0"/>
            </a:endParaRPr>
          </a:p>
          <a:p>
            <a:pPr marL="457200">
              <a:lnSpc>
                <a:spcPct val="150000"/>
              </a:lnSpc>
            </a:pPr>
            <a:r>
              <a:rPr lang="en-ZA" b="1" dirty="0">
                <a:solidFill>
                  <a:srgbClr val="0070C0"/>
                </a:solidFill>
                <a:latin typeface="Arial" pitchFamily="34" charset="0"/>
                <a:cs typeface="Arial" pitchFamily="34" charset="0"/>
              </a:rPr>
              <a:t>Awarding of points for Gender (Female 2/10)</a:t>
            </a:r>
          </a:p>
          <a:p>
            <a:pPr marL="742950" indent="-285750">
              <a:lnSpc>
                <a:spcPct val="150000"/>
              </a:lnSpc>
              <a:buFont typeface="Arial" panose="020B0604020202020204" pitchFamily="34" charset="0"/>
              <a:buChar char="•"/>
            </a:pPr>
            <a:r>
              <a:rPr lang="en-ZA" dirty="0" err="1">
                <a:latin typeface="Arial" pitchFamily="34" charset="0"/>
                <a:cs typeface="Arial" pitchFamily="34" charset="0"/>
              </a:rPr>
              <a:t>NDoH</a:t>
            </a:r>
            <a:r>
              <a:rPr lang="en-ZA" dirty="0">
                <a:latin typeface="Arial" pitchFamily="34" charset="0"/>
                <a:cs typeface="Arial" pitchFamily="34" charset="0"/>
              </a:rPr>
              <a:t> will allocate a percentage (%) of the 2 available points for female equity ownership substantiated by evidence.</a:t>
            </a:r>
          </a:p>
          <a:p>
            <a:pPr marL="742950" indent="-285750">
              <a:lnSpc>
                <a:spcPct val="150000"/>
              </a:lnSpc>
              <a:buFont typeface="Arial" panose="020B0604020202020204" pitchFamily="34" charset="0"/>
              <a:buChar char="•"/>
            </a:pPr>
            <a:r>
              <a:rPr lang="en-ZA" dirty="0">
                <a:latin typeface="Arial" pitchFamily="34" charset="0"/>
                <a:cs typeface="Arial" pitchFamily="34" charset="0"/>
              </a:rPr>
              <a:t>Ownership must be substantiated by share certificate/s. </a:t>
            </a:r>
            <a:endParaRPr lang="en-GB" dirty="0">
              <a:latin typeface="Arial" pitchFamily="34" charset="0"/>
              <a:cs typeface="Arial" pitchFamily="34" charset="0"/>
            </a:endParaRPr>
          </a:p>
          <a:p>
            <a:pPr marL="457200">
              <a:lnSpc>
                <a:spcPct val="150000"/>
              </a:lnSpc>
            </a:pPr>
            <a:r>
              <a:rPr lang="en-ZA" b="1" dirty="0">
                <a:solidFill>
                  <a:srgbClr val="0070C0"/>
                </a:solidFill>
                <a:latin typeface="Arial" pitchFamily="34" charset="0"/>
                <a:cs typeface="Arial" pitchFamily="34" charset="0"/>
              </a:rPr>
              <a:t>Awarding of points for Disability (2/10)</a:t>
            </a:r>
          </a:p>
          <a:p>
            <a:pPr marL="742950" indent="-285750">
              <a:lnSpc>
                <a:spcPct val="150000"/>
              </a:lnSpc>
              <a:buFont typeface="Arial" panose="020B0604020202020204" pitchFamily="34" charset="0"/>
              <a:buChar char="•"/>
            </a:pPr>
            <a:r>
              <a:rPr lang="en-ZA" dirty="0">
                <a:latin typeface="Arial" pitchFamily="34" charset="0"/>
                <a:cs typeface="Arial" pitchFamily="34" charset="0"/>
              </a:rPr>
              <a:t>Same calculation as for Gender above, for equity ownership held by person/s with a disability.</a:t>
            </a:r>
          </a:p>
          <a:p>
            <a:pPr marL="742950" indent="-285750">
              <a:lnSpc>
                <a:spcPct val="150000"/>
              </a:lnSpc>
              <a:buFont typeface="Arial" panose="020B0604020202020204" pitchFamily="34" charset="0"/>
              <a:buChar char="•"/>
            </a:pPr>
            <a:r>
              <a:rPr lang="en-ZA" dirty="0">
                <a:latin typeface="Arial" pitchFamily="34" charset="0"/>
                <a:cs typeface="Arial" pitchFamily="34" charset="0"/>
              </a:rPr>
              <a:t>Ownership must be substantiated by share certificate/s. </a:t>
            </a:r>
            <a:endParaRPr lang="en-GB" dirty="0">
              <a:latin typeface="Arial" pitchFamily="34" charset="0"/>
              <a:cs typeface="Arial" pitchFamily="34" charset="0"/>
            </a:endParaRPr>
          </a:p>
          <a:p>
            <a:pPr marL="457200">
              <a:lnSpc>
                <a:spcPct val="150000"/>
              </a:lnSpc>
            </a:pPr>
            <a:endParaRPr lang="en-ZA" dirty="0">
              <a:latin typeface="Arial" pitchFamily="34" charset="0"/>
              <a:cs typeface="Arial" pitchFamily="34" charset="0"/>
            </a:endParaRPr>
          </a:p>
          <a:p>
            <a:pPr marL="457200">
              <a:lnSpc>
                <a:spcPct val="150000"/>
              </a:lnSpc>
            </a:pPr>
            <a:endParaRPr lang="en-ZA" b="1" dirty="0">
              <a:latin typeface="Arial" pitchFamily="34" charset="0"/>
              <a:cs typeface="Arial" pitchFamily="34" charset="0"/>
            </a:endParaRPr>
          </a:p>
          <a:p>
            <a:pPr marL="457200">
              <a:lnSpc>
                <a:spcPct val="150000"/>
              </a:lnSpc>
            </a:pPr>
            <a:endParaRPr lang="en-GB" sz="1600" i="1"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0" y="178634"/>
            <a:ext cx="7308304" cy="585936"/>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rPr>
              <a:t>Preference Points  - Gender &amp; Disability </a:t>
            </a:r>
          </a:p>
        </p:txBody>
      </p:sp>
    </p:spTree>
    <p:extLst>
      <p:ext uri="{BB962C8B-B14F-4D97-AF65-F5344CB8AC3E}">
        <p14:creationId xmlns:p14="http://schemas.microsoft.com/office/powerpoint/2010/main" val="3294506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3</a:t>
            </a:fld>
            <a:r>
              <a:rPr lang="en-ZA" sz="1200" dirty="0">
                <a:latin typeface="Arial" pitchFamily="34" charset="0"/>
                <a:cs typeface="Arial" pitchFamily="34" charset="0"/>
              </a:rPr>
              <a:t> </a:t>
            </a:r>
          </a:p>
        </p:txBody>
      </p:sp>
      <p:sp>
        <p:nvSpPr>
          <p:cNvPr id="3" name="TextBox 2"/>
          <p:cNvSpPr txBox="1"/>
          <p:nvPr/>
        </p:nvSpPr>
        <p:spPr>
          <a:xfrm>
            <a:off x="107504" y="1124744"/>
            <a:ext cx="8928992" cy="3780522"/>
          </a:xfrm>
          <a:prstGeom prst="rect">
            <a:avLst/>
          </a:prstGeom>
          <a:noFill/>
        </p:spPr>
        <p:txBody>
          <a:bodyPr wrap="square" rtlCol="0">
            <a:spAutoFit/>
          </a:bodyPr>
          <a:lstStyle/>
          <a:p>
            <a:pPr marL="0" lvl="1">
              <a:lnSpc>
                <a:spcPct val="150000"/>
              </a:lnSpc>
              <a:defRPr/>
            </a:pPr>
            <a:r>
              <a:rPr lang="en-ZA" b="1" dirty="0">
                <a:solidFill>
                  <a:schemeClr val="accent2">
                    <a:lumMod val="75000"/>
                  </a:schemeClr>
                </a:solidFill>
                <a:latin typeface="Arial" pitchFamily="34" charset="0"/>
                <a:cs typeface="Arial" pitchFamily="34" charset="0"/>
              </a:rPr>
              <a:t>Four documents </a:t>
            </a:r>
            <a:r>
              <a:rPr lang="en-ZA" dirty="0">
                <a:latin typeface="Arial" pitchFamily="34" charset="0"/>
                <a:cs typeface="Arial" pitchFamily="34" charset="0"/>
              </a:rPr>
              <a:t>must be downloaded per tender and saved: </a:t>
            </a:r>
          </a:p>
          <a:p>
            <a:pPr marL="0" lvl="1">
              <a:lnSpc>
                <a:spcPct val="150000"/>
              </a:lnSpc>
              <a:defRPr/>
            </a:pPr>
            <a:endParaRPr lang="en-ZA" dirty="0">
              <a:latin typeface="Arial" pitchFamily="34" charset="0"/>
              <a:cs typeface="Arial" pitchFamily="34" charset="0"/>
            </a:endParaRPr>
          </a:p>
          <a:p>
            <a:pPr lvl="2" indent="-457200">
              <a:lnSpc>
                <a:spcPct val="150000"/>
              </a:lnSpc>
              <a:buAutoNum type="arabicParenR"/>
              <a:defRPr/>
            </a:pPr>
            <a:r>
              <a:rPr lang="en-ZA" dirty="0">
                <a:latin typeface="Arial" pitchFamily="34" charset="0"/>
                <a:cs typeface="Arial" pitchFamily="34" charset="0"/>
              </a:rPr>
              <a:t>Bid pack</a:t>
            </a:r>
          </a:p>
          <a:p>
            <a:pPr lvl="2" indent="-457200">
              <a:lnSpc>
                <a:spcPct val="150000"/>
              </a:lnSpc>
              <a:defRPr/>
            </a:pPr>
            <a:r>
              <a:rPr lang="en-ZA" dirty="0">
                <a:latin typeface="Arial" pitchFamily="34" charset="0"/>
                <a:cs typeface="Arial" pitchFamily="34" charset="0"/>
              </a:rPr>
              <a:t>2)   Bid Response Document (in Excel)</a:t>
            </a:r>
          </a:p>
          <a:p>
            <a:pPr lvl="2" indent="-457200">
              <a:lnSpc>
                <a:spcPct val="150000"/>
              </a:lnSpc>
              <a:defRPr/>
            </a:pPr>
            <a:r>
              <a:rPr lang="en-ZA" dirty="0">
                <a:latin typeface="Arial" pitchFamily="34" charset="0"/>
                <a:cs typeface="Arial" pitchFamily="34" charset="0"/>
              </a:rPr>
              <a:t>3)   Annexure A – Checklist (in Excel)</a:t>
            </a:r>
          </a:p>
          <a:p>
            <a:pPr lvl="2" indent="-457200">
              <a:lnSpc>
                <a:spcPct val="150000"/>
              </a:lnSpc>
              <a:buAutoNum type="arabicParenR" startAt="4"/>
              <a:defRPr/>
            </a:pPr>
            <a:r>
              <a:rPr lang="en-ZA" dirty="0">
                <a:latin typeface="Arial" pitchFamily="34" charset="0"/>
                <a:cs typeface="Arial" pitchFamily="34" charset="0"/>
              </a:rPr>
              <a:t>PBD9 Directors Categorisation Profile (in Excel and must be completed)</a:t>
            </a:r>
          </a:p>
          <a:p>
            <a:pPr marL="457200" lvl="2">
              <a:lnSpc>
                <a:spcPct val="150000"/>
              </a:lnSpc>
              <a:defRPr/>
            </a:pPr>
            <a:endParaRPr lang="en-ZA" dirty="0">
              <a:latin typeface="Arial" pitchFamily="34" charset="0"/>
              <a:cs typeface="Arial" pitchFamily="34" charset="0"/>
            </a:endParaRPr>
          </a:p>
          <a:p>
            <a:pPr marL="457200" lvl="2">
              <a:lnSpc>
                <a:spcPct val="150000"/>
              </a:lnSpc>
              <a:defRPr/>
            </a:pPr>
            <a:r>
              <a:rPr lang="en-ZA" b="1" dirty="0">
                <a:solidFill>
                  <a:schemeClr val="accent2">
                    <a:lumMod val="75000"/>
                  </a:schemeClr>
                </a:solidFill>
                <a:latin typeface="Arial" pitchFamily="34" charset="0"/>
                <a:cs typeface="Arial" pitchFamily="34" charset="0"/>
              </a:rPr>
              <a:t>Note: Its compulsory to submit certified copies of Director’s/Owners      identification documents</a:t>
            </a:r>
            <a:endParaRPr lang="en-US"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0" y="-162644"/>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Tender Documents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522182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30</a:t>
            </a:fld>
            <a:r>
              <a:rPr lang="en-ZA" sz="1200" dirty="0">
                <a:latin typeface="Arial" pitchFamily="34" charset="0"/>
                <a:cs typeface="Arial" pitchFamily="34" charset="0"/>
              </a:rPr>
              <a:t> </a:t>
            </a:r>
          </a:p>
        </p:txBody>
      </p:sp>
      <p:sp>
        <p:nvSpPr>
          <p:cNvPr id="3" name="TextBox 2"/>
          <p:cNvSpPr txBox="1"/>
          <p:nvPr/>
        </p:nvSpPr>
        <p:spPr>
          <a:xfrm>
            <a:off x="0" y="1124744"/>
            <a:ext cx="9144000" cy="4363502"/>
          </a:xfrm>
          <a:prstGeom prst="rect">
            <a:avLst/>
          </a:prstGeom>
          <a:noFill/>
        </p:spPr>
        <p:txBody>
          <a:bodyPr wrap="square" rtlCol="0">
            <a:spAutoFit/>
          </a:bodyPr>
          <a:lstStyle/>
          <a:p>
            <a:pPr marL="457200">
              <a:lnSpc>
                <a:spcPct val="150000"/>
              </a:lnSpc>
            </a:pPr>
            <a:r>
              <a:rPr lang="en-ZA" b="1" dirty="0">
                <a:solidFill>
                  <a:srgbClr val="0070C0"/>
                </a:solidFill>
                <a:latin typeface="Arial" pitchFamily="34" charset="0"/>
                <a:cs typeface="Arial" pitchFamily="34" charset="0"/>
              </a:rPr>
              <a:t>RDP </a:t>
            </a:r>
          </a:p>
          <a:p>
            <a:pPr marL="457200">
              <a:lnSpc>
                <a:spcPct val="150000"/>
              </a:lnSpc>
            </a:pPr>
            <a:r>
              <a:rPr lang="en-ZA" i="1" dirty="0">
                <a:latin typeface="Arial" pitchFamily="34" charset="0"/>
                <a:cs typeface="Arial" pitchFamily="34" charset="0"/>
              </a:rPr>
              <a:t>“including the implementation of programmes of the Reconstruction and Development Programme (RDP) as published in Government Gazette No. 16085 dated 23 November 1994” </a:t>
            </a:r>
          </a:p>
          <a:p>
            <a:pPr marL="457200">
              <a:lnSpc>
                <a:spcPct val="150000"/>
              </a:lnSpc>
            </a:pPr>
            <a:endParaRPr lang="en-ZA" sz="2000" b="1" dirty="0">
              <a:latin typeface="Arial" pitchFamily="34" charset="0"/>
              <a:cs typeface="Arial" pitchFamily="34" charset="0"/>
            </a:endParaRPr>
          </a:p>
          <a:p>
            <a:pPr marL="457200">
              <a:lnSpc>
                <a:spcPct val="150000"/>
              </a:lnSpc>
            </a:pPr>
            <a:r>
              <a:rPr lang="en-ZA" b="1" dirty="0">
                <a:solidFill>
                  <a:srgbClr val="0070C0"/>
                </a:solidFill>
                <a:latin typeface="Arial" pitchFamily="34" charset="0"/>
                <a:cs typeface="Arial" pitchFamily="34" charset="0"/>
              </a:rPr>
              <a:t>RDP Goal: The promotion of South African owned enterprises. </a:t>
            </a:r>
          </a:p>
          <a:p>
            <a:pPr marL="742950" indent="-285750">
              <a:lnSpc>
                <a:spcPct val="150000"/>
              </a:lnSpc>
              <a:buFont typeface="Arial" panose="020B0604020202020204" pitchFamily="34" charset="0"/>
              <a:buChar char="•"/>
            </a:pPr>
            <a:r>
              <a:rPr lang="en-ZA" dirty="0">
                <a:latin typeface="Arial" pitchFamily="34" charset="0"/>
                <a:cs typeface="Arial" pitchFamily="34" charset="0"/>
              </a:rPr>
              <a:t>Allocation of preference points aligned with % ownership held by South African citizens within the bidding enterprise.</a:t>
            </a:r>
          </a:p>
          <a:p>
            <a:pPr marL="742950" indent="-285750">
              <a:lnSpc>
                <a:spcPct val="150000"/>
              </a:lnSpc>
              <a:buFont typeface="Arial" panose="020B0604020202020204" pitchFamily="34" charset="0"/>
              <a:buChar char="•"/>
            </a:pPr>
            <a:r>
              <a:rPr lang="en-ZA" dirty="0">
                <a:latin typeface="Arial" pitchFamily="34" charset="0"/>
                <a:cs typeface="Arial" pitchFamily="34" charset="0"/>
              </a:rPr>
              <a:t>Ownership must be substantiated with share certificate/s </a:t>
            </a:r>
            <a:endParaRPr lang="en-GB" dirty="0">
              <a:latin typeface="Arial" pitchFamily="34" charset="0"/>
              <a:cs typeface="Arial" pitchFamily="34" charset="0"/>
            </a:endParaRPr>
          </a:p>
          <a:p>
            <a:pPr marL="457200">
              <a:lnSpc>
                <a:spcPct val="150000"/>
              </a:lnSpc>
            </a:pPr>
            <a:endParaRPr lang="en-GB" sz="2400" dirty="0">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8B4FD99C-FFCA-1980-0622-C4C8261CC9C5}"/>
              </a:ext>
            </a:extLst>
          </p:cNvPr>
          <p:cNvSpPr txBox="1">
            <a:spLocks noChangeArrowheads="1"/>
          </p:cNvSpPr>
          <p:nvPr/>
        </p:nvSpPr>
        <p:spPr>
          <a:xfrm>
            <a:off x="179512" y="200686"/>
            <a:ext cx="6552728" cy="585936"/>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800" b="1"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t>Preference Points  - RDP </a:t>
            </a:r>
          </a:p>
        </p:txBody>
      </p:sp>
    </p:spTree>
    <p:extLst>
      <p:ext uri="{BB962C8B-B14F-4D97-AF65-F5344CB8AC3E}">
        <p14:creationId xmlns:p14="http://schemas.microsoft.com/office/powerpoint/2010/main" val="1841467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8D192-E4CB-5701-7D2A-9F0DF8803BA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3332685-2EBA-0DB7-49C9-C9F9B7F7C12F}"/>
              </a:ext>
            </a:extLst>
          </p:cNvPr>
          <p:cNvSpPr txBox="1"/>
          <p:nvPr/>
        </p:nvSpPr>
        <p:spPr>
          <a:xfrm>
            <a:off x="179512" y="260648"/>
            <a:ext cx="6408712" cy="523220"/>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800" b="1"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t>SBD 6.1  HDI + RDP Claim Document</a:t>
            </a:r>
          </a:p>
        </p:txBody>
      </p:sp>
      <p:pic>
        <p:nvPicPr>
          <p:cNvPr id="3" name="Picture 2">
            <a:extLst>
              <a:ext uri="{FF2B5EF4-FFF2-40B4-BE49-F238E27FC236}">
                <a16:creationId xmlns:a16="http://schemas.microsoft.com/office/drawing/2014/main" id="{630385DF-E213-95B1-DACC-4E17341D1603}"/>
              </a:ext>
            </a:extLst>
          </p:cNvPr>
          <p:cNvPicPr>
            <a:picLocks noChangeAspect="1"/>
          </p:cNvPicPr>
          <p:nvPr/>
        </p:nvPicPr>
        <p:blipFill rotWithShape="1">
          <a:blip r:embed="rId2"/>
          <a:srcRect l="16926" t="36000" r="47637" b="19200"/>
          <a:stretch/>
        </p:blipFill>
        <p:spPr>
          <a:xfrm>
            <a:off x="395536" y="1232756"/>
            <a:ext cx="8136904" cy="4392488"/>
          </a:xfrm>
          <a:prstGeom prst="rect">
            <a:avLst/>
          </a:prstGeom>
        </p:spPr>
      </p:pic>
    </p:spTree>
    <p:extLst>
      <p:ext uri="{BB962C8B-B14F-4D97-AF65-F5344CB8AC3E}">
        <p14:creationId xmlns:p14="http://schemas.microsoft.com/office/powerpoint/2010/main" val="3206911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3C761-8501-AC6B-9F83-D5BF25F78199}"/>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D80140E5-5259-698C-4631-1CCDAE4DB212}"/>
              </a:ext>
            </a:extLst>
          </p:cNvPr>
          <p:cNvGrpSpPr/>
          <p:nvPr/>
        </p:nvGrpSpPr>
        <p:grpSpPr>
          <a:xfrm>
            <a:off x="287524" y="1196752"/>
            <a:ext cx="8568952" cy="4680520"/>
            <a:chOff x="981048" y="1124744"/>
            <a:chExt cx="6911322" cy="4680520"/>
          </a:xfrm>
        </p:grpSpPr>
        <p:pic>
          <p:nvPicPr>
            <p:cNvPr id="3" name="Picture 2">
              <a:extLst>
                <a:ext uri="{FF2B5EF4-FFF2-40B4-BE49-F238E27FC236}">
                  <a16:creationId xmlns:a16="http://schemas.microsoft.com/office/drawing/2014/main" id="{7E854B91-457C-4E5D-6DAA-BD65C32B6964}"/>
                </a:ext>
              </a:extLst>
            </p:cNvPr>
            <p:cNvPicPr>
              <a:picLocks noChangeAspect="1"/>
            </p:cNvPicPr>
            <p:nvPr/>
          </p:nvPicPr>
          <p:blipFill rotWithShape="1">
            <a:blip r:embed="rId2"/>
            <a:srcRect l="16926" t="36000" r="47637" b="31685"/>
            <a:stretch/>
          </p:blipFill>
          <p:spPr>
            <a:xfrm>
              <a:off x="981048" y="1124744"/>
              <a:ext cx="6176935" cy="3168352"/>
            </a:xfrm>
            <a:prstGeom prst="rect">
              <a:avLst/>
            </a:prstGeom>
          </p:spPr>
        </p:pic>
        <p:sp>
          <p:nvSpPr>
            <p:cNvPr id="7" name="TextBox 6">
              <a:extLst>
                <a:ext uri="{FF2B5EF4-FFF2-40B4-BE49-F238E27FC236}">
                  <a16:creationId xmlns:a16="http://schemas.microsoft.com/office/drawing/2014/main" id="{2B3771E8-B2AC-B347-4F7B-0002CA69A7E4}"/>
                </a:ext>
              </a:extLst>
            </p:cNvPr>
            <p:cNvSpPr txBox="1"/>
            <p:nvPr/>
          </p:nvSpPr>
          <p:spPr>
            <a:xfrm>
              <a:off x="2788680" y="4830251"/>
              <a:ext cx="1076640" cy="830997"/>
            </a:xfrm>
            <a:prstGeom prst="rect">
              <a:avLst/>
            </a:prstGeom>
            <a:noFill/>
          </p:spPr>
          <p:txBody>
            <a:bodyPr wrap="none" rtlCol="0">
              <a:spAutoFit/>
            </a:bodyPr>
            <a:lstStyle/>
            <a:p>
              <a:pPr algn="ctr"/>
              <a:r>
                <a:rPr lang="en-ZA" sz="1600" dirty="0"/>
                <a:t>SET</a:t>
              </a:r>
            </a:p>
            <a:p>
              <a:pPr algn="ctr"/>
              <a:r>
                <a:rPr lang="en-ZA" sz="1600" dirty="0"/>
                <a:t>POINTS </a:t>
              </a:r>
            </a:p>
            <a:p>
              <a:pPr algn="ctr"/>
              <a:r>
                <a:rPr lang="en-ZA" sz="1600" dirty="0"/>
                <a:t>AVAILABLE</a:t>
              </a:r>
            </a:p>
          </p:txBody>
        </p:sp>
        <p:sp>
          <p:nvSpPr>
            <p:cNvPr id="8" name="TextBox 7">
              <a:extLst>
                <a:ext uri="{FF2B5EF4-FFF2-40B4-BE49-F238E27FC236}">
                  <a16:creationId xmlns:a16="http://schemas.microsoft.com/office/drawing/2014/main" id="{98D3A4D0-0AF0-4CC3-B026-4D77499B5325}"/>
                </a:ext>
              </a:extLst>
            </p:cNvPr>
            <p:cNvSpPr txBox="1"/>
            <p:nvPr/>
          </p:nvSpPr>
          <p:spPr>
            <a:xfrm>
              <a:off x="5687920" y="4728046"/>
              <a:ext cx="2204450" cy="1077218"/>
            </a:xfrm>
            <a:prstGeom prst="rect">
              <a:avLst/>
            </a:prstGeom>
            <a:noFill/>
          </p:spPr>
          <p:txBody>
            <a:bodyPr wrap="none" rtlCol="0">
              <a:spAutoFit/>
            </a:bodyPr>
            <a:lstStyle/>
            <a:p>
              <a:r>
                <a:rPr lang="en-ZA" sz="1600" dirty="0"/>
                <a:t>SUBSTANTIATED</a:t>
              </a:r>
            </a:p>
            <a:p>
              <a:r>
                <a:rPr lang="en-ZA" sz="1600" dirty="0"/>
                <a:t>HDI / RDP </a:t>
              </a:r>
            </a:p>
            <a:p>
              <a:r>
                <a:rPr lang="en-ZA" sz="1600" dirty="0"/>
                <a:t>OWNERSHIP</a:t>
              </a:r>
            </a:p>
            <a:p>
              <a:r>
                <a:rPr lang="en-ZA" sz="1600" dirty="0"/>
                <a:t>IN BIDDING ENTERPRISE</a:t>
              </a:r>
            </a:p>
          </p:txBody>
        </p:sp>
        <p:sp>
          <p:nvSpPr>
            <p:cNvPr id="10" name="Arrow: Down 9">
              <a:extLst>
                <a:ext uri="{FF2B5EF4-FFF2-40B4-BE49-F238E27FC236}">
                  <a16:creationId xmlns:a16="http://schemas.microsoft.com/office/drawing/2014/main" id="{A7F8E045-8AB4-A850-A531-BB190DF60755}"/>
                </a:ext>
              </a:extLst>
            </p:cNvPr>
            <p:cNvSpPr/>
            <p:nvPr/>
          </p:nvSpPr>
          <p:spPr>
            <a:xfrm rot="10800000">
              <a:off x="3203845" y="4301802"/>
              <a:ext cx="144018" cy="455279"/>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Arrow: Down 13">
              <a:extLst>
                <a:ext uri="{FF2B5EF4-FFF2-40B4-BE49-F238E27FC236}">
                  <a16:creationId xmlns:a16="http://schemas.microsoft.com/office/drawing/2014/main" id="{21A3FDAF-3D96-3E0B-3424-46E23793AE0B}"/>
                </a:ext>
              </a:extLst>
            </p:cNvPr>
            <p:cNvSpPr/>
            <p:nvPr/>
          </p:nvSpPr>
          <p:spPr>
            <a:xfrm rot="10800000">
              <a:off x="6084169" y="4293096"/>
              <a:ext cx="144018" cy="455279"/>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9" name="TextBox 8">
            <a:extLst>
              <a:ext uri="{FF2B5EF4-FFF2-40B4-BE49-F238E27FC236}">
                <a16:creationId xmlns:a16="http://schemas.microsoft.com/office/drawing/2014/main" id="{626B89FB-696F-546B-5B6F-947512337EC4}"/>
              </a:ext>
            </a:extLst>
          </p:cNvPr>
          <p:cNvSpPr txBox="1"/>
          <p:nvPr/>
        </p:nvSpPr>
        <p:spPr>
          <a:xfrm>
            <a:off x="60841" y="235612"/>
            <a:ext cx="6933245" cy="523220"/>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800" b="1"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t>SBD 6.1  HDI + RDP Claim Document</a:t>
            </a:r>
          </a:p>
        </p:txBody>
      </p:sp>
    </p:spTree>
    <p:extLst>
      <p:ext uri="{BB962C8B-B14F-4D97-AF65-F5344CB8AC3E}">
        <p14:creationId xmlns:p14="http://schemas.microsoft.com/office/powerpoint/2010/main" val="2123889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3C761-8501-AC6B-9F83-D5BF25F78199}"/>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D80140E5-5259-698C-4631-1CCDAE4DB212}"/>
              </a:ext>
            </a:extLst>
          </p:cNvPr>
          <p:cNvGrpSpPr/>
          <p:nvPr/>
        </p:nvGrpSpPr>
        <p:grpSpPr>
          <a:xfrm>
            <a:off x="287524" y="1196752"/>
            <a:ext cx="7658429" cy="4577739"/>
            <a:chOff x="981048" y="1124744"/>
            <a:chExt cx="6176935" cy="4577739"/>
          </a:xfrm>
        </p:grpSpPr>
        <p:pic>
          <p:nvPicPr>
            <p:cNvPr id="3" name="Picture 2">
              <a:extLst>
                <a:ext uri="{FF2B5EF4-FFF2-40B4-BE49-F238E27FC236}">
                  <a16:creationId xmlns:a16="http://schemas.microsoft.com/office/drawing/2014/main" id="{7E854B91-457C-4E5D-6DAA-BD65C32B6964}"/>
                </a:ext>
              </a:extLst>
            </p:cNvPr>
            <p:cNvPicPr>
              <a:picLocks noChangeAspect="1"/>
            </p:cNvPicPr>
            <p:nvPr/>
          </p:nvPicPr>
          <p:blipFill rotWithShape="1">
            <a:blip r:embed="rId2"/>
            <a:srcRect l="16926" t="36000" r="47637" b="31685"/>
            <a:stretch/>
          </p:blipFill>
          <p:spPr>
            <a:xfrm>
              <a:off x="981048" y="1124744"/>
              <a:ext cx="6176935" cy="3168352"/>
            </a:xfrm>
            <a:prstGeom prst="rect">
              <a:avLst/>
            </a:prstGeom>
          </p:spPr>
        </p:pic>
        <p:sp>
          <p:nvSpPr>
            <p:cNvPr id="6" name="TextBox 5">
              <a:extLst>
                <a:ext uri="{FF2B5EF4-FFF2-40B4-BE49-F238E27FC236}">
                  <a16:creationId xmlns:a16="http://schemas.microsoft.com/office/drawing/2014/main" id="{0FBACD7C-D443-6CFE-FA02-A66E264A3F0D}"/>
                </a:ext>
              </a:extLst>
            </p:cNvPr>
            <p:cNvSpPr txBox="1"/>
            <p:nvPr/>
          </p:nvSpPr>
          <p:spPr>
            <a:xfrm>
              <a:off x="5796136" y="2163161"/>
              <a:ext cx="1197950" cy="1891287"/>
            </a:xfrm>
            <a:prstGeom prst="rect">
              <a:avLst/>
            </a:prstGeom>
            <a:noFill/>
          </p:spPr>
          <p:txBody>
            <a:bodyPr wrap="square" rtlCol="0">
              <a:spAutoFit/>
            </a:bodyPr>
            <a:lstStyle/>
            <a:p>
              <a:pPr>
                <a:lnSpc>
                  <a:spcPct val="150000"/>
                </a:lnSpc>
              </a:pPr>
              <a:r>
                <a:rPr lang="en-ZA" sz="2000" b="1" dirty="0"/>
                <a:t>40%</a:t>
              </a:r>
            </a:p>
            <a:p>
              <a:pPr>
                <a:lnSpc>
                  <a:spcPct val="150000"/>
                </a:lnSpc>
              </a:pPr>
              <a:r>
                <a:rPr lang="en-ZA" sz="2000" b="1" dirty="0"/>
                <a:t>25%</a:t>
              </a:r>
            </a:p>
            <a:p>
              <a:pPr>
                <a:lnSpc>
                  <a:spcPct val="150000"/>
                </a:lnSpc>
              </a:pPr>
              <a:r>
                <a:rPr lang="en-ZA" sz="2000" b="1" dirty="0"/>
                <a:t>0%</a:t>
              </a:r>
            </a:p>
            <a:p>
              <a:pPr>
                <a:lnSpc>
                  <a:spcPct val="150000"/>
                </a:lnSpc>
              </a:pPr>
              <a:r>
                <a:rPr lang="en-ZA" sz="2000" b="1" dirty="0"/>
                <a:t>100%</a:t>
              </a:r>
              <a:endParaRPr lang="en-ZA" b="1" dirty="0"/>
            </a:p>
          </p:txBody>
        </p:sp>
        <p:sp>
          <p:nvSpPr>
            <p:cNvPr id="7" name="TextBox 6">
              <a:extLst>
                <a:ext uri="{FF2B5EF4-FFF2-40B4-BE49-F238E27FC236}">
                  <a16:creationId xmlns:a16="http://schemas.microsoft.com/office/drawing/2014/main" id="{2B3771E8-B2AC-B347-4F7B-0002CA69A7E4}"/>
                </a:ext>
              </a:extLst>
            </p:cNvPr>
            <p:cNvSpPr txBox="1"/>
            <p:nvPr/>
          </p:nvSpPr>
          <p:spPr>
            <a:xfrm>
              <a:off x="2830131" y="4830251"/>
              <a:ext cx="909638" cy="738664"/>
            </a:xfrm>
            <a:prstGeom prst="rect">
              <a:avLst/>
            </a:prstGeom>
            <a:noFill/>
          </p:spPr>
          <p:txBody>
            <a:bodyPr wrap="none" rtlCol="0">
              <a:spAutoFit/>
            </a:bodyPr>
            <a:lstStyle/>
            <a:p>
              <a:pPr algn="ctr"/>
              <a:r>
                <a:rPr lang="en-ZA" sz="1400" dirty="0">
                  <a:latin typeface="Arial" panose="020B0604020202020204" pitchFamily="34" charset="0"/>
                  <a:cs typeface="Arial" panose="020B0604020202020204" pitchFamily="34" charset="0"/>
                </a:rPr>
                <a:t>SET</a:t>
              </a:r>
            </a:p>
            <a:p>
              <a:pPr algn="ctr"/>
              <a:r>
                <a:rPr lang="en-ZA" sz="1400" dirty="0">
                  <a:latin typeface="Arial" panose="020B0604020202020204" pitchFamily="34" charset="0"/>
                  <a:cs typeface="Arial" panose="020B0604020202020204" pitchFamily="34" charset="0"/>
                </a:rPr>
                <a:t>POINTS </a:t>
              </a:r>
            </a:p>
            <a:p>
              <a:pPr algn="ctr"/>
              <a:r>
                <a:rPr lang="en-ZA" sz="1400" dirty="0">
                  <a:latin typeface="Arial" panose="020B0604020202020204" pitchFamily="34" charset="0"/>
                  <a:cs typeface="Arial" panose="020B0604020202020204" pitchFamily="34" charset="0"/>
                </a:rPr>
                <a:t>AVAILABLE</a:t>
              </a:r>
            </a:p>
          </p:txBody>
        </p:sp>
        <p:sp>
          <p:nvSpPr>
            <p:cNvPr id="8" name="TextBox 7">
              <a:extLst>
                <a:ext uri="{FF2B5EF4-FFF2-40B4-BE49-F238E27FC236}">
                  <a16:creationId xmlns:a16="http://schemas.microsoft.com/office/drawing/2014/main" id="{98D3A4D0-0AF0-4CC3-B026-4D77499B5325}"/>
                </a:ext>
              </a:extLst>
            </p:cNvPr>
            <p:cNvSpPr txBox="1"/>
            <p:nvPr/>
          </p:nvSpPr>
          <p:spPr>
            <a:xfrm>
              <a:off x="5318997" y="4748376"/>
              <a:ext cx="1719827" cy="954107"/>
            </a:xfrm>
            <a:prstGeom prst="rect">
              <a:avLst/>
            </a:prstGeom>
            <a:noFill/>
          </p:spPr>
          <p:txBody>
            <a:bodyPr wrap="none" rtlCol="0">
              <a:spAutoFit/>
            </a:bodyPr>
            <a:lstStyle/>
            <a:p>
              <a:pPr algn="ctr"/>
              <a:r>
                <a:rPr lang="en-ZA" sz="1400" dirty="0">
                  <a:latin typeface="Arial" panose="020B0604020202020204" pitchFamily="34" charset="0"/>
                  <a:cs typeface="Arial" panose="020B0604020202020204" pitchFamily="34" charset="0"/>
                </a:rPr>
                <a:t>SUBSTANTIATED</a:t>
              </a:r>
            </a:p>
            <a:p>
              <a:pPr algn="ctr"/>
              <a:r>
                <a:rPr lang="en-ZA" sz="1400" dirty="0">
                  <a:latin typeface="Arial" panose="020B0604020202020204" pitchFamily="34" charset="0"/>
                  <a:cs typeface="Arial" panose="020B0604020202020204" pitchFamily="34" charset="0"/>
                </a:rPr>
                <a:t>HDI / RDP </a:t>
              </a:r>
            </a:p>
            <a:p>
              <a:pPr algn="ctr"/>
              <a:r>
                <a:rPr lang="en-ZA" sz="1400" dirty="0">
                  <a:latin typeface="Arial" panose="020B0604020202020204" pitchFamily="34" charset="0"/>
                  <a:cs typeface="Arial" panose="020B0604020202020204" pitchFamily="34" charset="0"/>
                </a:rPr>
                <a:t>OWNERSHIP IN </a:t>
              </a:r>
            </a:p>
            <a:p>
              <a:pPr algn="ctr"/>
              <a:r>
                <a:rPr lang="en-ZA" sz="1400" dirty="0">
                  <a:latin typeface="Arial" panose="020B0604020202020204" pitchFamily="34" charset="0"/>
                  <a:cs typeface="Arial" panose="020B0604020202020204" pitchFamily="34" charset="0"/>
                </a:rPr>
                <a:t>BIDDING ENTERPRISE</a:t>
              </a:r>
            </a:p>
          </p:txBody>
        </p:sp>
        <p:sp>
          <p:nvSpPr>
            <p:cNvPr id="10" name="Arrow: Down 9">
              <a:extLst>
                <a:ext uri="{FF2B5EF4-FFF2-40B4-BE49-F238E27FC236}">
                  <a16:creationId xmlns:a16="http://schemas.microsoft.com/office/drawing/2014/main" id="{A7F8E045-8AB4-A850-A531-BB190DF60755}"/>
                </a:ext>
              </a:extLst>
            </p:cNvPr>
            <p:cNvSpPr/>
            <p:nvPr/>
          </p:nvSpPr>
          <p:spPr>
            <a:xfrm rot="10800000">
              <a:off x="3203845" y="4301802"/>
              <a:ext cx="144018" cy="455279"/>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Arrow: Down 13">
              <a:extLst>
                <a:ext uri="{FF2B5EF4-FFF2-40B4-BE49-F238E27FC236}">
                  <a16:creationId xmlns:a16="http://schemas.microsoft.com/office/drawing/2014/main" id="{21A3FDAF-3D96-3E0B-3424-46E23793AE0B}"/>
                </a:ext>
              </a:extLst>
            </p:cNvPr>
            <p:cNvSpPr/>
            <p:nvPr/>
          </p:nvSpPr>
          <p:spPr>
            <a:xfrm rot="10800000">
              <a:off x="6084169" y="4293096"/>
              <a:ext cx="144018" cy="455279"/>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9" name="TextBox 8">
            <a:extLst>
              <a:ext uri="{FF2B5EF4-FFF2-40B4-BE49-F238E27FC236}">
                <a16:creationId xmlns:a16="http://schemas.microsoft.com/office/drawing/2014/main" id="{626B89FB-696F-546B-5B6F-947512337EC4}"/>
              </a:ext>
            </a:extLst>
          </p:cNvPr>
          <p:cNvSpPr txBox="1"/>
          <p:nvPr/>
        </p:nvSpPr>
        <p:spPr>
          <a:xfrm>
            <a:off x="60841" y="235612"/>
            <a:ext cx="6933245" cy="523220"/>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800" b="1"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t>SBD 6.1  HDI + RDP Claim Document</a:t>
            </a:r>
          </a:p>
        </p:txBody>
      </p:sp>
    </p:spTree>
    <p:extLst>
      <p:ext uri="{BB962C8B-B14F-4D97-AF65-F5344CB8AC3E}">
        <p14:creationId xmlns:p14="http://schemas.microsoft.com/office/powerpoint/2010/main" val="3656561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087A1-4201-A0E2-D32A-0C50DE110AA7}"/>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515F15A9-F90F-208B-8BE0-BFD106D69911}"/>
              </a:ext>
            </a:extLst>
          </p:cNvPr>
          <p:cNvGrpSpPr/>
          <p:nvPr/>
        </p:nvGrpSpPr>
        <p:grpSpPr>
          <a:xfrm>
            <a:off x="215516" y="1196752"/>
            <a:ext cx="8316923" cy="4586444"/>
            <a:chOff x="981048" y="1124744"/>
            <a:chExt cx="6176935" cy="4586444"/>
          </a:xfrm>
        </p:grpSpPr>
        <p:pic>
          <p:nvPicPr>
            <p:cNvPr id="3" name="Picture 2">
              <a:extLst>
                <a:ext uri="{FF2B5EF4-FFF2-40B4-BE49-F238E27FC236}">
                  <a16:creationId xmlns:a16="http://schemas.microsoft.com/office/drawing/2014/main" id="{D13FFED2-5D91-2630-3A53-ADAE0EB78C2A}"/>
                </a:ext>
              </a:extLst>
            </p:cNvPr>
            <p:cNvPicPr>
              <a:picLocks noChangeAspect="1"/>
            </p:cNvPicPr>
            <p:nvPr/>
          </p:nvPicPr>
          <p:blipFill rotWithShape="1">
            <a:blip r:embed="rId2"/>
            <a:srcRect l="16926" t="36000" r="47637" b="31685"/>
            <a:stretch/>
          </p:blipFill>
          <p:spPr>
            <a:xfrm>
              <a:off x="981048" y="1124744"/>
              <a:ext cx="6176935" cy="3168352"/>
            </a:xfrm>
            <a:prstGeom prst="rect">
              <a:avLst/>
            </a:prstGeom>
          </p:spPr>
        </p:pic>
        <p:sp>
          <p:nvSpPr>
            <p:cNvPr id="5" name="TextBox 4">
              <a:extLst>
                <a:ext uri="{FF2B5EF4-FFF2-40B4-BE49-F238E27FC236}">
                  <a16:creationId xmlns:a16="http://schemas.microsoft.com/office/drawing/2014/main" id="{099B2705-DF59-98DD-E2D4-4497624CDD77}"/>
                </a:ext>
              </a:extLst>
            </p:cNvPr>
            <p:cNvSpPr txBox="1"/>
            <p:nvPr/>
          </p:nvSpPr>
          <p:spPr>
            <a:xfrm>
              <a:off x="4211960" y="2185785"/>
              <a:ext cx="1197950" cy="1891287"/>
            </a:xfrm>
            <a:prstGeom prst="rect">
              <a:avLst/>
            </a:prstGeom>
            <a:noFill/>
          </p:spPr>
          <p:txBody>
            <a:bodyPr wrap="square" rtlCol="0">
              <a:spAutoFit/>
            </a:bodyPr>
            <a:lstStyle/>
            <a:p>
              <a:pPr>
                <a:lnSpc>
                  <a:spcPct val="150000"/>
                </a:lnSpc>
              </a:pPr>
              <a:r>
                <a:rPr lang="en-ZA" sz="2000" b="1" dirty="0"/>
                <a:t>1.60</a:t>
              </a:r>
            </a:p>
            <a:p>
              <a:pPr>
                <a:lnSpc>
                  <a:spcPct val="150000"/>
                </a:lnSpc>
              </a:pPr>
              <a:r>
                <a:rPr lang="en-ZA" sz="2000" b="1" dirty="0"/>
                <a:t>0.50</a:t>
              </a:r>
            </a:p>
            <a:p>
              <a:pPr>
                <a:lnSpc>
                  <a:spcPct val="150000"/>
                </a:lnSpc>
              </a:pPr>
              <a:r>
                <a:rPr lang="en-ZA" sz="2000" b="1" dirty="0"/>
                <a:t>0</a:t>
              </a:r>
            </a:p>
            <a:p>
              <a:pPr>
                <a:lnSpc>
                  <a:spcPct val="150000"/>
                </a:lnSpc>
              </a:pPr>
              <a:r>
                <a:rPr lang="en-ZA" sz="2000" b="1" dirty="0"/>
                <a:t>2.00</a:t>
              </a:r>
              <a:endParaRPr lang="en-ZA" b="1" dirty="0"/>
            </a:p>
          </p:txBody>
        </p:sp>
        <p:sp>
          <p:nvSpPr>
            <p:cNvPr id="6" name="TextBox 5">
              <a:extLst>
                <a:ext uri="{FF2B5EF4-FFF2-40B4-BE49-F238E27FC236}">
                  <a16:creationId xmlns:a16="http://schemas.microsoft.com/office/drawing/2014/main" id="{9B3985C3-BAD4-2E54-483A-0455B74252CD}"/>
                </a:ext>
              </a:extLst>
            </p:cNvPr>
            <p:cNvSpPr txBox="1"/>
            <p:nvPr/>
          </p:nvSpPr>
          <p:spPr>
            <a:xfrm>
              <a:off x="5796136" y="2163161"/>
              <a:ext cx="1197950" cy="1891287"/>
            </a:xfrm>
            <a:prstGeom prst="rect">
              <a:avLst/>
            </a:prstGeom>
            <a:noFill/>
          </p:spPr>
          <p:txBody>
            <a:bodyPr wrap="square" rtlCol="0">
              <a:spAutoFit/>
            </a:bodyPr>
            <a:lstStyle/>
            <a:p>
              <a:pPr>
                <a:lnSpc>
                  <a:spcPct val="150000"/>
                </a:lnSpc>
              </a:pPr>
              <a:r>
                <a:rPr lang="en-ZA" sz="2000" b="1" dirty="0"/>
                <a:t>40%</a:t>
              </a:r>
            </a:p>
            <a:p>
              <a:pPr>
                <a:lnSpc>
                  <a:spcPct val="150000"/>
                </a:lnSpc>
              </a:pPr>
              <a:r>
                <a:rPr lang="en-ZA" sz="2000" b="1" dirty="0"/>
                <a:t>25%</a:t>
              </a:r>
            </a:p>
            <a:p>
              <a:pPr>
                <a:lnSpc>
                  <a:spcPct val="150000"/>
                </a:lnSpc>
              </a:pPr>
              <a:r>
                <a:rPr lang="en-ZA" sz="2000" b="1" dirty="0"/>
                <a:t>0%</a:t>
              </a:r>
            </a:p>
            <a:p>
              <a:pPr>
                <a:lnSpc>
                  <a:spcPct val="150000"/>
                </a:lnSpc>
              </a:pPr>
              <a:r>
                <a:rPr lang="en-ZA" sz="2000" b="1" dirty="0"/>
                <a:t>100%</a:t>
              </a:r>
              <a:endParaRPr lang="en-ZA" b="1" dirty="0"/>
            </a:p>
          </p:txBody>
        </p:sp>
        <p:sp>
          <p:nvSpPr>
            <p:cNvPr id="7" name="TextBox 6">
              <a:extLst>
                <a:ext uri="{FF2B5EF4-FFF2-40B4-BE49-F238E27FC236}">
                  <a16:creationId xmlns:a16="http://schemas.microsoft.com/office/drawing/2014/main" id="{A12E9710-D79C-DF5C-A07D-5CDC35AD133B}"/>
                </a:ext>
              </a:extLst>
            </p:cNvPr>
            <p:cNvSpPr txBox="1"/>
            <p:nvPr/>
          </p:nvSpPr>
          <p:spPr>
            <a:xfrm>
              <a:off x="2828553" y="4850576"/>
              <a:ext cx="894603" cy="738664"/>
            </a:xfrm>
            <a:prstGeom prst="rect">
              <a:avLst/>
            </a:prstGeom>
            <a:noFill/>
          </p:spPr>
          <p:txBody>
            <a:bodyPr wrap="none" rtlCol="0">
              <a:spAutoFit/>
            </a:bodyPr>
            <a:lstStyle/>
            <a:p>
              <a:pPr algn="ctr"/>
              <a:r>
                <a:rPr lang="en-ZA" sz="1400" dirty="0">
                  <a:latin typeface="Arial" panose="020B0604020202020204" pitchFamily="34" charset="0"/>
                  <a:cs typeface="Arial" panose="020B0604020202020204" pitchFamily="34" charset="0"/>
                </a:rPr>
                <a:t>SET</a:t>
              </a:r>
            </a:p>
            <a:p>
              <a:pPr algn="ctr"/>
              <a:r>
                <a:rPr lang="en-ZA" sz="1400" dirty="0">
                  <a:latin typeface="Arial" panose="020B0604020202020204" pitchFamily="34" charset="0"/>
                  <a:cs typeface="Arial" panose="020B0604020202020204" pitchFamily="34" charset="0"/>
                </a:rPr>
                <a:t>POINTS </a:t>
              </a:r>
            </a:p>
            <a:p>
              <a:pPr algn="ctr"/>
              <a:r>
                <a:rPr lang="en-ZA" sz="1400" dirty="0">
                  <a:latin typeface="Arial" panose="020B0604020202020204" pitchFamily="34" charset="0"/>
                  <a:cs typeface="Arial" panose="020B0604020202020204" pitchFamily="34" charset="0"/>
                </a:rPr>
                <a:t>AVAILABLE</a:t>
              </a:r>
            </a:p>
          </p:txBody>
        </p:sp>
        <p:sp>
          <p:nvSpPr>
            <p:cNvPr id="8" name="TextBox 7">
              <a:extLst>
                <a:ext uri="{FF2B5EF4-FFF2-40B4-BE49-F238E27FC236}">
                  <a16:creationId xmlns:a16="http://schemas.microsoft.com/office/drawing/2014/main" id="{C234B115-005F-FA64-A1AD-48D8EF00918A}"/>
                </a:ext>
              </a:extLst>
            </p:cNvPr>
            <p:cNvSpPr txBox="1"/>
            <p:nvPr/>
          </p:nvSpPr>
          <p:spPr>
            <a:xfrm>
              <a:off x="5364349" y="4757081"/>
              <a:ext cx="1583659" cy="954107"/>
            </a:xfrm>
            <a:prstGeom prst="rect">
              <a:avLst/>
            </a:prstGeom>
            <a:noFill/>
          </p:spPr>
          <p:txBody>
            <a:bodyPr wrap="none" rtlCol="0">
              <a:spAutoFit/>
            </a:bodyPr>
            <a:lstStyle/>
            <a:p>
              <a:pPr algn="ctr"/>
              <a:r>
                <a:rPr lang="en-ZA" sz="1400" dirty="0">
                  <a:latin typeface="Arial" panose="020B0604020202020204" pitchFamily="34" charset="0"/>
                  <a:cs typeface="Arial" panose="020B0604020202020204" pitchFamily="34" charset="0"/>
                </a:rPr>
                <a:t>SUBSTANTIATED</a:t>
              </a:r>
            </a:p>
            <a:p>
              <a:pPr algn="ctr"/>
              <a:r>
                <a:rPr lang="en-ZA" sz="1400" dirty="0">
                  <a:latin typeface="Arial" panose="020B0604020202020204" pitchFamily="34" charset="0"/>
                  <a:cs typeface="Arial" panose="020B0604020202020204" pitchFamily="34" charset="0"/>
                </a:rPr>
                <a:t>HDI / RDP </a:t>
              </a:r>
            </a:p>
            <a:p>
              <a:pPr algn="ctr"/>
              <a:r>
                <a:rPr lang="en-ZA" sz="1400" dirty="0">
                  <a:latin typeface="Arial" panose="020B0604020202020204" pitchFamily="34" charset="0"/>
                  <a:cs typeface="Arial" panose="020B0604020202020204" pitchFamily="34" charset="0"/>
                </a:rPr>
                <a:t>OWNERSHIP IN </a:t>
              </a:r>
            </a:p>
            <a:p>
              <a:pPr algn="ctr"/>
              <a:r>
                <a:rPr lang="en-ZA" sz="1400" dirty="0">
                  <a:latin typeface="Arial" panose="020B0604020202020204" pitchFamily="34" charset="0"/>
                  <a:cs typeface="Arial" panose="020B0604020202020204" pitchFamily="34" charset="0"/>
                </a:rPr>
                <a:t>BIDDING ENTERPRISE</a:t>
              </a:r>
            </a:p>
          </p:txBody>
        </p:sp>
        <p:sp>
          <p:nvSpPr>
            <p:cNvPr id="10" name="Arrow: Down 9">
              <a:extLst>
                <a:ext uri="{FF2B5EF4-FFF2-40B4-BE49-F238E27FC236}">
                  <a16:creationId xmlns:a16="http://schemas.microsoft.com/office/drawing/2014/main" id="{603E84D3-5559-BBED-526E-A0F3BC483D21}"/>
                </a:ext>
              </a:extLst>
            </p:cNvPr>
            <p:cNvSpPr/>
            <p:nvPr/>
          </p:nvSpPr>
          <p:spPr>
            <a:xfrm rot="10800000">
              <a:off x="3203845" y="4301802"/>
              <a:ext cx="144018" cy="455279"/>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id="{E2087A89-32D9-5A87-1E8D-055C662C66AB}"/>
                </a:ext>
              </a:extLst>
            </p:cNvPr>
            <p:cNvSpPr txBox="1"/>
            <p:nvPr/>
          </p:nvSpPr>
          <p:spPr>
            <a:xfrm>
              <a:off x="3591592" y="4757081"/>
              <a:ext cx="2104835" cy="954107"/>
            </a:xfrm>
            <a:prstGeom prst="rect">
              <a:avLst/>
            </a:prstGeom>
            <a:noFill/>
          </p:spPr>
          <p:txBody>
            <a:bodyPr wrap="square" rtlCol="0">
              <a:spAutoFit/>
            </a:bodyPr>
            <a:lstStyle/>
            <a:p>
              <a:pPr algn="ctr"/>
              <a:r>
                <a:rPr lang="en-ZA" sz="1400" dirty="0">
                  <a:latin typeface="Arial" panose="020B0604020202020204" pitchFamily="34" charset="0"/>
                  <a:cs typeface="Arial" panose="020B0604020202020204" pitchFamily="34" charset="0"/>
                </a:rPr>
                <a:t>BIDDER POINTS </a:t>
              </a:r>
            </a:p>
            <a:p>
              <a:pPr algn="ctr"/>
              <a:r>
                <a:rPr lang="en-ZA" sz="1400" dirty="0">
                  <a:latin typeface="Arial" panose="020B0604020202020204" pitchFamily="34" charset="0"/>
                  <a:cs typeface="Arial" panose="020B0604020202020204" pitchFamily="34" charset="0"/>
                </a:rPr>
                <a:t>CLAIMED</a:t>
              </a:r>
            </a:p>
            <a:p>
              <a:pPr algn="ctr"/>
              <a:r>
                <a:rPr lang="en-ZA" sz="1400" dirty="0">
                  <a:latin typeface="Arial" panose="020B0604020202020204" pitchFamily="34" charset="0"/>
                  <a:cs typeface="Arial" panose="020B0604020202020204" pitchFamily="34" charset="0"/>
                </a:rPr>
                <a:t>AFTER OWN </a:t>
              </a:r>
            </a:p>
            <a:p>
              <a:pPr algn="ctr"/>
              <a:r>
                <a:rPr lang="en-ZA" sz="1400" dirty="0">
                  <a:latin typeface="Arial" panose="020B0604020202020204" pitchFamily="34" charset="0"/>
                  <a:cs typeface="Arial" panose="020B0604020202020204" pitchFamily="34" charset="0"/>
                </a:rPr>
                <a:t>CALCULATION</a:t>
              </a:r>
            </a:p>
          </p:txBody>
        </p:sp>
        <p:sp>
          <p:nvSpPr>
            <p:cNvPr id="14" name="Arrow: Down 13">
              <a:extLst>
                <a:ext uri="{FF2B5EF4-FFF2-40B4-BE49-F238E27FC236}">
                  <a16:creationId xmlns:a16="http://schemas.microsoft.com/office/drawing/2014/main" id="{2FB0AF86-B7F6-1D40-3153-B38D13320F98}"/>
                </a:ext>
              </a:extLst>
            </p:cNvPr>
            <p:cNvSpPr/>
            <p:nvPr/>
          </p:nvSpPr>
          <p:spPr>
            <a:xfrm rot="10800000">
              <a:off x="6084169" y="4293096"/>
              <a:ext cx="144018" cy="455279"/>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Arrow: Down 14">
              <a:extLst>
                <a:ext uri="{FF2B5EF4-FFF2-40B4-BE49-F238E27FC236}">
                  <a16:creationId xmlns:a16="http://schemas.microsoft.com/office/drawing/2014/main" id="{1B104CC4-1680-61F2-24AD-D7F0DAF8E0F6}"/>
                </a:ext>
              </a:extLst>
            </p:cNvPr>
            <p:cNvSpPr/>
            <p:nvPr/>
          </p:nvSpPr>
          <p:spPr>
            <a:xfrm rot="10800000">
              <a:off x="4572001" y="4293096"/>
              <a:ext cx="144018" cy="455279"/>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9" name="TextBox 8">
            <a:extLst>
              <a:ext uri="{FF2B5EF4-FFF2-40B4-BE49-F238E27FC236}">
                <a16:creationId xmlns:a16="http://schemas.microsoft.com/office/drawing/2014/main" id="{7210D8C0-8D70-9287-9BBB-C6BF9699BF1E}"/>
              </a:ext>
            </a:extLst>
          </p:cNvPr>
          <p:cNvSpPr txBox="1"/>
          <p:nvPr/>
        </p:nvSpPr>
        <p:spPr>
          <a:xfrm>
            <a:off x="82719" y="208423"/>
            <a:ext cx="6933245" cy="523220"/>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800" b="1"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t>SBD 6.1  HDI + RDP Claim Document</a:t>
            </a:r>
          </a:p>
        </p:txBody>
      </p:sp>
    </p:spTree>
    <p:extLst>
      <p:ext uri="{BB962C8B-B14F-4D97-AF65-F5344CB8AC3E}">
        <p14:creationId xmlns:p14="http://schemas.microsoft.com/office/powerpoint/2010/main" val="116481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DBE70-1B96-C87C-9CBA-9BE2788578A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C99CE92-2493-6DFC-C674-6749D95295AC}"/>
              </a:ext>
            </a:extLst>
          </p:cNvPr>
          <p:cNvSpPr txBox="1"/>
          <p:nvPr/>
        </p:nvSpPr>
        <p:spPr>
          <a:xfrm>
            <a:off x="97521" y="44624"/>
            <a:ext cx="7583038" cy="954107"/>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800" b="1"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t>SBD 6.1  HDI + RDP Points Calculation  </a:t>
            </a:r>
          </a:p>
          <a:p>
            <a:r>
              <a:rPr lang="en-GB" dirty="0"/>
              <a:t>(Maximum 10 Points)</a:t>
            </a:r>
          </a:p>
        </p:txBody>
      </p:sp>
      <p:sp>
        <p:nvSpPr>
          <p:cNvPr id="3" name="TextBox 2">
            <a:extLst>
              <a:ext uri="{FF2B5EF4-FFF2-40B4-BE49-F238E27FC236}">
                <a16:creationId xmlns:a16="http://schemas.microsoft.com/office/drawing/2014/main" id="{72C94031-221C-048A-59E6-D812E077B0EC}"/>
              </a:ext>
            </a:extLst>
          </p:cNvPr>
          <p:cNvSpPr txBox="1"/>
          <p:nvPr/>
        </p:nvSpPr>
        <p:spPr>
          <a:xfrm>
            <a:off x="977827" y="5261138"/>
            <a:ext cx="7394140" cy="369332"/>
          </a:xfrm>
          <a:prstGeom prst="rect">
            <a:avLst/>
          </a:prstGeom>
          <a:noFill/>
        </p:spPr>
        <p:txBody>
          <a:bodyPr wrap="none" rtlCol="0">
            <a:spAutoFit/>
          </a:bodyPr>
          <a:lstStyle/>
          <a:p>
            <a:r>
              <a:rPr lang="en-ZA" dirty="0">
                <a:latin typeface="Arial" panose="020B0604020202020204" pitchFamily="34" charset="0"/>
                <a:cs typeface="Arial" panose="020B0604020202020204" pitchFamily="34" charset="0"/>
              </a:rPr>
              <a:t>% EQUITY OWNERSHIP x POINTS AVAILABLE = POINTS SCORED </a:t>
            </a:r>
          </a:p>
        </p:txBody>
      </p:sp>
      <p:pic>
        <p:nvPicPr>
          <p:cNvPr id="7" name="Picture 6">
            <a:extLst>
              <a:ext uri="{FF2B5EF4-FFF2-40B4-BE49-F238E27FC236}">
                <a16:creationId xmlns:a16="http://schemas.microsoft.com/office/drawing/2014/main" id="{2E1A9C1A-D3EE-6CCE-BAE7-896BD5DDA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96752"/>
            <a:ext cx="8496944" cy="3973367"/>
          </a:xfrm>
          <a:prstGeom prst="rect">
            <a:avLst/>
          </a:prstGeom>
        </p:spPr>
      </p:pic>
    </p:spTree>
    <p:extLst>
      <p:ext uri="{BB962C8B-B14F-4D97-AF65-F5344CB8AC3E}">
        <p14:creationId xmlns:p14="http://schemas.microsoft.com/office/powerpoint/2010/main" val="4165101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D5AE0-942C-7924-362F-325683AF404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5364438-5C4C-78E9-761F-4050F9598E3F}"/>
              </a:ext>
            </a:extLst>
          </p:cNvPr>
          <p:cNvSpPr txBox="1"/>
          <p:nvPr/>
        </p:nvSpPr>
        <p:spPr>
          <a:xfrm>
            <a:off x="179512" y="548680"/>
            <a:ext cx="6984776" cy="400110"/>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sz="2800" b="1" dirty="0"/>
              <a:t>90/10       </a:t>
            </a:r>
          </a:p>
          <a:p>
            <a:r>
              <a:rPr lang="en-GB" sz="2800" b="1" dirty="0"/>
              <a:t>Points  &amp; Ranking of Bids Received</a:t>
            </a:r>
          </a:p>
        </p:txBody>
      </p:sp>
      <p:sp>
        <p:nvSpPr>
          <p:cNvPr id="6" name="TextBox 5">
            <a:extLst>
              <a:ext uri="{FF2B5EF4-FFF2-40B4-BE49-F238E27FC236}">
                <a16:creationId xmlns:a16="http://schemas.microsoft.com/office/drawing/2014/main" id="{94142D63-1B62-E4DA-8400-BC6545C84255}"/>
              </a:ext>
            </a:extLst>
          </p:cNvPr>
          <p:cNvSpPr txBox="1"/>
          <p:nvPr/>
        </p:nvSpPr>
        <p:spPr>
          <a:xfrm>
            <a:off x="771838" y="5336676"/>
            <a:ext cx="7744339" cy="369332"/>
          </a:xfrm>
          <a:prstGeom prst="rect">
            <a:avLst/>
          </a:prstGeom>
          <a:noFill/>
        </p:spPr>
        <p:txBody>
          <a:bodyPr wrap="square">
            <a:spAutoFit/>
          </a:bodyPr>
          <a:lstStyle>
            <a:defPPr>
              <a:defRPr lang="en-US"/>
            </a:defPPr>
            <a:lvl1pPr algn="ctr">
              <a:defRPr b="0" i="1">
                <a:solidFill>
                  <a:srgbClr val="333333"/>
                </a:solidFill>
                <a:effectLst/>
                <a:latin typeface="open sans" panose="020B0606030504020204" pitchFamily="34" charset="0"/>
              </a:defRPr>
            </a:lvl1pPr>
          </a:lstStyle>
          <a:p>
            <a:r>
              <a:rPr lang="en-GB" i="0" dirty="0">
                <a:latin typeface="Arial" panose="020B0604020202020204" pitchFamily="34" charset="0"/>
                <a:cs typeface="Arial" panose="020B0604020202020204" pitchFamily="34" charset="0"/>
              </a:rPr>
              <a:t> TOTAL POINTS SCORED &amp; DETERMINES RANKING OF BID</a:t>
            </a:r>
          </a:p>
        </p:txBody>
      </p:sp>
      <p:pic>
        <p:nvPicPr>
          <p:cNvPr id="8" name="Picture 7">
            <a:extLst>
              <a:ext uri="{FF2B5EF4-FFF2-40B4-BE49-F238E27FC236}">
                <a16:creationId xmlns:a16="http://schemas.microsoft.com/office/drawing/2014/main" id="{62CC1BCF-1310-DD8C-156F-E5C8B4B5FB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274"/>
          <a:stretch/>
        </p:blipFill>
        <p:spPr>
          <a:xfrm>
            <a:off x="179512" y="3068960"/>
            <a:ext cx="4028116" cy="1162793"/>
          </a:xfrm>
          <a:prstGeom prst="rect">
            <a:avLst/>
          </a:prstGeom>
          <a:ln>
            <a:solidFill>
              <a:schemeClr val="tx2"/>
            </a:solidFill>
          </a:ln>
        </p:spPr>
      </p:pic>
      <p:pic>
        <p:nvPicPr>
          <p:cNvPr id="9" name="Picture 8">
            <a:extLst>
              <a:ext uri="{FF2B5EF4-FFF2-40B4-BE49-F238E27FC236}">
                <a16:creationId xmlns:a16="http://schemas.microsoft.com/office/drawing/2014/main" id="{A0FAE640-29A6-6301-BC73-4CC8A96097DD}"/>
              </a:ext>
            </a:extLst>
          </p:cNvPr>
          <p:cNvPicPr>
            <a:picLocks noChangeAspect="1"/>
          </p:cNvPicPr>
          <p:nvPr/>
        </p:nvPicPr>
        <p:blipFill rotWithShape="1">
          <a:blip r:embed="rId4">
            <a:extLst>
              <a:ext uri="{28A0092B-C50C-407E-A947-70E740481C1C}">
                <a14:useLocalDpi xmlns:a14="http://schemas.microsoft.com/office/drawing/2010/main" val="0"/>
              </a:ext>
            </a:extLst>
          </a:blip>
          <a:srcRect l="8372" r="4279" b="74945"/>
          <a:stretch/>
        </p:blipFill>
        <p:spPr>
          <a:xfrm>
            <a:off x="1691680" y="1908758"/>
            <a:ext cx="5967480" cy="708633"/>
          </a:xfrm>
          <a:prstGeom prst="rect">
            <a:avLst/>
          </a:prstGeom>
        </p:spPr>
      </p:pic>
      <p:pic>
        <p:nvPicPr>
          <p:cNvPr id="10" name="Picture 9">
            <a:extLst>
              <a:ext uri="{FF2B5EF4-FFF2-40B4-BE49-F238E27FC236}">
                <a16:creationId xmlns:a16="http://schemas.microsoft.com/office/drawing/2014/main" id="{B2521A37-1C5D-2CDA-331B-AE6C9A8D04F3}"/>
              </a:ext>
            </a:extLst>
          </p:cNvPr>
          <p:cNvPicPr>
            <a:picLocks noChangeAspect="1"/>
          </p:cNvPicPr>
          <p:nvPr/>
        </p:nvPicPr>
        <p:blipFill rotWithShape="1">
          <a:blip r:embed="rId5"/>
          <a:srcRect l="25276" t="19200" r="60251" b="70026"/>
          <a:stretch/>
        </p:blipFill>
        <p:spPr>
          <a:xfrm>
            <a:off x="5031185" y="3218258"/>
            <a:ext cx="3573263" cy="732794"/>
          </a:xfrm>
          <a:prstGeom prst="rect">
            <a:avLst/>
          </a:prstGeom>
          <a:ln>
            <a:noFill/>
          </a:ln>
        </p:spPr>
      </p:pic>
      <p:sp>
        <p:nvSpPr>
          <p:cNvPr id="11" name="Plus Sign 10">
            <a:extLst>
              <a:ext uri="{FF2B5EF4-FFF2-40B4-BE49-F238E27FC236}">
                <a16:creationId xmlns:a16="http://schemas.microsoft.com/office/drawing/2014/main" id="{6EA231D0-4C98-7E76-881A-7FCEA227455B}"/>
              </a:ext>
            </a:extLst>
          </p:cNvPr>
          <p:cNvSpPr/>
          <p:nvPr/>
        </p:nvSpPr>
        <p:spPr>
          <a:xfrm>
            <a:off x="4355976" y="3374988"/>
            <a:ext cx="432048" cy="504056"/>
          </a:xfrm>
          <a:prstGeom prst="mathPlu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317D1C6D-E628-FE6C-58B8-65E309C2D2F1}"/>
              </a:ext>
            </a:extLst>
          </p:cNvPr>
          <p:cNvSpPr/>
          <p:nvPr/>
        </p:nvSpPr>
        <p:spPr>
          <a:xfrm>
            <a:off x="5008380" y="3068960"/>
            <a:ext cx="4028116" cy="1162793"/>
          </a:xfrm>
          <a:prstGeom prst="rect">
            <a:avLst/>
          </a:prstGeom>
          <a:no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Left Brace 15">
            <a:extLst>
              <a:ext uri="{FF2B5EF4-FFF2-40B4-BE49-F238E27FC236}">
                <a16:creationId xmlns:a16="http://schemas.microsoft.com/office/drawing/2014/main" id="{385AD77C-3297-FA2E-9E1C-5ABE1348558D}"/>
              </a:ext>
            </a:extLst>
          </p:cNvPr>
          <p:cNvSpPr/>
          <p:nvPr/>
        </p:nvSpPr>
        <p:spPr>
          <a:xfrm rot="16200000">
            <a:off x="4391982" y="2760870"/>
            <a:ext cx="504055" cy="3744418"/>
          </a:xfrm>
          <a:prstGeom prst="leftBrace">
            <a:avLst>
              <a:gd name="adj1" fmla="val 6339"/>
              <a:gd name="adj2" fmla="val 49179"/>
            </a:avLst>
          </a:prstGeom>
          <a:ln w="38100">
            <a:solidFill>
              <a:srgbClr val="0070C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ZA">
              <a:solidFill>
                <a:srgbClr val="0070C0"/>
              </a:solidFill>
            </a:endParaRPr>
          </a:p>
        </p:txBody>
      </p:sp>
      <p:sp>
        <p:nvSpPr>
          <p:cNvPr id="2" name="Equals 1">
            <a:extLst>
              <a:ext uri="{FF2B5EF4-FFF2-40B4-BE49-F238E27FC236}">
                <a16:creationId xmlns:a16="http://schemas.microsoft.com/office/drawing/2014/main" id="{2C4FFBA5-330E-C597-4A1F-A873C7BC9758}"/>
              </a:ext>
            </a:extLst>
          </p:cNvPr>
          <p:cNvSpPr/>
          <p:nvPr/>
        </p:nvSpPr>
        <p:spPr>
          <a:xfrm>
            <a:off x="4427984" y="5010575"/>
            <a:ext cx="432048" cy="290633"/>
          </a:xfrm>
          <a:prstGeom prst="mathEqual">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4204349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42177F-5F50-D2BD-DED7-E482DE847A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9823" y="1412776"/>
            <a:ext cx="5764177" cy="1601507"/>
          </a:xfrm>
          <a:prstGeom prst="rect">
            <a:avLst/>
          </a:prstGeom>
        </p:spPr>
      </p:pic>
      <p:sp>
        <p:nvSpPr>
          <p:cNvPr id="2" name="TextBox 1">
            <a:extLst>
              <a:ext uri="{FF2B5EF4-FFF2-40B4-BE49-F238E27FC236}">
                <a16:creationId xmlns:a16="http://schemas.microsoft.com/office/drawing/2014/main" id="{A0CE6AC1-1EC9-2A7A-DBBB-A96F82A91F88}"/>
              </a:ext>
            </a:extLst>
          </p:cNvPr>
          <p:cNvSpPr txBox="1"/>
          <p:nvPr/>
        </p:nvSpPr>
        <p:spPr>
          <a:xfrm>
            <a:off x="0" y="290866"/>
            <a:ext cx="7341393" cy="461665"/>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sz="2800" b="1" dirty="0"/>
              <a:t>Bid Price (90 Points) Calculation</a:t>
            </a:r>
          </a:p>
        </p:txBody>
      </p:sp>
      <p:pic>
        <p:nvPicPr>
          <p:cNvPr id="9" name="Picture 8">
            <a:extLst>
              <a:ext uri="{FF2B5EF4-FFF2-40B4-BE49-F238E27FC236}">
                <a16:creationId xmlns:a16="http://schemas.microsoft.com/office/drawing/2014/main" id="{69D12239-A0E2-C978-1653-6A8CD93D1D91}"/>
              </a:ext>
            </a:extLst>
          </p:cNvPr>
          <p:cNvPicPr>
            <a:picLocks noChangeAspect="1"/>
          </p:cNvPicPr>
          <p:nvPr/>
        </p:nvPicPr>
        <p:blipFill rotWithShape="1">
          <a:blip r:embed="rId3"/>
          <a:srcRect l="19725" t="14870" r="34856" b="54545"/>
          <a:stretch/>
        </p:blipFill>
        <p:spPr>
          <a:xfrm>
            <a:off x="395536" y="2996952"/>
            <a:ext cx="6273337" cy="2376264"/>
          </a:xfrm>
          <a:prstGeom prst="rect">
            <a:avLst/>
          </a:prstGeom>
        </p:spPr>
      </p:pic>
      <p:sp>
        <p:nvSpPr>
          <p:cNvPr id="6" name="TextBox 5">
            <a:extLst>
              <a:ext uri="{FF2B5EF4-FFF2-40B4-BE49-F238E27FC236}">
                <a16:creationId xmlns:a16="http://schemas.microsoft.com/office/drawing/2014/main" id="{5067CD2B-A2A7-6D03-5E6C-F4EE9F1EFDD3}"/>
              </a:ext>
            </a:extLst>
          </p:cNvPr>
          <p:cNvSpPr txBox="1"/>
          <p:nvPr/>
        </p:nvSpPr>
        <p:spPr>
          <a:xfrm>
            <a:off x="0" y="1027393"/>
            <a:ext cx="9144000" cy="369332"/>
          </a:xfrm>
          <a:prstGeom prst="rect">
            <a:avLst/>
          </a:prstGeom>
          <a:solidFill>
            <a:schemeClr val="accent3">
              <a:lumMod val="20000"/>
              <a:lumOff val="80000"/>
            </a:schemeClr>
          </a:solidFill>
        </p:spPr>
        <p:txBody>
          <a:bodyPr wrap="square">
            <a:spAutoFit/>
          </a:bodyPr>
          <a:lstStyle>
            <a:defPPr>
              <a:defRPr lang="en-US"/>
            </a:defPPr>
            <a:lvl1pPr algn="ctr">
              <a:defRPr b="0" i="1">
                <a:solidFill>
                  <a:srgbClr val="333333"/>
                </a:solidFill>
                <a:effectLst/>
                <a:latin typeface="open sans" panose="020B0606030504020204" pitchFamily="34" charset="0"/>
              </a:defRPr>
            </a:lvl1pPr>
          </a:lstStyle>
          <a:p>
            <a:r>
              <a:rPr lang="en-GB" i="0" dirty="0">
                <a:latin typeface="Arial" panose="020B0604020202020204" pitchFamily="34" charset="0"/>
                <a:cs typeface="Arial" panose="020B0604020202020204" pitchFamily="34" charset="0"/>
              </a:rPr>
              <a:t>Bidding Enterprise A   vs  Bidding Enterprise C</a:t>
            </a:r>
          </a:p>
        </p:txBody>
      </p:sp>
      <p:sp>
        <p:nvSpPr>
          <p:cNvPr id="7" name="TextBox 6">
            <a:extLst>
              <a:ext uri="{FF2B5EF4-FFF2-40B4-BE49-F238E27FC236}">
                <a16:creationId xmlns:a16="http://schemas.microsoft.com/office/drawing/2014/main" id="{6A613B04-8BCE-329C-DF59-AB8E6D84267F}"/>
              </a:ext>
            </a:extLst>
          </p:cNvPr>
          <p:cNvSpPr txBox="1"/>
          <p:nvPr/>
        </p:nvSpPr>
        <p:spPr>
          <a:xfrm>
            <a:off x="0" y="5461275"/>
            <a:ext cx="9144000" cy="369332"/>
          </a:xfrm>
          <a:prstGeom prst="rect">
            <a:avLst/>
          </a:prstGeom>
          <a:solidFill>
            <a:schemeClr val="accent3">
              <a:lumMod val="20000"/>
              <a:lumOff val="80000"/>
            </a:schemeClr>
          </a:solidFill>
        </p:spPr>
        <p:txBody>
          <a:bodyPr wrap="square">
            <a:spAutoFit/>
          </a:bodyPr>
          <a:lstStyle>
            <a:defPPr>
              <a:defRPr lang="en-US"/>
            </a:defPPr>
            <a:lvl1pPr algn="ctr">
              <a:defRPr b="0" i="1">
                <a:solidFill>
                  <a:srgbClr val="333333"/>
                </a:solidFill>
                <a:effectLst/>
                <a:latin typeface="open sans" panose="020B0606030504020204" pitchFamily="34" charset="0"/>
              </a:defRPr>
            </a:lvl1pPr>
          </a:lstStyle>
          <a:p>
            <a:r>
              <a:rPr lang="en-GB" i="0" dirty="0">
                <a:latin typeface="Arial" panose="020B0604020202020204" pitchFamily="34" charset="0"/>
                <a:cs typeface="Arial" panose="020B0604020202020204" pitchFamily="34" charset="0"/>
              </a:rPr>
              <a:t>Lowest priced, responsive bid, becomes the benchmark</a:t>
            </a:r>
          </a:p>
        </p:txBody>
      </p:sp>
    </p:spTree>
    <p:extLst>
      <p:ext uri="{BB962C8B-B14F-4D97-AF65-F5344CB8AC3E}">
        <p14:creationId xmlns:p14="http://schemas.microsoft.com/office/powerpoint/2010/main" val="3967912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5F2DF-91A1-BD2C-455E-9736B76C18F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ADE5D54-1276-73E9-9132-63A234F06D0B}"/>
              </a:ext>
            </a:extLst>
          </p:cNvPr>
          <p:cNvSpPr txBox="1"/>
          <p:nvPr/>
        </p:nvSpPr>
        <p:spPr>
          <a:xfrm>
            <a:off x="107504" y="339043"/>
            <a:ext cx="3744416" cy="461665"/>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sz="2800" b="1" dirty="0"/>
              <a:t>Bid Ranking</a:t>
            </a:r>
          </a:p>
        </p:txBody>
      </p:sp>
      <p:grpSp>
        <p:nvGrpSpPr>
          <p:cNvPr id="22" name="Group 21">
            <a:extLst>
              <a:ext uri="{FF2B5EF4-FFF2-40B4-BE49-F238E27FC236}">
                <a16:creationId xmlns:a16="http://schemas.microsoft.com/office/drawing/2014/main" id="{6312A45A-A31B-E8DA-C188-40953A55FE39}"/>
              </a:ext>
            </a:extLst>
          </p:cNvPr>
          <p:cNvGrpSpPr/>
          <p:nvPr/>
        </p:nvGrpSpPr>
        <p:grpSpPr>
          <a:xfrm>
            <a:off x="0" y="1268760"/>
            <a:ext cx="9107488" cy="4463773"/>
            <a:chOff x="0" y="1268760"/>
            <a:chExt cx="9107488" cy="4463773"/>
          </a:xfrm>
        </p:grpSpPr>
        <p:pic>
          <p:nvPicPr>
            <p:cNvPr id="10" name="Picture 9">
              <a:extLst>
                <a:ext uri="{FF2B5EF4-FFF2-40B4-BE49-F238E27FC236}">
                  <a16:creationId xmlns:a16="http://schemas.microsoft.com/office/drawing/2014/main" id="{C3B4833E-4670-F66A-AF1B-306C3DF3E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123" y="1844824"/>
              <a:ext cx="7243237" cy="3887709"/>
            </a:xfrm>
            <a:prstGeom prst="rect">
              <a:avLst/>
            </a:prstGeom>
          </p:spPr>
        </p:pic>
        <p:sp>
          <p:nvSpPr>
            <p:cNvPr id="11" name="TextBox 10">
              <a:extLst>
                <a:ext uri="{FF2B5EF4-FFF2-40B4-BE49-F238E27FC236}">
                  <a16:creationId xmlns:a16="http://schemas.microsoft.com/office/drawing/2014/main" id="{842BB78B-4330-DEBC-5D99-A0B4A64AF1A0}"/>
                </a:ext>
              </a:extLst>
            </p:cNvPr>
            <p:cNvSpPr txBox="1"/>
            <p:nvPr/>
          </p:nvSpPr>
          <p:spPr>
            <a:xfrm>
              <a:off x="0" y="1268760"/>
              <a:ext cx="9107488" cy="369332"/>
            </a:xfrm>
            <a:prstGeom prst="rect">
              <a:avLst/>
            </a:prstGeom>
            <a:solidFill>
              <a:schemeClr val="accent3">
                <a:lumMod val="20000"/>
                <a:lumOff val="80000"/>
              </a:schemeClr>
            </a:solidFill>
          </p:spPr>
          <p:txBody>
            <a:bodyPr wrap="square">
              <a:spAutoFit/>
            </a:bodyPr>
            <a:lstStyle>
              <a:defPPr>
                <a:defRPr lang="en-US"/>
              </a:defPPr>
              <a:lvl1pPr algn="ctr">
                <a:defRPr b="0" i="1">
                  <a:solidFill>
                    <a:srgbClr val="333333"/>
                  </a:solidFill>
                  <a:effectLst/>
                  <a:latin typeface="open sans" panose="020B0606030504020204" pitchFamily="34" charset="0"/>
                </a:defRPr>
              </a:lvl1pPr>
            </a:lstStyle>
            <a:p>
              <a:r>
                <a:rPr lang="en-GB" i="0" dirty="0"/>
                <a:t>PRICE POINTS COMBINED WITH PREFERENCE POINTS  = BID RANKING POINTS</a:t>
              </a:r>
            </a:p>
          </p:txBody>
        </p:sp>
        <p:sp>
          <p:nvSpPr>
            <p:cNvPr id="18" name="Rectangle 17">
              <a:extLst>
                <a:ext uri="{FF2B5EF4-FFF2-40B4-BE49-F238E27FC236}">
                  <a16:creationId xmlns:a16="http://schemas.microsoft.com/office/drawing/2014/main" id="{DEF4347A-8A27-8B6F-4722-4ABBC084254C}"/>
                </a:ext>
              </a:extLst>
            </p:cNvPr>
            <p:cNvSpPr/>
            <p:nvPr/>
          </p:nvSpPr>
          <p:spPr>
            <a:xfrm>
              <a:off x="1043608" y="3933056"/>
              <a:ext cx="2808312" cy="15080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6" name="Picture 15">
              <a:extLst>
                <a:ext uri="{FF2B5EF4-FFF2-40B4-BE49-F238E27FC236}">
                  <a16:creationId xmlns:a16="http://schemas.microsoft.com/office/drawing/2014/main" id="{D57F6094-B080-0DCE-05EB-B600BA0A80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940" b="34243"/>
            <a:stretch/>
          </p:blipFill>
          <p:spPr>
            <a:xfrm>
              <a:off x="1115616" y="3933056"/>
              <a:ext cx="2736304" cy="1368152"/>
            </a:xfrm>
            <a:prstGeom prst="rect">
              <a:avLst/>
            </a:prstGeom>
          </p:spPr>
        </p:pic>
        <p:sp>
          <p:nvSpPr>
            <p:cNvPr id="3" name="Left Brace 2">
              <a:extLst>
                <a:ext uri="{FF2B5EF4-FFF2-40B4-BE49-F238E27FC236}">
                  <a16:creationId xmlns:a16="http://schemas.microsoft.com/office/drawing/2014/main" id="{18BD2AC7-81E4-CF6E-B823-4296DF190F1F}"/>
                </a:ext>
              </a:extLst>
            </p:cNvPr>
            <p:cNvSpPr/>
            <p:nvPr/>
          </p:nvSpPr>
          <p:spPr>
            <a:xfrm>
              <a:off x="971600" y="2276872"/>
              <a:ext cx="144016" cy="1224136"/>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4" name="Left Brace 3">
              <a:extLst>
                <a:ext uri="{FF2B5EF4-FFF2-40B4-BE49-F238E27FC236}">
                  <a16:creationId xmlns:a16="http://schemas.microsoft.com/office/drawing/2014/main" id="{9C17E269-11C9-287E-72DF-EF2F69399F3F}"/>
                </a:ext>
              </a:extLst>
            </p:cNvPr>
            <p:cNvSpPr/>
            <p:nvPr/>
          </p:nvSpPr>
          <p:spPr>
            <a:xfrm>
              <a:off x="1043608" y="4005064"/>
              <a:ext cx="144016" cy="1224136"/>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nvGrpSpPr>
            <p:cNvPr id="13" name="Group 12">
              <a:extLst>
                <a:ext uri="{FF2B5EF4-FFF2-40B4-BE49-F238E27FC236}">
                  <a16:creationId xmlns:a16="http://schemas.microsoft.com/office/drawing/2014/main" id="{1E5B405E-621A-7D4A-42F9-EDFD93B9453F}"/>
                </a:ext>
              </a:extLst>
            </p:cNvPr>
            <p:cNvGrpSpPr/>
            <p:nvPr/>
          </p:nvGrpSpPr>
          <p:grpSpPr>
            <a:xfrm>
              <a:off x="634214" y="2356793"/>
              <a:ext cx="296416" cy="1064294"/>
              <a:chOff x="-188912" y="2213260"/>
              <a:chExt cx="296416" cy="1064294"/>
            </a:xfrm>
          </p:grpSpPr>
          <p:sp>
            <p:nvSpPr>
              <p:cNvPr id="12" name="Rectangle 11">
                <a:extLst>
                  <a:ext uri="{FF2B5EF4-FFF2-40B4-BE49-F238E27FC236}">
                    <a16:creationId xmlns:a16="http://schemas.microsoft.com/office/drawing/2014/main" id="{69A9875F-7411-7AF6-26D0-C3A22B2BF020}"/>
                  </a:ext>
                </a:extLst>
              </p:cNvPr>
              <p:cNvSpPr/>
              <p:nvPr/>
            </p:nvSpPr>
            <p:spPr>
              <a:xfrm>
                <a:off x="-188912" y="2213260"/>
                <a:ext cx="296416" cy="1061829"/>
              </a:xfrm>
              <a:prstGeom prst="rect">
                <a:avLst/>
              </a:prstGeom>
              <a:solidFill>
                <a:srgbClr val="CC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a:extLst>
                  <a:ext uri="{FF2B5EF4-FFF2-40B4-BE49-F238E27FC236}">
                    <a16:creationId xmlns:a16="http://schemas.microsoft.com/office/drawing/2014/main" id="{CD462BA5-3D97-5A1A-9246-C0AF512E0496}"/>
                  </a:ext>
                </a:extLst>
              </p:cNvPr>
              <p:cNvSpPr txBox="1"/>
              <p:nvPr/>
            </p:nvSpPr>
            <p:spPr>
              <a:xfrm>
                <a:off x="-188912" y="2213260"/>
                <a:ext cx="144016" cy="1061829"/>
              </a:xfrm>
              <a:prstGeom prst="rect">
                <a:avLst/>
              </a:prstGeom>
              <a:solidFill>
                <a:srgbClr val="CCCCFF"/>
              </a:solidFill>
              <a:ln>
                <a:noFill/>
              </a:ln>
            </p:spPr>
            <p:txBody>
              <a:bodyPr wrap="square" rtlCol="0">
                <a:spAutoFit/>
              </a:bodyPr>
              <a:lstStyle/>
              <a:p>
                <a:pPr algn="ctr"/>
                <a:r>
                  <a:rPr lang="en-ZA" sz="1050" dirty="0">
                    <a:solidFill>
                      <a:schemeClr val="accent1">
                        <a:lumMod val="75000"/>
                      </a:schemeClr>
                    </a:solidFill>
                  </a:rPr>
                  <a:t>PRICE</a:t>
                </a:r>
              </a:p>
              <a:p>
                <a:pPr algn="ctr"/>
                <a:endParaRPr lang="en-ZA" sz="1050" dirty="0">
                  <a:solidFill>
                    <a:schemeClr val="accent1">
                      <a:lumMod val="75000"/>
                    </a:schemeClr>
                  </a:solidFill>
                </a:endParaRPr>
              </a:p>
            </p:txBody>
          </p:sp>
          <p:sp>
            <p:nvSpPr>
              <p:cNvPr id="9" name="TextBox 8">
                <a:extLst>
                  <a:ext uri="{FF2B5EF4-FFF2-40B4-BE49-F238E27FC236}">
                    <a16:creationId xmlns:a16="http://schemas.microsoft.com/office/drawing/2014/main" id="{482258B3-BF35-986A-28DD-2672A7C9AC65}"/>
                  </a:ext>
                </a:extLst>
              </p:cNvPr>
              <p:cNvSpPr txBox="1"/>
              <p:nvPr/>
            </p:nvSpPr>
            <p:spPr>
              <a:xfrm>
                <a:off x="-36512" y="2215725"/>
                <a:ext cx="144016" cy="1061829"/>
              </a:xfrm>
              <a:prstGeom prst="rect">
                <a:avLst/>
              </a:prstGeom>
              <a:solidFill>
                <a:srgbClr val="CCCCFF"/>
              </a:solidFill>
              <a:ln>
                <a:noFill/>
              </a:ln>
            </p:spPr>
            <p:txBody>
              <a:bodyPr wrap="square" rtlCol="0">
                <a:spAutoFit/>
              </a:bodyPr>
              <a:lstStyle/>
              <a:p>
                <a:pPr algn="ctr"/>
                <a:r>
                  <a:rPr lang="en-ZA" sz="1050" dirty="0">
                    <a:solidFill>
                      <a:schemeClr val="accent1">
                        <a:lumMod val="75000"/>
                      </a:schemeClr>
                    </a:solidFill>
                  </a:rPr>
                  <a:t>POINTS</a:t>
                </a:r>
              </a:p>
            </p:txBody>
          </p:sp>
        </p:grpSp>
        <p:grpSp>
          <p:nvGrpSpPr>
            <p:cNvPr id="21" name="Group 20">
              <a:extLst>
                <a:ext uri="{FF2B5EF4-FFF2-40B4-BE49-F238E27FC236}">
                  <a16:creationId xmlns:a16="http://schemas.microsoft.com/office/drawing/2014/main" id="{0C569759-748D-0055-D804-0225242EB2A4}"/>
                </a:ext>
              </a:extLst>
            </p:cNvPr>
            <p:cNvGrpSpPr/>
            <p:nvPr/>
          </p:nvGrpSpPr>
          <p:grpSpPr>
            <a:xfrm>
              <a:off x="611560" y="3916221"/>
              <a:ext cx="380342" cy="1493478"/>
              <a:chOff x="-36512" y="3996989"/>
              <a:chExt cx="380342" cy="1493478"/>
            </a:xfrm>
          </p:grpSpPr>
          <p:sp>
            <p:nvSpPr>
              <p:cNvPr id="19" name="Rectangle 18">
                <a:extLst>
                  <a:ext uri="{FF2B5EF4-FFF2-40B4-BE49-F238E27FC236}">
                    <a16:creationId xmlns:a16="http://schemas.microsoft.com/office/drawing/2014/main" id="{6A1723F0-DC5F-0C0D-C236-14F635A20834}"/>
                  </a:ext>
                </a:extLst>
              </p:cNvPr>
              <p:cNvSpPr/>
              <p:nvPr/>
            </p:nvSpPr>
            <p:spPr>
              <a:xfrm>
                <a:off x="68413" y="4005064"/>
                <a:ext cx="261951" cy="1192254"/>
              </a:xfrm>
              <a:prstGeom prst="rect">
                <a:avLst/>
              </a:prstGeom>
              <a:solidFill>
                <a:srgbClr val="CC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6">
                <a:extLst>
                  <a:ext uri="{FF2B5EF4-FFF2-40B4-BE49-F238E27FC236}">
                    <a16:creationId xmlns:a16="http://schemas.microsoft.com/office/drawing/2014/main" id="{A20ADFA0-CDF3-D347-F2C8-07E7ED2F39F0}"/>
                  </a:ext>
                </a:extLst>
              </p:cNvPr>
              <p:cNvSpPr/>
              <p:nvPr/>
            </p:nvSpPr>
            <p:spPr>
              <a:xfrm>
                <a:off x="-36512" y="4005064"/>
                <a:ext cx="380342" cy="12003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a:extLst>
                  <a:ext uri="{FF2B5EF4-FFF2-40B4-BE49-F238E27FC236}">
                    <a16:creationId xmlns:a16="http://schemas.microsoft.com/office/drawing/2014/main" id="{95C252A6-D5E1-0170-5B42-994819741A9C}"/>
                  </a:ext>
                </a:extLst>
              </p:cNvPr>
              <p:cNvSpPr/>
              <p:nvPr/>
            </p:nvSpPr>
            <p:spPr>
              <a:xfrm>
                <a:off x="0" y="3996989"/>
                <a:ext cx="328941" cy="1200329"/>
              </a:xfrm>
              <a:prstGeom prst="rect">
                <a:avLst/>
              </a:prstGeom>
              <a:solidFill>
                <a:srgbClr val="CC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extBox 13">
                <a:extLst>
                  <a:ext uri="{FF2B5EF4-FFF2-40B4-BE49-F238E27FC236}">
                    <a16:creationId xmlns:a16="http://schemas.microsoft.com/office/drawing/2014/main" id="{59DC071B-3967-12FC-F361-A3D0E27E1A17}"/>
                  </a:ext>
                </a:extLst>
              </p:cNvPr>
              <p:cNvSpPr txBox="1"/>
              <p:nvPr/>
            </p:nvSpPr>
            <p:spPr>
              <a:xfrm>
                <a:off x="-36512" y="4013139"/>
                <a:ext cx="293445" cy="1477328"/>
              </a:xfrm>
              <a:prstGeom prst="rect">
                <a:avLst/>
              </a:prstGeom>
              <a:noFill/>
              <a:ln>
                <a:noFill/>
              </a:ln>
            </p:spPr>
            <p:txBody>
              <a:bodyPr wrap="square" rtlCol="0">
                <a:spAutoFit/>
              </a:bodyPr>
              <a:lstStyle/>
              <a:p>
                <a:r>
                  <a:rPr lang="en-ZA" sz="1200" dirty="0">
                    <a:solidFill>
                      <a:schemeClr val="accent1">
                        <a:lumMod val="75000"/>
                      </a:schemeClr>
                    </a:solidFill>
                  </a:rPr>
                  <a:t>PREF </a:t>
                </a:r>
              </a:p>
              <a:p>
                <a:endParaRPr lang="en-ZA" sz="1200" dirty="0">
                  <a:solidFill>
                    <a:schemeClr val="accent1">
                      <a:lumMod val="75000"/>
                    </a:schemeClr>
                  </a:solidFill>
                </a:endParaRPr>
              </a:p>
              <a:p>
                <a:endParaRPr lang="en-ZA" sz="12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p:txBody>
          </p:sp>
          <p:sp>
            <p:nvSpPr>
              <p:cNvPr id="7" name="TextBox 6">
                <a:extLst>
                  <a:ext uri="{FF2B5EF4-FFF2-40B4-BE49-F238E27FC236}">
                    <a16:creationId xmlns:a16="http://schemas.microsoft.com/office/drawing/2014/main" id="{39A2627E-403B-8D4B-EEB7-6B0ACE5C57E3}"/>
                  </a:ext>
                </a:extLst>
              </p:cNvPr>
              <p:cNvSpPr txBox="1"/>
              <p:nvPr/>
            </p:nvSpPr>
            <p:spPr>
              <a:xfrm>
                <a:off x="81879" y="4007420"/>
                <a:ext cx="261951" cy="1200329"/>
              </a:xfrm>
              <a:prstGeom prst="rect">
                <a:avLst/>
              </a:prstGeom>
              <a:noFill/>
              <a:ln>
                <a:noFill/>
              </a:ln>
            </p:spPr>
            <p:txBody>
              <a:bodyPr wrap="square" rtlCol="0">
                <a:spAutoFit/>
              </a:bodyPr>
              <a:lstStyle>
                <a:defPPr>
                  <a:defRPr lang="en-US"/>
                </a:defPPr>
                <a:lvl1pPr>
                  <a:defRPr sz="1200">
                    <a:solidFill>
                      <a:schemeClr val="accent1">
                        <a:lumMod val="75000"/>
                      </a:schemeClr>
                    </a:solidFill>
                  </a:defRPr>
                </a:lvl1pPr>
              </a:lstStyle>
              <a:p>
                <a:r>
                  <a:rPr lang="en-ZA" dirty="0"/>
                  <a:t>POINTS</a:t>
                </a:r>
              </a:p>
            </p:txBody>
          </p:sp>
        </p:grpSp>
      </p:grpSp>
    </p:spTree>
    <p:extLst>
      <p:ext uri="{BB962C8B-B14F-4D97-AF65-F5344CB8AC3E}">
        <p14:creationId xmlns:p14="http://schemas.microsoft.com/office/powerpoint/2010/main" val="1209823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21A204-3F84-E390-819A-D83A443AD6FB}"/>
              </a:ext>
            </a:extLst>
          </p:cNvPr>
          <p:cNvSpPr txBox="1"/>
          <p:nvPr/>
        </p:nvSpPr>
        <p:spPr>
          <a:xfrm>
            <a:off x="22240" y="1196752"/>
            <a:ext cx="9014255" cy="4611519"/>
          </a:xfrm>
          <a:prstGeom prst="rect">
            <a:avLst/>
          </a:prstGeom>
          <a:noFill/>
        </p:spPr>
        <p:txBody>
          <a:bodyPr wrap="square">
            <a:spAutoFit/>
          </a:bodyPr>
          <a:lstStyle/>
          <a:p>
            <a:pPr marL="457200">
              <a:lnSpc>
                <a:spcPct val="150000"/>
              </a:lnSpc>
            </a:pPr>
            <a:r>
              <a:rPr lang="en-US" b="1" dirty="0">
                <a:solidFill>
                  <a:srgbClr val="0070C0"/>
                </a:solidFill>
                <a:latin typeface="Arial" pitchFamily="34" charset="0"/>
                <a:cs typeface="Arial" pitchFamily="34" charset="0"/>
              </a:rPr>
              <a:t>TRUSTS &amp; OWNERSHIP SCHEMES</a:t>
            </a:r>
          </a:p>
          <a:p>
            <a:pPr marL="457200">
              <a:lnSpc>
                <a:spcPct val="150000"/>
              </a:lnSpc>
            </a:pPr>
            <a:endParaRPr lang="en-US" dirty="0">
              <a:latin typeface="Arial" pitchFamily="34" charset="0"/>
              <a:cs typeface="Arial" pitchFamily="34" charset="0"/>
            </a:endParaRPr>
          </a:p>
          <a:p>
            <a:pPr marL="457200">
              <a:lnSpc>
                <a:spcPct val="150000"/>
              </a:lnSpc>
            </a:pPr>
            <a:r>
              <a:rPr lang="en-US" dirty="0">
                <a:latin typeface="Arial" pitchFamily="34" charset="0"/>
                <a:cs typeface="Arial" pitchFamily="34" charset="0"/>
              </a:rPr>
              <a:t>Equity claims for a Trust may only allowed for persons who are:</a:t>
            </a:r>
          </a:p>
          <a:p>
            <a:pPr marL="742950" indent="-285750">
              <a:lnSpc>
                <a:spcPct val="150000"/>
              </a:lnSpc>
              <a:buFont typeface="Arial" panose="020B0604020202020204" pitchFamily="34" charset="0"/>
              <a:buChar char="•"/>
            </a:pPr>
            <a:r>
              <a:rPr lang="en-US" dirty="0">
                <a:latin typeface="Arial" pitchFamily="34" charset="0"/>
                <a:cs typeface="Arial" pitchFamily="34" charset="0"/>
              </a:rPr>
              <a:t>both Trustees and Beneficiaries </a:t>
            </a:r>
          </a:p>
          <a:p>
            <a:pPr marL="742950" indent="-285750">
              <a:lnSpc>
                <a:spcPct val="150000"/>
              </a:lnSpc>
              <a:buFont typeface="Arial" panose="020B0604020202020204" pitchFamily="34" charset="0"/>
              <a:buChar char="•"/>
            </a:pPr>
            <a:r>
              <a:rPr lang="en-US" dirty="0">
                <a:latin typeface="Arial" pitchFamily="34" charset="0"/>
                <a:cs typeface="Arial" pitchFamily="34" charset="0"/>
              </a:rPr>
              <a:t>who are actively involved in the management of the Trust.</a:t>
            </a:r>
          </a:p>
          <a:p>
            <a:pPr marL="457200">
              <a:lnSpc>
                <a:spcPct val="150000"/>
              </a:lnSpc>
            </a:pPr>
            <a:endParaRPr lang="en-US" dirty="0">
              <a:latin typeface="Arial" pitchFamily="34" charset="0"/>
              <a:cs typeface="Arial" pitchFamily="34" charset="0"/>
            </a:endParaRPr>
          </a:p>
          <a:p>
            <a:pPr marL="457200">
              <a:lnSpc>
                <a:spcPct val="150000"/>
              </a:lnSpc>
            </a:pPr>
            <a:r>
              <a:rPr lang="en-US" dirty="0">
                <a:latin typeface="Arial" pitchFamily="34" charset="0"/>
                <a:cs typeface="Arial" pitchFamily="34" charset="0"/>
              </a:rPr>
              <a:t>A Consortium / Joint Venture may, based on the % of the contract value managed or executed by their HDI members, be entitled to equity ownership in respect of HDI.</a:t>
            </a:r>
          </a:p>
          <a:p>
            <a:pPr marL="457200">
              <a:lnSpc>
                <a:spcPct val="150000"/>
              </a:lnSpc>
            </a:pPr>
            <a:endParaRPr lang="en-US" dirty="0">
              <a:latin typeface="Arial" pitchFamily="34" charset="0"/>
              <a:cs typeface="Arial" pitchFamily="34" charset="0"/>
            </a:endParaRPr>
          </a:p>
          <a:p>
            <a:pPr marL="457200">
              <a:lnSpc>
                <a:spcPct val="150000"/>
              </a:lnSpc>
            </a:pPr>
            <a:r>
              <a:rPr lang="en-US" dirty="0">
                <a:latin typeface="Arial" pitchFamily="34" charset="0"/>
                <a:cs typeface="Arial" pitchFamily="34" charset="0"/>
              </a:rPr>
              <a:t>Substantiating evidence need to be presented with bid.</a:t>
            </a:r>
          </a:p>
        </p:txBody>
      </p:sp>
      <p:sp>
        <p:nvSpPr>
          <p:cNvPr id="2" name="TextBox 1">
            <a:extLst>
              <a:ext uri="{FF2B5EF4-FFF2-40B4-BE49-F238E27FC236}">
                <a16:creationId xmlns:a16="http://schemas.microsoft.com/office/drawing/2014/main" id="{4EBE3EA9-BBE1-9EC6-2F86-5A208CBAF10C}"/>
              </a:ext>
            </a:extLst>
          </p:cNvPr>
          <p:cNvSpPr txBox="1"/>
          <p:nvPr/>
        </p:nvSpPr>
        <p:spPr>
          <a:xfrm>
            <a:off x="107504" y="260648"/>
            <a:ext cx="7182910" cy="461665"/>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sz="2800" b="1" dirty="0"/>
              <a:t>Other Ownership Claims (SBD 6.1)</a:t>
            </a:r>
          </a:p>
        </p:txBody>
      </p:sp>
    </p:spTree>
    <p:extLst>
      <p:ext uri="{BB962C8B-B14F-4D97-AF65-F5344CB8AC3E}">
        <p14:creationId xmlns:p14="http://schemas.microsoft.com/office/powerpoint/2010/main" val="826839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4</a:t>
            </a:fld>
            <a:r>
              <a:rPr lang="en-ZA" sz="1200" dirty="0">
                <a:latin typeface="Arial" pitchFamily="34" charset="0"/>
                <a:cs typeface="Arial" pitchFamily="34" charset="0"/>
              </a:rPr>
              <a:t> </a:t>
            </a:r>
          </a:p>
        </p:txBody>
      </p:sp>
      <p:sp>
        <p:nvSpPr>
          <p:cNvPr id="3" name="TextBox 2"/>
          <p:cNvSpPr txBox="1"/>
          <p:nvPr/>
        </p:nvSpPr>
        <p:spPr>
          <a:xfrm>
            <a:off x="35496" y="1136064"/>
            <a:ext cx="9108504" cy="5898474"/>
          </a:xfrm>
          <a:prstGeom prst="rect">
            <a:avLst/>
          </a:prstGeom>
          <a:solidFill>
            <a:schemeClr val="bg1"/>
          </a:solidFill>
        </p:spPr>
        <p:txBody>
          <a:bodyPr wrap="square" rtlCol="0">
            <a:spAutoFit/>
          </a:bodyPr>
          <a:lstStyle/>
          <a:p>
            <a:pPr>
              <a:lnSpc>
                <a:spcPct val="150000"/>
              </a:lnSpc>
            </a:pPr>
            <a:r>
              <a:rPr lang="en-ZA" b="1" dirty="0">
                <a:solidFill>
                  <a:schemeClr val="accent2">
                    <a:lumMod val="75000"/>
                  </a:schemeClr>
                </a:solidFill>
                <a:latin typeface="Arial" pitchFamily="34" charset="0"/>
                <a:cs typeface="Arial" pitchFamily="34" charset="0"/>
              </a:rPr>
              <a:t>Submit 3 sets of your bid</a:t>
            </a:r>
          </a:p>
          <a:p>
            <a:pPr marL="738188" lvl="2" indent="-738188">
              <a:lnSpc>
                <a:spcPct val="150000"/>
              </a:lnSpc>
            </a:pPr>
            <a:r>
              <a:rPr lang="en-ZA" b="1" dirty="0">
                <a:solidFill>
                  <a:srgbClr val="0070C0"/>
                </a:solidFill>
                <a:latin typeface="Arial" pitchFamily="34" charset="0"/>
                <a:cs typeface="Arial" pitchFamily="34" charset="0"/>
              </a:rPr>
              <a:t>Set 1: Hard copy of Bid </a:t>
            </a:r>
          </a:p>
          <a:p>
            <a:pPr marL="738188" lvl="2" indent="-738188">
              <a:lnSpc>
                <a:spcPct val="150000"/>
              </a:lnSpc>
            </a:pPr>
            <a:r>
              <a:rPr lang="en-ZA" b="1" dirty="0">
                <a:solidFill>
                  <a:srgbClr val="0070C0"/>
                </a:solidFill>
                <a:latin typeface="Arial" pitchFamily="34" charset="0"/>
                <a:cs typeface="Arial" pitchFamily="34" charset="0"/>
              </a:rPr>
              <a:t>          </a:t>
            </a:r>
            <a:r>
              <a:rPr lang="en-ZA" dirty="0">
                <a:latin typeface="Arial" pitchFamily="34" charset="0"/>
                <a:cs typeface="Arial" pitchFamily="34" charset="0"/>
              </a:rPr>
              <a:t>(constitutes as the legal binding bid document)</a:t>
            </a:r>
          </a:p>
          <a:p>
            <a:pPr marL="738188" lvl="2" indent="-738188">
              <a:lnSpc>
                <a:spcPct val="150000"/>
              </a:lnSpc>
            </a:pPr>
            <a:r>
              <a:rPr lang="en-ZA" b="1" u="sng" dirty="0">
                <a:solidFill>
                  <a:schemeClr val="tx2">
                    <a:lumMod val="75000"/>
                  </a:schemeClr>
                </a:solidFill>
                <a:latin typeface="Arial" pitchFamily="34" charset="0"/>
                <a:cs typeface="Arial" pitchFamily="34" charset="0"/>
              </a:rPr>
              <a:t>Consisting of: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Bid Pack,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Annexure A Checklist,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PBD9 Directors Categorisation Profile,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Final Bid Response,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Supporting documents as required in Bid Pack</a:t>
            </a:r>
          </a:p>
          <a:p>
            <a:pPr marL="0" lvl="3" indent="0">
              <a:lnSpc>
                <a:spcPct val="150000"/>
              </a:lnSpc>
              <a:buNone/>
            </a:pPr>
            <a:r>
              <a:rPr lang="en-ZA" dirty="0">
                <a:latin typeface="Arial" pitchFamily="34" charset="0"/>
                <a:cs typeface="Arial" pitchFamily="34" charset="0"/>
              </a:rPr>
              <a:t>All pages must be </a:t>
            </a:r>
            <a:r>
              <a:rPr lang="en-ZA" b="1" dirty="0">
                <a:latin typeface="Arial" pitchFamily="34" charset="0"/>
                <a:cs typeface="Arial" pitchFamily="34" charset="0"/>
              </a:rPr>
              <a:t>initialled by signatory using ink. </a:t>
            </a:r>
          </a:p>
          <a:p>
            <a:pPr marL="0" lvl="3" indent="0">
              <a:lnSpc>
                <a:spcPct val="150000"/>
              </a:lnSpc>
              <a:buNone/>
            </a:pPr>
            <a:r>
              <a:rPr lang="en-ZA" dirty="0">
                <a:latin typeface="Arial" pitchFamily="34" charset="0"/>
                <a:cs typeface="Arial" pitchFamily="34" charset="0"/>
              </a:rPr>
              <a:t>All </a:t>
            </a:r>
            <a:r>
              <a:rPr lang="en-ZA" b="1" dirty="0">
                <a:latin typeface="Arial" pitchFamily="34" charset="0"/>
                <a:cs typeface="Arial" pitchFamily="34" charset="0"/>
              </a:rPr>
              <a:t>relevant documents must be certified </a:t>
            </a:r>
            <a:r>
              <a:rPr lang="en-ZA" dirty="0">
                <a:latin typeface="Arial" pitchFamily="34" charset="0"/>
                <a:cs typeface="Arial" pitchFamily="34" charset="0"/>
              </a:rPr>
              <a:t>inclusive of certification date.</a:t>
            </a:r>
            <a:endParaRPr lang="en-ZA" i="1" dirty="0">
              <a:solidFill>
                <a:srgbClr val="FF0000"/>
              </a:solidFill>
              <a:latin typeface="Arial" pitchFamily="34" charset="0"/>
              <a:cs typeface="Arial" pitchFamily="34" charset="0"/>
            </a:endParaRPr>
          </a:p>
          <a:p>
            <a:pPr marL="0" lvl="3" indent="0">
              <a:lnSpc>
                <a:spcPct val="150000"/>
              </a:lnSpc>
              <a:buNone/>
            </a:pPr>
            <a:r>
              <a:rPr lang="en-ZA" dirty="0">
                <a:latin typeface="Arial" pitchFamily="34" charset="0"/>
                <a:cs typeface="Arial" pitchFamily="34" charset="0"/>
              </a:rPr>
              <a:t>Bind your bid include tabs showing each section (</a:t>
            </a:r>
            <a:r>
              <a:rPr lang="en-ZA" b="1" dirty="0">
                <a:latin typeface="Arial" pitchFamily="34" charset="0"/>
                <a:cs typeface="Arial" pitchFamily="34" charset="0"/>
              </a:rPr>
              <a:t>same as bid file index</a:t>
            </a:r>
            <a:r>
              <a:rPr lang="en-ZA" dirty="0">
                <a:latin typeface="Arial" pitchFamily="34" charset="0"/>
                <a:cs typeface="Arial" pitchFamily="34" charset="0"/>
              </a:rPr>
              <a:t>)</a:t>
            </a:r>
          </a:p>
          <a:p>
            <a:pPr marL="0" lvl="3" indent="0">
              <a:lnSpc>
                <a:spcPct val="150000"/>
              </a:lnSpc>
              <a:buNone/>
            </a:pPr>
            <a:endParaRPr lang="en-ZA" dirty="0">
              <a:latin typeface="Arial" pitchFamily="34" charset="0"/>
              <a:cs typeface="Arial" pitchFamily="34" charset="0"/>
            </a:endParaRPr>
          </a:p>
          <a:p>
            <a:pPr marL="0" lvl="3" indent="0">
              <a:lnSpc>
                <a:spcPct val="150000"/>
              </a:lnSpc>
              <a:buNone/>
            </a:pPr>
            <a:r>
              <a:rPr lang="en-ZA" sz="2000" dirty="0">
                <a:latin typeface="Arial" pitchFamily="34" charset="0"/>
                <a:cs typeface="Arial" pitchFamily="34" charset="0"/>
              </a:rPr>
              <a:t> </a:t>
            </a:r>
          </a:p>
        </p:txBody>
      </p:sp>
      <p:sp>
        <p:nvSpPr>
          <p:cNvPr id="4" name="Rectangle 2"/>
          <p:cNvSpPr txBox="1">
            <a:spLocks noChangeArrowheads="1"/>
          </p:cNvSpPr>
          <p:nvPr/>
        </p:nvSpPr>
        <p:spPr>
          <a:xfrm>
            <a:off x="0" y="116632"/>
            <a:ext cx="6233346" cy="802506"/>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19376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40</a:t>
            </a:fld>
            <a:r>
              <a:rPr lang="en-ZA" sz="1200" dirty="0">
                <a:latin typeface="Arial" pitchFamily="34" charset="0"/>
                <a:cs typeface="Arial" pitchFamily="34" charset="0"/>
              </a:rPr>
              <a:t> </a:t>
            </a:r>
          </a:p>
        </p:txBody>
      </p:sp>
      <p:sp>
        <p:nvSpPr>
          <p:cNvPr id="3" name="TextBox 2"/>
          <p:cNvSpPr txBox="1"/>
          <p:nvPr/>
        </p:nvSpPr>
        <p:spPr>
          <a:xfrm>
            <a:off x="0" y="1059607"/>
            <a:ext cx="9144000" cy="4651979"/>
          </a:xfrm>
          <a:prstGeom prst="rect">
            <a:avLst/>
          </a:prstGeom>
          <a:solidFill>
            <a:schemeClr val="bg1"/>
          </a:solidFill>
        </p:spPr>
        <p:txBody>
          <a:bodyPr wrap="square" rtlCol="0">
            <a:spAutoFit/>
          </a:bodyPr>
          <a:lstStyle/>
          <a:p>
            <a:pPr marL="112713" lvl="1">
              <a:lnSpc>
                <a:spcPct val="150000"/>
              </a:lnSpc>
            </a:pPr>
            <a:r>
              <a:rPr lang="en-GB" sz="2000" b="1" dirty="0">
                <a:solidFill>
                  <a:srgbClr val="0070C0"/>
                </a:solidFill>
                <a:latin typeface="Arial" panose="020B0604020202020204" pitchFamily="34" charset="0"/>
                <a:cs typeface="Arial" panose="020B0604020202020204" pitchFamily="34" charset="0"/>
              </a:rPr>
              <a:t>The National Department of Health reserves the right to</a:t>
            </a:r>
            <a:r>
              <a:rPr lang="en-GB" sz="2000" dirty="0">
                <a:solidFill>
                  <a:srgbClr val="0070C0"/>
                </a:solidFill>
                <a:latin typeface="Arial" panose="020B0604020202020204" pitchFamily="34" charset="0"/>
                <a:cs typeface="Arial" panose="020B0604020202020204" pitchFamily="34" charset="0"/>
              </a:rPr>
              <a:t>:</a:t>
            </a:r>
          </a:p>
          <a:p>
            <a:pPr marL="455613" lvl="1" indent="-34290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negotiate prices</a:t>
            </a:r>
          </a:p>
          <a:p>
            <a:pPr marL="455613" lvl="1" indent="-34290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award the same item as a multiple award to various contractors (two or more) to address high volume requirements, security of supply and product availability</a:t>
            </a:r>
          </a:p>
          <a:p>
            <a:pPr marL="455613" lvl="1" indent="-342900">
              <a:lnSpc>
                <a:spcPct val="150000"/>
              </a:lnSpc>
              <a:buFont typeface="Arial" panose="020B0604020202020204" pitchFamily="34" charset="0"/>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award to an item with a specification deviation </a:t>
            </a:r>
          </a:p>
          <a:p>
            <a:pPr marL="455613" lvl="1" indent="-342900">
              <a:lnSpc>
                <a:spcPct val="150000"/>
              </a:lnSpc>
              <a:buFont typeface="Arial" panose="020B0604020202020204" pitchFamily="34" charset="0"/>
              <a:buChar char="•"/>
            </a:pPr>
            <a:r>
              <a:rPr lang="en-ZA" sz="2000" dirty="0">
                <a:latin typeface="Arial" pitchFamily="34" charset="0"/>
                <a:cs typeface="Arial" pitchFamily="34" charset="0"/>
              </a:rPr>
              <a:t>negotiate minimum order quantities where they are deemed unfavourable.</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GB" sz="2000" b="1" dirty="0">
                <a:solidFill>
                  <a:srgbClr val="0070C0"/>
                </a:solidFill>
                <a:latin typeface="Arial" panose="020B0604020202020204" pitchFamily="34" charset="0"/>
                <a:cs typeface="Arial" panose="020B0604020202020204" pitchFamily="34" charset="0"/>
              </a:rPr>
              <a:t>In cases where the tender does not achieve the most economically advantageous price, the National Department of Health reserves the right not to award that item.</a:t>
            </a:r>
            <a:endParaRPr lang="en-US" sz="2400" b="1" dirty="0">
              <a:solidFill>
                <a:srgbClr val="0070C0"/>
              </a:solidFill>
              <a:latin typeface="Arial" pitchFamily="34" charset="0"/>
              <a:cs typeface="Arial" pitchFamily="34" charset="0"/>
            </a:endParaRPr>
          </a:p>
        </p:txBody>
      </p:sp>
      <p:sp>
        <p:nvSpPr>
          <p:cNvPr id="4" name="Rectangle 2"/>
          <p:cNvSpPr txBox="1">
            <a:spLocks noChangeArrowheads="1"/>
          </p:cNvSpPr>
          <p:nvPr/>
        </p:nvSpPr>
        <p:spPr>
          <a:xfrm>
            <a:off x="107504" y="-21617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371001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41</a:t>
            </a:fld>
            <a:r>
              <a:rPr lang="en-ZA" sz="1200" dirty="0">
                <a:latin typeface="Arial" pitchFamily="34" charset="0"/>
                <a:cs typeface="Arial" pitchFamily="34" charset="0"/>
              </a:rPr>
              <a:t> </a:t>
            </a:r>
          </a:p>
        </p:txBody>
      </p:sp>
      <p:sp>
        <p:nvSpPr>
          <p:cNvPr id="3" name="TextBox 2"/>
          <p:cNvSpPr txBox="1"/>
          <p:nvPr/>
        </p:nvSpPr>
        <p:spPr>
          <a:xfrm>
            <a:off x="0" y="1052736"/>
            <a:ext cx="9144000" cy="4611519"/>
          </a:xfrm>
          <a:prstGeom prst="rect">
            <a:avLst/>
          </a:prstGeom>
          <a:noFill/>
        </p:spPr>
        <p:txBody>
          <a:bodyPr wrap="square" rtlCol="0">
            <a:spAutoFit/>
          </a:bodyPr>
          <a:lstStyle/>
          <a:p>
            <a:pPr marL="342900" indent="1270">
              <a:lnSpc>
                <a:spcPct val="150000"/>
              </a:lnSpc>
            </a:pPr>
            <a:r>
              <a:rPr lang="en-GB" sz="18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Global Fund donations are applicable in this tender</a:t>
            </a:r>
            <a:endParaRPr lang="en-ZA" sz="1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1270">
              <a:lnSpc>
                <a:spcPct val="150000"/>
              </a:lnSpc>
            </a:pPr>
            <a:r>
              <a:rPr lang="en-US" sz="1800" dirty="0">
                <a:effectLst/>
                <a:latin typeface="Arial" panose="020B0604020202020204" pitchFamily="34" charset="0"/>
                <a:ea typeface="Arial Narrow" panose="020B0606020202030204" pitchFamily="34" charset="0"/>
                <a:cs typeface="Arial" panose="020B0604020202020204" pitchFamily="34" charset="0"/>
              </a:rPr>
              <a:t>A percentage of the estimated volumes of the products listed below may be reserved for procurement in accordance with the Global Fund donation.</a:t>
            </a:r>
          </a:p>
          <a:p>
            <a:pPr marL="342900" indent="1270">
              <a:lnSpc>
                <a:spcPct val="150000"/>
              </a:lnSpc>
            </a:pPr>
            <a:endParaRPr lang="en-US" sz="1800" dirty="0">
              <a:effectLst/>
              <a:latin typeface="Arial" panose="020B0604020202020204" pitchFamily="34" charset="0"/>
              <a:ea typeface="Arial Narrow" panose="020B0606020202030204" pitchFamily="34" charset="0"/>
              <a:cs typeface="Arial" panose="020B0604020202020204" pitchFamily="34" charset="0"/>
            </a:endParaRPr>
          </a:p>
          <a:p>
            <a:pPr marL="342900" indent="1270">
              <a:lnSpc>
                <a:spcPct val="150000"/>
              </a:lnSpc>
            </a:pPr>
            <a:endParaRPr lang="en-US" sz="1800" dirty="0">
              <a:effectLst/>
              <a:latin typeface="Arial" panose="020B0604020202020204" pitchFamily="34" charset="0"/>
              <a:ea typeface="Arial Narrow" panose="020B0606020202030204" pitchFamily="34" charset="0"/>
              <a:cs typeface="Arial" panose="020B0604020202020204" pitchFamily="34" charset="0"/>
            </a:endParaRPr>
          </a:p>
          <a:p>
            <a:pPr marL="342900" indent="1270">
              <a:lnSpc>
                <a:spcPct val="150000"/>
              </a:lnSpc>
            </a:pP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marL="342900" indent="1270">
              <a:lnSpc>
                <a:spcPct val="150000"/>
              </a:lnSpc>
            </a:pPr>
            <a:r>
              <a:rPr lang="en-US" dirty="0">
                <a:latin typeface="Arial" panose="020B0604020202020204" pitchFamily="34" charset="0"/>
                <a:cs typeface="Arial" panose="020B0604020202020204" pitchFamily="34" charset="0"/>
              </a:rPr>
              <a:t>To be eligible for this procurement, the awarded products must be listed on the   WHO prequalified list.</a:t>
            </a:r>
          </a:p>
          <a:p>
            <a:pPr>
              <a:lnSpc>
                <a:spcPct val="150000"/>
              </a:lnSpc>
            </a:pPr>
            <a:r>
              <a:rPr lang="en-US" b="1" dirty="0">
                <a:latin typeface="Arial" panose="020B0604020202020204" pitchFamily="34" charset="0"/>
                <a:cs typeface="Arial" panose="020B0604020202020204" pitchFamily="34" charset="0"/>
              </a:rPr>
              <a:t>     </a:t>
            </a:r>
            <a:r>
              <a:rPr lang="en-US" b="1" dirty="0">
                <a:solidFill>
                  <a:srgbClr val="0070C0"/>
                </a:solidFill>
                <a:latin typeface="Arial" panose="020B0604020202020204" pitchFamily="34" charset="0"/>
                <a:cs typeface="Arial" panose="020B0604020202020204" pitchFamily="34" charset="0"/>
              </a:rPr>
              <a:t>Reference Price</a:t>
            </a:r>
          </a:p>
          <a:p>
            <a:pPr>
              <a:lnSpc>
                <a:spcPct val="150000"/>
              </a:lnSpc>
            </a:pPr>
            <a:r>
              <a:rPr lang="en-US" dirty="0">
                <a:latin typeface="Arial" panose="020B0604020202020204" pitchFamily="34" charset="0"/>
                <a:cs typeface="Arial" panose="020B0604020202020204" pitchFamily="34" charset="0"/>
              </a:rPr>
              <a:t>     Published for items on HP13-2025ARV</a:t>
            </a:r>
          </a:p>
          <a:p>
            <a:pPr>
              <a:lnSpc>
                <a:spcPct val="150000"/>
              </a:lnSpc>
            </a:pPr>
            <a:r>
              <a:rPr lang="en-US" b="1" dirty="0">
                <a:latin typeface="Arial" panose="020B0604020202020204" pitchFamily="34" charset="0"/>
                <a:cs typeface="Arial" panose="020B0604020202020204" pitchFamily="34" charset="0"/>
              </a:rPr>
              <a:t>     </a:t>
            </a:r>
            <a:endParaRPr lang="en-US" dirty="0">
              <a:highlight>
                <a:srgbClr val="FFFF00"/>
              </a:highlight>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216173"/>
            <a:ext cx="6192688"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 HP13-2025ARV</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9" name="Picture 8">
            <a:extLst>
              <a:ext uri="{FF2B5EF4-FFF2-40B4-BE49-F238E27FC236}">
                <a16:creationId xmlns:a16="http://schemas.microsoft.com/office/drawing/2014/main" id="{243516EC-D044-AF75-1066-C8BE0DFBF0D2}"/>
              </a:ext>
            </a:extLst>
          </p:cNvPr>
          <p:cNvPicPr>
            <a:picLocks noChangeAspect="1"/>
          </p:cNvPicPr>
          <p:nvPr/>
        </p:nvPicPr>
        <p:blipFill>
          <a:blip r:embed="rId2"/>
          <a:stretch>
            <a:fillRect/>
          </a:stretch>
        </p:blipFill>
        <p:spPr>
          <a:xfrm>
            <a:off x="359532" y="2414116"/>
            <a:ext cx="8424936" cy="1152128"/>
          </a:xfrm>
          <a:prstGeom prst="rect">
            <a:avLst/>
          </a:prstGeom>
        </p:spPr>
      </p:pic>
    </p:spTree>
    <p:extLst>
      <p:ext uri="{BB962C8B-B14F-4D97-AF65-F5344CB8AC3E}">
        <p14:creationId xmlns:p14="http://schemas.microsoft.com/office/powerpoint/2010/main" val="1731952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42</a:t>
            </a:fld>
            <a:r>
              <a:rPr lang="en-ZA" sz="1200" dirty="0">
                <a:latin typeface="Arial" pitchFamily="34" charset="0"/>
                <a:cs typeface="Arial" pitchFamily="34" charset="0"/>
              </a:rPr>
              <a:t> </a:t>
            </a:r>
          </a:p>
        </p:txBody>
      </p:sp>
      <p:sp>
        <p:nvSpPr>
          <p:cNvPr id="4" name="Rectangle 2"/>
          <p:cNvSpPr txBox="1">
            <a:spLocks noChangeArrowheads="1"/>
          </p:cNvSpPr>
          <p:nvPr/>
        </p:nvSpPr>
        <p:spPr>
          <a:xfrm>
            <a:off x="107504" y="0"/>
            <a:ext cx="684076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 HP02-2025AI &amp; HP13-2025ARV</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6" name="TextBox 5">
            <a:extLst>
              <a:ext uri="{FF2B5EF4-FFF2-40B4-BE49-F238E27FC236}">
                <a16:creationId xmlns:a16="http://schemas.microsoft.com/office/drawing/2014/main" id="{A53608C1-9355-45B9-03B7-CA32D1B25B35}"/>
              </a:ext>
            </a:extLst>
          </p:cNvPr>
          <p:cNvSpPr txBox="1"/>
          <p:nvPr/>
        </p:nvSpPr>
        <p:spPr>
          <a:xfrm>
            <a:off x="23243" y="1097592"/>
            <a:ext cx="9024243" cy="3780522"/>
          </a:xfrm>
          <a:prstGeom prst="rect">
            <a:avLst/>
          </a:prstGeom>
          <a:noFill/>
        </p:spPr>
        <p:txBody>
          <a:bodyPr wrap="square">
            <a:spAutoFit/>
          </a:bodyPr>
          <a:lstStyle/>
          <a:p>
            <a:pPr marL="342900" indent="1270">
              <a:lnSpc>
                <a:spcPct val="150000"/>
              </a:lnSpc>
            </a:pPr>
            <a:r>
              <a:rPr lang="en-US" sz="18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Therapeutic Classes  (SRCC – section 21.2)</a:t>
            </a:r>
            <a:endParaRPr lang="en-ZA" b="1" dirty="0">
              <a:solidFill>
                <a:srgbClr val="0070C0"/>
              </a:solidFill>
              <a:latin typeface="Arial" panose="020B0604020202020204" pitchFamily="34" charset="0"/>
              <a:ea typeface="Arial Narrow" panose="020B0606020202030204" pitchFamily="34" charset="0"/>
              <a:cs typeface="Arial" panose="020B0604020202020204" pitchFamily="34" charset="0"/>
            </a:endParaRPr>
          </a:p>
          <a:p>
            <a:pPr marL="342900" indent="1270">
              <a:lnSpc>
                <a:spcPct val="150000"/>
              </a:lnSpc>
            </a:pPr>
            <a:r>
              <a:rPr lang="en-US" dirty="0">
                <a:latin typeface="Arial" panose="020B0604020202020204" pitchFamily="34" charset="0"/>
                <a:cs typeface="Arial" panose="020B0604020202020204" pitchFamily="34" charset="0"/>
              </a:rPr>
              <a:t>Therapeutic class is defined as a group of medicines which have active ingredients  with comparable therapeutic effects.  Medicines in a therapeutic class </a:t>
            </a:r>
            <a:r>
              <a:rPr lang="en-US" b="1" dirty="0">
                <a:latin typeface="Arial" panose="020B0604020202020204" pitchFamily="34" charset="0"/>
                <a:cs typeface="Arial" panose="020B0604020202020204" pitchFamily="34" charset="0"/>
              </a:rPr>
              <a:t>may or may not</a:t>
            </a:r>
            <a:r>
              <a:rPr lang="en-US" dirty="0">
                <a:latin typeface="Arial" panose="020B0604020202020204" pitchFamily="34" charset="0"/>
                <a:cs typeface="Arial" panose="020B0604020202020204" pitchFamily="34" charset="0"/>
              </a:rPr>
              <a:t> belong to the </a:t>
            </a:r>
            <a:r>
              <a:rPr lang="en-US" b="1" dirty="0">
                <a:latin typeface="Arial" panose="020B0604020202020204" pitchFamily="34" charset="0"/>
                <a:cs typeface="Arial" panose="020B0604020202020204" pitchFamily="34" charset="0"/>
              </a:rPr>
              <a:t>same pharmacological class</a:t>
            </a:r>
            <a:r>
              <a:rPr lang="en-US" dirty="0">
                <a:latin typeface="Arial" panose="020B0604020202020204" pitchFamily="34" charset="0"/>
                <a:cs typeface="Arial" panose="020B0604020202020204" pitchFamily="34" charset="0"/>
              </a:rPr>
              <a:t>, may differ in chemistry or pharmacokinetic properties, and may possess different mechanisms of action, result in different adverse reaction, have different toxicity, and drug internation profiles.</a:t>
            </a:r>
          </a:p>
          <a:p>
            <a:pPr marL="342900" indent="1270">
              <a:lnSpc>
                <a:spcPct val="150000"/>
              </a:lnSpc>
            </a:pPr>
            <a:endParaRPr lang="en-US" dirty="0">
              <a:highlight>
                <a:srgbClr val="FFFF00"/>
              </a:highlight>
              <a:latin typeface="Arial" panose="020B0604020202020204" pitchFamily="34" charset="0"/>
              <a:cs typeface="Arial" panose="020B0604020202020204" pitchFamily="34" charset="0"/>
            </a:endParaRPr>
          </a:p>
          <a:p>
            <a:pPr marL="556260" indent="-285750" algn="just">
              <a:lnSpc>
                <a:spcPct val="150000"/>
              </a:lnSpc>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In most cases, these medicines have close </a:t>
            </a:r>
            <a:r>
              <a:rPr lang="en-GB" sz="1800" b="1" dirty="0">
                <a:effectLst/>
                <a:latin typeface="Arial" panose="020B0604020202020204" pitchFamily="34" charset="0"/>
                <a:ea typeface="Times New Roman" panose="02020603050405020304" pitchFamily="18" charset="0"/>
                <a:cs typeface="Arial" panose="020B0604020202020204" pitchFamily="34" charset="0"/>
              </a:rPr>
              <a:t>similarity in efficacy and safety profiles</a:t>
            </a:r>
            <a:r>
              <a:rPr lang="en-GB" sz="1800" dirty="0">
                <a:effectLst/>
                <a:latin typeface="Arial" panose="020B0604020202020204" pitchFamily="34" charset="0"/>
                <a:ea typeface="Times New Roman" panose="02020603050405020304" pitchFamily="18" charset="0"/>
                <a:cs typeface="Arial" panose="020B0604020202020204" pitchFamily="34" charset="0"/>
              </a:rPr>
              <a:t>, when administered in equipotent doses for a </a:t>
            </a:r>
            <a:r>
              <a:rPr lang="en-GB" sz="1800" b="1" dirty="0">
                <a:effectLst/>
                <a:latin typeface="Arial" panose="020B0604020202020204" pitchFamily="34" charset="0"/>
                <a:ea typeface="Times New Roman" panose="02020603050405020304" pitchFamily="18" charset="0"/>
                <a:cs typeface="Arial" panose="020B0604020202020204" pitchFamily="34" charset="0"/>
              </a:rPr>
              <a:t>specific indication</a:t>
            </a:r>
            <a:r>
              <a:rPr lang="en-GB" sz="1800" dirty="0">
                <a:effectLst/>
                <a:latin typeface="Arial" panose="020B0604020202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1098442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43</a:t>
            </a:fld>
            <a:r>
              <a:rPr lang="en-ZA" sz="1200" dirty="0">
                <a:latin typeface="Arial" pitchFamily="34" charset="0"/>
                <a:cs typeface="Arial" pitchFamily="34" charset="0"/>
              </a:rPr>
              <a:t> </a:t>
            </a:r>
          </a:p>
        </p:txBody>
      </p:sp>
      <p:sp>
        <p:nvSpPr>
          <p:cNvPr id="4" name="Rectangle 2"/>
          <p:cNvSpPr txBox="1">
            <a:spLocks noChangeArrowheads="1"/>
          </p:cNvSpPr>
          <p:nvPr/>
        </p:nvSpPr>
        <p:spPr>
          <a:xfrm>
            <a:off x="107504" y="0"/>
            <a:ext cx="684076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 HP02-2025AI &amp; HP13-2025ARV</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6" name="TextBox 5">
            <a:extLst>
              <a:ext uri="{FF2B5EF4-FFF2-40B4-BE49-F238E27FC236}">
                <a16:creationId xmlns:a16="http://schemas.microsoft.com/office/drawing/2014/main" id="{A53608C1-9355-45B9-03B7-CA32D1B25B35}"/>
              </a:ext>
            </a:extLst>
          </p:cNvPr>
          <p:cNvSpPr txBox="1"/>
          <p:nvPr/>
        </p:nvSpPr>
        <p:spPr>
          <a:xfrm>
            <a:off x="23243" y="1097592"/>
            <a:ext cx="9024243" cy="4196020"/>
          </a:xfrm>
          <a:prstGeom prst="rect">
            <a:avLst/>
          </a:prstGeom>
          <a:noFill/>
        </p:spPr>
        <p:txBody>
          <a:bodyPr wrap="square">
            <a:spAutoFit/>
          </a:bodyPr>
          <a:lstStyle/>
          <a:p>
            <a:pPr marL="342900" indent="1270">
              <a:lnSpc>
                <a:spcPct val="150000"/>
              </a:lnSpc>
            </a:pPr>
            <a:r>
              <a:rPr lang="en-US" sz="18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Source documents</a:t>
            </a:r>
          </a:p>
          <a:p>
            <a:pPr marL="342900" indent="1270">
              <a:lnSpc>
                <a:spcPct val="150000"/>
              </a:lnSpc>
            </a:pPr>
            <a:r>
              <a:rPr lang="en-ZA" dirty="0">
                <a:latin typeface="Arial" panose="020B0604020202020204" pitchFamily="34" charset="0"/>
                <a:cs typeface="Arial" panose="020B0604020202020204" pitchFamily="34" charset="0"/>
                <a:hlinkClick r:id="rId2"/>
              </a:rPr>
              <a:t>https://knowledgehub.health.gov.za/e-library</a:t>
            </a:r>
            <a:endParaRPr lang="en-ZA" b="1" u="sng" dirty="0">
              <a:latin typeface="Arial" panose="020B0604020202020204" pitchFamily="34" charset="0"/>
              <a:ea typeface="Arial Narrow" panose="020B0606020202030204" pitchFamily="34" charset="0"/>
              <a:cs typeface="Arial" panose="020B0604020202020204" pitchFamily="34" charset="0"/>
            </a:endParaRPr>
          </a:p>
          <a:p>
            <a:pPr marL="342900">
              <a:lnSpc>
                <a:spcPct val="150000"/>
              </a:lnSpc>
            </a:pPr>
            <a:r>
              <a:rPr lang="en-US" i="1" dirty="0">
                <a:latin typeface="Arial" panose="020B0604020202020204" pitchFamily="34" charset="0"/>
                <a:ea typeface="Times New Roman" panose="02020603050405020304" pitchFamily="18" charset="0"/>
                <a:cs typeface="Arial" panose="020B0604020202020204" pitchFamily="34" charset="0"/>
              </a:rPr>
              <a:t>Primary Healthcare (PHC) Therapeutic Interchange Database 2020-3_21 September2021</a:t>
            </a:r>
          </a:p>
          <a:p>
            <a:pPr marL="342900">
              <a:lnSpc>
                <a:spcPct val="150000"/>
              </a:lnSpc>
            </a:pPr>
            <a:r>
              <a:rPr lang="en-US" i="1" dirty="0">
                <a:latin typeface="Arial" panose="020B0604020202020204" pitchFamily="34" charset="0"/>
                <a:ea typeface="Times New Roman" panose="02020603050405020304" pitchFamily="18" charset="0"/>
                <a:cs typeface="Arial" panose="020B0604020202020204" pitchFamily="34" charset="0"/>
              </a:rPr>
              <a:t>Adult Hospital Level Therapeutic Interchange Database_30June2020</a:t>
            </a:r>
          </a:p>
          <a:p>
            <a:pPr marL="342900" indent="1270">
              <a:lnSpc>
                <a:spcPct val="150000"/>
              </a:lnSpc>
            </a:pPr>
            <a:r>
              <a:rPr lang="en-US" dirty="0">
                <a:latin typeface="Arial" panose="020B0604020202020204" pitchFamily="34" charset="0"/>
                <a:cs typeface="Arial" panose="020B0604020202020204" pitchFamily="34" charset="0"/>
              </a:rPr>
              <a:t>                     </a:t>
            </a:r>
          </a:p>
          <a:p>
            <a:pPr marL="342900" indent="1270">
              <a:lnSpc>
                <a:spcPct val="150000"/>
              </a:lnSpc>
            </a:pPr>
            <a:r>
              <a:rPr lang="en-US" dirty="0">
                <a:latin typeface="Arial" panose="020B0604020202020204" pitchFamily="34" charset="0"/>
                <a:cs typeface="Arial" panose="020B0604020202020204" pitchFamily="34" charset="0"/>
              </a:rPr>
              <a:t> # </a:t>
            </a:r>
            <a:r>
              <a:rPr lang="en-US" b="1" dirty="0">
                <a:latin typeface="Arial" panose="020B0604020202020204" pitchFamily="34" charset="0"/>
                <a:cs typeface="Arial" panose="020B0604020202020204" pitchFamily="34" charset="0"/>
              </a:rPr>
              <a:t>HP02-2025AI &amp; HP13-2025ARV</a:t>
            </a:r>
          </a:p>
          <a:p>
            <a:pPr marL="342900" indent="1270">
              <a:lnSpc>
                <a:spcPct val="150000"/>
              </a:lnSpc>
            </a:pPr>
            <a:endParaRPr lang="en-US" b="1" dirty="0">
              <a:latin typeface="Arial" panose="020B0604020202020204" pitchFamily="34" charset="0"/>
              <a:cs typeface="Arial" panose="020B0604020202020204" pitchFamily="34" charset="0"/>
            </a:endParaRPr>
          </a:p>
          <a:p>
            <a:pPr marL="342900" indent="1270">
              <a:lnSpc>
                <a:spcPct val="150000"/>
              </a:lnSpc>
            </a:pPr>
            <a:r>
              <a:rPr lang="en-US" b="1" dirty="0">
                <a:solidFill>
                  <a:srgbClr val="0070C0"/>
                </a:solidFill>
                <a:latin typeface="Arial" panose="020B0604020202020204" pitchFamily="34" charset="0"/>
                <a:cs typeface="Arial" panose="020B0604020202020204" pitchFamily="34" charset="0"/>
              </a:rPr>
              <a:t>A single member of the class may be awarded. </a:t>
            </a:r>
          </a:p>
          <a:p>
            <a:pPr marL="342900" indent="1270">
              <a:lnSpc>
                <a:spcPct val="150000"/>
              </a:lnSpc>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77052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44</a:t>
            </a:fld>
            <a:r>
              <a:rPr lang="en-ZA" sz="1200" dirty="0">
                <a:latin typeface="Arial" pitchFamily="34" charset="0"/>
                <a:cs typeface="Arial" pitchFamily="34" charset="0"/>
              </a:rPr>
              <a:t> </a:t>
            </a:r>
          </a:p>
        </p:txBody>
      </p:sp>
      <p:sp>
        <p:nvSpPr>
          <p:cNvPr id="3" name="TextBox 2"/>
          <p:cNvSpPr txBox="1"/>
          <p:nvPr/>
        </p:nvSpPr>
        <p:spPr>
          <a:xfrm>
            <a:off x="0" y="1052736"/>
            <a:ext cx="9144000" cy="4611519"/>
          </a:xfrm>
          <a:prstGeom prst="rect">
            <a:avLst/>
          </a:prstGeom>
          <a:noFill/>
        </p:spPr>
        <p:txBody>
          <a:bodyPr wrap="square" rtlCol="0">
            <a:spAutoFit/>
          </a:bodyPr>
          <a:lstStyle/>
          <a:p>
            <a:pPr marL="342900" indent="1270">
              <a:lnSpc>
                <a:spcPct val="150000"/>
              </a:lnSpc>
            </a:pPr>
            <a:r>
              <a:rPr lang="en-US" sz="18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Request for Information: Cabotegravir Long-Acting Injection</a:t>
            </a:r>
            <a:endParaRPr lang="en-ZA" sz="1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1270">
              <a:lnSpc>
                <a:spcPct val="150000"/>
              </a:lnSpc>
            </a:pPr>
            <a:r>
              <a:rPr lang="en-US" sz="1800" dirty="0">
                <a:effectLst/>
                <a:latin typeface="Arial" panose="020B0604020202020204" pitchFamily="34" charset="0"/>
                <a:ea typeface="Arial Narrow" panose="020B0606020202030204" pitchFamily="34" charset="0"/>
                <a:cs typeface="Arial" panose="020B0604020202020204" pitchFamily="34" charset="0"/>
              </a:rPr>
              <a:t>Published 15 July 2024 and closing 9 September 2024</a:t>
            </a:r>
          </a:p>
          <a:p>
            <a:pPr marL="342900" indent="1270">
              <a:lnSpc>
                <a:spcPct val="150000"/>
              </a:lnSpc>
            </a:pPr>
            <a:endParaRPr lang="en-US" sz="1800" dirty="0">
              <a:effectLst/>
              <a:latin typeface="Arial" panose="020B0604020202020204" pitchFamily="34" charset="0"/>
              <a:ea typeface="Arial Narrow" panose="020B0606020202030204" pitchFamily="34" charset="0"/>
              <a:cs typeface="Arial" panose="020B0604020202020204" pitchFamily="34" charset="0"/>
            </a:endParaRPr>
          </a:p>
          <a:p>
            <a:pPr marL="342900" indent="1270">
              <a:lnSpc>
                <a:spcPct val="150000"/>
              </a:lnSpc>
            </a:pPr>
            <a:r>
              <a:rPr lang="en-US" sz="18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HP13-RFI01 of 2024</a:t>
            </a:r>
          </a:p>
          <a:p>
            <a:pPr marL="342900" indent="1270">
              <a:lnSpc>
                <a:spcPct val="150000"/>
              </a:lnSpc>
            </a:pPr>
            <a:endParaRPr lang="en-US" sz="1800" dirty="0">
              <a:effectLst/>
              <a:latin typeface="Arial" panose="020B0604020202020204" pitchFamily="34" charset="0"/>
              <a:ea typeface="Arial Narrow" panose="020B0606020202030204" pitchFamily="34" charset="0"/>
              <a:cs typeface="Arial" panose="020B0604020202020204" pitchFamily="34" charset="0"/>
            </a:endParaRPr>
          </a:p>
          <a:p>
            <a:pPr marL="342900" indent="1270">
              <a:lnSpc>
                <a:spcPct val="150000"/>
              </a:lnSpc>
            </a:pPr>
            <a:r>
              <a:rPr lang="en-US" sz="1800" b="1" u="sng" dirty="0">
                <a:effectLst/>
                <a:latin typeface="Arial" panose="020B0604020202020204" pitchFamily="34" charset="0"/>
                <a:ea typeface="Arial Narrow" panose="020B0606020202030204" pitchFamily="34" charset="0"/>
                <a:cs typeface="Arial" panose="020B0604020202020204" pitchFamily="34" charset="0"/>
              </a:rPr>
              <a:t>Description: </a:t>
            </a:r>
          </a:p>
          <a:p>
            <a:pPr marL="342900" indent="1270">
              <a:lnSpc>
                <a:spcPct val="150000"/>
              </a:lnSpc>
            </a:pPr>
            <a:r>
              <a:rPr lang="en-US" sz="1800" dirty="0">
                <a:effectLst/>
                <a:latin typeface="Arial" panose="020B0604020202020204" pitchFamily="34" charset="0"/>
                <a:ea typeface="Arial Narrow" panose="020B0606020202030204" pitchFamily="34" charset="0"/>
                <a:cs typeface="Arial" panose="020B0604020202020204" pitchFamily="34" charset="0"/>
              </a:rPr>
              <a:t>Cabotegravir Long Acting (CAB-LA) 200mg/ml injection,3ml</a:t>
            </a:r>
          </a:p>
          <a:p>
            <a:pPr marL="342900" indent="1270">
              <a:lnSpc>
                <a:spcPct val="150000"/>
              </a:lnSpc>
            </a:pPr>
            <a:endParaRPr lang="en-US" sz="1800" dirty="0">
              <a:effectLst/>
              <a:latin typeface="Arial" panose="020B0604020202020204" pitchFamily="34" charset="0"/>
              <a:ea typeface="Arial Narrow" panose="020B0606020202030204" pitchFamily="34" charset="0"/>
              <a:cs typeface="Arial" panose="020B0604020202020204" pitchFamily="34" charset="0"/>
            </a:endParaRPr>
          </a:p>
          <a:p>
            <a:pPr marL="342900" indent="1270">
              <a:lnSpc>
                <a:spcPct val="150000"/>
              </a:lnSpc>
            </a:pPr>
            <a:r>
              <a:rPr lang="en-US" sz="1800" b="1" u="sng" dirty="0">
                <a:effectLst/>
                <a:latin typeface="Arial" panose="020B0604020202020204" pitchFamily="34" charset="0"/>
                <a:ea typeface="Arial Narrow" panose="020B0606020202030204" pitchFamily="34" charset="0"/>
                <a:cs typeface="Arial" panose="020B0604020202020204" pitchFamily="34" charset="0"/>
              </a:rPr>
              <a:t>Indication:</a:t>
            </a:r>
          </a:p>
          <a:p>
            <a:pPr marL="342900" indent="1270">
              <a:lnSpc>
                <a:spcPct val="150000"/>
              </a:lnSpc>
            </a:pPr>
            <a:r>
              <a:rPr lang="en-US" sz="1800" dirty="0">
                <a:effectLst/>
                <a:latin typeface="Arial" panose="020B0604020202020204" pitchFamily="34" charset="0"/>
                <a:ea typeface="Arial Narrow" panose="020B0606020202030204" pitchFamily="34" charset="0"/>
                <a:cs typeface="Arial" panose="020B0604020202020204" pitchFamily="34" charset="0"/>
              </a:rPr>
              <a:t>For the prevention of HIV infection in HIV negative individuals at risk </a:t>
            </a:r>
          </a:p>
          <a:p>
            <a:pPr marL="342900" indent="1270">
              <a:lnSpc>
                <a:spcPct val="150000"/>
              </a:lnSpc>
            </a:pPr>
            <a:r>
              <a:rPr lang="en-US" sz="1800" dirty="0">
                <a:effectLst/>
                <a:latin typeface="Arial" panose="020B0604020202020204" pitchFamily="34" charset="0"/>
                <a:ea typeface="Arial Narrow" panose="020B0606020202030204" pitchFamily="34" charset="0"/>
                <a:cs typeface="Arial" panose="020B0604020202020204" pitchFamily="34" charset="0"/>
              </a:rPr>
              <a:t>of HIV Acquisition.</a:t>
            </a:r>
            <a:r>
              <a:rPr lang="en-US" b="1" dirty="0">
                <a:latin typeface="Arial" panose="020B0604020202020204" pitchFamily="34" charset="0"/>
                <a:cs typeface="Arial" panose="020B0604020202020204" pitchFamily="34" charset="0"/>
              </a:rPr>
              <a:t>     </a:t>
            </a:r>
            <a:endParaRPr lang="en-US" dirty="0">
              <a:highlight>
                <a:srgbClr val="FFFF00"/>
              </a:highlight>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14942"/>
            <a:ext cx="6192688"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Request for information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HP13-2025ARV</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7250020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061643"/>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45</a:t>
            </a:fld>
            <a:r>
              <a:rPr lang="en-ZA" sz="1200" dirty="0">
                <a:latin typeface="Arial" pitchFamily="34" charset="0"/>
                <a:cs typeface="Arial" pitchFamily="34" charset="0"/>
              </a:rPr>
              <a:t> </a:t>
            </a:r>
          </a:p>
        </p:txBody>
      </p:sp>
      <p:sp>
        <p:nvSpPr>
          <p:cNvPr id="3" name="TextBox 2"/>
          <p:cNvSpPr txBox="1"/>
          <p:nvPr/>
        </p:nvSpPr>
        <p:spPr>
          <a:xfrm>
            <a:off x="22154" y="1124744"/>
            <a:ext cx="9086350" cy="4139595"/>
          </a:xfrm>
          <a:prstGeom prst="rect">
            <a:avLst/>
          </a:prstGeom>
          <a:noFill/>
        </p:spPr>
        <p:txBody>
          <a:bodyPr wrap="square" rtlCol="0">
            <a:spAutoFit/>
          </a:bodyPr>
          <a:lstStyle/>
          <a:p>
            <a:pPr marL="112713" lvl="1">
              <a:lnSpc>
                <a:spcPct val="150000"/>
              </a:lnSpc>
            </a:pPr>
            <a:r>
              <a:rPr lang="en-GB" dirty="0">
                <a:latin typeface="Arial" panose="020B0604020202020204" pitchFamily="34" charset="0"/>
                <a:cs typeface="Arial" panose="020B0604020202020204" pitchFamily="34" charset="0"/>
              </a:rPr>
              <a:t>The following are examples of considerations which may be considered when contemplating a </a:t>
            </a:r>
            <a:r>
              <a:rPr lang="en-GB" b="1" dirty="0">
                <a:solidFill>
                  <a:srgbClr val="0070C0"/>
                </a:solidFill>
                <a:latin typeface="Arial" panose="020B0604020202020204" pitchFamily="34" charset="0"/>
                <a:cs typeface="Arial" panose="020B0604020202020204" pitchFamily="34" charset="0"/>
              </a:rPr>
              <a:t>multiple award</a:t>
            </a:r>
            <a:r>
              <a:rPr lang="en-GB" dirty="0">
                <a:latin typeface="Arial" panose="020B0604020202020204" pitchFamily="34" charset="0"/>
                <a:cs typeface="Arial" panose="020B0604020202020204" pitchFamily="34" charset="0"/>
              </a:rPr>
              <a:t>:</a:t>
            </a:r>
          </a:p>
          <a:p>
            <a:pPr marL="112713" lvl="1">
              <a:lnSpc>
                <a:spcPct val="150000"/>
              </a:lnSpc>
            </a:pPr>
            <a:endParaRPr lang="en-US" b="1" i="1" dirty="0">
              <a:latin typeface="Arial" panose="020B0604020202020204" pitchFamily="34" charset="0"/>
              <a:cs typeface="Arial" panose="020B0604020202020204" pitchFamily="34" charset="0"/>
            </a:endParaRP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Source of Active Pharmaceutical Ingredient </a:t>
            </a:r>
            <a:r>
              <a:rPr lang="en-GB" dirty="0">
                <a:latin typeface="Arial" panose="020B0604020202020204" pitchFamily="34" charset="0"/>
                <a:cs typeface="Arial" panose="020B0604020202020204" pitchFamily="34" charset="0"/>
              </a:rPr>
              <a:t>(API) and actual manufacturing site;</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Capacity to meet expected demand </a:t>
            </a:r>
            <a:r>
              <a:rPr lang="en-GB" dirty="0">
                <a:latin typeface="Arial" panose="020B0604020202020204" pitchFamily="34" charset="0"/>
                <a:cs typeface="Arial" panose="020B0604020202020204" pitchFamily="34" charset="0"/>
              </a:rPr>
              <a:t>as per published estimates in the Excel Bid Response Document;</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Estimated volume to be supplied</a:t>
            </a:r>
            <a:r>
              <a:rPr lang="en-GB" dirty="0">
                <a:latin typeface="Arial" panose="020B0604020202020204" pitchFamily="34" charset="0"/>
                <a:cs typeface="Arial" panose="020B0604020202020204" pitchFamily="34" charset="0"/>
              </a:rPr>
              <a:t>;</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Risk to public health </a:t>
            </a:r>
            <a:r>
              <a:rPr lang="en-GB" dirty="0">
                <a:latin typeface="Arial" panose="020B0604020202020204" pitchFamily="34" charset="0"/>
                <a:cs typeface="Arial" panose="020B0604020202020204" pitchFamily="34" charset="0"/>
              </a:rPr>
              <a:t>if the item is not available;</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Past compliance of the bidder </a:t>
            </a:r>
            <a:r>
              <a:rPr lang="en-GB" dirty="0">
                <a:latin typeface="Arial" panose="020B0604020202020204" pitchFamily="34" charset="0"/>
                <a:cs typeface="Arial" panose="020B0604020202020204" pitchFamily="34" charset="0"/>
              </a:rPr>
              <a:t>with contractual obligations.</a:t>
            </a:r>
            <a:endParaRPr lang="en-US" dirty="0">
              <a:latin typeface="Arial" panose="020B0604020202020204" pitchFamily="34" charset="0"/>
              <a:cs typeface="Arial" panose="020B0604020202020204" pitchFamily="34" charset="0"/>
            </a:endParaRPr>
          </a:p>
          <a:p>
            <a:pPr marL="112713" lvl="1"/>
            <a:endParaRPr lang="en-GB"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9939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02071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46</a:t>
            </a:fld>
            <a:r>
              <a:rPr lang="en-ZA" sz="1200" dirty="0">
                <a:latin typeface="Arial" pitchFamily="34" charset="0"/>
                <a:cs typeface="Arial" pitchFamily="34" charset="0"/>
              </a:rPr>
              <a:t> </a:t>
            </a:r>
          </a:p>
        </p:txBody>
      </p:sp>
      <p:sp>
        <p:nvSpPr>
          <p:cNvPr id="3" name="TextBox 2"/>
          <p:cNvSpPr txBox="1"/>
          <p:nvPr/>
        </p:nvSpPr>
        <p:spPr>
          <a:xfrm>
            <a:off x="240254" y="3904126"/>
            <a:ext cx="8651500" cy="1708160"/>
          </a:xfrm>
          <a:prstGeom prst="rect">
            <a:avLst/>
          </a:prstGeom>
          <a:noFill/>
        </p:spPr>
        <p:txBody>
          <a:bodyPr wrap="square" rtlCol="0">
            <a:spAutoFit/>
          </a:bodyPr>
          <a:lstStyle/>
          <a:p>
            <a:pPr marL="355600" lvl="2" indent="-355600">
              <a:lnSpc>
                <a:spcPct val="150000"/>
              </a:lnSpc>
              <a:buFont typeface="Arial" pitchFamily="34" charset="0"/>
              <a:buChar char="•"/>
            </a:pPr>
            <a:r>
              <a:rPr lang="en-ZA" dirty="0">
                <a:latin typeface="Arial" pitchFamily="34" charset="0"/>
                <a:cs typeface="Arial" pitchFamily="34" charset="0"/>
              </a:rPr>
              <a:t>Quantities advertised = estimated volumes, </a:t>
            </a:r>
            <a:r>
              <a:rPr lang="en-ZA" b="1" dirty="0">
                <a:solidFill>
                  <a:srgbClr val="0070C0"/>
                </a:solidFill>
                <a:latin typeface="Arial" pitchFamily="34" charset="0"/>
                <a:cs typeface="Arial" pitchFamily="34" charset="0"/>
              </a:rPr>
              <a:t>not guaranteed.</a:t>
            </a:r>
            <a:endParaRPr lang="en-ZA" dirty="0">
              <a:solidFill>
                <a:srgbClr val="0070C0"/>
              </a:solidFill>
              <a:latin typeface="Arial" pitchFamily="34" charset="0"/>
              <a:cs typeface="Arial" pitchFamily="34" charset="0"/>
            </a:endParaRPr>
          </a:p>
          <a:p>
            <a:pPr marL="355600" lvl="2" indent="-355600">
              <a:lnSpc>
                <a:spcPct val="150000"/>
              </a:lnSpc>
              <a:buFont typeface="Arial" pitchFamily="34" charset="0"/>
              <a:buChar char="•"/>
            </a:pPr>
            <a:r>
              <a:rPr lang="en-ZA" dirty="0">
                <a:latin typeface="Arial" pitchFamily="34" charset="0"/>
                <a:cs typeface="Arial" pitchFamily="34" charset="0"/>
              </a:rPr>
              <a:t>Fluctuations in monthly demand may occur. </a:t>
            </a:r>
          </a:p>
          <a:p>
            <a:pPr marL="355600" lvl="2" indent="-355600">
              <a:lnSpc>
                <a:spcPct val="150000"/>
              </a:lnSpc>
              <a:buFont typeface="Arial" pitchFamily="34" charset="0"/>
              <a:buChar char="•"/>
            </a:pPr>
            <a:r>
              <a:rPr lang="en-ZA" dirty="0">
                <a:latin typeface="Arial" pitchFamily="34" charset="0"/>
                <a:cs typeface="Arial" pitchFamily="34" charset="0"/>
              </a:rPr>
              <a:t>Proposed minimum order quantities should facilitate delivery directly to facilities. </a:t>
            </a:r>
            <a:endParaRPr lang="en-ZA" b="1" dirty="0">
              <a:latin typeface="Arial" pitchFamily="34" charset="0"/>
              <a:cs typeface="Arial" pitchFamily="34" charset="0"/>
            </a:endParaRP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107504" y="-1296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Lead times and Quantities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Rectangle 6">
            <a:extLst>
              <a:ext uri="{FF2B5EF4-FFF2-40B4-BE49-F238E27FC236}">
                <a16:creationId xmlns:a16="http://schemas.microsoft.com/office/drawing/2014/main" id="{F93E7A3B-12FD-4386-B63E-01126C373F8F}"/>
              </a:ext>
            </a:extLst>
          </p:cNvPr>
          <p:cNvSpPr/>
          <p:nvPr/>
        </p:nvSpPr>
        <p:spPr>
          <a:xfrm>
            <a:off x="240254" y="1169491"/>
            <a:ext cx="4475762" cy="241477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lnSpc>
                <a:spcPct val="150000"/>
              </a:lnSpc>
            </a:pPr>
            <a:r>
              <a:rPr lang="en-ZA" b="1" dirty="0">
                <a:solidFill>
                  <a:schemeClr val="tx1"/>
                </a:solidFill>
                <a:latin typeface="Arial" pitchFamily="34" charset="0"/>
                <a:cs typeface="Arial" pitchFamily="34" charset="0"/>
              </a:rPr>
              <a:t>Initial lead time</a:t>
            </a:r>
          </a:p>
          <a:p>
            <a:pPr marL="450850" lvl="2" indent="-450850">
              <a:lnSpc>
                <a:spcPct val="150000"/>
              </a:lnSpc>
            </a:pPr>
            <a:r>
              <a:rPr lang="en-ZA" dirty="0">
                <a:solidFill>
                  <a:schemeClr val="tx1"/>
                </a:solidFill>
                <a:latin typeface="Arial" pitchFamily="34" charset="0"/>
                <a:cs typeface="Arial" pitchFamily="34" charset="0"/>
              </a:rPr>
              <a:t>This period may not exceed </a:t>
            </a:r>
            <a:r>
              <a:rPr lang="en-ZA" b="1" dirty="0">
                <a:solidFill>
                  <a:schemeClr val="tx1"/>
                </a:solidFill>
                <a:latin typeface="Arial" pitchFamily="34" charset="0"/>
                <a:cs typeface="Arial" pitchFamily="34" charset="0"/>
              </a:rPr>
              <a:t>75 </a:t>
            </a:r>
            <a:r>
              <a:rPr lang="en-ZA" dirty="0">
                <a:solidFill>
                  <a:schemeClr val="tx1"/>
                </a:solidFill>
                <a:latin typeface="Arial" pitchFamily="34" charset="0"/>
                <a:cs typeface="Arial" pitchFamily="34" charset="0"/>
              </a:rPr>
              <a:t>calendar days from the</a:t>
            </a:r>
            <a:r>
              <a:rPr lang="en-ZA" dirty="0">
                <a:solidFill>
                  <a:srgbClr val="0070C0"/>
                </a:solidFill>
                <a:latin typeface="Arial" pitchFamily="34" charset="0"/>
                <a:cs typeface="Arial" pitchFamily="34" charset="0"/>
              </a:rPr>
              <a:t> </a:t>
            </a:r>
            <a:r>
              <a:rPr lang="en-ZA" b="1" dirty="0">
                <a:solidFill>
                  <a:srgbClr val="0070C0"/>
                </a:solidFill>
                <a:latin typeface="Arial" pitchFamily="34" charset="0"/>
                <a:cs typeface="Arial" pitchFamily="34" charset="0"/>
              </a:rPr>
              <a:t>date of award</a:t>
            </a:r>
            <a:r>
              <a:rPr lang="en-ZA" dirty="0">
                <a:solidFill>
                  <a:schemeClr val="tx1"/>
                </a:solidFill>
                <a:latin typeface="Arial" pitchFamily="34" charset="0"/>
                <a:cs typeface="Arial" pitchFamily="34" charset="0"/>
              </a:rPr>
              <a:t>.</a:t>
            </a:r>
          </a:p>
          <a:p>
            <a:pPr marL="450850" lvl="2" indent="-450850">
              <a:lnSpc>
                <a:spcPct val="150000"/>
              </a:lnSpc>
              <a:buFont typeface="Arial" panose="020B0604020202020204" pitchFamily="34" charset="0"/>
              <a:buChar char="•"/>
            </a:pPr>
            <a:r>
              <a:rPr lang="en-ZA" b="1" dirty="0">
                <a:solidFill>
                  <a:schemeClr val="tx1"/>
                </a:solidFill>
                <a:latin typeface="Arial" pitchFamily="34" charset="0"/>
                <a:cs typeface="Arial" pitchFamily="34" charset="0"/>
              </a:rPr>
              <a:t>NOT from the date of publication of the contract circular or 1</a:t>
            </a:r>
            <a:r>
              <a:rPr lang="en-ZA" b="1" baseline="30000" dirty="0">
                <a:solidFill>
                  <a:schemeClr val="tx1"/>
                </a:solidFill>
                <a:latin typeface="Arial" pitchFamily="34" charset="0"/>
                <a:cs typeface="Arial" pitchFamily="34" charset="0"/>
              </a:rPr>
              <a:t>st</a:t>
            </a:r>
            <a:r>
              <a:rPr lang="en-ZA" b="1" dirty="0">
                <a:solidFill>
                  <a:schemeClr val="tx1"/>
                </a:solidFill>
                <a:latin typeface="Arial" pitchFamily="34" charset="0"/>
                <a:cs typeface="Arial" pitchFamily="34" charset="0"/>
              </a:rPr>
              <a:t> order received</a:t>
            </a:r>
            <a:r>
              <a:rPr lang="en-ZA" dirty="0">
                <a:solidFill>
                  <a:schemeClr val="tx1"/>
                </a:solidFill>
                <a:latin typeface="Arial" pitchFamily="34" charset="0"/>
                <a:cs typeface="Arial" pitchFamily="34" charset="0"/>
              </a:rPr>
              <a:t>. </a:t>
            </a:r>
          </a:p>
        </p:txBody>
      </p:sp>
      <p:sp>
        <p:nvSpPr>
          <p:cNvPr id="8" name="Rectangle 7">
            <a:extLst>
              <a:ext uri="{FF2B5EF4-FFF2-40B4-BE49-F238E27FC236}">
                <a16:creationId xmlns:a16="http://schemas.microsoft.com/office/drawing/2014/main" id="{48C135A4-0772-43A9-AFBA-C531CB05E88D}"/>
              </a:ext>
            </a:extLst>
          </p:cNvPr>
          <p:cNvSpPr/>
          <p:nvPr/>
        </p:nvSpPr>
        <p:spPr>
          <a:xfrm>
            <a:off x="4838746" y="1183580"/>
            <a:ext cx="4065000" cy="240068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lnSpc>
                <a:spcPct val="150000"/>
              </a:lnSpc>
            </a:pPr>
            <a:endParaRPr lang="en-ZA" b="1" dirty="0">
              <a:solidFill>
                <a:schemeClr val="tx1"/>
              </a:solidFill>
              <a:latin typeface="Arial" pitchFamily="34" charset="0"/>
              <a:cs typeface="Arial" pitchFamily="34" charset="0"/>
            </a:endParaRPr>
          </a:p>
          <a:p>
            <a:pPr marL="450850" lvl="2" indent="-450850">
              <a:lnSpc>
                <a:spcPct val="150000"/>
              </a:lnSpc>
            </a:pPr>
            <a:r>
              <a:rPr lang="en-ZA" b="1" dirty="0">
                <a:solidFill>
                  <a:schemeClr val="tx1"/>
                </a:solidFill>
                <a:latin typeface="Arial" pitchFamily="34" charset="0"/>
                <a:cs typeface="Arial" pitchFamily="34" charset="0"/>
              </a:rPr>
              <a:t>Lead time </a:t>
            </a:r>
          </a:p>
          <a:p>
            <a:pPr marL="450850" lvl="2" indent="-450850">
              <a:lnSpc>
                <a:spcPct val="150000"/>
              </a:lnSpc>
            </a:pPr>
            <a:r>
              <a:rPr lang="en-ZA" dirty="0">
                <a:solidFill>
                  <a:schemeClr val="tx1"/>
                </a:solidFill>
                <a:latin typeface="Arial" pitchFamily="34" charset="0"/>
                <a:cs typeface="Arial" pitchFamily="34" charset="0"/>
              </a:rPr>
              <a:t>(within the contract period)</a:t>
            </a:r>
          </a:p>
          <a:p>
            <a:pPr marL="450850" lvl="2" indent="-450850">
              <a:lnSpc>
                <a:spcPct val="150000"/>
              </a:lnSpc>
              <a:buFont typeface="Arial" panose="020B0604020202020204" pitchFamily="34" charset="0"/>
              <a:buChar char="•"/>
            </a:pPr>
            <a:r>
              <a:rPr lang="en-ZA" dirty="0">
                <a:solidFill>
                  <a:schemeClr val="tx1"/>
                </a:solidFill>
                <a:latin typeface="Arial" pitchFamily="34" charset="0"/>
                <a:cs typeface="Arial" pitchFamily="34" charset="0"/>
              </a:rPr>
              <a:t>This lead time may not exceed 14</a:t>
            </a:r>
          </a:p>
          <a:p>
            <a:pPr marL="450850" lvl="2" indent="-450850">
              <a:lnSpc>
                <a:spcPct val="150000"/>
              </a:lnSpc>
            </a:pPr>
            <a:r>
              <a:rPr lang="en-ZA" dirty="0">
                <a:solidFill>
                  <a:schemeClr val="tx1"/>
                </a:solidFill>
                <a:latin typeface="Arial" pitchFamily="34" charset="0"/>
                <a:cs typeface="Arial" pitchFamily="34" charset="0"/>
              </a:rPr>
              <a:t>	</a:t>
            </a:r>
            <a:r>
              <a:rPr lang="en-ZA" dirty="0" err="1">
                <a:solidFill>
                  <a:schemeClr val="tx1"/>
                </a:solidFill>
                <a:latin typeface="Arial" pitchFamily="34" charset="0"/>
                <a:cs typeface="Arial" pitchFamily="34" charset="0"/>
              </a:rPr>
              <a:t>calender</a:t>
            </a:r>
            <a:r>
              <a:rPr lang="en-ZA" dirty="0">
                <a:solidFill>
                  <a:schemeClr val="tx1"/>
                </a:solidFill>
                <a:latin typeface="Arial" pitchFamily="34" charset="0"/>
                <a:cs typeface="Arial" pitchFamily="34" charset="0"/>
              </a:rPr>
              <a:t> days  </a:t>
            </a:r>
          </a:p>
          <a:p>
            <a:pPr marL="450850" lvl="2" indent="-450850">
              <a:lnSpc>
                <a:spcPct val="150000"/>
              </a:lnSpc>
            </a:pPr>
            <a:endParaRPr lang="en-ZA" dirty="0">
              <a:solidFill>
                <a:schemeClr val="tx1"/>
              </a:solidFill>
              <a:latin typeface="Arial" pitchFamily="34" charset="0"/>
              <a:cs typeface="Arial" pitchFamily="34" charset="0"/>
            </a:endParaRPr>
          </a:p>
          <a:p>
            <a:pPr algn="ctr"/>
            <a:endParaRPr lang="en-ZA" dirty="0"/>
          </a:p>
        </p:txBody>
      </p:sp>
    </p:spTree>
    <p:extLst>
      <p:ext uri="{BB962C8B-B14F-4D97-AF65-F5344CB8AC3E}">
        <p14:creationId xmlns:p14="http://schemas.microsoft.com/office/powerpoint/2010/main" val="1468572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47</a:t>
            </a:fld>
            <a:r>
              <a:rPr lang="en-ZA" sz="1200" dirty="0">
                <a:latin typeface="Arial" pitchFamily="34" charset="0"/>
                <a:cs typeface="Arial" pitchFamily="34" charset="0"/>
              </a:rPr>
              <a:t> </a:t>
            </a:r>
          </a:p>
        </p:txBody>
      </p:sp>
      <p:sp>
        <p:nvSpPr>
          <p:cNvPr id="3" name="TextBox 2"/>
          <p:cNvSpPr txBox="1"/>
          <p:nvPr/>
        </p:nvSpPr>
        <p:spPr>
          <a:xfrm>
            <a:off x="109406" y="1134080"/>
            <a:ext cx="8927090" cy="4611519"/>
          </a:xfrm>
          <a:prstGeom prst="rect">
            <a:avLst/>
          </a:prstGeom>
          <a:noFill/>
        </p:spPr>
        <p:txBody>
          <a:bodyPr wrap="square" rtlCol="0">
            <a:spAutoFit/>
          </a:bodyPr>
          <a:lstStyle/>
          <a:p>
            <a:pPr marL="450850" lvl="2" indent="-450850">
              <a:lnSpc>
                <a:spcPct val="150000"/>
              </a:lnSpc>
              <a:buFont typeface="Arial" pitchFamily="34" charset="0"/>
              <a:buChar char="•"/>
            </a:pPr>
            <a:r>
              <a:rPr lang="en-ZA" b="1" dirty="0">
                <a:solidFill>
                  <a:srgbClr val="0070C0"/>
                </a:solidFill>
                <a:latin typeface="Arial" pitchFamily="34" charset="0"/>
                <a:cs typeface="Arial" pitchFamily="34" charset="0"/>
              </a:rPr>
              <a:t>Only orders made on an official, authorised purchase order are valid</a:t>
            </a:r>
            <a:r>
              <a:rPr lang="en-ZA" dirty="0">
                <a:latin typeface="Arial" pitchFamily="34" charset="0"/>
                <a:cs typeface="Arial" pitchFamily="34" charset="0"/>
              </a:rPr>
              <a:t>.</a:t>
            </a:r>
          </a:p>
          <a:p>
            <a:pPr marL="450850" lvl="2" indent="-450850">
              <a:lnSpc>
                <a:spcPct val="150000"/>
              </a:lnSpc>
              <a:buFont typeface="Arial" pitchFamily="34" charset="0"/>
              <a:buChar char="•"/>
            </a:pPr>
            <a:r>
              <a:rPr lang="en-ZA" dirty="0">
                <a:latin typeface="Arial" pitchFamily="34" charset="0"/>
                <a:cs typeface="Arial" pitchFamily="34" charset="0"/>
              </a:rPr>
              <a:t>Suppliers are required to acknowledge receipt of all purchase orders received from participating authorities, in a manner stipulated by the relevant participating authority.</a:t>
            </a:r>
          </a:p>
          <a:p>
            <a:pPr marL="450850" lvl="2" indent="-450850">
              <a:lnSpc>
                <a:spcPct val="150000"/>
              </a:lnSpc>
              <a:buFont typeface="Arial" pitchFamily="34" charset="0"/>
              <a:buChar char="•"/>
            </a:pPr>
            <a:r>
              <a:rPr lang="en-ZA" dirty="0">
                <a:latin typeface="Arial" pitchFamily="34" charset="0"/>
                <a:cs typeface="Arial" pitchFamily="34" charset="0"/>
              </a:rPr>
              <a:t>Changes to any quantities ordered may only be made upon receipt of an amended purchase order.</a:t>
            </a:r>
          </a:p>
          <a:p>
            <a:pPr marL="450850" lvl="2" indent="-450850">
              <a:lnSpc>
                <a:spcPct val="150000"/>
              </a:lnSpc>
              <a:buFont typeface="Arial" pitchFamily="34" charset="0"/>
              <a:buChar char="•"/>
            </a:pPr>
            <a:r>
              <a:rPr lang="en-ZA" dirty="0">
                <a:latin typeface="Arial" pitchFamily="34" charset="0"/>
                <a:cs typeface="Arial" pitchFamily="34" charset="0"/>
              </a:rPr>
              <a:t>The Participating Authorities reserve the right to cancel orders where the lead time exceeds the delivery lead time specified in the contract.</a:t>
            </a:r>
          </a:p>
          <a:p>
            <a:pPr marL="450850" lvl="2" indent="-450850">
              <a:lnSpc>
                <a:spcPct val="150000"/>
              </a:lnSpc>
              <a:buFont typeface="Arial" pitchFamily="34" charset="0"/>
              <a:buChar char="•"/>
            </a:pPr>
            <a:r>
              <a:rPr lang="en-ZA" dirty="0">
                <a:latin typeface="Arial" pitchFamily="34" charset="0"/>
                <a:cs typeface="Arial" pitchFamily="34" charset="0"/>
              </a:rPr>
              <a:t>In cases where an order is received which appears to be irrational or misaligned with estimates, the contracted supplier must liaise with the relevant Participating Authority prior to processing the order.</a:t>
            </a:r>
          </a:p>
        </p:txBody>
      </p:sp>
      <p:sp>
        <p:nvSpPr>
          <p:cNvPr id="4" name="Rectangle 2"/>
          <p:cNvSpPr txBox="1">
            <a:spLocks noChangeArrowheads="1"/>
          </p:cNvSpPr>
          <p:nvPr/>
        </p:nvSpPr>
        <p:spPr>
          <a:xfrm>
            <a:off x="107504" y="-151379"/>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Orders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38371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48</a:t>
            </a:fld>
            <a:r>
              <a:rPr lang="en-ZA" sz="1200" dirty="0">
                <a:latin typeface="Arial" pitchFamily="34" charset="0"/>
                <a:cs typeface="Arial" pitchFamily="34" charset="0"/>
              </a:rPr>
              <a:t> </a:t>
            </a:r>
          </a:p>
        </p:txBody>
      </p:sp>
      <p:sp>
        <p:nvSpPr>
          <p:cNvPr id="3" name="TextBox 2"/>
          <p:cNvSpPr txBox="1"/>
          <p:nvPr/>
        </p:nvSpPr>
        <p:spPr>
          <a:xfrm>
            <a:off x="0" y="764704"/>
            <a:ext cx="9169696" cy="5027017"/>
          </a:xfrm>
          <a:prstGeom prst="rect">
            <a:avLst/>
          </a:prstGeom>
          <a:solidFill>
            <a:schemeClr val="bg1"/>
          </a:solidFill>
        </p:spPr>
        <p:txBody>
          <a:bodyPr wrap="square" rtlCol="0">
            <a:spAutoFit/>
          </a:bodyPr>
          <a:lstStyle/>
          <a:p>
            <a:pPr marL="0" lvl="2" algn="just">
              <a:lnSpc>
                <a:spcPct val="150000"/>
              </a:lnSpc>
            </a:pPr>
            <a:r>
              <a:rPr lang="en-GB" dirty="0">
                <a:latin typeface="Arial" panose="020B0604020202020204" pitchFamily="34" charset="0"/>
                <a:cs typeface="Arial" panose="020B0604020202020204" pitchFamily="34" charset="0"/>
              </a:rPr>
              <a:t>The National Department of Health, in collaboration with the Participating Authorities, will </a:t>
            </a:r>
            <a:r>
              <a:rPr lang="en-GB" b="1" dirty="0">
                <a:solidFill>
                  <a:srgbClr val="0070C0"/>
                </a:solidFill>
                <a:latin typeface="Arial" panose="020B0604020202020204" pitchFamily="34" charset="0"/>
                <a:cs typeface="Arial" panose="020B0604020202020204" pitchFamily="34" charset="0"/>
              </a:rPr>
              <a:t>monitor the performance of contracted suppliers </a:t>
            </a:r>
            <a:r>
              <a:rPr lang="en-GB" dirty="0">
                <a:latin typeface="Arial" panose="020B0604020202020204" pitchFamily="34" charset="0"/>
                <a:cs typeface="Arial" panose="020B0604020202020204" pitchFamily="34" charset="0"/>
              </a:rPr>
              <a:t>in terms of this contract, including but not limited to the following:</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delivery lead times;</a:t>
            </a:r>
            <a:endParaRPr lang="en-US" b="1" u="sng"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delivery in full as per the purchase order;</a:t>
            </a:r>
            <a:endParaRPr lang="en-US" b="1" u="sng"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Percentage of orders delivered on time and in full;</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reporting requirements according to reporting schedule and reporting mechanism; and</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Attendance of compulsory quarterly meetings</a:t>
            </a:r>
          </a:p>
          <a:p>
            <a:pPr marL="0" lvl="2" algn="just">
              <a:lnSpc>
                <a:spcPct val="150000"/>
              </a:lnSpc>
            </a:pPr>
            <a:r>
              <a:rPr lang="en-US" dirty="0">
                <a:latin typeface="Arial" panose="020B0604020202020204" pitchFamily="34" charset="0"/>
                <a:cs typeface="Arial" panose="020B0604020202020204" pitchFamily="34" charset="0"/>
              </a:rPr>
              <a:t>Contracted Suppliers may be required to present continuous improvement initiatives aimed at improving efficiencies in the supply chain to benefit both suppliers and the Department</a:t>
            </a:r>
          </a:p>
        </p:txBody>
      </p:sp>
      <p:sp>
        <p:nvSpPr>
          <p:cNvPr id="4" name="Rectangle 2"/>
          <p:cNvSpPr txBox="1">
            <a:spLocks noChangeArrowheads="1"/>
          </p:cNvSpPr>
          <p:nvPr/>
        </p:nvSpPr>
        <p:spPr>
          <a:xfrm>
            <a:off x="7259" y="-398995"/>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443349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49</a:t>
            </a:fld>
            <a:r>
              <a:rPr lang="en-ZA" sz="1200" dirty="0">
                <a:latin typeface="Arial" pitchFamily="34" charset="0"/>
                <a:cs typeface="Arial" pitchFamily="34" charset="0"/>
              </a:rPr>
              <a:t> </a:t>
            </a:r>
          </a:p>
        </p:txBody>
      </p:sp>
      <p:sp>
        <p:nvSpPr>
          <p:cNvPr id="3" name="TextBox 2"/>
          <p:cNvSpPr txBox="1"/>
          <p:nvPr/>
        </p:nvSpPr>
        <p:spPr>
          <a:xfrm>
            <a:off x="78265" y="1196752"/>
            <a:ext cx="9036496" cy="4196020"/>
          </a:xfrm>
          <a:prstGeom prst="rect">
            <a:avLst/>
          </a:prstGeom>
          <a:noFill/>
        </p:spPr>
        <p:txBody>
          <a:bodyPr wrap="square" rtlCol="0">
            <a:spAutoFit/>
          </a:bodyPr>
          <a:lstStyle/>
          <a:p>
            <a:pPr marL="0" lvl="2" algn="just">
              <a:lnSpc>
                <a:spcPct val="150000"/>
              </a:lnSpc>
            </a:pPr>
            <a:r>
              <a:rPr lang="en-GB" b="1" dirty="0">
                <a:solidFill>
                  <a:srgbClr val="0070C0"/>
                </a:solidFill>
                <a:latin typeface="Arial" panose="020B0604020202020204" pitchFamily="34" charset="0"/>
                <a:cs typeface="Arial" panose="020B0604020202020204" pitchFamily="34" charset="0"/>
              </a:rPr>
              <a:t>Reporting requirements</a:t>
            </a:r>
          </a:p>
          <a:p>
            <a:pPr>
              <a:lnSpc>
                <a:spcPct val="150000"/>
              </a:lnSpc>
            </a:pPr>
            <a:r>
              <a:rPr lang="en-GB" dirty="0">
                <a:latin typeface="Arial" panose="020B0604020202020204" pitchFamily="34" charset="0"/>
                <a:cs typeface="Arial" panose="020B0604020202020204" pitchFamily="34" charset="0"/>
              </a:rPr>
              <a:t>As a minimum, suppliers will be required to submit the following:</a:t>
            </a:r>
          </a:p>
          <a:p>
            <a:pPr>
              <a:lnSpc>
                <a:spcPct val="150000"/>
              </a:lnSpc>
            </a:pPr>
            <a:endParaRPr lang="en-GB"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All transactional data relating to orders;</a:t>
            </a:r>
          </a:p>
          <a:p>
            <a:pPr marL="285750" lvl="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 monthly age analysis;</a:t>
            </a:r>
          </a:p>
          <a:p>
            <a:pPr marL="285750" lvl="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Production pipeline data and forecast including:</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available (stock on hand);</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in Quality Assurance, awaiting release;</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in the current month’s production plan.</a:t>
            </a:r>
          </a:p>
          <a:p>
            <a:pPr marL="285750" lvl="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Status of outstanding orders.</a:t>
            </a:r>
            <a:endParaRPr lang="en-US"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99392"/>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21548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5</a:t>
            </a:fld>
            <a:r>
              <a:rPr lang="en-ZA" sz="1200" dirty="0">
                <a:latin typeface="Arial" pitchFamily="34" charset="0"/>
                <a:cs typeface="Arial" pitchFamily="34" charset="0"/>
              </a:rPr>
              <a:t> </a:t>
            </a:r>
          </a:p>
        </p:txBody>
      </p:sp>
      <p:sp>
        <p:nvSpPr>
          <p:cNvPr id="3" name="TextBox 2"/>
          <p:cNvSpPr txBox="1"/>
          <p:nvPr/>
        </p:nvSpPr>
        <p:spPr>
          <a:xfrm>
            <a:off x="35496" y="1138313"/>
            <a:ext cx="9108504" cy="4432495"/>
          </a:xfrm>
          <a:prstGeom prst="rect">
            <a:avLst/>
          </a:prstGeom>
          <a:solidFill>
            <a:schemeClr val="bg1"/>
          </a:solidFill>
        </p:spPr>
        <p:txBody>
          <a:bodyPr wrap="square" rtlCol="0">
            <a:spAutoFit/>
          </a:bodyPr>
          <a:lstStyle/>
          <a:p>
            <a:pPr>
              <a:lnSpc>
                <a:spcPct val="150000"/>
              </a:lnSpc>
            </a:pPr>
            <a:r>
              <a:rPr lang="en-US" b="1" dirty="0">
                <a:solidFill>
                  <a:srgbClr val="C00000"/>
                </a:solidFill>
                <a:latin typeface="Arial" pitchFamily="34" charset="0"/>
                <a:cs typeface="Arial" pitchFamily="34" charset="0"/>
              </a:rPr>
              <a:t>Document Submission</a:t>
            </a:r>
          </a:p>
          <a:p>
            <a:pPr marL="850900" lvl="2" indent="-850900">
              <a:lnSpc>
                <a:spcPct val="150000"/>
              </a:lnSpc>
            </a:pPr>
            <a:r>
              <a:rPr lang="en-ZA" b="1" dirty="0">
                <a:solidFill>
                  <a:srgbClr val="0070C0"/>
                </a:solidFill>
                <a:latin typeface="Arial" pitchFamily="34" charset="0"/>
                <a:cs typeface="Arial" pitchFamily="34" charset="0"/>
              </a:rPr>
              <a:t>Set 2:  Scanned mirror image of Set 1 </a:t>
            </a:r>
            <a:r>
              <a:rPr lang="en-ZA" dirty="0">
                <a:latin typeface="Arial" pitchFamily="34" charset="0"/>
                <a:cs typeface="Arial" pitchFamily="34" charset="0"/>
              </a:rPr>
              <a:t>(Hard Copy) </a:t>
            </a:r>
          </a:p>
          <a:p>
            <a:pPr marL="850900" lvl="2" indent="-850900">
              <a:lnSpc>
                <a:spcPct val="150000"/>
              </a:lnSpc>
            </a:pPr>
            <a:r>
              <a:rPr lang="en-ZA" u="sng" dirty="0">
                <a:latin typeface="Arial" pitchFamily="34" charset="0"/>
                <a:cs typeface="Arial" pitchFamily="34" charset="0"/>
              </a:rPr>
              <a:t>Saved on USB consisting off:</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 folder for each section on Checklist (Annexure A)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Each section containing scanned signed documents</a:t>
            </a:r>
          </a:p>
          <a:p>
            <a:pPr marL="285750" lvl="2" indent="-285750">
              <a:lnSpc>
                <a:spcPct val="150000"/>
              </a:lnSpc>
              <a:buFont typeface="Arial" panose="020B0604020202020204" pitchFamily="34" charset="0"/>
              <a:buChar char="•"/>
            </a:pPr>
            <a:r>
              <a:rPr lang="en-ZA" b="1" dirty="0">
                <a:latin typeface="Arial" pitchFamily="34" charset="0"/>
                <a:cs typeface="Arial" pitchFamily="34" charset="0"/>
              </a:rPr>
              <a:t>NB</a:t>
            </a:r>
            <a:r>
              <a:rPr lang="en-ZA" dirty="0">
                <a:latin typeface="Arial" pitchFamily="34" charset="0"/>
                <a:cs typeface="Arial" pitchFamily="34" charset="0"/>
              </a:rPr>
              <a:t>: Excel Bid Response (price),PBD9</a:t>
            </a:r>
          </a:p>
          <a:p>
            <a:pPr>
              <a:lnSpc>
                <a:spcPct val="150000"/>
              </a:lnSpc>
            </a:pPr>
            <a:endParaRPr lang="en-ZA" i="1" dirty="0">
              <a:latin typeface="Arial" pitchFamily="34" charset="0"/>
              <a:cs typeface="Arial" pitchFamily="34" charset="0"/>
            </a:endParaRPr>
          </a:p>
          <a:p>
            <a:pPr>
              <a:lnSpc>
                <a:spcPct val="150000"/>
              </a:lnSpc>
            </a:pPr>
            <a:r>
              <a:rPr lang="en-ZA" sz="1600" i="1" dirty="0">
                <a:latin typeface="Arial" pitchFamily="34" charset="0"/>
                <a:cs typeface="Arial" pitchFamily="34" charset="0"/>
              </a:rPr>
              <a:t>Set 2 and Set 3 must be included on a </a:t>
            </a:r>
            <a:r>
              <a:rPr lang="en-ZA" sz="1600" b="1" i="1" dirty="0">
                <a:latin typeface="Arial" pitchFamily="34" charset="0"/>
                <a:cs typeface="Arial" pitchFamily="34" charset="0"/>
              </a:rPr>
              <a:t>single</a:t>
            </a:r>
            <a:r>
              <a:rPr lang="en-ZA" sz="1600" i="1" dirty="0">
                <a:latin typeface="Arial" pitchFamily="34" charset="0"/>
                <a:cs typeface="Arial" pitchFamily="34" charset="0"/>
              </a:rPr>
              <a:t> </a:t>
            </a:r>
            <a:r>
              <a:rPr lang="en-US" sz="1600" i="1" dirty="0">
                <a:effectLst/>
                <a:latin typeface="Arial" panose="020B0604020202020204" pitchFamily="34" charset="0"/>
                <a:ea typeface="Arial Narrow" panose="020B0606020202030204" pitchFamily="34" charset="0"/>
              </a:rPr>
              <a:t>Universal Serial Bus (USB) Flash Drive / Storage Device </a:t>
            </a:r>
            <a:r>
              <a:rPr lang="en-ZA" sz="1600" i="1" dirty="0">
                <a:latin typeface="Arial" pitchFamily="34" charset="0"/>
                <a:cs typeface="Arial" pitchFamily="34" charset="0"/>
              </a:rPr>
              <a:t>and submitted in</a:t>
            </a:r>
            <a:r>
              <a:rPr lang="en-ZA" sz="1600" b="1" i="1" dirty="0">
                <a:latin typeface="Arial" pitchFamily="34" charset="0"/>
                <a:cs typeface="Arial" pitchFamily="34" charset="0"/>
              </a:rPr>
              <a:t> a sealed</a:t>
            </a:r>
            <a:r>
              <a:rPr lang="en-ZA" sz="1600" i="1" dirty="0">
                <a:latin typeface="Arial" pitchFamily="34" charset="0"/>
                <a:cs typeface="Arial" pitchFamily="34" charset="0"/>
              </a:rPr>
              <a:t> package with Set 1. </a:t>
            </a:r>
          </a:p>
          <a:p>
            <a:pPr>
              <a:lnSpc>
                <a:spcPct val="150000"/>
              </a:lnSpc>
            </a:pPr>
            <a:r>
              <a:rPr lang="en-ZA" sz="1600" i="1" dirty="0">
                <a:latin typeface="Arial" pitchFamily="34" charset="0"/>
                <a:cs typeface="Arial" pitchFamily="34" charset="0"/>
              </a:rPr>
              <a:t>The full name and address of the bidder, including the return address of the bidder, the bid number and the closing date of the bid must be clearly indicated on the package</a:t>
            </a:r>
            <a:r>
              <a:rPr lang="en-ZA" sz="1600" dirty="0">
                <a:latin typeface="Arial" pitchFamily="34" charset="0"/>
                <a:cs typeface="Arial" pitchFamily="34" charset="0"/>
              </a:rPr>
              <a:t>. </a:t>
            </a:r>
          </a:p>
        </p:txBody>
      </p:sp>
      <p:sp>
        <p:nvSpPr>
          <p:cNvPr id="4" name="Rectangle 2"/>
          <p:cNvSpPr txBox="1">
            <a:spLocks noChangeArrowheads="1"/>
          </p:cNvSpPr>
          <p:nvPr/>
        </p:nvSpPr>
        <p:spPr>
          <a:xfrm>
            <a:off x="0" y="-162644"/>
            <a:ext cx="5562600" cy="99060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50007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50</a:t>
            </a:fld>
            <a:r>
              <a:rPr lang="en-ZA" sz="1200" dirty="0">
                <a:latin typeface="Arial" pitchFamily="34" charset="0"/>
                <a:cs typeface="Arial" pitchFamily="34" charset="0"/>
              </a:rPr>
              <a:t> </a:t>
            </a:r>
          </a:p>
        </p:txBody>
      </p:sp>
      <p:sp>
        <p:nvSpPr>
          <p:cNvPr id="3" name="TextBox 2"/>
          <p:cNvSpPr txBox="1"/>
          <p:nvPr/>
        </p:nvSpPr>
        <p:spPr>
          <a:xfrm>
            <a:off x="8348" y="1055444"/>
            <a:ext cx="9135652" cy="5858014"/>
          </a:xfrm>
          <a:prstGeom prst="rect">
            <a:avLst/>
          </a:prstGeom>
          <a:solidFill>
            <a:schemeClr val="bg1"/>
          </a:solid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Suppliers are required to </a:t>
            </a:r>
            <a:r>
              <a:rPr lang="en-US" b="1" dirty="0">
                <a:solidFill>
                  <a:srgbClr val="0070C0"/>
                </a:solidFill>
                <a:latin typeface="Arial" panose="020B0604020202020204" pitchFamily="34" charset="0"/>
                <a:cs typeface="Arial" panose="020B0604020202020204" pitchFamily="34" charset="0"/>
              </a:rPr>
              <a:t>maintain sufficient buffer stock </a:t>
            </a:r>
            <a:r>
              <a:rPr lang="en-US" dirty="0">
                <a:latin typeface="Arial" panose="020B0604020202020204" pitchFamily="34" charset="0"/>
                <a:cs typeface="Arial" panose="020B0604020202020204" pitchFamily="34" charset="0"/>
              </a:rPr>
              <a:t>to meet at least two months demand for all items, aligned with the needs of participating Authorities.</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Allowances for a reduced yet appropriate buffer stock will be made for the last two (2) months of the contract as agreed upon between </a:t>
            </a:r>
            <a:r>
              <a:rPr lang="en-US" dirty="0" err="1">
                <a:latin typeface="Arial" panose="020B0604020202020204" pitchFamily="34" charset="0"/>
                <a:cs typeface="Arial" panose="020B0604020202020204" pitchFamily="34" charset="0"/>
              </a:rPr>
              <a:t>NDoH</a:t>
            </a:r>
            <a:r>
              <a:rPr lang="en-US" dirty="0">
                <a:latin typeface="Arial" panose="020B0604020202020204" pitchFamily="34" charset="0"/>
                <a:cs typeface="Arial" panose="020B0604020202020204" pitchFamily="34" charset="0"/>
              </a:rPr>
              <a:t> and  the contracted supplier.</a:t>
            </a:r>
            <a:endParaRPr lang="en-GB" dirty="0">
              <a:latin typeface="Arial" panose="020B0604020202020204" pitchFamily="34" charset="0"/>
              <a:cs typeface="Arial" panose="020B0604020202020204" pitchFamily="34" charset="0"/>
            </a:endParaRPr>
          </a:p>
          <a:p>
            <a:pPr>
              <a:lnSpc>
                <a:spcPct val="150000"/>
              </a:lnSpc>
            </a:pPr>
            <a:r>
              <a:rPr lang="en-GB" dirty="0">
                <a:latin typeface="Arial" panose="020B0604020202020204" pitchFamily="34" charset="0"/>
                <a:cs typeface="Arial" panose="020B0604020202020204" pitchFamily="34" charset="0"/>
              </a:rPr>
              <a:t>Contractors must inform the National Department of Health at </a:t>
            </a:r>
            <a:r>
              <a:rPr lang="en-GB" b="1" dirty="0">
                <a:latin typeface="Arial" panose="020B0604020202020204" pitchFamily="34" charset="0"/>
                <a:cs typeface="Arial" panose="020B0604020202020204" pitchFamily="34" charset="0"/>
              </a:rPr>
              <a:t>first knowledge </a:t>
            </a:r>
            <a:r>
              <a:rPr lang="en-GB" dirty="0">
                <a:latin typeface="Arial" panose="020B0604020202020204" pitchFamily="34" charset="0"/>
                <a:cs typeface="Arial" panose="020B0604020202020204" pitchFamily="34" charset="0"/>
              </a:rPr>
              <a:t>of any circumstances that may result in interrupted supply, including but not limited to: </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regulatory action which may impact on their GMP status or that of entities on which they are reliant;</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any anticipated problems associated with the availability of active pharmaceutical ingredient (API); </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industrial action;</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challenges with manufacturing pipeline;</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any other supply challenges.</a:t>
            </a:r>
            <a:endParaRPr lang="en-US" b="1" u="sng"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145377"/>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799322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51</a:t>
            </a:fld>
            <a:r>
              <a:rPr lang="en-ZA" sz="1200" dirty="0">
                <a:latin typeface="Arial" pitchFamily="34" charset="0"/>
                <a:cs typeface="Arial" pitchFamily="34" charset="0"/>
              </a:rPr>
              <a:t> </a:t>
            </a:r>
          </a:p>
        </p:txBody>
      </p:sp>
      <p:sp>
        <p:nvSpPr>
          <p:cNvPr id="3" name="TextBox 2"/>
          <p:cNvSpPr txBox="1"/>
          <p:nvPr/>
        </p:nvSpPr>
        <p:spPr>
          <a:xfrm>
            <a:off x="68452" y="1052736"/>
            <a:ext cx="8955603" cy="4611519"/>
          </a:xfrm>
          <a:prstGeom prst="rect">
            <a:avLst/>
          </a:prstGeom>
          <a:noFill/>
        </p:spPr>
        <p:txBody>
          <a:bodyPr wrap="square" rtlCol="0">
            <a:spAutoFit/>
          </a:bodyPr>
          <a:lstStyle/>
          <a:p>
            <a:pPr marL="63500" lvl="1" algn="just">
              <a:lnSpc>
                <a:spcPct val="150000"/>
              </a:lnSpc>
            </a:pPr>
            <a:r>
              <a:rPr lang="en-GB" dirty="0">
                <a:latin typeface="Arial" panose="020B0604020202020204" pitchFamily="34" charset="0"/>
                <a:cs typeface="Arial" panose="020B0604020202020204" pitchFamily="34" charset="0"/>
              </a:rPr>
              <a:t>Contracted Suppliers </a:t>
            </a:r>
            <a:r>
              <a:rPr lang="en-GB" b="1" dirty="0">
                <a:solidFill>
                  <a:srgbClr val="0070C0"/>
                </a:solidFill>
                <a:latin typeface="Arial" panose="020B0604020202020204" pitchFamily="34" charset="0"/>
                <a:cs typeface="Arial" panose="020B0604020202020204" pitchFamily="34" charset="0"/>
              </a:rPr>
              <a:t>must direct official communication </a:t>
            </a:r>
            <a:r>
              <a:rPr lang="en-GB" dirty="0">
                <a:latin typeface="Arial" panose="020B0604020202020204" pitchFamily="34" charset="0"/>
                <a:cs typeface="Arial" panose="020B0604020202020204" pitchFamily="34" charset="0"/>
              </a:rPr>
              <a:t>relating to continuity of supply to stockalert@health.gov.za, as well as Participating Authorities;</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All official communication must include detail of corrective actions taken by the contracted supplier to ensure continuity of supply.</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It is the responsibility of the contracted supplier to ensure continuous availability and supply of contracted items. </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If the contracted supplier is unable to supply, the contracted supplier will source alternative product of acceptable quality and up to the same quantity as required in terms of the contract. </a:t>
            </a:r>
          </a:p>
          <a:p>
            <a:pPr marL="63500" lvl="1" algn="just">
              <a:lnSpc>
                <a:spcPct val="150000"/>
              </a:lnSpc>
            </a:pPr>
            <a:endParaRPr lang="en-GB" dirty="0">
              <a:latin typeface="Arial" panose="020B0604020202020204" pitchFamily="34" charset="0"/>
              <a:cs typeface="Arial" panose="020B0604020202020204" pitchFamily="34" charset="0"/>
            </a:endParaRPr>
          </a:p>
          <a:p>
            <a:pPr marL="63500" lvl="1" algn="just">
              <a:lnSpc>
                <a:spcPct val="150000"/>
              </a:lnSpc>
            </a:pPr>
            <a:r>
              <a:rPr lang="en-GB" dirty="0">
                <a:latin typeface="Arial" panose="020B0604020202020204" pitchFamily="34" charset="0"/>
                <a:cs typeface="Arial" panose="020B0604020202020204" pitchFamily="34" charset="0"/>
              </a:rPr>
              <a:t>The substitute item will be supplied at the current price of the contracted item. </a:t>
            </a:r>
            <a:endParaRPr lang="en-GB" sz="16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89880" y="-243408"/>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299502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5B37A2-64A7-64AB-246D-D7FFF6576228}"/>
              </a:ext>
            </a:extLst>
          </p:cNvPr>
          <p:cNvSpPr txBox="1"/>
          <p:nvPr/>
        </p:nvSpPr>
        <p:spPr>
          <a:xfrm>
            <a:off x="35496" y="188640"/>
            <a:ext cx="7632848" cy="523220"/>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 as per updated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B43FAEBA-C750-E336-D309-96FC3625D0BA}"/>
              </a:ext>
            </a:extLst>
          </p:cNvPr>
          <p:cNvSpPr txBox="1"/>
          <p:nvPr/>
        </p:nvSpPr>
        <p:spPr>
          <a:xfrm>
            <a:off x="35496" y="1052736"/>
            <a:ext cx="9108504" cy="6222473"/>
          </a:xfrm>
          <a:prstGeom prst="rect">
            <a:avLst/>
          </a:prstGeom>
          <a:solidFill>
            <a:schemeClr val="bg1"/>
          </a:solidFill>
        </p:spPr>
        <p:txBody>
          <a:bodyPr wrap="square">
            <a:spAutoFit/>
          </a:bodyPr>
          <a:lstStyle/>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Supplier Inability to Supply (Less than 6 Months):</a:t>
            </a:r>
          </a:p>
          <a:p>
            <a:pPr lvl="0" algn="just">
              <a:lnSpc>
                <a:spcPct val="150000"/>
              </a:lnSpc>
              <a:spcBef>
                <a:spcPts val="625"/>
              </a:spcBef>
              <a:spcAft>
                <a:spcPts val="600"/>
              </a:spcAft>
              <a:tabLst>
                <a:tab pos="450215" algn="l"/>
              </a:tabLst>
            </a:pPr>
            <a:r>
              <a:rPr lang="en-US" sz="1700" dirty="0">
                <a:effectLst/>
                <a:latin typeface="Arial" panose="020B0604020202020204" pitchFamily="34" charset="0"/>
                <a:ea typeface="Arial Narrow" panose="020B0606020202030204" pitchFamily="34" charset="0"/>
                <a:cs typeface="Arial" panose="020B0604020202020204" pitchFamily="34" charset="0"/>
              </a:rPr>
              <a:t>If a contracted supplier in a split/multiple award cannot supply an item for up to six months, the </a:t>
            </a:r>
            <a:r>
              <a:rPr lang="en-US" sz="1700" dirty="0" err="1">
                <a:effectLst/>
                <a:latin typeface="Arial" panose="020B0604020202020204" pitchFamily="34" charset="0"/>
                <a:ea typeface="Arial Narrow" panose="020B0606020202030204" pitchFamily="34" charset="0"/>
                <a:cs typeface="Arial" panose="020B0604020202020204" pitchFamily="34" charset="0"/>
              </a:rPr>
              <a:t>NDoH</a:t>
            </a:r>
            <a:r>
              <a:rPr lang="en-US" sz="1700" dirty="0">
                <a:effectLst/>
                <a:latin typeface="Arial" panose="020B0604020202020204" pitchFamily="34" charset="0"/>
                <a:ea typeface="Arial Narrow" panose="020B0606020202030204" pitchFamily="34" charset="0"/>
                <a:cs typeface="Arial" panose="020B0604020202020204" pitchFamily="34" charset="0"/>
              </a:rPr>
              <a:t> can reallocate volumes to another contracted supplier temporarily.</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Supplier Inability to Supply (More than 6 Months):</a:t>
            </a:r>
          </a:p>
          <a:p>
            <a:pPr lvl="0" algn="just">
              <a:lnSpc>
                <a:spcPct val="150000"/>
              </a:lnSpc>
              <a:spcBef>
                <a:spcPts val="625"/>
              </a:spcBef>
              <a:spcAft>
                <a:spcPts val="600"/>
              </a:spcAft>
              <a:tabLst>
                <a:tab pos="450215" algn="l"/>
              </a:tabLst>
            </a:pPr>
            <a:r>
              <a:rPr lang="en-US" sz="1700" dirty="0">
                <a:effectLst/>
                <a:latin typeface="Arial" panose="020B0604020202020204" pitchFamily="34" charset="0"/>
                <a:ea typeface="Arial Narrow" panose="020B0606020202030204" pitchFamily="34" charset="0"/>
                <a:cs typeface="Arial" panose="020B0604020202020204" pitchFamily="34" charset="0"/>
              </a:rPr>
              <a:t>If a supplier cannot supply an item for more than six months, the </a:t>
            </a:r>
            <a:r>
              <a:rPr lang="en-US" sz="1700" dirty="0" err="1">
                <a:effectLst/>
                <a:latin typeface="Arial" panose="020B0604020202020204" pitchFamily="34" charset="0"/>
                <a:ea typeface="Arial Narrow" panose="020B0606020202030204" pitchFamily="34" charset="0"/>
                <a:cs typeface="Arial" panose="020B0604020202020204" pitchFamily="34" charset="0"/>
              </a:rPr>
              <a:t>NDoH</a:t>
            </a:r>
            <a:r>
              <a:rPr lang="en-US" sz="1700" dirty="0">
                <a:effectLst/>
                <a:latin typeface="Arial" panose="020B0604020202020204" pitchFamily="34" charset="0"/>
                <a:ea typeface="Arial Narrow" panose="020B0606020202030204" pitchFamily="34" charset="0"/>
                <a:cs typeface="Arial" panose="020B0604020202020204" pitchFamily="34" charset="0"/>
              </a:rPr>
              <a:t> can cancel the contract as per Section 23 of the GCC (Clause 21.2).</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Penalties for Delays: </a:t>
            </a:r>
            <a:r>
              <a:rPr lang="en-US" sz="1700" dirty="0">
                <a:effectLst/>
                <a:latin typeface="Arial" panose="020B0604020202020204" pitchFamily="34" charset="0"/>
                <a:ea typeface="Arial Narrow" panose="020B0606020202030204" pitchFamily="34" charset="0"/>
                <a:cs typeface="Arial" panose="020B0604020202020204" pitchFamily="34" charset="0"/>
              </a:rPr>
              <a:t>Suppliers may face penalties for exceeding the contractual lead time as per Section 22 of the GCC.</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Procurement Outside the Contract:</a:t>
            </a:r>
            <a:r>
              <a:rPr lang="en-US" sz="1700" b="1" dirty="0">
                <a:solidFill>
                  <a:srgbClr val="0070C0"/>
                </a:solidFill>
                <a:latin typeface="Arial" panose="020B0604020202020204" pitchFamily="34" charset="0"/>
                <a:ea typeface="Arial Narrow" panose="020B0606020202030204" pitchFamily="34" charset="0"/>
                <a:cs typeface="Arial" panose="020B0604020202020204" pitchFamily="34" charset="0"/>
              </a:rPr>
              <a:t> </a:t>
            </a:r>
            <a:r>
              <a:rPr lang="en-US" sz="1700" dirty="0">
                <a:effectLst/>
                <a:latin typeface="Arial" panose="020B0604020202020204" pitchFamily="34" charset="0"/>
                <a:ea typeface="Arial Narrow" panose="020B0606020202030204" pitchFamily="34" charset="0"/>
                <a:cs typeface="Arial" panose="020B0604020202020204" pitchFamily="34" charset="0"/>
              </a:rPr>
              <a:t>Participating Authorities can purchase outside the contract if the contracted item is not available within the 14-day lead time. The cost difference between the contracted supplier's item and the alternative item will be borne by the contracted supplier.</a:t>
            </a:r>
          </a:p>
          <a:p>
            <a:pPr lvl="0" algn="just">
              <a:lnSpc>
                <a:spcPct val="150000"/>
              </a:lnSpc>
              <a:spcBef>
                <a:spcPts val="625"/>
              </a:spcBef>
              <a:spcAft>
                <a:spcPts val="600"/>
              </a:spcAft>
              <a:tabLst>
                <a:tab pos="450215" algn="l"/>
              </a:tabLst>
            </a:pP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475942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53</a:t>
            </a:fld>
            <a:r>
              <a:rPr lang="en-ZA" sz="1200" dirty="0">
                <a:latin typeface="Arial" pitchFamily="34" charset="0"/>
                <a:cs typeface="Arial" pitchFamily="34" charset="0"/>
              </a:rPr>
              <a:t> </a:t>
            </a:r>
          </a:p>
        </p:txBody>
      </p:sp>
      <p:sp>
        <p:nvSpPr>
          <p:cNvPr id="3" name="TextBox 2"/>
          <p:cNvSpPr txBox="1"/>
          <p:nvPr/>
        </p:nvSpPr>
        <p:spPr>
          <a:xfrm>
            <a:off x="-189" y="1124744"/>
            <a:ext cx="9144189" cy="5858014"/>
          </a:xfrm>
          <a:prstGeom prst="rect">
            <a:avLst/>
          </a:prstGeom>
          <a:solidFill>
            <a:schemeClr val="bg1"/>
          </a:solidFill>
        </p:spPr>
        <p:txBody>
          <a:bodyPr wrap="square" rtlCol="0">
            <a:spAutoFit/>
          </a:bodyPr>
          <a:lstStyle/>
          <a:p>
            <a:pPr marL="342900" indent="-342900">
              <a:lnSpc>
                <a:spcPct val="150000"/>
              </a:lnSpc>
              <a:buFont typeface="Arial" panose="020B0604020202020204" pitchFamily="34" charset="0"/>
              <a:buChar char="•"/>
            </a:pPr>
            <a:r>
              <a:rPr lang="en-GB" dirty="0">
                <a:latin typeface="Arial" pitchFamily="34" charset="0"/>
                <a:cs typeface="Arial" pitchFamily="34" charset="0"/>
              </a:rPr>
              <a:t>Unless MCC or SAHPRA, has approved a shorter shelf life, products must have a shelf-life of at least </a:t>
            </a:r>
            <a:r>
              <a:rPr lang="en-GB" b="1" u="sng" dirty="0">
                <a:solidFill>
                  <a:srgbClr val="0070C0"/>
                </a:solidFill>
                <a:latin typeface="Arial" pitchFamily="34" charset="0"/>
                <a:cs typeface="Arial" pitchFamily="34" charset="0"/>
              </a:rPr>
              <a:t>12</a:t>
            </a:r>
            <a:r>
              <a:rPr lang="en-GB" u="sng" dirty="0">
                <a:solidFill>
                  <a:srgbClr val="0070C0"/>
                </a:solidFill>
                <a:latin typeface="Arial" pitchFamily="34" charset="0"/>
                <a:cs typeface="Arial" pitchFamily="34" charset="0"/>
              </a:rPr>
              <a:t> </a:t>
            </a:r>
            <a:r>
              <a:rPr lang="en-GB" dirty="0">
                <a:latin typeface="Arial" pitchFamily="34" charset="0"/>
                <a:cs typeface="Arial" pitchFamily="34" charset="0"/>
              </a:rPr>
              <a:t>months upon delivery.</a:t>
            </a:r>
            <a:endParaRPr lang="en-US" dirty="0">
              <a:latin typeface="Arial" pitchFamily="34" charset="0"/>
              <a:cs typeface="Arial" pitchFamily="34" charset="0"/>
            </a:endParaRPr>
          </a:p>
          <a:p>
            <a:pPr marL="342900" lvl="1" indent="-342900">
              <a:lnSpc>
                <a:spcPct val="150000"/>
              </a:lnSpc>
              <a:buFont typeface="Arial" panose="020B0604020202020204" pitchFamily="34" charset="0"/>
              <a:buChar char="•"/>
            </a:pPr>
            <a:r>
              <a:rPr lang="en-ZA" dirty="0">
                <a:latin typeface="Arial" pitchFamily="34" charset="0"/>
                <a:cs typeface="Arial" pitchFamily="34" charset="0"/>
              </a:rPr>
              <a:t>Contracted suppliers may apply in writing to PAs to supply a product with a shorter shelf life provided that: </a:t>
            </a:r>
          </a:p>
          <a:p>
            <a:pPr marL="908050" lvl="1" indent="-273050">
              <a:lnSpc>
                <a:spcPct val="150000"/>
              </a:lnSpc>
              <a:buFont typeface="Arial" pitchFamily="34" charset="0"/>
              <a:buChar char="•"/>
            </a:pPr>
            <a:r>
              <a:rPr lang="en-ZA" dirty="0">
                <a:latin typeface="Arial" pitchFamily="34" charset="0"/>
                <a:cs typeface="Arial" pitchFamily="34" charset="0"/>
              </a:rPr>
              <a:t>Applications are accompanied by an undertaking that such short-dated products will be unconditionally replaced or credited before or after expiry; </a:t>
            </a:r>
            <a:r>
              <a:rPr lang="en-ZA" b="1" dirty="0">
                <a:latin typeface="Arial" pitchFamily="34" charset="0"/>
                <a:cs typeface="Arial" pitchFamily="34" charset="0"/>
              </a:rPr>
              <a:t>and</a:t>
            </a:r>
            <a:r>
              <a:rPr lang="en-ZA" dirty="0">
                <a:latin typeface="Arial" pitchFamily="34" charset="0"/>
                <a:cs typeface="Arial" pitchFamily="34" charset="0"/>
              </a:rPr>
              <a:t> </a:t>
            </a:r>
          </a:p>
          <a:p>
            <a:pPr marL="908050" lvl="1" indent="-273050">
              <a:lnSpc>
                <a:spcPct val="150000"/>
              </a:lnSpc>
              <a:buFont typeface="Arial" pitchFamily="34" charset="0"/>
              <a:buChar char="•"/>
            </a:pPr>
            <a:r>
              <a:rPr lang="en-ZA" dirty="0">
                <a:latin typeface="Arial" pitchFamily="34" charset="0"/>
                <a:cs typeface="Arial" pitchFamily="34" charset="0"/>
              </a:rPr>
              <a:t>applications are approved before execution of orders; </a:t>
            </a:r>
            <a:r>
              <a:rPr lang="en-ZA" b="1" dirty="0">
                <a:latin typeface="Arial" pitchFamily="34" charset="0"/>
                <a:cs typeface="Arial" pitchFamily="34" charset="0"/>
              </a:rPr>
              <a:t>and</a:t>
            </a:r>
            <a:endParaRPr lang="en-ZA" dirty="0">
              <a:latin typeface="Arial" pitchFamily="34" charset="0"/>
              <a:cs typeface="Arial" pitchFamily="34" charset="0"/>
            </a:endParaRPr>
          </a:p>
          <a:p>
            <a:pPr marL="908050" lvl="1" indent="-273050">
              <a:lnSpc>
                <a:spcPct val="150000"/>
              </a:lnSpc>
              <a:buFont typeface="Arial" pitchFamily="34" charset="0"/>
              <a:buChar char="•"/>
            </a:pPr>
            <a:r>
              <a:rPr lang="en-ZA" dirty="0">
                <a:latin typeface="Arial" pitchFamily="34" charset="0"/>
                <a:cs typeface="Arial" pitchFamily="34" charset="0"/>
              </a:rPr>
              <a:t>upon notification of remaining expired stock such products will be collected by the supplier at their own cost; </a:t>
            </a:r>
            <a:r>
              <a:rPr lang="en-ZA" b="1" dirty="0">
                <a:latin typeface="Arial" pitchFamily="34" charset="0"/>
                <a:cs typeface="Arial" pitchFamily="34" charset="0"/>
              </a:rPr>
              <a:t>and</a:t>
            </a:r>
            <a:endParaRPr lang="en-ZA" dirty="0">
              <a:latin typeface="Arial" pitchFamily="34" charset="0"/>
              <a:cs typeface="Arial" pitchFamily="34" charset="0"/>
            </a:endParaRPr>
          </a:p>
          <a:p>
            <a:pPr marL="908050" lvl="1" indent="-273050">
              <a:lnSpc>
                <a:spcPct val="150000"/>
              </a:lnSpc>
              <a:buFont typeface="Arial" pitchFamily="34" charset="0"/>
              <a:buChar char="•"/>
            </a:pPr>
            <a:r>
              <a:rPr lang="en-ZA" dirty="0">
                <a:latin typeface="Arial" pitchFamily="34" charset="0"/>
                <a:cs typeface="Arial" pitchFamily="34" charset="0"/>
              </a:rPr>
              <a:t>failure to collect the products within 30 days after written notification to the supplier will result in the disposal of the product by the PA for the account of the supplier.</a:t>
            </a:r>
          </a:p>
          <a:p>
            <a:pPr marL="450850" lvl="2" indent="-273050">
              <a:lnSpc>
                <a:spcPct val="150000"/>
              </a:lnSpc>
              <a:buFont typeface="Arial" pitchFamily="34" charset="0"/>
              <a:buChar char="•"/>
            </a:pPr>
            <a:r>
              <a:rPr lang="en-ZA" dirty="0">
                <a:latin typeface="Arial" pitchFamily="34" charset="0"/>
                <a:cs typeface="Arial" pitchFamily="34" charset="0"/>
              </a:rPr>
              <a:t>Any PA may, </a:t>
            </a:r>
            <a:r>
              <a:rPr lang="en-ZA" b="1" u="sng" dirty="0">
                <a:solidFill>
                  <a:srgbClr val="0070C0"/>
                </a:solidFill>
                <a:latin typeface="Arial" pitchFamily="34" charset="0"/>
                <a:cs typeface="Arial" pitchFamily="34" charset="0"/>
              </a:rPr>
              <a:t>without prejudice</a:t>
            </a:r>
            <a:r>
              <a:rPr lang="en-ZA" dirty="0">
                <a:latin typeface="Arial" pitchFamily="34" charset="0"/>
                <a:cs typeface="Arial" pitchFamily="34" charset="0"/>
              </a:rPr>
              <a:t>, decline to accept product with a shelf-life of less than 12 months.</a:t>
            </a:r>
          </a:p>
        </p:txBody>
      </p:sp>
      <p:sp>
        <p:nvSpPr>
          <p:cNvPr id="4" name="Rectangle 2"/>
          <p:cNvSpPr txBox="1">
            <a:spLocks noChangeArrowheads="1"/>
          </p:cNvSpPr>
          <p:nvPr/>
        </p:nvSpPr>
        <p:spPr>
          <a:xfrm>
            <a:off x="107504" y="-171400"/>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Shelf life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2407198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54</a:t>
            </a:fld>
            <a:r>
              <a:rPr lang="en-ZA" sz="1200" dirty="0">
                <a:latin typeface="Arial" pitchFamily="34" charset="0"/>
                <a:cs typeface="Arial" pitchFamily="34" charset="0"/>
              </a:rPr>
              <a:t> </a:t>
            </a:r>
          </a:p>
        </p:txBody>
      </p:sp>
      <p:sp>
        <p:nvSpPr>
          <p:cNvPr id="3" name="TextBox 2"/>
          <p:cNvSpPr txBox="1"/>
          <p:nvPr/>
        </p:nvSpPr>
        <p:spPr>
          <a:xfrm>
            <a:off x="0" y="894790"/>
            <a:ext cx="9144000" cy="5930085"/>
          </a:xfrm>
          <a:prstGeom prst="rect">
            <a:avLst/>
          </a:prstGeom>
          <a:solidFill>
            <a:schemeClr val="bg1"/>
          </a:solidFill>
        </p:spPr>
        <p:txBody>
          <a:bodyPr wrap="square" rtlCol="0">
            <a:spAutoFit/>
          </a:bodyPr>
          <a:lstStyle/>
          <a:p>
            <a:pPr marL="0" lvl="1">
              <a:lnSpc>
                <a:spcPct val="150000"/>
              </a:lnSpc>
              <a:defRPr/>
            </a:pPr>
            <a:r>
              <a:rPr lang="en-US" sz="1700" b="1" dirty="0">
                <a:solidFill>
                  <a:srgbClr val="0070C0"/>
                </a:solidFill>
                <a:latin typeface="Arial" pitchFamily="34" charset="0"/>
                <a:cs typeface="Arial" pitchFamily="34" charset="0"/>
              </a:rPr>
              <a:t>Bid Response Document - </a:t>
            </a:r>
            <a:r>
              <a:rPr lang="en-ZA" sz="1700" u="sng" dirty="0">
                <a:solidFill>
                  <a:srgbClr val="0070C0"/>
                </a:solidFill>
                <a:latin typeface="Arial" pitchFamily="34" charset="0"/>
                <a:cs typeface="Arial" pitchFamily="34" charset="0"/>
              </a:rPr>
              <a:t>Adobe Reader 9 or later must be used.  </a:t>
            </a:r>
          </a:p>
          <a:p>
            <a:pPr marL="265113" lvl="1" indent="-265113">
              <a:lnSpc>
                <a:spcPct val="150000"/>
              </a:lnSpc>
              <a:buFont typeface="Wingdings" pitchFamily="2" charset="2"/>
              <a:buChar char="v"/>
              <a:defRPr/>
            </a:pPr>
            <a:r>
              <a:rPr lang="en-ZA" sz="1700" dirty="0">
                <a:latin typeface="Arial" pitchFamily="34" charset="0"/>
                <a:cs typeface="Arial" pitchFamily="34" charset="0"/>
              </a:rPr>
              <a:t>This is available as a free download. </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If you have difficulty in downloading / opening or saving documents, first try opening the document online then saving from there to your computer.  Add your company name to filename</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Only start completing the document when downloaded and saved. Highlight existing fields to avoid missing any</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If your Adobe does not allow to complete electronically, complete the document by hand, using black ink.</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Fields can be corrected by overtyping – note that some fields could be “prefilled” from a previous entry</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Complete all fields, print and save, confirm correct, then complete any remaining empty fields, then sign and scan.</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Ensure that all fields in the final electronic copy correspond with the </a:t>
            </a:r>
            <a:r>
              <a:rPr lang="en-ZA" sz="1700" u="sng" dirty="0">
                <a:solidFill>
                  <a:srgbClr val="0070C0"/>
                </a:solidFill>
                <a:latin typeface="Arial" pitchFamily="34" charset="0"/>
                <a:cs typeface="Arial" pitchFamily="34" charset="0"/>
              </a:rPr>
              <a:t>final printed copy (as latter is the legal bid)</a:t>
            </a:r>
          </a:p>
        </p:txBody>
      </p:sp>
      <p:sp>
        <p:nvSpPr>
          <p:cNvPr id="4" name="Rectangle 2"/>
          <p:cNvSpPr txBox="1">
            <a:spLocks noChangeArrowheads="1"/>
          </p:cNvSpPr>
          <p:nvPr/>
        </p:nvSpPr>
        <p:spPr>
          <a:xfrm>
            <a:off x="9625" y="-243408"/>
            <a:ext cx="7056784"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1105293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55</a:t>
            </a:fld>
            <a:r>
              <a:rPr lang="en-ZA" sz="1200" dirty="0">
                <a:latin typeface="Arial" pitchFamily="34" charset="0"/>
                <a:cs typeface="Arial" pitchFamily="34" charset="0"/>
              </a:rPr>
              <a:t> </a:t>
            </a:r>
          </a:p>
        </p:txBody>
      </p:sp>
      <p:sp>
        <p:nvSpPr>
          <p:cNvPr id="3" name="TextBox 2"/>
          <p:cNvSpPr txBox="1"/>
          <p:nvPr/>
        </p:nvSpPr>
        <p:spPr>
          <a:xfrm>
            <a:off x="107504" y="1124744"/>
            <a:ext cx="8802688" cy="3780522"/>
          </a:xfrm>
          <a:prstGeom prst="rect">
            <a:avLst/>
          </a:prstGeom>
          <a:noFill/>
        </p:spPr>
        <p:txBody>
          <a:bodyPr wrap="square" rtlCol="0">
            <a:spAutoFit/>
          </a:bodyPr>
          <a:lstStyle/>
          <a:p>
            <a:pPr marL="0" lvl="1">
              <a:lnSpc>
                <a:spcPct val="150000"/>
              </a:lnSpc>
              <a:defRPr/>
            </a:pPr>
            <a:r>
              <a:rPr lang="en-US" b="1" dirty="0">
                <a:solidFill>
                  <a:srgbClr val="0070C0"/>
                </a:solidFill>
                <a:latin typeface="Arial" pitchFamily="34" charset="0"/>
                <a:cs typeface="Arial" pitchFamily="34" charset="0"/>
              </a:rPr>
              <a:t>Excel Document</a:t>
            </a:r>
          </a:p>
          <a:p>
            <a:pPr marL="0" lvl="1">
              <a:lnSpc>
                <a:spcPct val="150000"/>
              </a:lnSpc>
              <a:defRPr/>
            </a:pPr>
            <a:r>
              <a:rPr lang="en-ZA" dirty="0">
                <a:latin typeface="Arial" pitchFamily="34" charset="0"/>
                <a:cs typeface="Arial" pitchFamily="34" charset="0"/>
              </a:rPr>
              <a:t>Use Ms Excel®  2007 or later</a:t>
            </a:r>
          </a:p>
          <a:p>
            <a:pPr marL="285750" indent="-285750">
              <a:lnSpc>
                <a:spcPct val="150000"/>
              </a:lnSpc>
              <a:buFont typeface="Arial" panose="020B0604020202020204" pitchFamily="34" charset="0"/>
              <a:buChar char="•"/>
            </a:pPr>
            <a:r>
              <a:rPr lang="en-ZA" dirty="0">
                <a:latin typeface="Arial" pitchFamily="34" charset="0"/>
                <a:cs typeface="Arial" pitchFamily="34" charset="0"/>
              </a:rPr>
              <a:t>Complete ALL response fields in Excel for items on which bids are submitted</a:t>
            </a:r>
          </a:p>
          <a:p>
            <a:pPr marL="285750" indent="-285750">
              <a:lnSpc>
                <a:spcPct val="150000"/>
              </a:lnSpc>
              <a:buFont typeface="Arial" panose="020B0604020202020204" pitchFamily="34" charset="0"/>
              <a:buChar char="•"/>
            </a:pPr>
            <a:r>
              <a:rPr lang="en-ZA" dirty="0">
                <a:latin typeface="Arial" pitchFamily="34" charset="0"/>
                <a:cs typeface="Arial" pitchFamily="34" charset="0"/>
              </a:rPr>
              <a:t>Note carefully what unit is asked for: the estimates are expressed in these units</a:t>
            </a:r>
          </a:p>
          <a:p>
            <a:pPr marL="285750" indent="-285750">
              <a:lnSpc>
                <a:spcPct val="150000"/>
              </a:lnSpc>
              <a:buFont typeface="Arial" panose="020B0604020202020204" pitchFamily="34" charset="0"/>
              <a:buChar char="•"/>
            </a:pPr>
            <a:r>
              <a:rPr lang="en-ZA" dirty="0">
                <a:latin typeface="Arial" pitchFamily="34" charset="0"/>
                <a:cs typeface="Arial" pitchFamily="34" charset="0"/>
              </a:rPr>
              <a:t>Submit price according to this unit Certain fields are restricted to numbers only to avoid you entering spaces, commas or letters </a:t>
            </a:r>
            <a:r>
              <a:rPr lang="en-ZA" b="1" dirty="0">
                <a:solidFill>
                  <a:srgbClr val="0070C0"/>
                </a:solidFill>
                <a:latin typeface="Arial" pitchFamily="34" charset="0"/>
                <a:cs typeface="Arial" pitchFamily="34" charset="0"/>
              </a:rPr>
              <a:t>DO NOT </a:t>
            </a:r>
            <a:r>
              <a:rPr lang="en-ZA" dirty="0">
                <a:latin typeface="Arial" pitchFamily="34" charset="0"/>
                <a:cs typeface="Arial" pitchFamily="34" charset="0"/>
              </a:rPr>
              <a:t>make any changes to item numbers, item specifications or estimates or add / duplicate columns</a:t>
            </a:r>
          </a:p>
          <a:p>
            <a:pPr marL="285750" indent="-285750">
              <a:lnSpc>
                <a:spcPct val="150000"/>
              </a:lnSpc>
              <a:buFont typeface="Arial" panose="020B0604020202020204" pitchFamily="34" charset="0"/>
              <a:buChar char="•"/>
            </a:pPr>
            <a:r>
              <a:rPr lang="en-ZA" dirty="0">
                <a:latin typeface="Arial" pitchFamily="34" charset="0"/>
                <a:cs typeface="Arial" pitchFamily="34" charset="0"/>
              </a:rPr>
              <a:t>If you want to make additional offer on the same product, submit another Bid Response Document for that item – clearly naming it </a:t>
            </a:r>
            <a:r>
              <a:rPr lang="en-ZA" dirty="0" err="1">
                <a:latin typeface="Arial" pitchFamily="34" charset="0"/>
                <a:cs typeface="Arial" pitchFamily="34" charset="0"/>
              </a:rPr>
              <a:t>Alt_offer</a:t>
            </a:r>
            <a:r>
              <a:rPr lang="en-ZA" dirty="0">
                <a:latin typeface="Arial" pitchFamily="34" charset="0"/>
                <a:cs typeface="Arial" pitchFamily="34" charset="0"/>
              </a:rPr>
              <a:t>(s)</a:t>
            </a:r>
          </a:p>
        </p:txBody>
      </p:sp>
      <p:sp>
        <p:nvSpPr>
          <p:cNvPr id="4" name="Rectangle 2"/>
          <p:cNvSpPr txBox="1">
            <a:spLocks noChangeArrowheads="1"/>
          </p:cNvSpPr>
          <p:nvPr/>
        </p:nvSpPr>
        <p:spPr>
          <a:xfrm>
            <a:off x="107504" y="-107311"/>
            <a:ext cx="7344816"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31786696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56</a:t>
            </a:fld>
            <a:r>
              <a:rPr lang="en-ZA" sz="1200" dirty="0">
                <a:latin typeface="Arial" pitchFamily="34" charset="0"/>
                <a:cs typeface="Arial" pitchFamily="34" charset="0"/>
              </a:rPr>
              <a:t> </a:t>
            </a:r>
          </a:p>
        </p:txBody>
      </p:sp>
      <p:sp>
        <p:nvSpPr>
          <p:cNvPr id="3" name="TextBox 2"/>
          <p:cNvSpPr txBox="1"/>
          <p:nvPr/>
        </p:nvSpPr>
        <p:spPr>
          <a:xfrm>
            <a:off x="107504" y="1196752"/>
            <a:ext cx="8928992" cy="4196020"/>
          </a:xfrm>
          <a:prstGeom prst="rect">
            <a:avLst/>
          </a:prstGeom>
          <a:noFill/>
        </p:spPr>
        <p:txBody>
          <a:bodyPr wrap="square" rtlCol="0">
            <a:spAutoFit/>
          </a:bodyPr>
          <a:lstStyle/>
          <a:p>
            <a:pPr marL="0" lvl="1">
              <a:lnSpc>
                <a:spcPct val="150000"/>
              </a:lnSpc>
              <a:defRPr/>
            </a:pPr>
            <a:r>
              <a:rPr lang="en-US" b="1" dirty="0" err="1">
                <a:solidFill>
                  <a:srgbClr val="0070C0"/>
                </a:solidFill>
                <a:latin typeface="Arial" pitchFamily="34" charset="0"/>
                <a:cs typeface="Arial" pitchFamily="34" charset="0"/>
              </a:rPr>
              <a:t>Finalising</a:t>
            </a:r>
            <a:r>
              <a:rPr lang="en-US" b="1" dirty="0">
                <a:solidFill>
                  <a:srgbClr val="0070C0"/>
                </a:solidFill>
                <a:latin typeface="Arial" pitchFamily="34" charset="0"/>
                <a:cs typeface="Arial" pitchFamily="34" charset="0"/>
              </a:rPr>
              <a:t> bid document</a:t>
            </a:r>
          </a:p>
          <a:p>
            <a:pPr>
              <a:lnSpc>
                <a:spcPct val="150000"/>
              </a:lnSpc>
            </a:pPr>
            <a:r>
              <a:rPr lang="en-ZA" dirty="0">
                <a:latin typeface="Arial" pitchFamily="34" charset="0"/>
                <a:cs typeface="Arial" pitchFamily="34" charset="0"/>
              </a:rPr>
              <a:t>Double-check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Accuracy and completeness of the completed document.</a:t>
            </a:r>
          </a:p>
          <a:p>
            <a:pPr marL="285750" indent="-285750">
              <a:lnSpc>
                <a:spcPct val="150000"/>
              </a:lnSpc>
              <a:buFont typeface="Arial" panose="020B0604020202020204" pitchFamily="34" charset="0"/>
              <a:buChar char="•"/>
            </a:pPr>
            <a:r>
              <a:rPr lang="en-ZA" dirty="0">
                <a:latin typeface="Arial" pitchFamily="34" charset="0"/>
                <a:cs typeface="Arial" pitchFamily="34" charset="0"/>
              </a:rPr>
              <a:t>All bid prices are for the correct unit and are VAT-inclusive.</a:t>
            </a:r>
          </a:p>
          <a:p>
            <a:pPr>
              <a:lnSpc>
                <a:spcPct val="150000"/>
              </a:lnSpc>
            </a:pPr>
            <a:r>
              <a:rPr lang="en-ZA" b="1" dirty="0">
                <a:solidFill>
                  <a:srgbClr val="0070C0"/>
                </a:solidFill>
                <a:latin typeface="Arial" pitchFamily="34" charset="0"/>
                <a:cs typeface="Arial" pitchFamily="34" charset="0"/>
              </a:rPr>
              <a:t>Print out the BRD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Compare the printed BRD with the electronic version (Ensure that all items are printed - printed version is the legal copy)</a:t>
            </a:r>
          </a:p>
          <a:p>
            <a:pPr marL="285750" indent="-285750">
              <a:lnSpc>
                <a:spcPct val="150000"/>
              </a:lnSpc>
              <a:buFont typeface="Arial" panose="020B0604020202020204" pitchFamily="34" charset="0"/>
              <a:buChar char="•"/>
            </a:pPr>
            <a:r>
              <a:rPr lang="en-ZA" dirty="0">
                <a:latin typeface="Arial" pitchFamily="34" charset="0"/>
                <a:cs typeface="Arial" pitchFamily="34" charset="0"/>
              </a:rPr>
              <a:t>Sign every page of hard copy</a:t>
            </a:r>
          </a:p>
          <a:p>
            <a:pPr>
              <a:lnSpc>
                <a:spcPct val="150000"/>
              </a:lnSpc>
            </a:pPr>
            <a:r>
              <a:rPr lang="en-ZA" b="1" dirty="0">
                <a:solidFill>
                  <a:srgbClr val="0070C0"/>
                </a:solidFill>
                <a:latin typeface="Arial" pitchFamily="34" charset="0"/>
                <a:cs typeface="Arial" pitchFamily="34" charset="0"/>
              </a:rPr>
              <a:t>Save and submit </a:t>
            </a:r>
            <a:r>
              <a:rPr lang="en-ZA" dirty="0">
                <a:latin typeface="Arial" pitchFamily="34" charset="0"/>
                <a:cs typeface="Arial" pitchFamily="34" charset="0"/>
              </a:rPr>
              <a:t>electronic completed BRD in Excel on a USB as </a:t>
            </a:r>
            <a:r>
              <a:rPr lang="en-ZA" b="1" dirty="0">
                <a:latin typeface="Arial" pitchFamily="34" charset="0"/>
                <a:cs typeface="Arial" pitchFamily="34" charset="0"/>
              </a:rPr>
              <a:t>Set 3</a:t>
            </a:r>
            <a:r>
              <a:rPr lang="en-ZA" dirty="0">
                <a:latin typeface="Arial" pitchFamily="34" charset="0"/>
                <a:cs typeface="Arial" pitchFamily="34" charset="0"/>
              </a:rPr>
              <a:t>, and also; </a:t>
            </a:r>
          </a:p>
          <a:p>
            <a:pPr>
              <a:lnSpc>
                <a:spcPct val="150000"/>
              </a:lnSpc>
            </a:pPr>
            <a:r>
              <a:rPr lang="en-ZA" dirty="0">
                <a:latin typeface="Arial" pitchFamily="34" charset="0"/>
                <a:cs typeface="Arial" pitchFamily="34" charset="0"/>
              </a:rPr>
              <a:t>Save and submit a PDF copy of the signed BRD on the </a:t>
            </a:r>
            <a:r>
              <a:rPr lang="en-US" dirty="0">
                <a:effectLst/>
                <a:latin typeface="Arial" panose="020B0604020202020204" pitchFamily="34" charset="0"/>
                <a:ea typeface="Arial Narrow" panose="020B0606020202030204" pitchFamily="34" charset="0"/>
              </a:rPr>
              <a:t>USB as </a:t>
            </a:r>
            <a:r>
              <a:rPr lang="en-US" b="1" dirty="0">
                <a:effectLst/>
                <a:latin typeface="Arial" panose="020B0604020202020204" pitchFamily="34" charset="0"/>
                <a:ea typeface="Arial Narrow" panose="020B0606020202030204" pitchFamily="34" charset="0"/>
              </a:rPr>
              <a:t>Set 2</a:t>
            </a:r>
            <a:r>
              <a:rPr lang="en-US" dirty="0">
                <a:effectLst/>
                <a:latin typeface="Arial" panose="020B0604020202020204" pitchFamily="34" charset="0"/>
                <a:ea typeface="Arial Narrow" panose="020B0606020202030204" pitchFamily="34" charset="0"/>
              </a:rPr>
              <a:t>.</a:t>
            </a:r>
            <a:r>
              <a:rPr lang="en-ZA" b="1" dirty="0">
                <a:highlight>
                  <a:srgbClr val="FFFF00"/>
                </a:highlight>
                <a:latin typeface="Arial" pitchFamily="34" charset="0"/>
                <a:cs typeface="Arial" pitchFamily="34" charset="0"/>
              </a:rPr>
              <a:t> </a:t>
            </a:r>
          </a:p>
        </p:txBody>
      </p:sp>
      <p:sp>
        <p:nvSpPr>
          <p:cNvPr id="4" name="Rectangle 2"/>
          <p:cNvSpPr txBox="1">
            <a:spLocks noChangeArrowheads="1"/>
          </p:cNvSpPr>
          <p:nvPr/>
        </p:nvSpPr>
        <p:spPr>
          <a:xfrm>
            <a:off x="107504" y="-243408"/>
            <a:ext cx="5562600"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Final checks</a:t>
            </a:r>
          </a:p>
        </p:txBody>
      </p:sp>
    </p:spTree>
    <p:extLst>
      <p:ext uri="{BB962C8B-B14F-4D97-AF65-F5344CB8AC3E}">
        <p14:creationId xmlns:p14="http://schemas.microsoft.com/office/powerpoint/2010/main" val="37647400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57</a:t>
            </a:fld>
            <a:r>
              <a:rPr lang="en-ZA" sz="1200" dirty="0">
                <a:latin typeface="Arial" pitchFamily="34" charset="0"/>
                <a:cs typeface="Arial" pitchFamily="34" charset="0"/>
              </a:rPr>
              <a:t> </a:t>
            </a:r>
          </a:p>
        </p:txBody>
      </p:sp>
      <p:sp>
        <p:nvSpPr>
          <p:cNvPr id="3" name="TextBox 2"/>
          <p:cNvSpPr txBox="1"/>
          <p:nvPr/>
        </p:nvSpPr>
        <p:spPr>
          <a:xfrm>
            <a:off x="0" y="13208"/>
            <a:ext cx="9143999" cy="7925246"/>
          </a:xfrm>
          <a:prstGeom prst="rect">
            <a:avLst/>
          </a:prstGeom>
          <a:solidFill>
            <a:srgbClr val="005D28"/>
          </a:solidFill>
        </p:spPr>
        <p:txBody>
          <a:bodyPr wrap="square" rtlCol="0">
            <a:spAutoFit/>
          </a:bodyPr>
          <a:lstStyle/>
          <a:p>
            <a:pPr marL="0" lvl="1">
              <a:lnSpc>
                <a:spcPct val="150000"/>
              </a:lnSpc>
              <a:defRPr/>
            </a:pPr>
            <a:r>
              <a:rPr lang="en-US" b="1" dirty="0">
                <a:solidFill>
                  <a:schemeClr val="bg1"/>
                </a:solidFill>
                <a:latin typeface="Arial" pitchFamily="34" charset="0"/>
                <a:cs typeface="Arial" pitchFamily="34" charset="0"/>
              </a:rPr>
              <a:t>Challenges found in previous tenders:</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CD/USB either corrupt or no data saved (Ensure to check that the data is available and accessible);</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Certification of relevant documents was found to be copies and not dated (Ensure it is an original stamp from a Commissioner of Oath and dated);</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Compulsory bid documents not signed, if signed a copy was submitted (Ensure compulsory documents are signed in black wet ink in spaces provided)</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Bidders do not initial each page in black wet ink (Ensure to check the full bid documents prior to submission that all relevant initials and signatures required are present)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Submission of 3 Party Authorisation letters as indicated on the Medicine Registration Certificate is compulsory (Please submit the relevant Authorisation. If it deviates from the MRC kindly provide a detailed explanation for the reasons thereof)</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Submission of the MRC Variation Summary approved by SAPHRA amending changes on the MRC (MRC must be submitted to verify amendment)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Legible electronic copy of the Package insert as part of Set 2 is a requirement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Naming convention of the electronic files is not in accordance with Annexure A Checklist.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Incorrect MRC Certificate supplied in bid pack.</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Licence to Manufacture omitted from bid pack. </a:t>
            </a:r>
          </a:p>
          <a:p>
            <a:pPr lvl="2"/>
            <a:endParaRPr lang="en-ZA" sz="14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912022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58</a:t>
            </a:fld>
            <a:r>
              <a:rPr lang="en-ZA" sz="1200" dirty="0">
                <a:latin typeface="Arial" pitchFamily="34" charset="0"/>
                <a:cs typeface="Arial" pitchFamily="34" charset="0"/>
              </a:rPr>
              <a:t> </a:t>
            </a:r>
          </a:p>
        </p:txBody>
      </p:sp>
      <p:sp>
        <p:nvSpPr>
          <p:cNvPr id="5" name="Slide Number Placeholder 3"/>
          <p:cNvSpPr txBox="1">
            <a:spLocks/>
          </p:cNvSpPr>
          <p:nvPr/>
        </p:nvSpPr>
        <p:spPr>
          <a:xfrm>
            <a:off x="6553200" y="624840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dirty="0"/>
          </a:p>
        </p:txBody>
      </p:sp>
      <p:sp>
        <p:nvSpPr>
          <p:cNvPr id="6" name="TextBox 5"/>
          <p:cNvSpPr txBox="1"/>
          <p:nvPr/>
        </p:nvSpPr>
        <p:spPr>
          <a:xfrm>
            <a:off x="642910" y="3929066"/>
            <a:ext cx="7572428" cy="1754326"/>
          </a:xfrm>
          <a:prstGeom prst="rect">
            <a:avLst/>
          </a:prstGeom>
          <a:noFill/>
        </p:spPr>
        <p:txBody>
          <a:bodyPr wrap="square" rtlCol="0">
            <a:spAutoFit/>
          </a:bodyPr>
          <a:lstStyle/>
          <a:p>
            <a:r>
              <a:rPr lang="en-ZA" i="1" dirty="0">
                <a:latin typeface="Arial" pitchFamily="34" charset="0"/>
                <a:cs typeface="Arial" pitchFamily="34" charset="0"/>
              </a:rPr>
              <a:t>The centralised toll-free corruption hotline - </a:t>
            </a:r>
            <a:r>
              <a:rPr lang="en-ZA" i="1" dirty="0">
                <a:latin typeface="Arial" pitchFamily="34" charset="0"/>
                <a:cs typeface="Arial" pitchFamily="34" charset="0"/>
                <a:hlinkClick r:id="rId3"/>
              </a:rPr>
              <a:t>0800 701 701</a:t>
            </a:r>
            <a:r>
              <a:rPr lang="en-ZA" i="1" dirty="0">
                <a:latin typeface="Arial" pitchFamily="34" charset="0"/>
                <a:cs typeface="Arial" pitchFamily="34" charset="0"/>
              </a:rPr>
              <a:t> </a:t>
            </a:r>
          </a:p>
          <a:p>
            <a:endParaRPr lang="en-ZA" i="1" dirty="0">
              <a:latin typeface="Arial" pitchFamily="34" charset="0"/>
              <a:cs typeface="Arial" pitchFamily="34" charset="0"/>
            </a:endParaRPr>
          </a:p>
          <a:p>
            <a:r>
              <a:rPr lang="en-ZA" i="1" dirty="0">
                <a:latin typeface="Arial" pitchFamily="34" charset="0"/>
                <a:cs typeface="Arial" pitchFamily="34" charset="0"/>
              </a:rPr>
              <a:t>Read more: </a:t>
            </a:r>
            <a:r>
              <a:rPr lang="en-ZA" i="1" dirty="0">
                <a:latin typeface="Arial" pitchFamily="34" charset="0"/>
                <a:cs typeface="Arial" pitchFamily="34" charset="0"/>
                <a:hlinkClick r:id="rId4"/>
              </a:rPr>
              <a:t>http://www.southafrica.info/services/government/hotline-anticorruption.htm#.Vekno0YbJzA#ixzz3kkAPmrmo</a:t>
            </a:r>
            <a:br>
              <a:rPr lang="en-ZA" dirty="0"/>
            </a:br>
            <a:endParaRPr lang="en-ZA" dirty="0"/>
          </a:p>
          <a:p>
            <a:endParaRPr lang="en-ZA" dirty="0"/>
          </a:p>
        </p:txBody>
      </p:sp>
      <p:pic>
        <p:nvPicPr>
          <p:cNvPr id="7" name="Content Placeholder 2" descr="C:\Users\JamalK\Desktop\imagescorruption.jpg"/>
          <p:cNvPicPr>
            <a:picLocks noChangeAspect="1" noChangeArrowheads="1"/>
          </p:cNvPicPr>
          <p:nvPr/>
        </p:nvPicPr>
        <p:blipFill>
          <a:blip r:embed="rId5" cstate="print"/>
          <a:srcRect/>
          <a:stretch>
            <a:fillRect/>
          </a:stretch>
        </p:blipFill>
        <p:spPr bwMode="auto">
          <a:xfrm rot="19758718">
            <a:off x="495192" y="711978"/>
            <a:ext cx="3368040" cy="2290763"/>
          </a:xfrm>
          <a:prstGeom prst="rect">
            <a:avLst/>
          </a:prstGeom>
          <a:noFill/>
        </p:spPr>
      </p:pic>
      <p:pic>
        <p:nvPicPr>
          <p:cNvPr id="8" name="Picture 3" descr="C:\Users\JamalK\Desktop\imagescorruption2.png"/>
          <p:cNvPicPr>
            <a:picLocks noChangeAspect="1" noChangeArrowheads="1"/>
          </p:cNvPicPr>
          <p:nvPr/>
        </p:nvPicPr>
        <p:blipFill>
          <a:blip r:embed="rId6" cstate="print"/>
          <a:srcRect/>
          <a:stretch>
            <a:fillRect/>
          </a:stretch>
        </p:blipFill>
        <p:spPr bwMode="auto">
          <a:xfrm>
            <a:off x="4090512" y="1418814"/>
            <a:ext cx="2466975" cy="1857375"/>
          </a:xfrm>
          <a:prstGeom prst="rect">
            <a:avLst/>
          </a:prstGeom>
          <a:noFill/>
        </p:spPr>
      </p:pic>
      <p:pic>
        <p:nvPicPr>
          <p:cNvPr id="9" name="Picture 8"/>
          <p:cNvPicPr>
            <a:picLocks noChangeAspect="1"/>
          </p:cNvPicPr>
          <p:nvPr/>
        </p:nvPicPr>
        <p:blipFill>
          <a:blip r:embed="rId7" cstate="print"/>
          <a:stretch>
            <a:fillRect/>
          </a:stretch>
        </p:blipFill>
        <p:spPr>
          <a:xfrm>
            <a:off x="6942034" y="1385891"/>
            <a:ext cx="1800225" cy="2543175"/>
          </a:xfrm>
          <a:prstGeom prst="rect">
            <a:avLst/>
          </a:prstGeom>
        </p:spPr>
      </p:pic>
    </p:spTree>
    <p:extLst>
      <p:ext uri="{BB962C8B-B14F-4D97-AF65-F5344CB8AC3E}">
        <p14:creationId xmlns:p14="http://schemas.microsoft.com/office/powerpoint/2010/main" val="36947709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59</a:t>
            </a:fld>
            <a:r>
              <a:rPr lang="en-ZA" sz="1200" dirty="0">
                <a:latin typeface="Arial" pitchFamily="34" charset="0"/>
                <a:cs typeface="Arial" pitchFamily="34" charset="0"/>
              </a:rPr>
              <a:t> </a:t>
            </a:r>
          </a:p>
        </p:txBody>
      </p:sp>
      <p:sp>
        <p:nvSpPr>
          <p:cNvPr id="3" name="TextBox 2"/>
          <p:cNvSpPr txBox="1"/>
          <p:nvPr/>
        </p:nvSpPr>
        <p:spPr>
          <a:xfrm>
            <a:off x="395536" y="1357298"/>
            <a:ext cx="8291264" cy="3416320"/>
          </a:xfrm>
          <a:prstGeom prst="rect">
            <a:avLst/>
          </a:prstGeom>
          <a:noFill/>
        </p:spPr>
        <p:txBody>
          <a:bodyPr wrap="square" rtlCol="0">
            <a:spAutoFit/>
          </a:bodyPr>
          <a:lstStyle/>
          <a:p>
            <a:pPr marL="0" lvl="1" algn="ctr">
              <a:defRPr/>
            </a:pPr>
            <a:r>
              <a:rPr lang="en-US" sz="2400" b="1" dirty="0">
                <a:latin typeface="Arial" pitchFamily="34" charset="0"/>
                <a:cs typeface="Arial" pitchFamily="34" charset="0"/>
              </a:rPr>
              <a:t>Thank you for attending this Online Briefing Session</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The End</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Question can be emailed to </a:t>
            </a:r>
            <a:r>
              <a:rPr lang="en-US" sz="2400" b="1" dirty="0">
                <a:solidFill>
                  <a:srgbClr val="0070C0"/>
                </a:solidFill>
                <a:latin typeface="Arial" pitchFamily="34" charset="0"/>
                <a:cs typeface="Arial" pitchFamily="34" charset="0"/>
              </a:rPr>
              <a:t>tenders@health.gov.za</a:t>
            </a:r>
            <a:endParaRPr lang="en-ZA" sz="2000" dirty="0">
              <a:solidFill>
                <a:srgbClr val="0070C0"/>
              </a:solidFill>
              <a:latin typeface="Arial" pitchFamily="34" charset="0"/>
              <a:cs typeface="Arial" pitchFamily="34" charset="0"/>
            </a:endParaRPr>
          </a:p>
        </p:txBody>
      </p:sp>
      <p:sp>
        <p:nvSpPr>
          <p:cNvPr id="4" name="Rectangle 2"/>
          <p:cNvSpPr txBox="1">
            <a:spLocks noChangeArrowheads="1"/>
          </p:cNvSpPr>
          <p:nvPr/>
        </p:nvSpPr>
        <p:spPr>
          <a:xfrm>
            <a:off x="107504" y="-171400"/>
            <a:ext cx="5562600"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Thank You</a:t>
            </a:r>
          </a:p>
        </p:txBody>
      </p:sp>
    </p:spTree>
    <p:extLst>
      <p:ext uri="{BB962C8B-B14F-4D97-AF65-F5344CB8AC3E}">
        <p14:creationId xmlns:p14="http://schemas.microsoft.com/office/powerpoint/2010/main" val="2853615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6</a:t>
            </a:fld>
            <a:r>
              <a:rPr lang="en-ZA" sz="1200" dirty="0">
                <a:latin typeface="Arial" pitchFamily="34" charset="0"/>
                <a:cs typeface="Arial" pitchFamily="34" charset="0"/>
              </a:rPr>
              <a:t> </a:t>
            </a:r>
          </a:p>
        </p:txBody>
      </p:sp>
      <p:sp>
        <p:nvSpPr>
          <p:cNvPr id="3" name="TextBox 2"/>
          <p:cNvSpPr txBox="1"/>
          <p:nvPr/>
        </p:nvSpPr>
        <p:spPr>
          <a:xfrm>
            <a:off x="0" y="980728"/>
            <a:ext cx="9144000" cy="4016997"/>
          </a:xfrm>
          <a:prstGeom prst="rect">
            <a:avLst/>
          </a:prstGeom>
          <a:solidFill>
            <a:schemeClr val="bg1"/>
          </a:solidFill>
        </p:spPr>
        <p:txBody>
          <a:bodyPr wrap="square" rtlCol="0">
            <a:spAutoFit/>
          </a:bodyPr>
          <a:lstStyle/>
          <a:p>
            <a:pPr>
              <a:lnSpc>
                <a:spcPct val="150000"/>
              </a:lnSpc>
            </a:pPr>
            <a:r>
              <a:rPr lang="en-US" b="1" dirty="0">
                <a:solidFill>
                  <a:srgbClr val="C00000"/>
                </a:solidFill>
                <a:latin typeface="Arial" pitchFamily="34" charset="0"/>
                <a:cs typeface="Arial" pitchFamily="34" charset="0"/>
              </a:rPr>
              <a:t>Document Submission</a:t>
            </a:r>
          </a:p>
          <a:p>
            <a:pPr marL="266700" lvl="2" indent="-266700">
              <a:lnSpc>
                <a:spcPct val="150000"/>
              </a:lnSpc>
            </a:pPr>
            <a:r>
              <a:rPr lang="en-ZA" b="1" dirty="0">
                <a:solidFill>
                  <a:srgbClr val="0070C0"/>
                </a:solidFill>
                <a:latin typeface="Arial" pitchFamily="34" charset="0"/>
                <a:cs typeface="Arial" pitchFamily="34" charset="0"/>
              </a:rPr>
              <a:t>Set 3: Electronic version of bid (Excel Documents)</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Completed Bid Response Document in Excel (not PDF)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PBD9 Directors Categorisation Profile</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Annexure A Checklist</a:t>
            </a:r>
          </a:p>
          <a:p>
            <a:pPr marL="457200" lvl="3">
              <a:lnSpc>
                <a:spcPct val="150000"/>
              </a:lnSpc>
            </a:pPr>
            <a:endParaRPr lang="en-ZA" dirty="0">
              <a:latin typeface="Arial" pitchFamily="34" charset="0"/>
              <a:cs typeface="Arial" pitchFamily="34" charset="0"/>
            </a:endParaRPr>
          </a:p>
          <a:p>
            <a:pPr>
              <a:lnSpc>
                <a:spcPct val="150000"/>
              </a:lnSpc>
            </a:pPr>
            <a:r>
              <a:rPr lang="en-ZA" sz="1600" i="1" dirty="0">
                <a:latin typeface="Arial" pitchFamily="34" charset="0"/>
                <a:cs typeface="Arial" pitchFamily="34" charset="0"/>
              </a:rPr>
              <a:t>Set 2 and Set 3 must be included on a </a:t>
            </a:r>
            <a:r>
              <a:rPr lang="en-ZA" sz="1600" b="1" i="1" dirty="0">
                <a:latin typeface="Arial" pitchFamily="34" charset="0"/>
                <a:cs typeface="Arial" pitchFamily="34" charset="0"/>
              </a:rPr>
              <a:t>single</a:t>
            </a:r>
            <a:r>
              <a:rPr lang="en-ZA" sz="1600" i="1" dirty="0">
                <a:latin typeface="Arial" pitchFamily="34" charset="0"/>
                <a:cs typeface="Arial" pitchFamily="34" charset="0"/>
              </a:rPr>
              <a:t> </a:t>
            </a:r>
            <a:r>
              <a:rPr lang="en-US" sz="1600" i="1" dirty="0">
                <a:effectLst/>
                <a:latin typeface="Arial" panose="020B0604020202020204" pitchFamily="34" charset="0"/>
                <a:ea typeface="Arial Narrow" panose="020B0606020202030204" pitchFamily="34" charset="0"/>
              </a:rPr>
              <a:t>Universal Serial Bus (USB) Flash Drive / Storage Device </a:t>
            </a:r>
            <a:r>
              <a:rPr lang="en-ZA" sz="1600" i="1" dirty="0">
                <a:latin typeface="Arial" pitchFamily="34" charset="0"/>
                <a:cs typeface="Arial" pitchFamily="34" charset="0"/>
              </a:rPr>
              <a:t>and submitted in</a:t>
            </a:r>
            <a:r>
              <a:rPr lang="en-ZA" sz="1600" b="1" i="1" dirty="0">
                <a:latin typeface="Arial" pitchFamily="34" charset="0"/>
                <a:cs typeface="Arial" pitchFamily="34" charset="0"/>
              </a:rPr>
              <a:t> a sealed</a:t>
            </a:r>
            <a:r>
              <a:rPr lang="en-ZA" sz="1600" i="1" dirty="0">
                <a:latin typeface="Arial" pitchFamily="34" charset="0"/>
                <a:cs typeface="Arial" pitchFamily="34" charset="0"/>
              </a:rPr>
              <a:t> package with Set 1. </a:t>
            </a:r>
          </a:p>
          <a:p>
            <a:pPr>
              <a:lnSpc>
                <a:spcPct val="150000"/>
              </a:lnSpc>
            </a:pPr>
            <a:r>
              <a:rPr lang="en-ZA" sz="1600" i="1" dirty="0">
                <a:latin typeface="Arial" pitchFamily="34" charset="0"/>
                <a:cs typeface="Arial" pitchFamily="34" charset="0"/>
              </a:rPr>
              <a:t>The full name and address of the bidder, including the return address of the bidder, the bid number and the closing date of the bid must be clearly indicated on the package</a:t>
            </a:r>
            <a:r>
              <a:rPr lang="en-ZA" sz="1600" dirty="0">
                <a:latin typeface="Arial" pitchFamily="34" charset="0"/>
                <a:cs typeface="Arial" pitchFamily="34" charset="0"/>
              </a:rPr>
              <a:t>. </a:t>
            </a:r>
          </a:p>
        </p:txBody>
      </p:sp>
      <p:sp>
        <p:nvSpPr>
          <p:cNvPr id="4" name="Rectangle 2"/>
          <p:cNvSpPr txBox="1">
            <a:spLocks noChangeArrowheads="1"/>
          </p:cNvSpPr>
          <p:nvPr/>
        </p:nvSpPr>
        <p:spPr>
          <a:xfrm>
            <a:off x="0" y="-162644"/>
            <a:ext cx="5562600" cy="99060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830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7</a:t>
            </a:fld>
            <a:r>
              <a:rPr lang="en-ZA" sz="1200" dirty="0">
                <a:latin typeface="Arial" pitchFamily="34" charset="0"/>
                <a:cs typeface="Arial" pitchFamily="34" charset="0"/>
              </a:rPr>
              <a:t> </a:t>
            </a:r>
          </a:p>
        </p:txBody>
      </p:sp>
      <p:sp>
        <p:nvSpPr>
          <p:cNvPr id="4" name="Rectangle 2"/>
          <p:cNvSpPr txBox="1">
            <a:spLocks noChangeArrowheads="1"/>
          </p:cNvSpPr>
          <p:nvPr/>
        </p:nvSpPr>
        <p:spPr>
          <a:xfrm>
            <a:off x="6170" y="-23336"/>
            <a:ext cx="5562600" cy="1208905"/>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 Submission of bid documents</a:t>
            </a:r>
            <a:endParaRPr lang="en-GB" sz="2800" b="1"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p:txBody>
      </p:sp>
      <p:sp>
        <p:nvSpPr>
          <p:cNvPr id="6" name="Rectangle 5">
            <a:extLst>
              <a:ext uri="{FF2B5EF4-FFF2-40B4-BE49-F238E27FC236}">
                <a16:creationId xmlns:a16="http://schemas.microsoft.com/office/drawing/2014/main" id="{896426F7-236A-4627-AFC4-CBCDABDC04E4}"/>
              </a:ext>
            </a:extLst>
          </p:cNvPr>
          <p:cNvSpPr/>
          <p:nvPr/>
        </p:nvSpPr>
        <p:spPr>
          <a:xfrm>
            <a:off x="0" y="1052736"/>
            <a:ext cx="9137830" cy="1294072"/>
          </a:xfrm>
          <a:prstGeom prst="rect">
            <a:avLst/>
          </a:prstGeom>
        </p:spPr>
        <p:txBody>
          <a:bodyPr wrap="square">
            <a:spAutoFit/>
          </a:bodyPr>
          <a:lstStyle/>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All bid documents must be bound in a single file, with Tabs same as Index.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Index: All fields must be completed.</a:t>
            </a:r>
          </a:p>
          <a:p>
            <a:pPr marL="285750" indent="-285750">
              <a:lnSpc>
                <a:spcPct val="150000"/>
              </a:lnSpc>
              <a:buFont typeface="Arial" panose="020B0604020202020204" pitchFamily="34" charset="0"/>
              <a:buChar char="•"/>
            </a:pPr>
            <a:r>
              <a:rPr lang="en-ZA" dirty="0">
                <a:latin typeface="Arial" pitchFamily="34" charset="0"/>
                <a:cs typeface="Arial" pitchFamily="34" charset="0"/>
              </a:rPr>
              <a:t>Where information requested is not relevant this should be indicated as N/A. </a:t>
            </a:r>
            <a:endParaRPr lang="en-ZA" dirty="0"/>
          </a:p>
        </p:txBody>
      </p:sp>
      <p:pic>
        <p:nvPicPr>
          <p:cNvPr id="7" name="Picture 6">
            <a:extLst>
              <a:ext uri="{FF2B5EF4-FFF2-40B4-BE49-F238E27FC236}">
                <a16:creationId xmlns:a16="http://schemas.microsoft.com/office/drawing/2014/main" id="{A029D5D4-23CD-9F32-9536-1C79FB83C4B7}"/>
              </a:ext>
            </a:extLst>
          </p:cNvPr>
          <p:cNvPicPr>
            <a:picLocks noChangeAspect="1"/>
          </p:cNvPicPr>
          <p:nvPr/>
        </p:nvPicPr>
        <p:blipFill>
          <a:blip r:embed="rId3"/>
          <a:stretch>
            <a:fillRect/>
          </a:stretch>
        </p:blipFill>
        <p:spPr>
          <a:xfrm>
            <a:off x="695304" y="2420888"/>
            <a:ext cx="7753392" cy="3168352"/>
          </a:xfrm>
          <a:prstGeom prst="rect">
            <a:avLst/>
          </a:prstGeom>
        </p:spPr>
      </p:pic>
    </p:spTree>
    <p:extLst>
      <p:ext uri="{BB962C8B-B14F-4D97-AF65-F5344CB8AC3E}">
        <p14:creationId xmlns:p14="http://schemas.microsoft.com/office/powerpoint/2010/main" val="3139947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8</a:t>
            </a:fld>
            <a:r>
              <a:rPr lang="en-ZA" sz="1200" dirty="0">
                <a:latin typeface="Arial" pitchFamily="34" charset="0"/>
                <a:cs typeface="Arial" pitchFamily="34" charset="0"/>
              </a:rPr>
              <a:t> </a:t>
            </a:r>
          </a:p>
        </p:txBody>
      </p:sp>
      <p:sp>
        <p:nvSpPr>
          <p:cNvPr id="3" name="TextBox 2"/>
          <p:cNvSpPr txBox="1"/>
          <p:nvPr/>
        </p:nvSpPr>
        <p:spPr>
          <a:xfrm>
            <a:off x="107504" y="1124744"/>
            <a:ext cx="8219254" cy="738664"/>
          </a:xfrm>
          <a:prstGeom prst="rect">
            <a:avLst/>
          </a:prstGeom>
          <a:noFill/>
        </p:spPr>
        <p:txBody>
          <a:bodyPr wrap="square" rtlCol="0">
            <a:spAutoFit/>
          </a:bodyPr>
          <a:lstStyle/>
          <a:p>
            <a:r>
              <a:rPr lang="en-US" b="1" dirty="0">
                <a:solidFill>
                  <a:srgbClr val="0070C0"/>
                </a:solidFill>
                <a:latin typeface="Arial" pitchFamily="34" charset="0"/>
                <a:cs typeface="Arial" pitchFamily="34" charset="0"/>
              </a:rPr>
              <a:t>Phases of evaluation</a:t>
            </a: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19338" y="146437"/>
            <a:ext cx="5562600" cy="65849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Evaluation Criteria</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7" name="Picture 6">
            <a:extLst>
              <a:ext uri="{FF2B5EF4-FFF2-40B4-BE49-F238E27FC236}">
                <a16:creationId xmlns:a16="http://schemas.microsoft.com/office/drawing/2014/main" id="{30940DEE-A6EE-5311-1BD3-ECC3B1CA2344}"/>
              </a:ext>
            </a:extLst>
          </p:cNvPr>
          <p:cNvPicPr>
            <a:picLocks noChangeAspect="1"/>
          </p:cNvPicPr>
          <p:nvPr/>
        </p:nvPicPr>
        <p:blipFill>
          <a:blip r:embed="rId3"/>
          <a:stretch>
            <a:fillRect/>
          </a:stretch>
        </p:blipFill>
        <p:spPr>
          <a:xfrm>
            <a:off x="123845" y="1628800"/>
            <a:ext cx="8912651" cy="37512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9</a:t>
            </a:fld>
            <a:r>
              <a:rPr lang="en-ZA" sz="1200" dirty="0">
                <a:latin typeface="Arial" pitchFamily="34" charset="0"/>
                <a:cs typeface="Arial" pitchFamily="34" charset="0"/>
              </a:rPr>
              <a:t> </a:t>
            </a:r>
          </a:p>
        </p:txBody>
      </p:sp>
      <p:sp>
        <p:nvSpPr>
          <p:cNvPr id="3" name="TextBox 2"/>
          <p:cNvSpPr txBox="1"/>
          <p:nvPr/>
        </p:nvSpPr>
        <p:spPr>
          <a:xfrm>
            <a:off x="104325" y="1120676"/>
            <a:ext cx="9069829" cy="4201150"/>
          </a:xfrm>
          <a:prstGeom prst="rect">
            <a:avLst/>
          </a:prstGeom>
          <a:noFill/>
        </p:spPr>
        <p:txBody>
          <a:bodyPr wrap="square" rtlCol="0">
            <a:spAutoFit/>
          </a:bodyPr>
          <a:lstStyle/>
          <a:p>
            <a:pPr>
              <a:lnSpc>
                <a:spcPct val="150000"/>
              </a:lnSpc>
            </a:pPr>
            <a:r>
              <a:rPr lang="en-GB" b="1" dirty="0">
                <a:solidFill>
                  <a:schemeClr val="accent2">
                    <a:lumMod val="75000"/>
                  </a:schemeClr>
                </a:solidFill>
                <a:latin typeface="Arial" pitchFamily="34" charset="0"/>
                <a:cs typeface="Arial" pitchFamily="34" charset="0"/>
              </a:rPr>
              <a:t>Registration on the Central Supplier Database </a:t>
            </a:r>
            <a:r>
              <a:rPr lang="en-GB" dirty="0">
                <a:solidFill>
                  <a:schemeClr val="accent2">
                    <a:lumMod val="75000"/>
                  </a:schemeClr>
                </a:solidFill>
                <a:latin typeface="Arial" pitchFamily="34" charset="0"/>
                <a:cs typeface="Arial" pitchFamily="34" charset="0"/>
              </a:rPr>
              <a:t>(CSD)</a:t>
            </a:r>
          </a:p>
          <a:p>
            <a:pPr>
              <a:lnSpc>
                <a:spcPct val="150000"/>
              </a:lnSpc>
            </a:pPr>
            <a:r>
              <a:rPr lang="en-GB" b="1" dirty="0">
                <a:solidFill>
                  <a:srgbClr val="0070C0"/>
                </a:solidFill>
                <a:latin typeface="Arial" pitchFamily="34" charset="0"/>
                <a:cs typeface="Arial" pitchFamily="34" charset="0"/>
              </a:rPr>
              <a:t>Tax Compliance Status</a:t>
            </a:r>
          </a:p>
          <a:p>
            <a:pPr marL="342900" indent="-342900">
              <a:lnSpc>
                <a:spcPct val="150000"/>
              </a:lnSpc>
              <a:buFont typeface="Arial" panose="020B0604020202020204" pitchFamily="34" charset="0"/>
              <a:buChar char="•"/>
            </a:pPr>
            <a:r>
              <a:rPr lang="en-GB" dirty="0">
                <a:latin typeface="Arial" pitchFamily="34" charset="0"/>
                <a:cs typeface="Arial" pitchFamily="34" charset="0"/>
              </a:rPr>
              <a:t>Bidders must be Tax compliant throughout bid validity period. </a:t>
            </a:r>
          </a:p>
          <a:p>
            <a:pPr marL="342900" indent="-342900">
              <a:lnSpc>
                <a:spcPct val="150000"/>
              </a:lnSpc>
              <a:buFont typeface="Arial" panose="020B0604020202020204" pitchFamily="34" charset="0"/>
              <a:buChar char="•"/>
            </a:pPr>
            <a:r>
              <a:rPr lang="en-GB" dirty="0">
                <a:latin typeface="Arial" pitchFamily="34" charset="0"/>
                <a:cs typeface="Arial" pitchFamily="34" charset="0"/>
              </a:rPr>
              <a:t>Submit a tax clearance pin.</a:t>
            </a:r>
          </a:p>
          <a:p>
            <a:pPr>
              <a:lnSpc>
                <a:spcPct val="150000"/>
              </a:lnSpc>
            </a:pPr>
            <a:r>
              <a:rPr lang="en-GB" b="1" dirty="0">
                <a:solidFill>
                  <a:srgbClr val="0070C0"/>
                </a:solidFill>
                <a:latin typeface="Arial" pitchFamily="34" charset="0"/>
                <a:cs typeface="Arial" pitchFamily="34" charset="0"/>
              </a:rPr>
              <a:t>Bid Submission – Hardcopy</a:t>
            </a:r>
          </a:p>
          <a:p>
            <a:pPr marL="342900" indent="-342900">
              <a:lnSpc>
                <a:spcPct val="150000"/>
              </a:lnSpc>
              <a:buFont typeface="Arial" panose="020B0604020202020204" pitchFamily="34" charset="0"/>
              <a:buChar char="•"/>
            </a:pPr>
            <a:r>
              <a:rPr lang="en-GB" dirty="0">
                <a:latin typeface="Arial" pitchFamily="34" charset="0"/>
                <a:cs typeface="Arial" pitchFamily="34" charset="0"/>
              </a:rPr>
              <a:t>All documents must be signed.</a:t>
            </a:r>
          </a:p>
          <a:p>
            <a:pPr marL="342900" indent="-342900">
              <a:lnSpc>
                <a:spcPct val="150000"/>
              </a:lnSpc>
              <a:buFont typeface="Arial" panose="020B0604020202020204" pitchFamily="34" charset="0"/>
              <a:buChar char="•"/>
            </a:pPr>
            <a:r>
              <a:rPr lang="en-GB" dirty="0">
                <a:latin typeface="Arial" pitchFamily="34" charset="0"/>
                <a:cs typeface="Arial" pitchFamily="34" charset="0"/>
              </a:rPr>
              <a:t>Sequence in bid file as per checklist (Annexure A).</a:t>
            </a:r>
          </a:p>
          <a:p>
            <a:pPr marL="342900" indent="-342900">
              <a:lnSpc>
                <a:spcPct val="150000"/>
              </a:lnSpc>
              <a:buFont typeface="Arial" panose="020B0604020202020204" pitchFamily="34" charset="0"/>
              <a:buChar char="•"/>
            </a:pPr>
            <a:r>
              <a:rPr lang="en-GB" dirty="0">
                <a:latin typeface="Arial" pitchFamily="34" charset="0"/>
                <a:cs typeface="Arial" pitchFamily="34" charset="0"/>
              </a:rPr>
              <a:t>Separated by section tabs.</a:t>
            </a:r>
          </a:p>
          <a:p>
            <a:pPr marL="342900" indent="-342900">
              <a:lnSpc>
                <a:spcPct val="150000"/>
              </a:lnSpc>
              <a:buFont typeface="Arial" panose="020B0604020202020204" pitchFamily="34" charset="0"/>
              <a:buChar char="•"/>
            </a:pPr>
            <a:r>
              <a:rPr lang="en-GB" dirty="0">
                <a:latin typeface="Arial" pitchFamily="34" charset="0"/>
                <a:cs typeface="Arial" pitchFamily="34" charset="0"/>
              </a:rPr>
              <a:t>Ensure USB included in bid file (containing Set2 &amp; Set3)</a:t>
            </a:r>
            <a:endParaRPr lang="en-GB" b="1" dirty="0">
              <a:latin typeface="Arial" pitchFamily="34" charset="0"/>
              <a:cs typeface="Arial" pitchFamily="34" charset="0"/>
            </a:endParaRPr>
          </a:p>
          <a:p>
            <a:endParaRPr lang="en-GB"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107504" y="0"/>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err="1">
                <a:ln>
                  <a:noFill/>
                </a:ln>
                <a:solidFill>
                  <a:schemeClr val="bg1"/>
                </a:solidFill>
                <a:uLnTx/>
                <a:uFillTx/>
                <a:latin typeface="Arial" pitchFamily="34" charset="0"/>
                <a:ea typeface="+mj-ea"/>
                <a:cs typeface="Arial" pitchFamily="34" charset="0"/>
              </a:rPr>
              <a:t>Administ</a:t>
            </a:r>
            <a:r>
              <a:rPr lang="en-GB" sz="2800" b="1" dirty="0" err="1">
                <a:solidFill>
                  <a:schemeClr val="bg1"/>
                </a:solidFill>
                <a:latin typeface="Arial" pitchFamily="34" charset="0"/>
                <a:ea typeface="+mj-ea"/>
                <a:cs typeface="Arial" pitchFamily="34" charset="0"/>
              </a:rPr>
              <a:t>rative</a:t>
            </a:r>
            <a:r>
              <a:rPr lang="en-GB" sz="2800" b="1" dirty="0">
                <a:solidFill>
                  <a:schemeClr val="bg1"/>
                </a:solidFill>
                <a:latin typeface="Arial" pitchFamily="34" charset="0"/>
                <a:ea typeface="+mj-ea"/>
                <a:cs typeface="Arial" pitchFamily="34" charset="0"/>
              </a:rPr>
              <a:t> requirements (Phase 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35977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4904</Words>
  <Application>Microsoft Office PowerPoint</Application>
  <PresentationFormat>On-screen Show (4:3)</PresentationFormat>
  <Paragraphs>551</Paragraphs>
  <Slides>59</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59</vt:i4>
      </vt:variant>
    </vt:vector>
  </HeadingPairs>
  <TitlesOfParts>
    <vt:vector size="65" baseType="lpstr">
      <vt:lpstr>Arial</vt:lpstr>
      <vt:lpstr>Calibri</vt:lpstr>
      <vt:lpstr>Times New Roman</vt:lpstr>
      <vt:lpstr>Wingdings</vt:lpstr>
      <vt:lpstr>Office Theme</vt:lpstr>
      <vt:lpstr>Custom Design</vt:lpstr>
      <vt:lpstr>1 </vt:lpstr>
      <vt:lpstr>2 </vt:lpstr>
      <vt:lpstr>3 </vt:lpstr>
      <vt:lpstr>4 </vt:lpstr>
      <vt:lpstr>5 </vt:lpstr>
      <vt:lpstr>6 </vt:lpstr>
      <vt:lpstr>7 </vt:lpstr>
      <vt:lpstr>8 </vt:lpstr>
      <vt:lpstr>9 </vt:lpstr>
      <vt:lpstr>PowerPoint Presentation</vt:lpstr>
      <vt:lpstr>PowerPoint Presentation</vt:lpstr>
      <vt:lpstr>12 </vt:lpstr>
      <vt:lpstr>PowerPoint Presentation</vt:lpstr>
      <vt:lpstr>PowerPoint Presentation</vt:lpstr>
      <vt:lpstr>PowerPoint Presentation</vt:lpstr>
      <vt:lpstr>PowerPoint Presentation</vt:lpstr>
      <vt:lpstr>PowerPoint Presentation</vt:lpstr>
      <vt:lpstr>PowerPoint Presentation</vt:lpstr>
      <vt:lpstr>19 </vt:lpstr>
      <vt:lpstr>20 </vt:lpstr>
      <vt:lpstr>21 </vt:lpstr>
      <vt:lpstr>22 </vt:lpstr>
      <vt:lpstr>PowerPoint Presentation</vt:lpstr>
      <vt:lpstr>PowerPoint Presentation</vt:lpstr>
      <vt:lpstr>PowerPoint Presentation</vt:lpstr>
      <vt:lpstr>PowerPoint Presentation</vt:lpstr>
      <vt:lpstr>PowerPoint Presentation</vt:lpstr>
      <vt:lpstr>28 </vt:lpstr>
      <vt:lpstr>29 </vt:lpstr>
      <vt:lpstr>30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40 </vt:lpstr>
      <vt:lpstr>41 </vt:lpstr>
      <vt:lpstr>42 </vt:lpstr>
      <vt:lpstr>43 </vt:lpstr>
      <vt:lpstr>44 </vt:lpstr>
      <vt:lpstr>45 </vt:lpstr>
      <vt:lpstr>46 </vt:lpstr>
      <vt:lpstr>47 </vt:lpstr>
      <vt:lpstr>48 </vt:lpstr>
      <vt:lpstr>49 </vt:lpstr>
      <vt:lpstr>50 </vt:lpstr>
      <vt:lpstr>51 </vt:lpstr>
      <vt:lpstr>PowerPoint Presentation</vt:lpstr>
      <vt:lpstr>53 </vt:lpstr>
      <vt:lpstr>54 </vt:lpstr>
      <vt:lpstr>55 </vt:lpstr>
      <vt:lpstr>56 </vt:lpstr>
      <vt:lpstr>57 </vt:lpstr>
      <vt:lpstr>58 </vt:lpstr>
      <vt:lpstr>59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Bernadette Stevens</cp:lastModifiedBy>
  <cp:revision>165</cp:revision>
  <dcterms:created xsi:type="dcterms:W3CDTF">2013-10-17T06:13:57Z</dcterms:created>
  <dcterms:modified xsi:type="dcterms:W3CDTF">2024-07-26T09:58:43Z</dcterms:modified>
</cp:coreProperties>
</file>