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61"/>
  </p:notesMasterIdLst>
  <p:handoutMasterIdLst>
    <p:handoutMasterId r:id="rId62"/>
  </p:handoutMasterIdLst>
  <p:sldIdLst>
    <p:sldId id="256" r:id="rId3"/>
    <p:sldId id="257" r:id="rId4"/>
    <p:sldId id="320" r:id="rId5"/>
    <p:sldId id="262" r:id="rId6"/>
    <p:sldId id="263" r:id="rId7"/>
    <p:sldId id="406" r:id="rId8"/>
    <p:sldId id="264" r:id="rId9"/>
    <p:sldId id="313" r:id="rId10"/>
    <p:sldId id="265" r:id="rId11"/>
    <p:sldId id="410" r:id="rId12"/>
    <p:sldId id="411" r:id="rId13"/>
    <p:sldId id="365" r:id="rId14"/>
    <p:sldId id="366" r:id="rId15"/>
    <p:sldId id="367" r:id="rId16"/>
    <p:sldId id="414" r:id="rId17"/>
    <p:sldId id="415" r:id="rId18"/>
    <p:sldId id="392" r:id="rId19"/>
    <p:sldId id="400" r:id="rId20"/>
    <p:sldId id="310" r:id="rId21"/>
    <p:sldId id="416" r:id="rId22"/>
    <p:sldId id="393" r:id="rId23"/>
    <p:sldId id="395" r:id="rId24"/>
    <p:sldId id="396" r:id="rId25"/>
    <p:sldId id="260" r:id="rId26"/>
    <p:sldId id="417" r:id="rId27"/>
    <p:sldId id="271" r:id="rId28"/>
    <p:sldId id="413" r:id="rId29"/>
    <p:sldId id="373" r:id="rId30"/>
    <p:sldId id="419" r:id="rId31"/>
    <p:sldId id="422" r:id="rId32"/>
    <p:sldId id="423" r:id="rId33"/>
    <p:sldId id="424" r:id="rId34"/>
    <p:sldId id="425" r:id="rId35"/>
    <p:sldId id="426" r:id="rId36"/>
    <p:sldId id="427" r:id="rId37"/>
    <p:sldId id="428" r:id="rId38"/>
    <p:sldId id="429" r:id="rId39"/>
    <p:sldId id="418" r:id="rId40"/>
    <p:sldId id="270" r:id="rId41"/>
    <p:sldId id="401" r:id="rId42"/>
    <p:sldId id="408" r:id="rId43"/>
    <p:sldId id="292" r:id="rId44"/>
    <p:sldId id="314" r:id="rId45"/>
    <p:sldId id="261" r:id="rId46"/>
    <p:sldId id="297" r:id="rId47"/>
    <p:sldId id="287" r:id="rId48"/>
    <p:sldId id="288" r:id="rId49"/>
    <p:sldId id="299" r:id="rId50"/>
    <p:sldId id="289" r:id="rId51"/>
    <p:sldId id="300" r:id="rId52"/>
    <p:sldId id="397" r:id="rId53"/>
    <p:sldId id="290" r:id="rId54"/>
    <p:sldId id="283" r:id="rId55"/>
    <p:sldId id="301" r:id="rId56"/>
    <p:sldId id="302" r:id="rId57"/>
    <p:sldId id="326" r:id="rId58"/>
    <p:sldId id="282" r:id="rId59"/>
    <p:sldId id="322"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239" autoAdjust="0"/>
  </p:normalViewPr>
  <p:slideViewPr>
    <p:cSldViewPr>
      <p:cViewPr varScale="1">
        <p:scale>
          <a:sx n="90" d="100"/>
          <a:sy n="90" d="100"/>
        </p:scale>
        <p:origin x="85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6/20/2025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6/20/2025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6/20/2025</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35</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45</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6/20/2025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57</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6/20/2025</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6/20/2025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6/20/2025</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14055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3EA8-59BE-080D-A16D-E4CD5225E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91B1A-5F84-3A2D-CE50-4024098A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11646-0BDA-F209-FB32-066B6B9D145F}"/>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C922CF75-9871-17F7-970A-66CEF1F1A10A}"/>
              </a:ext>
            </a:extLst>
          </p:cNvPr>
          <p:cNvSpPr>
            <a:spLocks noGrp="1"/>
          </p:cNvSpPr>
          <p:nvPr>
            <p:ph type="dt" idx="1"/>
          </p:nvPr>
        </p:nvSpPr>
        <p:spPr/>
        <p:txBody>
          <a:bodyPr/>
          <a:lstStyle/>
          <a:p>
            <a:fld id="{1AB3329C-B471-465D-B1DF-B411C55EE5D2}" type="datetime1">
              <a:rPr lang="en-US" smtClean="0"/>
              <a:t>6/20/2025</a:t>
            </a:fld>
            <a:endParaRPr lang="en-ZA" dirty="0"/>
          </a:p>
        </p:txBody>
      </p:sp>
      <p:sp>
        <p:nvSpPr>
          <p:cNvPr id="5" name="Footer Placeholder 4">
            <a:extLst>
              <a:ext uri="{FF2B5EF4-FFF2-40B4-BE49-F238E27FC236}">
                <a16:creationId xmlns:a16="http://schemas.microsoft.com/office/drawing/2014/main" id="{ABEECB10-72A7-52D8-8C35-F8FE9F1CE23A}"/>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92EB964C-2E3B-CA3B-415D-7E9F6CAA291D}"/>
              </a:ext>
            </a:extLst>
          </p:cNvPr>
          <p:cNvSpPr>
            <a:spLocks noGrp="1"/>
          </p:cNvSpPr>
          <p:nvPr>
            <p:ph type="sldNum" sz="quarter" idx="5"/>
          </p:nvPr>
        </p:nvSpPr>
        <p:spPr/>
        <p:txBody>
          <a:bodyPr/>
          <a:lstStyle/>
          <a:p>
            <a:fld id="{BD4EA3F3-7F60-4372-AD96-0BFBCD79137E}" type="slidenum">
              <a:rPr lang="en-ZA" smtClean="0"/>
              <a:pPr/>
              <a:t>30</a:t>
            </a:fld>
            <a:endParaRPr lang="en-ZA" dirty="0"/>
          </a:p>
        </p:txBody>
      </p:sp>
    </p:spTree>
    <p:extLst>
      <p:ext uri="{BB962C8B-B14F-4D97-AF65-F5344CB8AC3E}">
        <p14:creationId xmlns:p14="http://schemas.microsoft.com/office/powerpoint/2010/main" val="86019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health.gov.za/wp-content/uploads/2021/08/Therapeutic-Interchange-Policy_July2021_fin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southafrica.info/services/government/hotline-anticorruption.htm" TargetMode="External"/></Relationships>
</file>

<file path=ppt/slides/_rels/slide58.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HP09-2026SD</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20 June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4505016"/>
          </a:xfrm>
          <a:prstGeom prst="rect">
            <a:avLst/>
          </a:prstGeom>
          <a:solidFill>
            <a:schemeClr val="bg1"/>
          </a:solidFill>
        </p:spPr>
        <p:txBody>
          <a:bodyPr wrap="square">
            <a:spAutoFit/>
          </a:bodyPr>
          <a:lstStyle/>
          <a:p>
            <a:pPr marL="400050" algn="just">
              <a:lnSpc>
                <a:spcPct val="150000"/>
              </a:lnSpc>
              <a:buNone/>
            </a:pPr>
            <a:r>
              <a:rPr lang="en-ZA" sz="1800" dirty="0">
                <a:effectLst/>
                <a:latin typeface="Arial" panose="020B0604020202020204" pitchFamily="34" charset="0"/>
                <a:ea typeface="Times New Roman" panose="02020603050405020304" pitchFamily="18" charset="0"/>
                <a:cs typeface="Arial" panose="020B0604020202020204" pitchFamily="34" charset="0"/>
              </a:rPr>
              <a:t>In such cases, the following documentation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be included with the bid:</a:t>
            </a: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A certified copy of the signed agreement </a:t>
            </a:r>
            <a:r>
              <a:rPr lang="en-GB" sz="1800" dirty="0">
                <a:effectLst/>
                <a:latin typeface="Arial" panose="020B0604020202020204" pitchFamily="34" charset="0"/>
                <a:ea typeface="Times New Roman" panose="02020603050405020304" pitchFamily="18" charset="0"/>
                <a:cs typeface="Arial" panose="020B0604020202020204" pitchFamily="34" charset="0"/>
              </a:rPr>
              <a:t>between the bidder and the applicant, outlining the terms of their relationship.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PBD 3 must be completed</a:t>
            </a:r>
            <a:r>
              <a:rPr lang="en-GB" sz="1800" dirty="0">
                <a:effectLst/>
                <a:latin typeface="Arial" panose="020B0604020202020204" pitchFamily="34" charset="0"/>
                <a:ea typeface="Times New Roman" panose="02020603050405020304" pitchFamily="18" charset="0"/>
                <a:cs typeface="Arial" panose="020B0604020202020204" pitchFamily="34" charset="0"/>
              </a:rPr>
              <a:t>, and the appointed representative must be authorised to act on behalf of the consortium, joint venture (incorporated or unincorporated), or partnership.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Additionally, all parties involved in the consortium, joint venture (incorporated or unincorporated) or partnership </a:t>
            </a:r>
            <a:r>
              <a:rPr lang="en-GB" sz="1800" b="1" dirty="0">
                <a:effectLst/>
                <a:latin typeface="Arial" panose="020B0604020202020204" pitchFamily="34" charset="0"/>
                <a:ea typeface="Times New Roman" panose="02020603050405020304" pitchFamily="18" charset="0"/>
                <a:cs typeface="Arial" panose="020B0604020202020204" pitchFamily="34" charset="0"/>
              </a:rPr>
              <a:t>must</a:t>
            </a:r>
            <a:r>
              <a:rPr lang="en-GB" sz="1800" dirty="0">
                <a:effectLst/>
                <a:latin typeface="Arial" panose="020B0604020202020204" pitchFamily="34" charset="0"/>
                <a:ea typeface="Times New Roman" panose="02020603050405020304" pitchFamily="18" charset="0"/>
                <a:cs typeface="Arial" panose="020B0604020202020204" pitchFamily="34" charset="0"/>
              </a:rPr>
              <a:t> submit the relevant legislative and mandatory documentation as required for this bid, as specified in the SRCC (Special Requirements and Conditions of Contract).</a:t>
            </a:r>
            <a:r>
              <a:rPr lang="en-ZA" sz="18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2028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87-6FA5-3C98-1907-7F9C186357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367B2D-56DB-D5BA-AD8F-56140DE9A325}"/>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 continue: </a:t>
            </a:r>
            <a:r>
              <a:rPr lang="en-GB" sz="2600" b="1" dirty="0">
                <a:solidFill>
                  <a:schemeClr val="accent4">
                    <a:lumMod val="60000"/>
                    <a:lumOff val="40000"/>
                  </a:schemeClr>
                </a:solidFill>
                <a:latin typeface="Arial" pitchFamily="34" charset="0"/>
                <a:cs typeface="Arial" pitchFamily="34" charset="0"/>
              </a:rPr>
              <a:t>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8413E924-88B6-D5C4-24DE-464AC515DAA4}"/>
              </a:ext>
            </a:extLst>
          </p:cNvPr>
          <p:cNvSpPr txBox="1"/>
          <p:nvPr/>
        </p:nvSpPr>
        <p:spPr>
          <a:xfrm>
            <a:off x="107504" y="1143759"/>
            <a:ext cx="8856984" cy="4611519"/>
          </a:xfrm>
          <a:prstGeom prst="rect">
            <a:avLst/>
          </a:prstGeom>
          <a:solidFill>
            <a:schemeClr val="bg1"/>
          </a:solidFill>
        </p:spPr>
        <p:txBody>
          <a:bodyPr wrap="square">
            <a:spAutoFit/>
          </a:bodyPr>
          <a:lstStyle/>
          <a:p>
            <a:pPr marL="400050" algn="just">
              <a:lnSpc>
                <a:spcPct val="150000"/>
              </a:lnSpc>
              <a:buNone/>
            </a:pPr>
            <a:r>
              <a:rPr lang="en-ZA"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Each entity (participant</a:t>
            </a:r>
            <a:r>
              <a:rPr lang="en-ZA" sz="1800" b="1" dirty="0">
                <a:effectLst/>
                <a:latin typeface="Arial" panose="020B0604020202020204" pitchFamily="34" charset="0"/>
                <a:ea typeface="Times New Roman" panose="02020603050405020304" pitchFamily="18" charset="0"/>
                <a:cs typeface="Arial" panose="020B0604020202020204" pitchFamily="34" charset="0"/>
              </a:rPr>
              <a:t>)</a:t>
            </a:r>
            <a:r>
              <a:rPr lang="en-ZA" sz="1800" dirty="0">
                <a:effectLst/>
                <a:latin typeface="Arial" panose="020B0604020202020204" pitchFamily="34" charset="0"/>
                <a:ea typeface="Times New Roman" panose="02020603050405020304" pitchFamily="18" charset="0"/>
                <a:cs typeface="Arial" panose="020B0604020202020204" pitchFamily="34" charset="0"/>
              </a:rPr>
              <a:t> in the consortium joint venture (incorporated or unincorporated), or partnership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submit all mandatory documents including the following:</a:t>
            </a:r>
            <a:endParaRPr lang="en-ZA" dirty="0">
              <a:latin typeface="Arial" panose="020B0604020202020204" pitchFamily="34" charset="0"/>
              <a:ea typeface="Times New Roman" panose="02020603050405020304" pitchFamily="18" charset="0"/>
              <a:cs typeface="Arial" panose="020B0604020202020204" pitchFamily="34" charset="0"/>
            </a:endParaRP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Tax Compliance Status (TCS) PIN.</a:t>
            </a: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Proof of Central Supplier Database (CSD) registration (CSD report).</a:t>
            </a:r>
            <a:endParaRPr lang="en-ZA"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endParaRPr lang="en-ZA" dirty="0">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While additional documents issued by the </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Companies and Intellectual Property Commission (CIPC) </a:t>
            </a:r>
            <a:r>
              <a:rPr lang="en-GB" sz="1800" dirty="0">
                <a:effectLst/>
                <a:latin typeface="Arial" panose="020B0604020202020204" pitchFamily="34" charset="0"/>
                <a:ea typeface="Times New Roman" panose="02020603050405020304" pitchFamily="18" charset="0"/>
                <a:cs typeface="Arial" panose="020B0604020202020204" pitchFamily="34" charset="0"/>
              </a:rPr>
              <a:t>may be submitted, the inclusion of these two specific forms is mandatory.</a:t>
            </a:r>
          </a:p>
          <a:p>
            <a:pPr marL="685800" indent="-285750">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Registration certificate (Form </a:t>
            </a:r>
            <a:r>
              <a:rPr lang="en-GB" sz="18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14.3)</a:t>
            </a:r>
          </a:p>
          <a:p>
            <a:pPr marL="685800" indent="-285750">
              <a:lnSpc>
                <a:spcPct val="150000"/>
              </a:lnSpc>
              <a:buFont typeface="Arial" panose="020B0604020202020204" pitchFamily="34" charset="0"/>
              <a:buChar char="•"/>
            </a:pP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Notice of change of Directors (Form </a:t>
            </a:r>
            <a:r>
              <a:rPr lang="en-GB" sz="1800" b="1" kern="0"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39)</a:t>
            </a:r>
            <a:endParaRPr lang="en-US"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36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5817490"/>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If the product is deemed a </a:t>
            </a:r>
            <a:r>
              <a:rPr lang="en-GB" sz="1800" b="1" kern="0" dirty="0">
                <a:solidFill>
                  <a:srgbClr val="0070C0"/>
                </a:solidFill>
                <a:effectLst/>
                <a:latin typeface="Arial" panose="020B0604020202020204" pitchFamily="34" charset="0"/>
                <a:ea typeface="Arial Narrow" panose="020B0606020202030204" pitchFamily="34" charset="0"/>
              </a:rPr>
              <a:t>Class A, B, C, or Class D medical device or an in vitro diagnostic (IVD) </a:t>
            </a:r>
            <a:r>
              <a:rPr lang="en-ZA" dirty="0">
                <a:latin typeface="Arial" panose="020B0604020202020204" pitchFamily="34" charset="0"/>
                <a:cs typeface="Arial" panose="020B0604020202020204" pitchFamily="34" charset="0"/>
              </a:rPr>
              <a:t>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or import, distribute medical devices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052736"/>
            <a:ext cx="9108504" cy="5858014"/>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continue: </a:t>
            </a:r>
          </a:p>
          <a:p>
            <a:pPr>
              <a:lnSpc>
                <a:spcPct val="150000"/>
              </a:lnSpc>
            </a:pPr>
            <a:r>
              <a:rPr lang="en-ZA" dirty="0">
                <a:latin typeface="Arial" panose="020B0604020202020204" pitchFamily="34" charset="0"/>
                <a:cs typeface="Arial" panose="020B0604020202020204" pitchFamily="34" charset="0"/>
              </a:rPr>
              <a:t>If the product is deemed as a </a:t>
            </a:r>
            <a:r>
              <a:rPr lang="en-GB" sz="1800" b="1" kern="0" dirty="0">
                <a:solidFill>
                  <a:srgbClr val="0070C0"/>
                </a:solidFill>
                <a:effectLst/>
                <a:latin typeface="Arial" panose="020B0604020202020204" pitchFamily="34" charset="0"/>
                <a:ea typeface="Arial Narrow" panose="020B0606020202030204" pitchFamily="34" charset="0"/>
              </a:rPr>
              <a:t>Category D Complementary medicines </a:t>
            </a:r>
            <a:r>
              <a:rPr lang="en-ZA" dirty="0">
                <a:latin typeface="Arial" panose="020B0604020202020204" pitchFamily="34" charset="0"/>
                <a:cs typeface="Arial" panose="020B0604020202020204" pitchFamily="34" charset="0"/>
              </a:rPr>
              <a:t>by SAPHRA:</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licence to manufacture, import or export complementary medicines (Category D)</a:t>
            </a:r>
            <a:r>
              <a:rPr lang="en-GB" dirty="0">
                <a:latin typeface="Arial" panose="020B0604020202020204" pitchFamily="34" charset="0"/>
                <a:cs typeface="Arial" panose="020B0604020202020204" pitchFamily="34" charset="0"/>
              </a:rPr>
              <a:t> issued in terms of section 22C(1)(b) </a:t>
            </a:r>
            <a:r>
              <a:rPr lang="en-ZA" dirty="0">
                <a:latin typeface="Arial" panose="020B0604020202020204" pitchFamily="34" charset="0"/>
                <a:cs typeface="Arial" panose="020B0604020202020204" pitchFamily="34" charset="0"/>
              </a:rPr>
              <a:t>Medicines Act, as amended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Or a </a:t>
            </a:r>
            <a:r>
              <a:rPr lang="en-ZA" b="1" dirty="0">
                <a:latin typeface="Arial" panose="020B0604020202020204" pitchFamily="34" charset="0"/>
                <a:cs typeface="Arial" panose="020B0604020202020204" pitchFamily="34" charset="0"/>
              </a:rPr>
              <a:t>Category A </a:t>
            </a:r>
            <a:r>
              <a:rPr lang="en-ZA" dirty="0">
                <a:latin typeface="Arial" panose="020B0604020202020204" pitchFamily="34" charset="0"/>
                <a:cs typeface="Arial" panose="020B0604020202020204" pitchFamily="34" charset="0"/>
              </a:rPr>
              <a:t>(Licence to manufacture) licence indicating complementary medicines.</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Include the </a:t>
            </a:r>
            <a:r>
              <a:rPr lang="en-ZA" b="1" dirty="0">
                <a:latin typeface="Arial" panose="020B0604020202020204" pitchFamily="34" charset="0"/>
                <a:cs typeface="Arial" panose="020B0604020202020204" pitchFamily="34" charset="0"/>
              </a:rPr>
              <a:t>DA02 Product list </a:t>
            </a:r>
            <a:r>
              <a:rPr lang="en-ZA" dirty="0">
                <a:latin typeface="Arial" panose="020B0604020202020204" pitchFamily="34" charset="0"/>
                <a:cs typeface="Arial" panose="020B0604020202020204" pitchFamily="34" charset="0"/>
              </a:rPr>
              <a:t>issued by SAPHRA.</a:t>
            </a:r>
          </a:p>
          <a:p>
            <a:pPr>
              <a:lnSpc>
                <a:spcPct val="150000"/>
              </a:lnSpc>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certified copy </a:t>
            </a:r>
            <a:r>
              <a:rPr lang="en-US" dirty="0">
                <a:latin typeface="Arial" panose="020B0604020202020204" pitchFamily="34" charset="0"/>
                <a:cs typeface="Arial" panose="020B0604020202020204" pitchFamily="34" charset="0"/>
              </a:rPr>
              <a:t>of the applicable original licence must be submitted by the bidder offering the product.</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ZA" i="1" dirty="0">
                <a:latin typeface="Arial" panose="020B0604020202020204" pitchFamily="34" charset="0"/>
                <a:cs typeface="Arial" panose="020B0604020202020204" pitchFamily="34" charset="0"/>
              </a:rPr>
              <a:t>In case of a joint venture all companies in the agreement must supply their </a:t>
            </a:r>
            <a:r>
              <a:rPr lang="en-ZA" b="1" i="1" dirty="0">
                <a:latin typeface="Arial" panose="020B0604020202020204" pitchFamily="34" charset="0"/>
                <a:cs typeface="Arial" panose="020B0604020202020204" pitchFamily="34" charset="0"/>
              </a:rPr>
              <a:t>licence to manufacture medicines </a:t>
            </a:r>
            <a:r>
              <a:rPr lang="en-ZA" i="1" dirty="0">
                <a:latin typeface="Arial" panose="020B0604020202020204" pitchFamily="34" charset="0"/>
                <a:cs typeface="Arial" panose="020B0604020202020204" pitchFamily="34" charset="0"/>
              </a:rPr>
              <a:t>issued in terms of section 22C (1)(b) Medicines Act, as amended. </a:t>
            </a:r>
          </a:p>
        </p:txBody>
      </p:sp>
    </p:spTree>
    <p:extLst>
      <p:ext uri="{BB962C8B-B14F-4D97-AF65-F5344CB8AC3E}">
        <p14:creationId xmlns:p14="http://schemas.microsoft.com/office/powerpoint/2010/main" val="422882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0" y="997565"/>
            <a:ext cx="9144000" cy="589847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Both</a:t>
            </a:r>
            <a:r>
              <a:rPr lang="en-ZA" dirty="0">
                <a:latin typeface="Arial" panose="020B0604020202020204" pitchFamily="34" charset="0"/>
                <a:cs typeface="Arial" panose="020B0604020202020204" pitchFamily="34" charset="0"/>
              </a:rPr>
              <a:t> MRC and relevant variation summary must be submitted.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a:p>
            <a:pPr marL="342900" indent="-34290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If the </a:t>
            </a: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bidder is not the applicant</a:t>
            </a:r>
            <a:r>
              <a:rPr lang="en-ZA" dirty="0">
                <a:effectLst/>
                <a:latin typeface="Arial" panose="020B0604020202020204" pitchFamily="34" charset="0"/>
                <a:ea typeface="Times New Roman" panose="02020603050405020304" pitchFamily="18" charset="0"/>
                <a:cs typeface="Arial" panose="020B0604020202020204" pitchFamily="34" charset="0"/>
              </a:rPr>
              <a:t>, refer to section 5 of the SRCC for </a:t>
            </a:r>
            <a:r>
              <a:rPr lang="en-US" dirty="0">
                <a:effectLst/>
                <a:latin typeface="Arial" panose="020B0604020202020204" pitchFamily="34" charset="0"/>
                <a:ea typeface="Times New Roman" panose="02020603050405020304" pitchFamily="18" charset="0"/>
                <a:cs typeface="Arial" panose="020B0604020202020204" pitchFamily="34" charset="0"/>
              </a:rPr>
              <a:t>Consortium/ Joint Venture or Partnerships agreements</a:t>
            </a:r>
            <a:r>
              <a:rPr lang="en-ZA"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50000"/>
              </a:lnSpc>
              <a:buFont typeface="Arial" panose="020B0604020202020204" pitchFamily="34" charset="0"/>
              <a:buChar char="•"/>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40" y="1143000"/>
            <a:ext cx="8947720" cy="2954655"/>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4 August 2025</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HP09-2026SD – </a:t>
            </a:r>
            <a:r>
              <a:rPr lang="en-US" b="1" dirty="0">
                <a:latin typeface="Arial" pitchFamily="34" charset="0"/>
                <a:cs typeface="Arial" pitchFamily="34" charset="0"/>
              </a:rPr>
              <a:t>01 May 2026 to 30 April 2029 </a:t>
            </a:r>
            <a:r>
              <a:rPr lang="en-US" dirty="0">
                <a:latin typeface="Arial" pitchFamily="34" charset="0"/>
                <a:cs typeface="Arial" pitchFamily="34" charset="0"/>
              </a:rPr>
              <a:t>(3-year period)</a:t>
            </a:r>
          </a:p>
          <a:p>
            <a:pPr>
              <a:lnSpc>
                <a:spcPct val="150000"/>
              </a:lnSpc>
            </a:pPr>
            <a:endParaRPr lang="en-US"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988F-1BA5-4B45-42B9-418C6BEC4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E6801F-3839-6F2F-9FC1-FB8FEEE6684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F6326343-52C2-DF93-8269-5F205533C39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endParaRPr lang="en-GB" b="1" dirty="0">
              <a:solidFill>
                <a:schemeClr val="accent4">
                  <a:lumMod val="75000"/>
                </a:schemeClr>
              </a:solidFill>
              <a:latin typeface="Arial" panose="020B0604020202020204" pitchFamily="34" charset="0"/>
              <a:cs typeface="Arial" panose="020B0604020202020204" pitchFamily="34" charset="0"/>
            </a:endParaRPr>
          </a:p>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This applies in the following cases:</a:t>
            </a:r>
            <a:endParaRPr lang="en-ZA" b="1" dirty="0">
              <a:solidFill>
                <a:schemeClr val="accent4">
                  <a:lumMod val="75000"/>
                </a:schemeClr>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marL="228600" lvl="0">
              <a:lnSpc>
                <a:spcPct val="150000"/>
              </a:lnSpc>
            </a:pPr>
            <a:endParaRPr lang="en-GB"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84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5663089"/>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An</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agreement is required for multiple enterprises combined in a bid.</a:t>
            </a:r>
          </a:p>
          <a:p>
            <a:pPr marL="400050" algn="just">
              <a:lnSpc>
                <a:spcPct val="150000"/>
              </a:lnSpc>
              <a:buNone/>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An MRC (Medicines Registration Certificate) as per section 5, where one of the parties </a:t>
            </a:r>
            <a:r>
              <a:rPr lang="en-ZA" sz="1800" dirty="0">
                <a:effectLst/>
                <a:latin typeface="Arial" panose="020B0604020202020204" pitchFamily="34" charset="0"/>
                <a:ea typeface="Times New Roman" panose="02020603050405020304" pitchFamily="18" charset="0"/>
              </a:rPr>
              <a:t>in the </a:t>
            </a:r>
            <a:r>
              <a:rPr lang="en-GB" sz="1800" dirty="0">
                <a:effectLst/>
                <a:latin typeface="Arial" panose="020B0604020202020204" pitchFamily="34" charset="0"/>
                <a:ea typeface="Times New Roman" panose="02020603050405020304" pitchFamily="18" charset="0"/>
              </a:rPr>
              <a:t>consortium, joint venture (incorporated or unincorporated) or partnership </a:t>
            </a:r>
            <a:r>
              <a:rPr lang="en-ZA" sz="1800" dirty="0">
                <a:effectLst/>
                <a:latin typeface="Arial" panose="020B0604020202020204" pitchFamily="34" charset="0"/>
                <a:ea typeface="Times New Roman" panose="02020603050405020304" pitchFamily="18" charset="0"/>
              </a:rPr>
              <a:t>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p>
          <a:p>
            <a:pPr lvl="1" algn="just">
              <a:spcAft>
                <a:spcPts val="600"/>
              </a:spcAft>
            </a:pP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9251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6232475"/>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285750" algn="just">
              <a:lnSpc>
                <a:spcPct val="150000"/>
              </a:lnSpc>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285750" algn="just"/>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125506" y="1124744"/>
            <a:ext cx="8892988" cy="5898474"/>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The 28-day dispensing pack size is currently being phased out</a:t>
            </a:r>
            <a:r>
              <a:rPr lang="en-GB" sz="1800" dirty="0">
                <a:effectLst/>
                <a:latin typeface="Arial" panose="020B0604020202020204" pitchFamily="34" charset="0"/>
                <a:ea typeface="Times New Roman" panose="02020603050405020304" pitchFamily="18" charset="0"/>
              </a:rPr>
              <a:t>. In the case of medicines for chronic conditions, pack sizes suitable for a 30-day treatment cycle are required. </a:t>
            </a:r>
            <a:endParaRPr lang="en-ZA" dirty="0">
              <a:latin typeface="Times New Roman" panose="02020603050405020304" pitchFamily="18" charset="0"/>
              <a:ea typeface="Times New Roman" panose="02020603050405020304" pitchFamily="18" charset="0"/>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Where a 30-day dispensing pack size is advertised, and a 28-day dispensing provided, no conversion factor will be utilised.</a:t>
            </a:r>
            <a:r>
              <a:rPr lang="en-GB" sz="1800" dirty="0">
                <a:effectLst/>
                <a:latin typeface="Arial" panose="020B0604020202020204" pitchFamily="34" charset="0"/>
                <a:ea typeface="Times New Roman" panose="02020603050405020304" pitchFamily="18" charset="0"/>
              </a:rPr>
              <a:t> Evaluation will directly compare the 30-day dispensing pack size with other options offered and will not be considered as a specification deviation. All bidders are encouraged to participate in this tender.</a:t>
            </a:r>
            <a:endParaRPr lang="en-ZA" sz="1800" dirty="0">
              <a:effectLst/>
              <a:latin typeface="Times New Roman" panose="02020603050405020304" pitchFamily="18" charset="0"/>
              <a:ea typeface="Times New Roman" panose="02020603050405020304" pitchFamily="18"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61590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755577" y="1594560"/>
            <a:ext cx="6794536" cy="221798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a:t>
            </a:r>
          </a:p>
        </p:txBody>
      </p:sp>
      <p:sp>
        <p:nvSpPr>
          <p:cNvPr id="7" name="TextBox 6">
            <a:extLst>
              <a:ext uri="{FF2B5EF4-FFF2-40B4-BE49-F238E27FC236}">
                <a16:creationId xmlns:a16="http://schemas.microsoft.com/office/drawing/2014/main" id="{AE7942BB-D1DD-AA4D-F676-9FDE139B4E42}"/>
              </a:ext>
            </a:extLst>
          </p:cNvPr>
          <p:cNvSpPr txBox="1"/>
          <p:nvPr/>
        </p:nvSpPr>
        <p:spPr>
          <a:xfrm>
            <a:off x="611560" y="4005064"/>
            <a:ext cx="7385580" cy="923330"/>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replace B-BBEE level preference with 'specific goals'</a:t>
            </a:r>
          </a:p>
          <a:p>
            <a:pPr marL="285750" indent="-285750">
              <a:buFont typeface="Arial" panose="020B0604020202020204" pitchFamily="34" charset="0"/>
              <a:buChar char="•"/>
              <a:defRPr sz="1800"/>
            </a:pPr>
            <a:r>
              <a:rPr lang="en-US" dirty="0"/>
              <a:t>Points allocation now tied to HDI Ownership &amp; RDP Goals</a:t>
            </a:r>
          </a:p>
          <a:p>
            <a:pPr marL="285750" indent="-285750">
              <a:buFont typeface="Arial" panose="020B0604020202020204" pitchFamily="34" charset="0"/>
              <a:buChar char="•"/>
              <a:defRPr sz="1800"/>
            </a:pPr>
            <a:r>
              <a:rPr lang="en-US" dirty="0"/>
              <a:t>Effective from 16 January 2023</a:t>
            </a:r>
          </a:p>
        </p:txBody>
      </p:sp>
    </p:spTree>
    <p:extLst>
      <p:ext uri="{BB962C8B-B14F-4D97-AF65-F5344CB8AC3E}">
        <p14:creationId xmlns:p14="http://schemas.microsoft.com/office/powerpoint/2010/main" val="29083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4611519"/>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Six documents </a:t>
            </a:r>
            <a:r>
              <a:rPr lang="en-ZA" dirty="0">
                <a:latin typeface="Arial" pitchFamily="34" charset="0"/>
                <a:cs typeface="Arial" pitchFamily="34" charset="0"/>
              </a:rPr>
              <a:t>must be downloaded per tender and saved: </a:t>
            </a:r>
          </a:p>
          <a:p>
            <a:pPr marL="0" lvl="1">
              <a:lnSpc>
                <a:spcPct val="150000"/>
              </a:lnSpc>
              <a:defRPr/>
            </a:pPr>
            <a:endParaRPr lang="en-ZA" dirty="0">
              <a:latin typeface="Arial" pitchFamily="34" charset="0"/>
              <a:cs typeface="Arial" pitchFamily="34" charset="0"/>
            </a:endParaRPr>
          </a:p>
          <a:p>
            <a:pPr lvl="2" indent="-457200">
              <a:lnSpc>
                <a:spcPct val="150000"/>
              </a:lnSpc>
              <a:buAutoNum type="arabicParenR"/>
              <a:defRPr/>
            </a:pPr>
            <a:r>
              <a:rPr lang="en-ZA" dirty="0">
                <a:latin typeface="Arial" pitchFamily="34" charset="0"/>
                <a:cs typeface="Arial" pitchFamily="34" charset="0"/>
              </a:rPr>
              <a:t>Bid pack</a:t>
            </a:r>
          </a:p>
          <a:p>
            <a:pPr lvl="2" indent="-457200">
              <a:lnSpc>
                <a:spcPct val="150000"/>
              </a:lnSpc>
              <a:defRPr/>
            </a:pPr>
            <a:r>
              <a:rPr lang="en-ZA" dirty="0">
                <a:latin typeface="Arial" pitchFamily="34" charset="0"/>
                <a:cs typeface="Arial" pitchFamily="34" charset="0"/>
              </a:rPr>
              <a:t>2)    Bid Response Document (in Excel)</a:t>
            </a:r>
          </a:p>
          <a:p>
            <a:pPr lvl="2" indent="-457200">
              <a:lnSpc>
                <a:spcPct val="150000"/>
              </a:lnSpc>
              <a:buAutoNum type="arabicParenR" startAt="3"/>
              <a:defRPr/>
            </a:pPr>
            <a:r>
              <a:rPr lang="en-ZA" dirty="0">
                <a:latin typeface="Arial" pitchFamily="34" charset="0"/>
                <a:cs typeface="Arial" pitchFamily="34" charset="0"/>
              </a:rPr>
              <a:t>Annexure A – Checklist (in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(in Excel)</a:t>
            </a:r>
          </a:p>
          <a:p>
            <a:pPr marL="457200" lvl="2">
              <a:lnSpc>
                <a:spcPct val="150000"/>
              </a:lnSpc>
              <a:defRPr/>
            </a:pPr>
            <a:r>
              <a:rPr lang="en-ZA" dirty="0">
                <a:latin typeface="Arial" pitchFamily="34" charset="0"/>
                <a:cs typeface="Arial" pitchFamily="34" charset="0"/>
              </a:rPr>
              <a:t>6)    PBD9.1 Directors Categorisation Profile (in Excel and must be completed)</a:t>
            </a:r>
          </a:p>
          <a:p>
            <a:pPr marL="457200" lvl="2">
              <a:lnSpc>
                <a:spcPct val="150000"/>
              </a:lnSpc>
              <a:defRPr/>
            </a:pPr>
            <a:endParaRPr lang="en-ZA" dirty="0">
              <a:latin typeface="Arial" pitchFamily="34" charset="0"/>
              <a:cs typeface="Arial" pitchFamily="34" charset="0"/>
            </a:endParaRPr>
          </a:p>
          <a:p>
            <a:pPr marL="457200" lvl="2">
              <a:lnSpc>
                <a:spcPct val="150000"/>
              </a:lnSpc>
              <a:defRPr/>
            </a:pPr>
            <a:r>
              <a:rPr lang="en-ZA"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1DFB-019F-A749-766C-FE5574845D4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CE6496C-B00D-88F7-3BE5-362042B62C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395536" y="2348880"/>
            <a:ext cx="2232248" cy="1328719"/>
          </a:xfrm>
          <a:prstGeom prst="rect">
            <a:avLst/>
          </a:prstGeom>
          <a:ln w="57150">
            <a:solidFill>
              <a:schemeClr val="tx2">
                <a:lumMod val="40000"/>
                <a:lumOff val="60000"/>
              </a:schemeClr>
            </a:solidFill>
          </a:ln>
        </p:spPr>
      </p:pic>
      <p:sp>
        <p:nvSpPr>
          <p:cNvPr id="2" name="Title 1">
            <a:extLst>
              <a:ext uri="{FF2B5EF4-FFF2-40B4-BE49-F238E27FC236}">
                <a16:creationId xmlns:a16="http://schemas.microsoft.com/office/drawing/2014/main" id="{8998406F-035B-F987-A27B-7BEB165292AF}"/>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20" name="Rectangle 2">
            <a:extLst>
              <a:ext uri="{FF2B5EF4-FFF2-40B4-BE49-F238E27FC236}">
                <a16:creationId xmlns:a16="http://schemas.microsoft.com/office/drawing/2014/main" id="{CA82645D-E59B-59CB-9B3B-6543490EFB72}"/>
              </a:ext>
            </a:extLst>
          </p:cNvPr>
          <p:cNvSpPr txBox="1">
            <a:spLocks noChangeArrowheads="1"/>
          </p:cNvSpPr>
          <p:nvPr/>
        </p:nvSpPr>
        <p:spPr>
          <a:xfrm>
            <a:off x="35496" y="-9108"/>
            <a:ext cx="7272808" cy="839071"/>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anose="020B0604020202020204" pitchFamily="34" charset="0"/>
              </a:rPr>
              <a:t>2022 Regulations / Public Procurement Act, 2024  </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a:extLst>
              <a:ext uri="{FF2B5EF4-FFF2-40B4-BE49-F238E27FC236}">
                <a16:creationId xmlns:a16="http://schemas.microsoft.com/office/drawing/2014/main" id="{3EF5EC28-83FC-5078-9648-A034D1956C40}"/>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Overview  - Public Procurement Act, 2024 (Future) </a:t>
            </a:r>
          </a:p>
        </p:txBody>
      </p:sp>
      <p:sp>
        <p:nvSpPr>
          <p:cNvPr id="5" name="Content Placeholder 2">
            <a:extLst>
              <a:ext uri="{FF2B5EF4-FFF2-40B4-BE49-F238E27FC236}">
                <a16:creationId xmlns:a16="http://schemas.microsoft.com/office/drawing/2014/main" id="{9A74945F-5AC5-4A9D-BFC1-BB57D56861A1}"/>
              </a:ext>
            </a:extLst>
          </p:cNvPr>
          <p:cNvSpPr txBox="1">
            <a:spLocks/>
          </p:cNvSpPr>
          <p:nvPr/>
        </p:nvSpPr>
        <p:spPr>
          <a:xfrm>
            <a:off x="950912" y="1539724"/>
            <a:ext cx="7581528" cy="4121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800"/>
            </a:pPr>
            <a:r>
              <a:rPr lang="en-US" sz="1800" dirty="0"/>
              <a:t>Signed into law by President Ramaphosa on 23 July 2024</a:t>
            </a:r>
          </a:p>
          <a:p>
            <a:pPr marL="0" indent="0">
              <a:buNone/>
              <a:defRPr sz="1800"/>
            </a:pPr>
            <a:r>
              <a:rPr lang="en-US" sz="1800" dirty="0"/>
              <a:t>Act not yet in effect - Act anticipated to come into *effect by Q3 of 2026 </a:t>
            </a:r>
          </a:p>
          <a:p>
            <a:pPr marL="0" indent="0">
              <a:buNone/>
              <a:defRPr sz="1800"/>
            </a:pPr>
            <a:r>
              <a:rPr lang="en-US" sz="1800" i="1" dirty="0"/>
              <a:t>		(*requires Presidential proclamation for commencement)</a:t>
            </a:r>
          </a:p>
          <a:p>
            <a:pPr marL="0" indent="0">
              <a:buNone/>
              <a:defRPr sz="1800"/>
            </a:pPr>
            <a:endParaRPr lang="en-US" sz="1800" dirty="0"/>
          </a:p>
          <a:p>
            <a:pPr marL="0" indent="0">
              <a:buNone/>
              <a:defRPr sz="1800"/>
            </a:pPr>
            <a:r>
              <a:rPr lang="en-US" sz="1800" dirty="0"/>
              <a:t>                                 Creates a single framework for procurement </a:t>
            </a:r>
          </a:p>
          <a:p>
            <a:pPr marL="0" indent="0">
              <a:buNone/>
              <a:defRPr sz="1800"/>
            </a:pPr>
            <a:r>
              <a:rPr lang="en-US" sz="1800" dirty="0"/>
              <a:t>                                  across all organs of state</a:t>
            </a:r>
          </a:p>
          <a:p>
            <a:pPr marL="0" indent="0">
              <a:buNone/>
              <a:defRPr sz="1800"/>
            </a:pPr>
            <a:endParaRPr lang="en-US" sz="1800" dirty="0"/>
          </a:p>
          <a:p>
            <a:pPr marL="0" indent="0">
              <a:buNone/>
              <a:defRPr sz="1800"/>
            </a:pPr>
            <a:endParaRPr lang="en-US" sz="1800" dirty="0"/>
          </a:p>
          <a:p>
            <a:pPr marL="0" indent="0">
              <a:buNone/>
              <a:defRPr sz="1800"/>
            </a:pPr>
            <a:r>
              <a:rPr lang="en-US" sz="1800" dirty="0"/>
              <a:t>At present the 2022 Preferential Procurement Regulations remain in force</a:t>
            </a:r>
          </a:p>
          <a:p>
            <a:pPr marL="0" indent="0">
              <a:buNone/>
              <a:defRPr sz="1800"/>
            </a:pPr>
            <a:r>
              <a:rPr lang="en-US" sz="1800" dirty="0"/>
              <a:t>All AMD tenders aligned with SCM Circular 10 for allocation of preferential points (HDI &amp; RDP scoring).</a:t>
            </a:r>
          </a:p>
          <a:p>
            <a:pPr marL="0" indent="0">
              <a:buNone/>
              <a:defRPr sz="1800"/>
            </a:pPr>
            <a:endParaRPr lang="en-US" sz="1800" dirty="0"/>
          </a:p>
        </p:txBody>
      </p:sp>
    </p:spTree>
    <p:extLst>
      <p:ext uri="{BB962C8B-B14F-4D97-AF65-F5344CB8AC3E}">
        <p14:creationId xmlns:p14="http://schemas.microsoft.com/office/powerpoint/2010/main" val="1538827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4462C438-0E7D-8141-74AF-B42B34EE8512}"/>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457200" y="1600200"/>
            <a:ext cx="8229600" cy="4495800"/>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Under the 2022 Preferential Procurement Regulations:</a:t>
            </a:r>
          </a:p>
          <a:p>
            <a:r>
              <a:rPr lang="en-US" dirty="0"/>
              <a:t>90/10 Points or 20/80 are no longer automatically tied to B-BBEE levels.</a:t>
            </a:r>
          </a:p>
          <a:p>
            <a:r>
              <a:rPr lang="en-US" dirty="0"/>
              <a:t>The previous linkage to B-BBEE Level scoring was removed</a:t>
            </a:r>
          </a:p>
          <a:p>
            <a:pPr marL="0" indent="0">
              <a:buNone/>
            </a:pPr>
            <a:endParaRPr lang="en-US" dirty="0"/>
          </a:p>
          <a:p>
            <a:pPr marL="0" indent="0">
              <a:buNone/>
            </a:pPr>
            <a:r>
              <a:rPr lang="en-US" dirty="0"/>
              <a:t>Organs of state may select their own RDP goals and allocate points for “specific goals”</a:t>
            </a:r>
          </a:p>
          <a:p>
            <a:r>
              <a:rPr lang="en-US" dirty="0"/>
              <a:t>NDoH SCM 10 of 2022-2023 aligned with these priorities.</a:t>
            </a:r>
          </a:p>
          <a:p>
            <a:pPr marL="0" indent="0">
              <a:buNone/>
            </a:pPr>
            <a:endParaRPr lang="en-US" dirty="0"/>
          </a:p>
          <a:p>
            <a:r>
              <a:rPr lang="en-US" dirty="0"/>
              <a:t>Specific goals was formally recorded by BEC/BSC and being applied in tender evaluations as follows:</a:t>
            </a:r>
          </a:p>
          <a:p>
            <a:pPr marL="742950" lvl="2" indent="-342900"/>
            <a:r>
              <a:rPr lang="en-US" sz="1800" dirty="0"/>
              <a:t>HDI ownership (race, gender, disability)</a:t>
            </a:r>
          </a:p>
          <a:p>
            <a:pPr marL="742950" lvl="2" indent="-342900"/>
            <a:r>
              <a:rPr lang="en-US" sz="1800" dirty="0"/>
              <a:t>RDP goal (</a:t>
            </a:r>
            <a:r>
              <a:rPr lang="en-US" sz="1800" i="1" dirty="0"/>
              <a:t>“Promotion of South African owned enterprises”</a:t>
            </a:r>
            <a:r>
              <a:rPr lang="en-US" sz="1800" dirty="0"/>
              <a:t> )</a:t>
            </a:r>
          </a:p>
          <a:p>
            <a:pPr marL="0" indent="0">
              <a:buNone/>
            </a:pPr>
            <a:endParaRPr lang="en-US" sz="1800" b="1" dirty="0"/>
          </a:p>
          <a:p>
            <a:endParaRPr lang="en-ZA" dirty="0"/>
          </a:p>
        </p:txBody>
      </p:sp>
    </p:spTree>
    <p:extLst>
      <p:ext uri="{BB962C8B-B14F-4D97-AF65-F5344CB8AC3E}">
        <p14:creationId xmlns:p14="http://schemas.microsoft.com/office/powerpoint/2010/main" val="23543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6" y="3140968"/>
            <a:ext cx="7920880"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89800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RDP /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343228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C761-8501-AC6B-9F83-D5BF25F7819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0140E5-5259-698C-4631-1CCDAE4DB212}"/>
              </a:ext>
            </a:extLst>
          </p:cNvPr>
          <p:cNvGrpSpPr/>
          <p:nvPr/>
        </p:nvGrpSpPr>
        <p:grpSpPr>
          <a:xfrm>
            <a:off x="287524" y="1196752"/>
            <a:ext cx="8568952" cy="4680520"/>
            <a:chOff x="981048" y="1124744"/>
            <a:chExt cx="6911322" cy="4680520"/>
          </a:xfrm>
        </p:grpSpPr>
        <p:pic>
          <p:nvPicPr>
            <p:cNvPr id="3" name="Picture 2">
              <a:extLst>
                <a:ext uri="{FF2B5EF4-FFF2-40B4-BE49-F238E27FC236}">
                  <a16:creationId xmlns:a16="http://schemas.microsoft.com/office/drawing/2014/main" id="{7E854B91-457C-4E5D-6DAA-BD65C32B6964}"/>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7" name="TextBox 6">
              <a:extLst>
                <a:ext uri="{FF2B5EF4-FFF2-40B4-BE49-F238E27FC236}">
                  <a16:creationId xmlns:a16="http://schemas.microsoft.com/office/drawing/2014/main" id="{2B3771E8-B2AC-B347-4F7B-0002CA69A7E4}"/>
                </a:ext>
              </a:extLst>
            </p:cNvPr>
            <p:cNvSpPr txBox="1"/>
            <p:nvPr/>
          </p:nvSpPr>
          <p:spPr>
            <a:xfrm>
              <a:off x="2788680" y="4830251"/>
              <a:ext cx="1076640" cy="830997"/>
            </a:xfrm>
            <a:prstGeom prst="rect">
              <a:avLst/>
            </a:prstGeom>
            <a:noFill/>
          </p:spPr>
          <p:txBody>
            <a:bodyPr wrap="none" rtlCol="0">
              <a:spAutoFit/>
            </a:bodyPr>
            <a:lstStyle/>
            <a:p>
              <a:pPr algn="ctr"/>
              <a:r>
                <a:rPr lang="en-ZA" sz="1600" dirty="0"/>
                <a:t>SET</a:t>
              </a:r>
            </a:p>
            <a:p>
              <a:pPr algn="ctr"/>
              <a:r>
                <a:rPr lang="en-ZA" sz="1600" dirty="0"/>
                <a:t>POINTS </a:t>
              </a:r>
            </a:p>
            <a:p>
              <a:pPr algn="ctr"/>
              <a:r>
                <a:rPr lang="en-ZA" sz="1600" dirty="0"/>
                <a:t>AVAILABLE</a:t>
              </a:r>
            </a:p>
          </p:txBody>
        </p:sp>
        <p:sp>
          <p:nvSpPr>
            <p:cNvPr id="8" name="TextBox 7">
              <a:extLst>
                <a:ext uri="{FF2B5EF4-FFF2-40B4-BE49-F238E27FC236}">
                  <a16:creationId xmlns:a16="http://schemas.microsoft.com/office/drawing/2014/main" id="{98D3A4D0-0AF0-4CC3-B026-4D77499B5325}"/>
                </a:ext>
              </a:extLst>
            </p:cNvPr>
            <p:cNvSpPr txBox="1"/>
            <p:nvPr/>
          </p:nvSpPr>
          <p:spPr>
            <a:xfrm>
              <a:off x="5687920" y="4728046"/>
              <a:ext cx="2204450" cy="1077218"/>
            </a:xfrm>
            <a:prstGeom prst="rect">
              <a:avLst/>
            </a:prstGeom>
            <a:noFill/>
          </p:spPr>
          <p:txBody>
            <a:bodyPr wrap="none" rtlCol="0">
              <a:spAutoFit/>
            </a:bodyPr>
            <a:lstStyle/>
            <a:p>
              <a:r>
                <a:rPr lang="en-ZA" sz="1600" dirty="0"/>
                <a:t>SUBSTANTIATED</a:t>
              </a:r>
            </a:p>
            <a:p>
              <a:r>
                <a:rPr lang="en-ZA" sz="1600" dirty="0"/>
                <a:t>HDI / RDP </a:t>
              </a:r>
            </a:p>
            <a:p>
              <a:r>
                <a:rPr lang="en-ZA" sz="1600" dirty="0"/>
                <a:t>OWNERSHIP</a:t>
              </a:r>
            </a:p>
            <a:p>
              <a:r>
                <a:rPr lang="en-ZA" sz="1600" dirty="0"/>
                <a:t>IN BIDDING ENTERPRISE</a:t>
              </a:r>
            </a:p>
          </p:txBody>
        </p:sp>
        <p:sp>
          <p:nvSpPr>
            <p:cNvPr id="10" name="Arrow: Down 9">
              <a:extLst>
                <a:ext uri="{FF2B5EF4-FFF2-40B4-BE49-F238E27FC236}">
                  <a16:creationId xmlns:a16="http://schemas.microsoft.com/office/drawing/2014/main" id="{A7F8E045-8AB4-A850-A531-BB190DF60755}"/>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21A3FDAF-3D96-3E0B-3424-46E23793AE0B}"/>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626B89FB-696F-546B-5B6F-947512337EC4}"/>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1112027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HDI + RDP Claim Document</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15590"/>
            <a:ext cx="6819757" cy="3189076"/>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586567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179512" y="548680"/>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100160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988841"/>
            <a:ext cx="7034130" cy="3600400"/>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933056"/>
            <a:ext cx="2736304" cy="136815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281557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B7A485-036B-B157-73E2-136F5D716437}"/>
              </a:ext>
            </a:extLst>
          </p:cNvPr>
          <p:cNvSpPr/>
          <p:nvPr/>
        </p:nvSpPr>
        <p:spPr>
          <a:xfrm>
            <a:off x="318257" y="1700808"/>
            <a:ext cx="4104457"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606912" y="1700808"/>
            <a:ext cx="4248472"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628800"/>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sp>
        <p:nvSpPr>
          <p:cNvPr id="4" name="TextBox 3">
            <a:extLst>
              <a:ext uri="{FF2B5EF4-FFF2-40B4-BE49-F238E27FC236}">
                <a16:creationId xmlns:a16="http://schemas.microsoft.com/office/drawing/2014/main" id="{344D31F9-653F-E0E7-1DBF-E7A536FF0B44}"/>
              </a:ext>
            </a:extLst>
          </p:cNvPr>
          <p:cNvSpPr txBox="1"/>
          <p:nvPr/>
        </p:nvSpPr>
        <p:spPr>
          <a:xfrm>
            <a:off x="392671" y="1628800"/>
            <a:ext cx="4194503" cy="3308598"/>
          </a:xfrm>
          <a:prstGeom prst="rect">
            <a:avLst/>
          </a:prstGeom>
          <a:noFill/>
        </p:spPr>
        <p:txBody>
          <a:bodyPr wrap="square" rtlCol="0">
            <a:spAutoFit/>
          </a:bodyPr>
          <a:lstStyle/>
          <a:p>
            <a:pPr>
              <a:lnSpc>
                <a:spcPct val="150000"/>
              </a:lnSpc>
            </a:pPr>
            <a:r>
              <a:rPr lang="en-US" sz="2000" b="1" dirty="0">
                <a:solidFill>
                  <a:schemeClr val="bg1"/>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endParaRPr lang="en-ZA" dirty="0"/>
          </a:p>
        </p:txBody>
      </p:sp>
      <p:sp>
        <p:nvSpPr>
          <p:cNvPr id="5" name="Rectangle 4">
            <a:extLst>
              <a:ext uri="{FF2B5EF4-FFF2-40B4-BE49-F238E27FC236}">
                <a16:creationId xmlns:a16="http://schemas.microsoft.com/office/drawing/2014/main" id="{F40B181A-465E-D3BF-8753-9CDC055013FA}"/>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2429808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3994" y="821026"/>
            <a:ext cx="9144000" cy="5027017"/>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Refrain from applying conversion factors when a 30-day dispensing pack size is advertised, and a 28-day dispensing pack size is offered.</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Combine the quantities and award only one item number, where applicable if an item is advertised as a single item but is included in a therapeutic class and is recommended for award within that class.</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Only award one item in a procurement class will be awarded but could be awarded as a split award.</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107504" y="1059607"/>
            <a:ext cx="8928992" cy="5979329"/>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a:p>
            <a:pPr marL="342900" indent="-342900" algn="just">
              <a:lnSpc>
                <a:spcPct val="150000"/>
              </a:lnSpc>
              <a:buFont typeface="Arial" panose="020B0604020202020204" pitchFamily="34" charset="0"/>
              <a:buChar char="•"/>
            </a:pPr>
            <a:endParaRPr lang="en-GB" b="1" dirty="0">
              <a:solidFill>
                <a:srgbClr val="0070C0"/>
              </a:solidFill>
              <a:effectLst/>
              <a:latin typeface="Arial" panose="020B0604020202020204" pitchFamily="34" charset="0"/>
              <a:ea typeface="Arial Narrow" panose="020B0606020202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Therapeutic Classes  (SRCC – section 20.2)</a:t>
            </a:r>
            <a:endParaRPr lang="en-ZA" b="1" dirty="0">
              <a:solidFill>
                <a:srgbClr val="0070C0"/>
              </a:solidFill>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dirty="0">
                <a:latin typeface="Arial" pitchFamily="34" charset="0"/>
                <a:cs typeface="Arial" pitchFamily="34" charset="0"/>
              </a:rPr>
              <a:t>Therapeutic class is defined as a group of medicines which have active ingredients  with comparable therapeutic effects.  Medicines in a therapeutic class </a:t>
            </a:r>
            <a:r>
              <a:rPr lang="en-US" b="1" dirty="0">
                <a:latin typeface="Arial" panose="020B0604020202020204" pitchFamily="34" charset="0"/>
                <a:cs typeface="Arial" panose="020B0604020202020204" pitchFamily="34" charset="0"/>
              </a:rPr>
              <a:t>may or may not</a:t>
            </a:r>
            <a:r>
              <a:rPr lang="en-US" dirty="0">
                <a:latin typeface="Arial" pitchFamily="34" charset="0"/>
                <a:cs typeface="Arial" pitchFamily="34" charset="0"/>
              </a:rPr>
              <a:t> belong to the </a:t>
            </a:r>
            <a:r>
              <a:rPr lang="en-US" b="1" dirty="0">
                <a:latin typeface="Arial" panose="020B0604020202020204" pitchFamily="34" charset="0"/>
                <a:cs typeface="Arial" panose="020B0604020202020204" pitchFamily="34" charset="0"/>
              </a:rPr>
              <a:t>same pharmacological class</a:t>
            </a:r>
            <a:r>
              <a:rPr lang="en-US" dirty="0">
                <a:latin typeface="Arial" pitchFamily="34" charset="0"/>
                <a:cs typeface="Arial" pitchFamily="34" charset="0"/>
              </a:rPr>
              <a:t>, may differ in chemistry or pharmacokinetic properties, and may possess different mechanisms of action, result in different adverse reaction, have different toxicity, and drug interaction profiles.</a:t>
            </a:r>
          </a:p>
          <a:p>
            <a:pPr marL="55626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most cases, these medicines have close </a:t>
            </a:r>
            <a:r>
              <a:rPr lang="en-GB" b="1" dirty="0">
                <a:effectLst/>
                <a:latin typeface="Arial" panose="020B0604020202020204" pitchFamily="34" charset="0"/>
                <a:ea typeface="Times New Roman" panose="02020603050405020304" pitchFamily="18" charset="0"/>
                <a:cs typeface="Arial" panose="020B0604020202020204" pitchFamily="34" charset="0"/>
              </a:rPr>
              <a:t>similarity in efficacy and safety profiles</a:t>
            </a:r>
            <a:r>
              <a:rPr lang="en-GB" dirty="0">
                <a:effectLst/>
                <a:latin typeface="Arial" panose="020B0604020202020204" pitchFamily="34" charset="0"/>
                <a:ea typeface="Times New Roman" panose="02020603050405020304" pitchFamily="18" charset="0"/>
                <a:cs typeface="Arial" panose="020B0604020202020204" pitchFamily="34" charset="0"/>
              </a:rPr>
              <a:t>, when administered in equipotent doses for a </a:t>
            </a:r>
            <a:r>
              <a:rPr lang="en-GB" b="1" dirty="0">
                <a:effectLst/>
                <a:latin typeface="Arial" panose="020B0604020202020204" pitchFamily="34" charset="0"/>
                <a:ea typeface="Times New Roman" panose="02020603050405020304" pitchFamily="18" charset="0"/>
                <a:cs typeface="Arial" panose="020B0604020202020204" pitchFamily="34" charset="0"/>
              </a:rPr>
              <a:t>specific indication</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Arial" panose="020B0604020202020204" pitchFamily="34" charset="0"/>
              <a:buChar char="•"/>
            </a:pPr>
            <a:endParaRPr lang="en-US" sz="2400" dirty="0">
              <a:latin typeface="Arial" pitchFamily="34" charset="0"/>
              <a:cs typeface="Arial" pitchFamily="34" charset="0"/>
            </a:endParaRPr>
          </a:p>
        </p:txBody>
      </p:sp>
      <p:sp>
        <p:nvSpPr>
          <p:cNvPr id="4" name="Rectangle 2"/>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1052736"/>
            <a:ext cx="9108504" cy="5858014"/>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endParaRPr lang="en-ZA" dirty="0">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221914"/>
            <a:ext cx="9024243" cy="1703030"/>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Reference price: </a:t>
            </a:r>
          </a:p>
          <a:p>
            <a:pPr marL="6286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Some items are published with a reference price determined through clinical review. These items are subject to a recommended price threshold—offers exceeding the published reference price will not be considered for award.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BF8E986B-0131-2119-4536-70C1FA383A60}"/>
              </a:ext>
            </a:extLst>
          </p:cNvPr>
          <p:cNvGraphicFramePr>
            <a:graphicFrameLocks noGrp="1"/>
          </p:cNvGraphicFramePr>
          <p:nvPr>
            <p:extLst>
              <p:ext uri="{D42A27DB-BD31-4B8C-83A1-F6EECF244321}">
                <p14:modId xmlns:p14="http://schemas.microsoft.com/office/powerpoint/2010/main" val="3178308311"/>
              </p:ext>
            </p:extLst>
          </p:nvPr>
        </p:nvGraphicFramePr>
        <p:xfrm>
          <a:off x="193166" y="3068960"/>
          <a:ext cx="8757668" cy="2556846"/>
        </p:xfrm>
        <a:graphic>
          <a:graphicData uri="http://schemas.openxmlformats.org/drawingml/2006/table">
            <a:tbl>
              <a:tblPr firstRow="1" firstCol="1" bandRow="1">
                <a:tableStyleId>{5C22544A-7EE6-4342-B048-85BDC9FD1C3A}</a:tableStyleId>
              </a:tblPr>
              <a:tblGrid>
                <a:gridCol w="1157068">
                  <a:extLst>
                    <a:ext uri="{9D8B030D-6E8A-4147-A177-3AD203B41FA5}">
                      <a16:colId xmlns:a16="http://schemas.microsoft.com/office/drawing/2014/main" val="35181661"/>
                    </a:ext>
                  </a:extLst>
                </a:gridCol>
                <a:gridCol w="4689268">
                  <a:extLst>
                    <a:ext uri="{9D8B030D-6E8A-4147-A177-3AD203B41FA5}">
                      <a16:colId xmlns:a16="http://schemas.microsoft.com/office/drawing/2014/main" val="64410243"/>
                    </a:ext>
                  </a:extLst>
                </a:gridCol>
                <a:gridCol w="2911332">
                  <a:extLst>
                    <a:ext uri="{9D8B030D-6E8A-4147-A177-3AD203B41FA5}">
                      <a16:colId xmlns:a16="http://schemas.microsoft.com/office/drawing/2014/main" val="2351262163"/>
                    </a:ext>
                  </a:extLst>
                </a:gridCol>
              </a:tblGrid>
              <a:tr h="443872">
                <a:tc>
                  <a:txBody>
                    <a:bodyPr/>
                    <a:lstStyle/>
                    <a:p>
                      <a:pPr algn="ctr">
                        <a:lnSpc>
                          <a:spcPct val="150000"/>
                        </a:lnSpc>
                        <a:buNone/>
                      </a:pPr>
                      <a:r>
                        <a:rPr lang="en-ZA" sz="1600" dirty="0">
                          <a:effectLst/>
                          <a:latin typeface="Arial" panose="020B0604020202020204" pitchFamily="34" charset="0"/>
                          <a:cs typeface="Arial" panose="020B0604020202020204" pitchFamily="34" charset="0"/>
                        </a:rPr>
                        <a:t>Item No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buNone/>
                      </a:pPr>
                      <a:r>
                        <a:rPr lang="en-ZA" sz="1600" dirty="0">
                          <a:effectLst/>
                          <a:latin typeface="Arial" panose="020B0604020202020204" pitchFamily="34" charset="0"/>
                          <a:cs typeface="Arial" panose="020B0604020202020204" pitchFamily="34" charset="0"/>
                        </a:rPr>
                        <a:t>Item Description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buNone/>
                      </a:pPr>
                      <a:r>
                        <a:rPr lang="en-ZA" sz="1600">
                          <a:effectLst/>
                          <a:latin typeface="Arial" panose="020B0604020202020204" pitchFamily="34" charset="0"/>
                          <a:cs typeface="Arial" panose="020B0604020202020204" pitchFamily="34" charset="0"/>
                        </a:rPr>
                        <a:t>Reference Price</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2811415"/>
                  </a:ext>
                </a:extLst>
              </a:tr>
              <a:tr h="636248">
                <a:tc>
                  <a:txBody>
                    <a:bodyPr/>
                    <a:lstStyle/>
                    <a:p>
                      <a:pPr algn="ctr">
                        <a:lnSpc>
                          <a:spcPct val="115000"/>
                        </a:lnSpc>
                        <a:buNone/>
                      </a:pPr>
                      <a:r>
                        <a:rPr lang="en-GB" sz="1600">
                          <a:effectLst/>
                          <a:latin typeface="Arial" panose="020B0604020202020204" pitchFamily="34" charset="0"/>
                          <a:cs typeface="Arial" panose="020B0604020202020204" pitchFamily="34" charset="0"/>
                        </a:rPr>
                        <a:t>209</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Methylphenidate 18 - 20mg modified release tablet/capsule; 30 tablets/capsules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buNone/>
                      </a:pPr>
                      <a:r>
                        <a:rPr lang="en-ZA" sz="1600">
                          <a:effectLst/>
                          <a:latin typeface="Arial" panose="020B0604020202020204" pitchFamily="34" charset="0"/>
                          <a:cs typeface="Arial" panose="020B0604020202020204" pitchFamily="34" charset="0"/>
                        </a:rPr>
                        <a:t>R64.15</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66016511"/>
                  </a:ext>
                </a:extLst>
              </a:tr>
              <a:tr h="738363">
                <a:tc>
                  <a:txBody>
                    <a:bodyPr/>
                    <a:lstStyle/>
                    <a:p>
                      <a:pPr algn="ctr">
                        <a:lnSpc>
                          <a:spcPct val="115000"/>
                        </a:lnSpc>
                        <a:buNone/>
                      </a:pPr>
                      <a:r>
                        <a:rPr lang="en-GB" sz="1600">
                          <a:effectLst/>
                          <a:latin typeface="Arial" panose="020B0604020202020204" pitchFamily="34" charset="0"/>
                          <a:cs typeface="Arial" panose="020B0604020202020204" pitchFamily="34" charset="0"/>
                        </a:rPr>
                        <a:t>210</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buNone/>
                      </a:pPr>
                      <a:r>
                        <a:rPr lang="en-GB" sz="1600">
                          <a:effectLst/>
                          <a:latin typeface="Arial" panose="020B0604020202020204" pitchFamily="34" charset="0"/>
                          <a:cs typeface="Arial" panose="020B0604020202020204" pitchFamily="34" charset="0"/>
                        </a:rPr>
                        <a:t>Methylphenidate 27 - 30mg modified release tablet/capsule; 30 tablets/capsules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buNone/>
                      </a:pPr>
                      <a:r>
                        <a:rPr lang="en-ZA" sz="1600">
                          <a:effectLst/>
                          <a:latin typeface="Arial" panose="020B0604020202020204" pitchFamily="34" charset="0"/>
                          <a:cs typeface="Arial" panose="020B0604020202020204" pitchFamily="34" charset="0"/>
                        </a:rPr>
                        <a:t>R96.22</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7159371"/>
                  </a:ext>
                </a:extLst>
              </a:tr>
              <a:tr h="738363">
                <a:tc>
                  <a:txBody>
                    <a:bodyPr/>
                    <a:lstStyle/>
                    <a:p>
                      <a:pPr algn="ctr">
                        <a:lnSpc>
                          <a:spcPct val="115000"/>
                        </a:lnSpc>
                        <a:buNone/>
                      </a:pPr>
                      <a:r>
                        <a:rPr lang="en-GB" sz="1600">
                          <a:effectLst/>
                          <a:latin typeface="Arial" panose="020B0604020202020204" pitchFamily="34" charset="0"/>
                          <a:cs typeface="Arial" panose="020B0604020202020204" pitchFamily="34" charset="0"/>
                        </a:rPr>
                        <a:t>211</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buNone/>
                      </a:pPr>
                      <a:r>
                        <a:rPr lang="en-GB" sz="1600">
                          <a:effectLst/>
                          <a:latin typeface="Arial" panose="020B0604020202020204" pitchFamily="34" charset="0"/>
                          <a:cs typeface="Arial" panose="020B0604020202020204" pitchFamily="34" charset="0"/>
                        </a:rPr>
                        <a:t>Methylphenidate 36 - 40mg modified release tablet/capsule; 30 tablets/capsules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buNone/>
                      </a:pPr>
                      <a:r>
                        <a:rPr lang="en-ZA" sz="1600" dirty="0">
                          <a:effectLst/>
                          <a:latin typeface="Arial" panose="020B0604020202020204" pitchFamily="34" charset="0"/>
                          <a:cs typeface="Arial" panose="020B0604020202020204" pitchFamily="34" charset="0"/>
                        </a:rPr>
                        <a:t>R128.29</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71388521"/>
                  </a:ext>
                </a:extLst>
              </a:tr>
            </a:tbl>
          </a:graphicData>
        </a:graphic>
      </p:graphicFrame>
    </p:spTree>
    <p:extLst>
      <p:ext uri="{BB962C8B-B14F-4D97-AF65-F5344CB8AC3E}">
        <p14:creationId xmlns:p14="http://schemas.microsoft.com/office/powerpoint/2010/main" val="1098442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097592"/>
            <a:ext cx="9024243" cy="3780522"/>
          </a:xfrm>
          <a:prstGeom prst="rect">
            <a:avLst/>
          </a:prstGeom>
          <a:noFill/>
        </p:spPr>
        <p:txBody>
          <a:bodyPr wrap="square">
            <a:spAutoFit/>
          </a:bodyPr>
          <a:lstStyle/>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Source documents</a:t>
            </a:r>
          </a:p>
          <a:p>
            <a:pPr marL="342900" indent="1270">
              <a:lnSpc>
                <a:spcPct val="150000"/>
              </a:lnSpc>
            </a:pPr>
            <a:r>
              <a:rPr lang="en-GB" dirty="0">
                <a:latin typeface="Arial" panose="020B0604020202020204" pitchFamily="34" charset="0"/>
                <a:cs typeface="Arial" panose="020B0604020202020204" pitchFamily="34" charset="0"/>
              </a:rPr>
              <a:t>The Policy for Classifying Medicines into Therapeutic Classes for Purposes of Therapeutic Interchange </a:t>
            </a:r>
          </a:p>
          <a:p>
            <a:pPr marL="342900" indent="1270">
              <a:lnSpc>
                <a:spcPct val="150000"/>
              </a:lnSpc>
            </a:pPr>
            <a:endParaRPr lang="en-GB" u="sng" dirty="0">
              <a:latin typeface="Arial" panose="020B0604020202020204" pitchFamily="34" charset="0"/>
              <a:cs typeface="Arial" panose="020B0604020202020204" pitchFamily="34" charset="0"/>
              <a:hlinkClick r:id="rId2"/>
            </a:endParaRPr>
          </a:p>
          <a:p>
            <a:pPr marL="342900" indent="1270">
              <a:lnSpc>
                <a:spcPct val="150000"/>
              </a:lnSpc>
            </a:pPr>
            <a:r>
              <a:rPr lang="en-GB" u="sng" dirty="0">
                <a:latin typeface="Arial" panose="020B0604020202020204" pitchFamily="34" charset="0"/>
                <a:cs typeface="Arial" panose="020B0604020202020204" pitchFamily="34" charset="0"/>
                <a:hlinkClick r:id="rId2"/>
              </a:rPr>
              <a:t>https://www.health.gov.za/wp-content/uploads/2021/08/Therapeutic-Interchange-Policy_July2021_final.pdf</a:t>
            </a:r>
            <a:r>
              <a:rPr lang="en-US" dirty="0">
                <a:latin typeface="Arial" panose="020B0604020202020204" pitchFamily="34" charset="0"/>
                <a:cs typeface="Arial" panose="020B0604020202020204" pitchFamily="34" charset="0"/>
              </a:rPr>
              <a:t>                   </a:t>
            </a:r>
          </a:p>
          <a:p>
            <a:pPr marL="342900" indent="1270">
              <a:lnSpc>
                <a:spcPct val="150000"/>
              </a:lnSpc>
            </a:pPr>
            <a:endParaRPr lang="en-US" b="1" dirty="0">
              <a:solidFill>
                <a:srgbClr val="0070C0"/>
              </a:solidFill>
              <a:latin typeface="Arial" panose="020B0604020202020204" pitchFamily="34" charset="0"/>
              <a:cs typeface="Arial" panose="020B0604020202020204" pitchFamily="34" charset="0"/>
            </a:endParaRPr>
          </a:p>
          <a:p>
            <a:pPr marL="342900" indent="1270">
              <a:lnSpc>
                <a:spcPct val="150000"/>
              </a:lnSpc>
            </a:pPr>
            <a:r>
              <a:rPr lang="en-US" b="1" dirty="0">
                <a:solidFill>
                  <a:srgbClr val="0070C0"/>
                </a:solidFill>
                <a:latin typeface="Arial" panose="020B0604020202020204" pitchFamily="34" charset="0"/>
                <a:cs typeface="Arial" panose="020B0604020202020204" pitchFamily="34" charset="0"/>
              </a:rPr>
              <a:t>A single member of the class may be awarded. </a:t>
            </a:r>
          </a:p>
          <a:p>
            <a:pPr marL="342900" indent="127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7052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 ex Logistics.</a:t>
            </a:r>
          </a:p>
          <a:p>
            <a:pPr marL="285750" lvl="2" indent="-285750">
              <a:lnSpc>
                <a:spcPct val="150000"/>
              </a:lnSpc>
              <a:buFont typeface="Arial" panose="020B0604020202020204"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a:t>
            </a:r>
          </a:p>
          <a:p>
            <a:pPr>
              <a:lnSpc>
                <a:spcPct val="150000"/>
              </a:lnSpc>
            </a:pPr>
            <a:endParaRPr lang="en-ZA"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their bid.</a:t>
            </a: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a:t>
            </a:r>
            <a:r>
              <a:rPr lang="en-ZA" sz="1600">
                <a:solidFill>
                  <a:schemeClr val="bg1"/>
                </a:solidFill>
                <a:latin typeface="Arial" pitchFamily="34" charset="0"/>
                <a:cs typeface="Arial" pitchFamily="34" charset="0"/>
              </a:rPr>
              <a:t>of 3rd </a:t>
            </a:r>
            <a:r>
              <a:rPr lang="en-ZA" sz="1600" dirty="0">
                <a:solidFill>
                  <a:schemeClr val="bg1"/>
                </a:solidFill>
                <a:latin typeface="Arial" pitchFamily="34" charset="0"/>
                <a:cs typeface="Arial" pitchFamily="34" charset="0"/>
              </a:rPr>
              <a:t>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57</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a:t>
            </a:r>
          </a:p>
          <a:p>
            <a:pPr marL="457200" lvl="3">
              <a:lnSpc>
                <a:spcPct val="150000"/>
              </a:lnSpc>
            </a:pPr>
            <a:endParaRPr lang="en-ZA"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A0161D-6B49-7DD2-2F53-C341F9601EBF}"/>
              </a:ext>
            </a:extLst>
          </p:cNvPr>
          <p:cNvPicPr>
            <a:picLocks noChangeAspect="1"/>
          </p:cNvPicPr>
          <p:nvPr/>
        </p:nvPicPr>
        <p:blipFill>
          <a:blip r:embed="rId3"/>
          <a:stretch>
            <a:fillRect/>
          </a:stretch>
        </p:blipFill>
        <p:spPr>
          <a:xfrm>
            <a:off x="24971" y="4002261"/>
            <a:ext cx="9188518" cy="285573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821297656"/>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Product technical evaluation: Legal and regulatory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Price and Preference Points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Recommendation and Award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a:effectLst/>
                        </a:rPr>
                        <a:t>Bidders will be assessed for compliance with the mandatory administrative requirements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Bidders will be evaluated for compliance with the technical mandatory requirements and the product will be evaluated for compliance to the specification.</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4325" y="1120676"/>
            <a:ext cx="9069829" cy="2954655"/>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&amp; Resolution</a:t>
            </a:r>
          </a:p>
          <a:p>
            <a:pPr>
              <a:lnSpc>
                <a:spcPct val="150000"/>
              </a:lnSpc>
            </a:pPr>
            <a:r>
              <a:rPr lang="en-GB" dirty="0">
                <a:latin typeface="Arial" pitchFamily="34" charset="0"/>
                <a:cs typeface="Arial" pitchFamily="34" charset="0"/>
              </a:rPr>
              <a:t>The </a:t>
            </a:r>
            <a:r>
              <a:rPr lang="en-GB" b="1" dirty="0">
                <a:latin typeface="Arial" pitchFamily="34" charset="0"/>
                <a:cs typeface="Arial" pitchFamily="34" charset="0"/>
              </a:rPr>
              <a:t>PBD3</a:t>
            </a:r>
            <a:r>
              <a:rPr lang="en-GB" dirty="0">
                <a:latin typeface="Arial" pitchFamily="34" charset="0"/>
                <a:cs typeface="Arial" pitchFamily="34" charset="0"/>
              </a:rPr>
              <a:t> must be accompanied by a </a:t>
            </a:r>
            <a:r>
              <a:rPr lang="en-GB" b="1" dirty="0">
                <a:latin typeface="Arial" pitchFamily="34" charset="0"/>
                <a:cs typeface="Arial" pitchFamily="34" charset="0"/>
              </a:rPr>
              <a:t>certified resolution from the board / members/ partners,</a:t>
            </a:r>
            <a:r>
              <a:rPr lang="en-GB" dirty="0">
                <a:latin typeface="Arial" pitchFamily="34" charset="0"/>
                <a:cs typeface="Arial" pitchFamily="34" charset="0"/>
              </a:rPr>
              <a:t> confirming the authority to sign. </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8C04E51C-3DB7-13B7-9F93-487635D3EAA2}"/>
              </a:ext>
            </a:extLst>
          </p:cNvPr>
          <p:cNvPicPr>
            <a:picLocks noChangeAspect="1"/>
          </p:cNvPicPr>
          <p:nvPr/>
        </p:nvPicPr>
        <p:blipFill>
          <a:blip r:embed="rId3"/>
          <a:stretch>
            <a:fillRect/>
          </a:stretch>
        </p:blipFill>
        <p:spPr>
          <a:xfrm>
            <a:off x="1403648" y="2400031"/>
            <a:ext cx="5688632" cy="3395825"/>
          </a:xfrm>
          <a:prstGeom prst="rect">
            <a:avLst/>
          </a:prstGeom>
        </p:spPr>
      </p:pic>
    </p:spTree>
    <p:extLst>
      <p:ext uri="{BB962C8B-B14F-4D97-AF65-F5344CB8AC3E}">
        <p14:creationId xmlns:p14="http://schemas.microsoft.com/office/powerpoint/2010/main" val="33597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5747</Words>
  <Application>Microsoft Office PowerPoint</Application>
  <PresentationFormat>On-screen Show (4:3)</PresentationFormat>
  <Paragraphs>556</Paragraphs>
  <Slides>58</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Calibri</vt:lpstr>
      <vt:lpstr>Symbol</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 </vt:lpstr>
      <vt:lpstr>PowerPoint Presentation</vt:lpstr>
      <vt:lpstr>PowerPoint Presentation</vt:lpstr>
      <vt:lpstr>PowerPoint Presentation</vt:lpstr>
      <vt:lpstr>PowerPoint Presentation</vt:lpstr>
      <vt:lpstr>24 </vt:lpstr>
      <vt:lpstr>25 </vt:lpstr>
      <vt:lpstr>26 </vt:lpstr>
      <vt:lpstr>27 </vt:lpstr>
      <vt:lpstr>PowerPoint Presentation</vt:lpstr>
      <vt:lpstr>PowerPoint Presentation</vt:lpstr>
      <vt:lpstr>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38 </vt:lpstr>
      <vt:lpstr>39 </vt:lpstr>
      <vt:lpstr>40 </vt:lpstr>
      <vt:lpstr>41 </vt:lpstr>
      <vt:lpstr>42 </vt:lpstr>
      <vt:lpstr>43 </vt:lpstr>
      <vt:lpstr>44 </vt:lpstr>
      <vt:lpstr>45 </vt:lpstr>
      <vt:lpstr>46 </vt:lpstr>
      <vt:lpstr>47 </vt:lpstr>
      <vt:lpstr>48 </vt:lpstr>
      <vt:lpstr>49 </vt:lpstr>
      <vt:lpstr>50 </vt:lpstr>
      <vt:lpstr>PowerPoint Presentation</vt:lpstr>
      <vt:lpstr>52 </vt:lpstr>
      <vt:lpstr>53 </vt:lpstr>
      <vt:lpstr>54 </vt:lpstr>
      <vt:lpstr>55 </vt:lpstr>
      <vt:lpstr>56 </vt:lpstr>
      <vt:lpstr>57 </vt:lpstr>
      <vt:lpstr>58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172</cp:revision>
  <dcterms:created xsi:type="dcterms:W3CDTF">2013-10-17T06:13:57Z</dcterms:created>
  <dcterms:modified xsi:type="dcterms:W3CDTF">2025-06-20T09:56:16Z</dcterms:modified>
</cp:coreProperties>
</file>