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42_AA16B7D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0"/>
  </p:notesMasterIdLst>
  <p:sldIdLst>
    <p:sldId id="257" r:id="rId3"/>
    <p:sldId id="310" r:id="rId4"/>
    <p:sldId id="418" r:id="rId5"/>
    <p:sldId id="411" r:id="rId6"/>
    <p:sldId id="365" r:id="rId7"/>
    <p:sldId id="366" r:id="rId8"/>
    <p:sldId id="367" r:id="rId9"/>
    <p:sldId id="419" r:id="rId10"/>
    <p:sldId id="422" r:id="rId11"/>
    <p:sldId id="424" r:id="rId12"/>
    <p:sldId id="423" r:id="rId13"/>
    <p:sldId id="414" r:id="rId14"/>
    <p:sldId id="415" r:id="rId15"/>
    <p:sldId id="393" r:id="rId16"/>
    <p:sldId id="426" r:id="rId17"/>
    <p:sldId id="425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D744C-EAC3-E2C1-1404-8B2B1D69F0C3}" name="Mncedisi Dlova" initials="MD" userId="S::Mncedisi.Dlova@health.gov.za::5bbab9a9-b22a-4860-bec9-4974f9c6fe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modernComment_142_AA16B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4E7DA6-FCDC-4963-875C-16C35CAB6D9A}" authorId="{364D744C-EAC3-E2C1-1404-8B2B1D69F0C3}" created="2025-06-19T09:17:36.2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53615572" sldId="322"/>
      <ac:spMk id="3" creationId="{00000000-0000-0000-0000-000000000000}"/>
      <ac:txMk cp="67" len="8">
        <ac:context len="116" hash="3128630463"/>
      </ac:txMk>
    </ac:txMkLst>
    <p188:pos x="1833314" y="3248992"/>
    <p188:txBody>
      <a:bodyPr/>
      <a:lstStyle/>
      <a:p>
        <a:r>
          <a:rPr lang="en-ZA"/>
          <a:t>Questions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83235-EB24-4941-8A30-944C5BC0365B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7FDD35F-5BA9-4F68-8687-B6CA902B4285}">
      <dgm:prSet phldrT="[Text]" custT="1"/>
      <dgm:spPr/>
      <dgm:t>
        <a:bodyPr/>
        <a:lstStyle/>
        <a:p>
          <a:r>
            <a:rPr lang="en-ZA" sz="1800" dirty="0"/>
            <a:t>Company A (Parent company) example: Khadija Global</a:t>
          </a:r>
        </a:p>
      </dgm:t>
    </dgm:pt>
    <dgm:pt modelId="{A8938B44-40F0-4FA4-B74F-CA958C56EE25}" type="parTrans" cxnId="{4D232BA1-C496-41DF-8410-D16C9C05B85D}">
      <dgm:prSet/>
      <dgm:spPr/>
      <dgm:t>
        <a:bodyPr/>
        <a:lstStyle/>
        <a:p>
          <a:endParaRPr lang="en-ZA" sz="1800"/>
        </a:p>
      </dgm:t>
    </dgm:pt>
    <dgm:pt modelId="{F1EA709E-C829-43A9-AB72-9C17AD4DEBF1}" type="sibTrans" cxnId="{4D232BA1-C496-41DF-8410-D16C9C05B85D}">
      <dgm:prSet/>
      <dgm:spPr/>
      <dgm:t>
        <a:bodyPr/>
        <a:lstStyle/>
        <a:p>
          <a:endParaRPr lang="en-ZA" sz="1800"/>
        </a:p>
      </dgm:t>
    </dgm:pt>
    <dgm:pt modelId="{E53C1748-D760-431F-A8DB-2F3AF932851B}">
      <dgm:prSet phldrT="[Text]" custT="1"/>
      <dgm:spPr/>
      <dgm:t>
        <a:bodyPr/>
        <a:lstStyle/>
        <a:p>
          <a:r>
            <a:rPr lang="en-ZA" sz="1800" dirty="0"/>
            <a:t>Enterprise B (Bidder): </a:t>
          </a:r>
        </a:p>
        <a:p>
          <a:r>
            <a:rPr lang="en-ZA" sz="1800" dirty="0"/>
            <a:t>Khadija Pty (Ltd)</a:t>
          </a:r>
        </a:p>
      </dgm:t>
    </dgm:pt>
    <dgm:pt modelId="{25B3F19F-52E3-4446-A8BC-656881DBDCB5}" type="parTrans" cxnId="{B2DC26FC-6082-4C84-BBD5-AF10E148D91A}">
      <dgm:prSet/>
      <dgm:spPr/>
      <dgm:t>
        <a:bodyPr/>
        <a:lstStyle/>
        <a:p>
          <a:endParaRPr lang="en-ZA" sz="1800"/>
        </a:p>
      </dgm:t>
    </dgm:pt>
    <dgm:pt modelId="{AC2A4C07-3F4C-4240-A120-3BEE28D486DB}" type="sibTrans" cxnId="{B2DC26FC-6082-4C84-BBD5-AF10E148D91A}">
      <dgm:prSet/>
      <dgm:spPr/>
      <dgm:t>
        <a:bodyPr/>
        <a:lstStyle/>
        <a:p>
          <a:endParaRPr lang="en-ZA" sz="1800"/>
        </a:p>
      </dgm:t>
    </dgm:pt>
    <dgm:pt modelId="{E55E9007-71AF-49D7-89EB-83946273D368}">
      <dgm:prSet phldrT="[Text]" custT="1"/>
      <dgm:spPr/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AGREEMENT </a:t>
          </a:r>
          <a:r>
            <a:rPr lang="en-ZA" sz="1800" dirty="0"/>
            <a:t>between</a:t>
          </a:r>
        </a:p>
        <a:p>
          <a:r>
            <a:rPr lang="en-ZA" sz="1800" dirty="0"/>
            <a:t>Enterprise B and Enterprise C </a:t>
          </a:r>
        </a:p>
      </dgm:t>
    </dgm:pt>
    <dgm:pt modelId="{9B581CB5-BEA1-4E7D-8A20-34A3E9D5ADD6}" type="parTrans" cxnId="{81EDBEFC-6232-4128-9B3E-B637BA267733}">
      <dgm:prSet/>
      <dgm:spPr/>
      <dgm:t>
        <a:bodyPr/>
        <a:lstStyle/>
        <a:p>
          <a:endParaRPr lang="en-ZA" sz="1800"/>
        </a:p>
      </dgm:t>
    </dgm:pt>
    <dgm:pt modelId="{E0001BCD-1224-4E4D-8014-3BD4A797AFE1}" type="sibTrans" cxnId="{81EDBEFC-6232-4128-9B3E-B637BA267733}">
      <dgm:prSet/>
      <dgm:spPr/>
      <dgm:t>
        <a:bodyPr/>
        <a:lstStyle/>
        <a:p>
          <a:endParaRPr lang="en-ZA" sz="1800"/>
        </a:p>
      </dgm:t>
    </dgm:pt>
    <dgm:pt modelId="{40A4B0CF-E874-40F9-8373-CD789C80FF5B}">
      <dgm:prSet phldrT="[Text]" custT="1"/>
      <dgm:spPr/>
      <dgm:t>
        <a:bodyPr/>
        <a:lstStyle/>
        <a:p>
          <a:r>
            <a:rPr lang="en-ZA" sz="1800" dirty="0"/>
            <a:t>Enterprise C (Applicant): Khadija Manufacturing</a:t>
          </a:r>
        </a:p>
      </dgm:t>
    </dgm:pt>
    <dgm:pt modelId="{07E08421-B941-4726-85C6-A0159E036C17}" type="parTrans" cxnId="{02FDA4A9-DCF7-48B1-884D-372EC34D7EB7}">
      <dgm:prSet/>
      <dgm:spPr/>
      <dgm:t>
        <a:bodyPr/>
        <a:lstStyle/>
        <a:p>
          <a:endParaRPr lang="en-ZA" sz="1800"/>
        </a:p>
      </dgm:t>
    </dgm:pt>
    <dgm:pt modelId="{B25E7B56-99FB-4CC2-BD75-D631FD0F689C}" type="sibTrans" cxnId="{02FDA4A9-DCF7-48B1-884D-372EC34D7EB7}">
      <dgm:prSet/>
      <dgm:spPr/>
      <dgm:t>
        <a:bodyPr/>
        <a:lstStyle/>
        <a:p>
          <a:endParaRPr lang="en-ZA" sz="1800"/>
        </a:p>
      </dgm:t>
    </dgm:pt>
    <dgm:pt modelId="{9C709FB9-1ABB-4833-BC96-5E3B8626AA40}">
      <dgm:prSet phldrT="[Text]" custT="1"/>
      <dgm:spPr/>
      <dgm:t>
        <a:bodyPr/>
        <a:lstStyle/>
        <a:p>
          <a:r>
            <a:rPr lang="en-ZA" sz="1800" dirty="0"/>
            <a:t>Tender – Bid </a:t>
          </a:r>
        </a:p>
      </dgm:t>
    </dgm:pt>
    <dgm:pt modelId="{98DEA179-ABF5-4996-A141-72E48567EBA1}" type="parTrans" cxnId="{67DF85B8-889C-4BB6-8C31-1C72A1D9286D}">
      <dgm:prSet/>
      <dgm:spPr/>
      <dgm:t>
        <a:bodyPr/>
        <a:lstStyle/>
        <a:p>
          <a:endParaRPr lang="en-ZA" sz="1800"/>
        </a:p>
      </dgm:t>
    </dgm:pt>
    <dgm:pt modelId="{A8E22147-93B5-40C8-B8AD-5CA492DE3B92}" type="sibTrans" cxnId="{67DF85B8-889C-4BB6-8C31-1C72A1D9286D}">
      <dgm:prSet/>
      <dgm:spPr/>
      <dgm:t>
        <a:bodyPr/>
        <a:lstStyle/>
        <a:p>
          <a:endParaRPr lang="en-ZA" sz="1800"/>
        </a:p>
      </dgm:t>
    </dgm:pt>
    <dgm:pt modelId="{B0BF0B2B-B634-4B12-BA04-F7DDCD548EED}" type="pres">
      <dgm:prSet presAssocID="{EB683235-EB24-4941-8A30-944C5BC036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CE75C6-0243-44CC-A21C-7DD2BCFD4F8F}" type="pres">
      <dgm:prSet presAssocID="{77FDD35F-5BA9-4F68-8687-B6CA902B4285}" presName="vertOne" presStyleCnt="0"/>
      <dgm:spPr/>
    </dgm:pt>
    <dgm:pt modelId="{B7D3317A-859D-4446-9BAC-637B7E651247}" type="pres">
      <dgm:prSet presAssocID="{77FDD35F-5BA9-4F68-8687-B6CA902B4285}" presName="txOne" presStyleLbl="node0" presStyleIdx="0" presStyleCnt="1">
        <dgm:presLayoutVars>
          <dgm:chPref val="3"/>
        </dgm:presLayoutVars>
      </dgm:prSet>
      <dgm:spPr/>
    </dgm:pt>
    <dgm:pt modelId="{4099115F-2811-4726-9079-5D9A6D4A6C62}" type="pres">
      <dgm:prSet presAssocID="{77FDD35F-5BA9-4F68-8687-B6CA902B4285}" presName="parTransOne" presStyleCnt="0"/>
      <dgm:spPr/>
    </dgm:pt>
    <dgm:pt modelId="{5F0AF285-6DB2-4A6A-B4A3-4B23441B93F3}" type="pres">
      <dgm:prSet presAssocID="{77FDD35F-5BA9-4F68-8687-B6CA902B4285}" presName="horzOne" presStyleCnt="0"/>
      <dgm:spPr/>
    </dgm:pt>
    <dgm:pt modelId="{D51E47EE-D10B-4C3E-BF9E-7FA6381DF379}" type="pres">
      <dgm:prSet presAssocID="{E53C1748-D760-431F-A8DB-2F3AF932851B}" presName="vertTwo" presStyleCnt="0"/>
      <dgm:spPr/>
    </dgm:pt>
    <dgm:pt modelId="{18392504-8982-4478-8210-77B3728F6937}" type="pres">
      <dgm:prSet presAssocID="{E53C1748-D760-431F-A8DB-2F3AF932851B}" presName="txTwo" presStyleLbl="node2" presStyleIdx="0" presStyleCnt="2" custScaleY="91927" custLinFactY="-16392" custLinFactNeighborX="174" custLinFactNeighborY="-100000">
        <dgm:presLayoutVars>
          <dgm:chPref val="3"/>
        </dgm:presLayoutVars>
      </dgm:prSet>
      <dgm:spPr/>
    </dgm:pt>
    <dgm:pt modelId="{8DA967D3-F4F0-49D4-A1FD-5A863BF0F101}" type="pres">
      <dgm:prSet presAssocID="{E53C1748-D760-431F-A8DB-2F3AF932851B}" presName="parTransTwo" presStyleCnt="0"/>
      <dgm:spPr/>
    </dgm:pt>
    <dgm:pt modelId="{91260409-EF7E-4793-A292-6E5EE77E3CA4}" type="pres">
      <dgm:prSet presAssocID="{E53C1748-D760-431F-A8DB-2F3AF932851B}" presName="horzTwo" presStyleCnt="0"/>
      <dgm:spPr/>
    </dgm:pt>
    <dgm:pt modelId="{662F12DF-2091-429D-96F7-F5750D44C23C}" type="pres">
      <dgm:prSet presAssocID="{E55E9007-71AF-49D7-89EB-83946273D368}" presName="vertThree" presStyleCnt="0"/>
      <dgm:spPr/>
    </dgm:pt>
    <dgm:pt modelId="{1BAA2D32-0423-4791-A35E-1803E3C14127}" type="pres">
      <dgm:prSet presAssocID="{E55E9007-71AF-49D7-89EB-83946273D368}" presName="txThree" presStyleLbl="node3" presStyleIdx="0" presStyleCnt="1" custScaleY="139611" custLinFactY="-9343" custLinFactNeighborX="59334" custLinFactNeighborY="-100000">
        <dgm:presLayoutVars>
          <dgm:chPref val="3"/>
        </dgm:presLayoutVars>
      </dgm:prSet>
      <dgm:spPr/>
    </dgm:pt>
    <dgm:pt modelId="{F6FFB66A-F76C-4D8D-B7BF-DE7C377F3B94}" type="pres">
      <dgm:prSet presAssocID="{E55E9007-71AF-49D7-89EB-83946273D368}" presName="parTransThree" presStyleCnt="0"/>
      <dgm:spPr/>
    </dgm:pt>
    <dgm:pt modelId="{ABC51218-1D33-4A39-BB65-44F76E8A6523}" type="pres">
      <dgm:prSet presAssocID="{E55E9007-71AF-49D7-89EB-83946273D368}" presName="horzThree" presStyleCnt="0"/>
      <dgm:spPr/>
    </dgm:pt>
    <dgm:pt modelId="{BD1798FC-6365-4C13-85CF-89BDB3061592}" type="pres">
      <dgm:prSet presAssocID="{9C709FB9-1ABB-4833-BC96-5E3B8626AA40}" presName="vertFour" presStyleCnt="0">
        <dgm:presLayoutVars>
          <dgm:chPref val="3"/>
        </dgm:presLayoutVars>
      </dgm:prSet>
      <dgm:spPr/>
    </dgm:pt>
    <dgm:pt modelId="{564F1F00-CE0F-4782-BA1D-3A3BEE96057E}" type="pres">
      <dgm:prSet presAssocID="{9C709FB9-1ABB-4833-BC96-5E3B8626AA40}" presName="txFour" presStyleLbl="node4" presStyleIdx="0" presStyleCnt="1" custLinFactNeighborX="59370" custLinFactNeighborY="-3323">
        <dgm:presLayoutVars>
          <dgm:chPref val="3"/>
        </dgm:presLayoutVars>
      </dgm:prSet>
      <dgm:spPr/>
    </dgm:pt>
    <dgm:pt modelId="{B3DBDB1C-E2B3-48B5-B05A-F597BE7C98A4}" type="pres">
      <dgm:prSet presAssocID="{9C709FB9-1ABB-4833-BC96-5E3B8626AA40}" presName="horzFour" presStyleCnt="0"/>
      <dgm:spPr/>
    </dgm:pt>
    <dgm:pt modelId="{38A9EE57-29B8-464E-85A5-A6D01D8CC4D4}" type="pres">
      <dgm:prSet presAssocID="{AC2A4C07-3F4C-4240-A120-3BEE28D486DB}" presName="sibSpaceTwo" presStyleCnt="0"/>
      <dgm:spPr/>
    </dgm:pt>
    <dgm:pt modelId="{46969FF2-5EEB-428C-B144-38795B8483C0}" type="pres">
      <dgm:prSet presAssocID="{40A4B0CF-E874-40F9-8373-CD789C80FF5B}" presName="vertTwo" presStyleCnt="0"/>
      <dgm:spPr/>
    </dgm:pt>
    <dgm:pt modelId="{431E55B8-46D4-4153-968E-874021A0BA0E}" type="pres">
      <dgm:prSet presAssocID="{40A4B0CF-E874-40F9-8373-CD789C80FF5B}" presName="txTwo" presStyleLbl="node2" presStyleIdx="1" presStyleCnt="2" custScaleY="88451" custLinFactNeighborX="-272" custLinFactNeighborY="-22352">
        <dgm:presLayoutVars>
          <dgm:chPref val="3"/>
        </dgm:presLayoutVars>
      </dgm:prSet>
      <dgm:spPr/>
    </dgm:pt>
    <dgm:pt modelId="{907A1CF9-DDE9-4936-979A-AA317A5BBBE5}" type="pres">
      <dgm:prSet presAssocID="{40A4B0CF-E874-40F9-8373-CD789C80FF5B}" presName="horzTwo" presStyleCnt="0"/>
      <dgm:spPr/>
    </dgm:pt>
  </dgm:ptLst>
  <dgm:cxnLst>
    <dgm:cxn modelId="{6E61CA00-910C-4366-A97D-973F0964BBCB}" type="presOf" srcId="{E53C1748-D760-431F-A8DB-2F3AF932851B}" destId="{18392504-8982-4478-8210-77B3728F6937}" srcOrd="0" destOrd="0" presId="urn:microsoft.com/office/officeart/2005/8/layout/hierarchy4"/>
    <dgm:cxn modelId="{D199A701-0506-4DAE-B096-0A20CC8FF229}" type="presOf" srcId="{E55E9007-71AF-49D7-89EB-83946273D368}" destId="{1BAA2D32-0423-4791-A35E-1803E3C14127}" srcOrd="0" destOrd="0" presId="urn:microsoft.com/office/officeart/2005/8/layout/hierarchy4"/>
    <dgm:cxn modelId="{08AC2611-FB7B-4ACE-951A-B98D0E9BB861}" type="presOf" srcId="{EB683235-EB24-4941-8A30-944C5BC0365B}" destId="{B0BF0B2B-B634-4B12-BA04-F7DDCD548EED}" srcOrd="0" destOrd="0" presId="urn:microsoft.com/office/officeart/2005/8/layout/hierarchy4"/>
    <dgm:cxn modelId="{E25F083D-BE4B-4ACB-BB26-7BE8B78BCA82}" type="presOf" srcId="{77FDD35F-5BA9-4F68-8687-B6CA902B4285}" destId="{B7D3317A-859D-4446-9BAC-637B7E651247}" srcOrd="0" destOrd="0" presId="urn:microsoft.com/office/officeart/2005/8/layout/hierarchy4"/>
    <dgm:cxn modelId="{DBE84067-B00B-4FAB-8B75-5715DBC03859}" type="presOf" srcId="{40A4B0CF-E874-40F9-8373-CD789C80FF5B}" destId="{431E55B8-46D4-4153-968E-874021A0BA0E}" srcOrd="0" destOrd="0" presId="urn:microsoft.com/office/officeart/2005/8/layout/hierarchy4"/>
    <dgm:cxn modelId="{4D232BA1-C496-41DF-8410-D16C9C05B85D}" srcId="{EB683235-EB24-4941-8A30-944C5BC0365B}" destId="{77FDD35F-5BA9-4F68-8687-B6CA902B4285}" srcOrd="0" destOrd="0" parTransId="{A8938B44-40F0-4FA4-B74F-CA958C56EE25}" sibTransId="{F1EA709E-C829-43A9-AB72-9C17AD4DEBF1}"/>
    <dgm:cxn modelId="{02FDA4A9-DCF7-48B1-884D-372EC34D7EB7}" srcId="{77FDD35F-5BA9-4F68-8687-B6CA902B4285}" destId="{40A4B0CF-E874-40F9-8373-CD789C80FF5B}" srcOrd="1" destOrd="0" parTransId="{07E08421-B941-4726-85C6-A0159E036C17}" sibTransId="{B25E7B56-99FB-4CC2-BD75-D631FD0F689C}"/>
    <dgm:cxn modelId="{67DF85B8-889C-4BB6-8C31-1C72A1D9286D}" srcId="{E55E9007-71AF-49D7-89EB-83946273D368}" destId="{9C709FB9-1ABB-4833-BC96-5E3B8626AA40}" srcOrd="0" destOrd="0" parTransId="{98DEA179-ABF5-4996-A141-72E48567EBA1}" sibTransId="{A8E22147-93B5-40C8-B8AD-5CA492DE3B92}"/>
    <dgm:cxn modelId="{36ED87F1-D3AF-400F-BE85-D04BDB1725C1}" type="presOf" srcId="{9C709FB9-1ABB-4833-BC96-5E3B8626AA40}" destId="{564F1F00-CE0F-4782-BA1D-3A3BEE96057E}" srcOrd="0" destOrd="0" presId="urn:microsoft.com/office/officeart/2005/8/layout/hierarchy4"/>
    <dgm:cxn modelId="{B2DC26FC-6082-4C84-BBD5-AF10E148D91A}" srcId="{77FDD35F-5BA9-4F68-8687-B6CA902B4285}" destId="{E53C1748-D760-431F-A8DB-2F3AF932851B}" srcOrd="0" destOrd="0" parTransId="{25B3F19F-52E3-4446-A8BC-656881DBDCB5}" sibTransId="{AC2A4C07-3F4C-4240-A120-3BEE28D486DB}"/>
    <dgm:cxn modelId="{81EDBEFC-6232-4128-9B3E-B637BA267733}" srcId="{E53C1748-D760-431F-A8DB-2F3AF932851B}" destId="{E55E9007-71AF-49D7-89EB-83946273D368}" srcOrd="0" destOrd="0" parTransId="{9B581CB5-BEA1-4E7D-8A20-34A3E9D5ADD6}" sibTransId="{E0001BCD-1224-4E4D-8014-3BD4A797AFE1}"/>
    <dgm:cxn modelId="{6EF2B133-85AD-4479-AE88-F17D7365E503}" type="presParOf" srcId="{B0BF0B2B-B634-4B12-BA04-F7DDCD548EED}" destId="{FCCE75C6-0243-44CC-A21C-7DD2BCFD4F8F}" srcOrd="0" destOrd="0" presId="urn:microsoft.com/office/officeart/2005/8/layout/hierarchy4"/>
    <dgm:cxn modelId="{F3D8551F-2397-448F-A3BF-6E04E7F661FC}" type="presParOf" srcId="{FCCE75C6-0243-44CC-A21C-7DD2BCFD4F8F}" destId="{B7D3317A-859D-4446-9BAC-637B7E651247}" srcOrd="0" destOrd="0" presId="urn:microsoft.com/office/officeart/2005/8/layout/hierarchy4"/>
    <dgm:cxn modelId="{D1DDCD81-16D3-472F-8F90-5F6316896889}" type="presParOf" srcId="{FCCE75C6-0243-44CC-A21C-7DD2BCFD4F8F}" destId="{4099115F-2811-4726-9079-5D9A6D4A6C62}" srcOrd="1" destOrd="0" presId="urn:microsoft.com/office/officeart/2005/8/layout/hierarchy4"/>
    <dgm:cxn modelId="{F720904F-F874-47DB-9A50-A4DA097BDEAD}" type="presParOf" srcId="{FCCE75C6-0243-44CC-A21C-7DD2BCFD4F8F}" destId="{5F0AF285-6DB2-4A6A-B4A3-4B23441B93F3}" srcOrd="2" destOrd="0" presId="urn:microsoft.com/office/officeart/2005/8/layout/hierarchy4"/>
    <dgm:cxn modelId="{6C655F32-6678-4109-BA83-A7E26C497416}" type="presParOf" srcId="{5F0AF285-6DB2-4A6A-B4A3-4B23441B93F3}" destId="{D51E47EE-D10B-4C3E-BF9E-7FA6381DF379}" srcOrd="0" destOrd="0" presId="urn:microsoft.com/office/officeart/2005/8/layout/hierarchy4"/>
    <dgm:cxn modelId="{9F768A52-7C42-4CA0-B4B8-76B5BDAF0617}" type="presParOf" srcId="{D51E47EE-D10B-4C3E-BF9E-7FA6381DF379}" destId="{18392504-8982-4478-8210-77B3728F6937}" srcOrd="0" destOrd="0" presId="urn:microsoft.com/office/officeart/2005/8/layout/hierarchy4"/>
    <dgm:cxn modelId="{537CAD55-488D-4658-BCC5-8FE658F4F48E}" type="presParOf" srcId="{D51E47EE-D10B-4C3E-BF9E-7FA6381DF379}" destId="{8DA967D3-F4F0-49D4-A1FD-5A863BF0F101}" srcOrd="1" destOrd="0" presId="urn:microsoft.com/office/officeart/2005/8/layout/hierarchy4"/>
    <dgm:cxn modelId="{A8CF3584-7AA9-4C6E-AB13-6C034AB741B8}" type="presParOf" srcId="{D51E47EE-D10B-4C3E-BF9E-7FA6381DF379}" destId="{91260409-EF7E-4793-A292-6E5EE77E3CA4}" srcOrd="2" destOrd="0" presId="urn:microsoft.com/office/officeart/2005/8/layout/hierarchy4"/>
    <dgm:cxn modelId="{B60D9D91-C22D-4DE2-8FA5-097C1EAB1DD4}" type="presParOf" srcId="{91260409-EF7E-4793-A292-6E5EE77E3CA4}" destId="{662F12DF-2091-429D-96F7-F5750D44C23C}" srcOrd="0" destOrd="0" presId="urn:microsoft.com/office/officeart/2005/8/layout/hierarchy4"/>
    <dgm:cxn modelId="{6B09555D-344B-4610-91A1-1FB12AB625CC}" type="presParOf" srcId="{662F12DF-2091-429D-96F7-F5750D44C23C}" destId="{1BAA2D32-0423-4791-A35E-1803E3C14127}" srcOrd="0" destOrd="0" presId="urn:microsoft.com/office/officeart/2005/8/layout/hierarchy4"/>
    <dgm:cxn modelId="{BD446BC1-2C18-426A-8C1C-7B60C1DE16DE}" type="presParOf" srcId="{662F12DF-2091-429D-96F7-F5750D44C23C}" destId="{F6FFB66A-F76C-4D8D-B7BF-DE7C377F3B94}" srcOrd="1" destOrd="0" presId="urn:microsoft.com/office/officeart/2005/8/layout/hierarchy4"/>
    <dgm:cxn modelId="{65593984-3A52-49DE-8008-133402C929B4}" type="presParOf" srcId="{662F12DF-2091-429D-96F7-F5750D44C23C}" destId="{ABC51218-1D33-4A39-BB65-44F76E8A6523}" srcOrd="2" destOrd="0" presId="urn:microsoft.com/office/officeart/2005/8/layout/hierarchy4"/>
    <dgm:cxn modelId="{09639C8B-CFCF-4E04-93CD-0AFD5AF3B4AE}" type="presParOf" srcId="{ABC51218-1D33-4A39-BB65-44F76E8A6523}" destId="{BD1798FC-6365-4C13-85CF-89BDB3061592}" srcOrd="0" destOrd="0" presId="urn:microsoft.com/office/officeart/2005/8/layout/hierarchy4"/>
    <dgm:cxn modelId="{80622BE2-17E3-4B32-AD2A-53FD4800F6DD}" type="presParOf" srcId="{BD1798FC-6365-4C13-85CF-89BDB3061592}" destId="{564F1F00-CE0F-4782-BA1D-3A3BEE96057E}" srcOrd="0" destOrd="0" presId="urn:microsoft.com/office/officeart/2005/8/layout/hierarchy4"/>
    <dgm:cxn modelId="{62549C47-91ED-44F6-B6AA-629DB91D78F3}" type="presParOf" srcId="{BD1798FC-6365-4C13-85CF-89BDB3061592}" destId="{B3DBDB1C-E2B3-48B5-B05A-F597BE7C98A4}" srcOrd="1" destOrd="0" presId="urn:microsoft.com/office/officeart/2005/8/layout/hierarchy4"/>
    <dgm:cxn modelId="{A6BCD45B-6D74-4F86-B4C2-941D9A7D5457}" type="presParOf" srcId="{5F0AF285-6DB2-4A6A-B4A3-4B23441B93F3}" destId="{38A9EE57-29B8-464E-85A5-A6D01D8CC4D4}" srcOrd="1" destOrd="0" presId="urn:microsoft.com/office/officeart/2005/8/layout/hierarchy4"/>
    <dgm:cxn modelId="{60E5E409-D029-44DF-A464-430AE6274062}" type="presParOf" srcId="{5F0AF285-6DB2-4A6A-B4A3-4B23441B93F3}" destId="{46969FF2-5EEB-428C-B144-38795B8483C0}" srcOrd="2" destOrd="0" presId="urn:microsoft.com/office/officeart/2005/8/layout/hierarchy4"/>
    <dgm:cxn modelId="{B28C7532-2A5C-4188-B9D9-BC329A7B48D4}" type="presParOf" srcId="{46969FF2-5EEB-428C-B144-38795B8483C0}" destId="{431E55B8-46D4-4153-968E-874021A0BA0E}" srcOrd="0" destOrd="0" presId="urn:microsoft.com/office/officeart/2005/8/layout/hierarchy4"/>
    <dgm:cxn modelId="{1D847254-343F-43C9-A719-E46BFADE19E2}" type="presParOf" srcId="{46969FF2-5EEB-428C-B144-38795B8483C0}" destId="{907A1CF9-DDE9-4936-979A-AA317A5BBB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83235-EB24-4941-8A30-944C5BC0365B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7FDD35F-5BA9-4F68-8687-B6CA902B4285}">
      <dgm:prSet phldrT="[Text]" custT="1"/>
      <dgm:spPr/>
      <dgm:t>
        <a:bodyPr/>
        <a:lstStyle/>
        <a:p>
          <a:r>
            <a:rPr lang="en-ZA" sz="1800" dirty="0"/>
            <a:t>Enterprise A: </a:t>
          </a:r>
          <a:r>
            <a:rPr lang="en-ZA" sz="1800" dirty="0" err="1"/>
            <a:t>Ephodia</a:t>
          </a:r>
          <a:r>
            <a:rPr lang="en-ZA" sz="1800" dirty="0"/>
            <a:t> Pty (Ltd)</a:t>
          </a:r>
        </a:p>
        <a:p>
          <a:r>
            <a:rPr lang="en-ZA" sz="1800" dirty="0"/>
            <a:t>(Fully or Partly Own Enterprise B) – (Bidder)</a:t>
          </a:r>
        </a:p>
      </dgm:t>
    </dgm:pt>
    <dgm:pt modelId="{A8938B44-40F0-4FA4-B74F-CA958C56EE25}" type="parTrans" cxnId="{4D232BA1-C496-41DF-8410-D16C9C05B85D}">
      <dgm:prSet/>
      <dgm:spPr/>
      <dgm:t>
        <a:bodyPr/>
        <a:lstStyle/>
        <a:p>
          <a:endParaRPr lang="en-ZA" sz="1800"/>
        </a:p>
      </dgm:t>
    </dgm:pt>
    <dgm:pt modelId="{F1EA709E-C829-43A9-AB72-9C17AD4DEBF1}" type="sibTrans" cxnId="{4D232BA1-C496-41DF-8410-D16C9C05B85D}">
      <dgm:prSet/>
      <dgm:spPr/>
      <dgm:t>
        <a:bodyPr/>
        <a:lstStyle/>
        <a:p>
          <a:endParaRPr lang="en-ZA" sz="1800"/>
        </a:p>
      </dgm:t>
    </dgm:pt>
    <dgm:pt modelId="{E53C1748-D760-431F-A8DB-2F3AF932851B}">
      <dgm:prSet phldrT="[Text]" custT="1"/>
      <dgm:spPr/>
      <dgm:t>
        <a:bodyPr/>
        <a:lstStyle/>
        <a:p>
          <a:r>
            <a:rPr lang="en-ZA" sz="1800" dirty="0"/>
            <a:t>Enterprise B (Applicant): Marione RSA Pty (Ltd)</a:t>
          </a:r>
        </a:p>
      </dgm:t>
    </dgm:pt>
    <dgm:pt modelId="{25B3F19F-52E3-4446-A8BC-656881DBDCB5}" type="parTrans" cxnId="{B2DC26FC-6082-4C84-BBD5-AF10E148D91A}">
      <dgm:prSet/>
      <dgm:spPr/>
      <dgm:t>
        <a:bodyPr/>
        <a:lstStyle/>
        <a:p>
          <a:endParaRPr lang="en-ZA" sz="1800"/>
        </a:p>
      </dgm:t>
    </dgm:pt>
    <dgm:pt modelId="{AC2A4C07-3F4C-4240-A120-3BEE28D486DB}" type="sibTrans" cxnId="{B2DC26FC-6082-4C84-BBD5-AF10E148D91A}">
      <dgm:prSet/>
      <dgm:spPr/>
      <dgm:t>
        <a:bodyPr/>
        <a:lstStyle/>
        <a:p>
          <a:endParaRPr lang="en-ZA" sz="1800"/>
        </a:p>
      </dgm:t>
    </dgm:pt>
    <dgm:pt modelId="{E55E9007-71AF-49D7-89EB-83946273D368}">
      <dgm:prSet phldrT="[Text]" custT="1"/>
      <dgm:spPr/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AGREEMENT</a:t>
          </a:r>
          <a:r>
            <a:rPr lang="en-ZA" sz="1800" dirty="0"/>
            <a:t> between</a:t>
          </a:r>
        </a:p>
        <a:p>
          <a:r>
            <a:rPr lang="en-ZA" sz="1800" dirty="0"/>
            <a:t>Enterprise A and Enterprise B </a:t>
          </a:r>
        </a:p>
      </dgm:t>
    </dgm:pt>
    <dgm:pt modelId="{9B581CB5-BEA1-4E7D-8A20-34A3E9D5ADD6}" type="parTrans" cxnId="{81EDBEFC-6232-4128-9B3E-B637BA267733}">
      <dgm:prSet/>
      <dgm:spPr/>
      <dgm:t>
        <a:bodyPr/>
        <a:lstStyle/>
        <a:p>
          <a:endParaRPr lang="en-ZA" sz="1800"/>
        </a:p>
      </dgm:t>
    </dgm:pt>
    <dgm:pt modelId="{E0001BCD-1224-4E4D-8014-3BD4A797AFE1}" type="sibTrans" cxnId="{81EDBEFC-6232-4128-9B3E-B637BA267733}">
      <dgm:prSet/>
      <dgm:spPr/>
      <dgm:t>
        <a:bodyPr/>
        <a:lstStyle/>
        <a:p>
          <a:endParaRPr lang="en-ZA" sz="1800"/>
        </a:p>
      </dgm:t>
    </dgm:pt>
    <dgm:pt modelId="{9C709FB9-1ABB-4833-BC96-5E3B8626AA40}">
      <dgm:prSet phldrT="[Text]" custT="1"/>
      <dgm:spPr/>
      <dgm:t>
        <a:bodyPr/>
        <a:lstStyle/>
        <a:p>
          <a:r>
            <a:rPr lang="en-ZA" sz="1800" dirty="0"/>
            <a:t>Tender – Bid </a:t>
          </a:r>
        </a:p>
      </dgm:t>
    </dgm:pt>
    <dgm:pt modelId="{98DEA179-ABF5-4996-A141-72E48567EBA1}" type="parTrans" cxnId="{67DF85B8-889C-4BB6-8C31-1C72A1D9286D}">
      <dgm:prSet/>
      <dgm:spPr/>
      <dgm:t>
        <a:bodyPr/>
        <a:lstStyle/>
        <a:p>
          <a:endParaRPr lang="en-ZA" sz="1800"/>
        </a:p>
      </dgm:t>
    </dgm:pt>
    <dgm:pt modelId="{A8E22147-93B5-40C8-B8AD-5CA492DE3B92}" type="sibTrans" cxnId="{67DF85B8-889C-4BB6-8C31-1C72A1D9286D}">
      <dgm:prSet/>
      <dgm:spPr/>
      <dgm:t>
        <a:bodyPr/>
        <a:lstStyle/>
        <a:p>
          <a:endParaRPr lang="en-ZA" sz="1800"/>
        </a:p>
      </dgm:t>
    </dgm:pt>
    <dgm:pt modelId="{B0BF0B2B-B634-4B12-BA04-F7DDCD548EED}" type="pres">
      <dgm:prSet presAssocID="{EB683235-EB24-4941-8A30-944C5BC036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CE75C6-0243-44CC-A21C-7DD2BCFD4F8F}" type="pres">
      <dgm:prSet presAssocID="{77FDD35F-5BA9-4F68-8687-B6CA902B4285}" presName="vertOne" presStyleCnt="0"/>
      <dgm:spPr/>
    </dgm:pt>
    <dgm:pt modelId="{B7D3317A-859D-4446-9BAC-637B7E651247}" type="pres">
      <dgm:prSet presAssocID="{77FDD35F-5BA9-4F68-8687-B6CA902B4285}" presName="txOne" presStyleLbl="node0" presStyleIdx="0" presStyleCnt="1" custScaleY="18614" custLinFactY="-8524" custLinFactNeighborX="-49" custLinFactNeighborY="-100000">
        <dgm:presLayoutVars>
          <dgm:chPref val="3"/>
        </dgm:presLayoutVars>
      </dgm:prSet>
      <dgm:spPr/>
    </dgm:pt>
    <dgm:pt modelId="{4099115F-2811-4726-9079-5D9A6D4A6C62}" type="pres">
      <dgm:prSet presAssocID="{77FDD35F-5BA9-4F68-8687-B6CA902B4285}" presName="parTransOne" presStyleCnt="0"/>
      <dgm:spPr/>
    </dgm:pt>
    <dgm:pt modelId="{5F0AF285-6DB2-4A6A-B4A3-4B23441B93F3}" type="pres">
      <dgm:prSet presAssocID="{77FDD35F-5BA9-4F68-8687-B6CA902B4285}" presName="horzOne" presStyleCnt="0"/>
      <dgm:spPr/>
    </dgm:pt>
    <dgm:pt modelId="{D51E47EE-D10B-4C3E-BF9E-7FA6381DF379}" type="pres">
      <dgm:prSet presAssocID="{E53C1748-D760-431F-A8DB-2F3AF932851B}" presName="vertTwo" presStyleCnt="0"/>
      <dgm:spPr/>
    </dgm:pt>
    <dgm:pt modelId="{18392504-8982-4478-8210-77B3728F6937}" type="pres">
      <dgm:prSet presAssocID="{E53C1748-D760-431F-A8DB-2F3AF932851B}" presName="txTwo" presStyleLbl="node2" presStyleIdx="0" presStyleCnt="1" custScaleY="17409" custLinFactY="-1536" custLinFactNeighborX="-1119" custLinFactNeighborY="-100000">
        <dgm:presLayoutVars>
          <dgm:chPref val="3"/>
        </dgm:presLayoutVars>
      </dgm:prSet>
      <dgm:spPr/>
    </dgm:pt>
    <dgm:pt modelId="{8DA967D3-F4F0-49D4-A1FD-5A863BF0F101}" type="pres">
      <dgm:prSet presAssocID="{E53C1748-D760-431F-A8DB-2F3AF932851B}" presName="parTransTwo" presStyleCnt="0"/>
      <dgm:spPr/>
    </dgm:pt>
    <dgm:pt modelId="{91260409-EF7E-4793-A292-6E5EE77E3CA4}" type="pres">
      <dgm:prSet presAssocID="{E53C1748-D760-431F-A8DB-2F3AF932851B}" presName="horzTwo" presStyleCnt="0"/>
      <dgm:spPr/>
    </dgm:pt>
    <dgm:pt modelId="{662F12DF-2091-429D-96F7-F5750D44C23C}" type="pres">
      <dgm:prSet presAssocID="{E55E9007-71AF-49D7-89EB-83946273D368}" presName="vertThree" presStyleCnt="0"/>
      <dgm:spPr/>
    </dgm:pt>
    <dgm:pt modelId="{1BAA2D32-0423-4791-A35E-1803E3C14127}" type="pres">
      <dgm:prSet presAssocID="{E55E9007-71AF-49D7-89EB-83946273D368}" presName="txThree" presStyleLbl="node3" presStyleIdx="0" presStyleCnt="1" custScaleY="18939" custLinFactY="-4117" custLinFactNeighborX="-1119" custLinFactNeighborY="-100000">
        <dgm:presLayoutVars>
          <dgm:chPref val="3"/>
        </dgm:presLayoutVars>
      </dgm:prSet>
      <dgm:spPr/>
    </dgm:pt>
    <dgm:pt modelId="{F6FFB66A-F76C-4D8D-B7BF-DE7C377F3B94}" type="pres">
      <dgm:prSet presAssocID="{E55E9007-71AF-49D7-89EB-83946273D368}" presName="parTransThree" presStyleCnt="0"/>
      <dgm:spPr/>
    </dgm:pt>
    <dgm:pt modelId="{ABC51218-1D33-4A39-BB65-44F76E8A6523}" type="pres">
      <dgm:prSet presAssocID="{E55E9007-71AF-49D7-89EB-83946273D368}" presName="horzThree" presStyleCnt="0"/>
      <dgm:spPr/>
    </dgm:pt>
    <dgm:pt modelId="{BD1798FC-6365-4C13-85CF-89BDB3061592}" type="pres">
      <dgm:prSet presAssocID="{9C709FB9-1ABB-4833-BC96-5E3B8626AA40}" presName="vertFour" presStyleCnt="0">
        <dgm:presLayoutVars>
          <dgm:chPref val="3"/>
        </dgm:presLayoutVars>
      </dgm:prSet>
      <dgm:spPr/>
    </dgm:pt>
    <dgm:pt modelId="{564F1F00-CE0F-4782-BA1D-3A3BEE96057E}" type="pres">
      <dgm:prSet presAssocID="{9C709FB9-1ABB-4833-BC96-5E3B8626AA40}" presName="txFour" presStyleLbl="node4" presStyleIdx="0" presStyleCnt="1" custScaleY="20282" custLinFactNeighborX="-366" custLinFactNeighborY="-11630">
        <dgm:presLayoutVars>
          <dgm:chPref val="3"/>
        </dgm:presLayoutVars>
      </dgm:prSet>
      <dgm:spPr/>
    </dgm:pt>
    <dgm:pt modelId="{B3DBDB1C-E2B3-48B5-B05A-F597BE7C98A4}" type="pres">
      <dgm:prSet presAssocID="{9C709FB9-1ABB-4833-BC96-5E3B8626AA40}" presName="horzFour" presStyleCnt="0"/>
      <dgm:spPr/>
    </dgm:pt>
  </dgm:ptLst>
  <dgm:cxnLst>
    <dgm:cxn modelId="{6E61CA00-910C-4366-A97D-973F0964BBCB}" type="presOf" srcId="{E53C1748-D760-431F-A8DB-2F3AF932851B}" destId="{18392504-8982-4478-8210-77B3728F6937}" srcOrd="0" destOrd="0" presId="urn:microsoft.com/office/officeart/2005/8/layout/hierarchy4"/>
    <dgm:cxn modelId="{D199A701-0506-4DAE-B096-0A20CC8FF229}" type="presOf" srcId="{E55E9007-71AF-49D7-89EB-83946273D368}" destId="{1BAA2D32-0423-4791-A35E-1803E3C14127}" srcOrd="0" destOrd="0" presId="urn:microsoft.com/office/officeart/2005/8/layout/hierarchy4"/>
    <dgm:cxn modelId="{08AC2611-FB7B-4ACE-951A-B98D0E9BB861}" type="presOf" srcId="{EB683235-EB24-4941-8A30-944C5BC0365B}" destId="{B0BF0B2B-B634-4B12-BA04-F7DDCD548EED}" srcOrd="0" destOrd="0" presId="urn:microsoft.com/office/officeart/2005/8/layout/hierarchy4"/>
    <dgm:cxn modelId="{E25F083D-BE4B-4ACB-BB26-7BE8B78BCA82}" type="presOf" srcId="{77FDD35F-5BA9-4F68-8687-B6CA902B4285}" destId="{B7D3317A-859D-4446-9BAC-637B7E651247}" srcOrd="0" destOrd="0" presId="urn:microsoft.com/office/officeart/2005/8/layout/hierarchy4"/>
    <dgm:cxn modelId="{4D232BA1-C496-41DF-8410-D16C9C05B85D}" srcId="{EB683235-EB24-4941-8A30-944C5BC0365B}" destId="{77FDD35F-5BA9-4F68-8687-B6CA902B4285}" srcOrd="0" destOrd="0" parTransId="{A8938B44-40F0-4FA4-B74F-CA958C56EE25}" sibTransId="{F1EA709E-C829-43A9-AB72-9C17AD4DEBF1}"/>
    <dgm:cxn modelId="{67DF85B8-889C-4BB6-8C31-1C72A1D9286D}" srcId="{E55E9007-71AF-49D7-89EB-83946273D368}" destId="{9C709FB9-1ABB-4833-BC96-5E3B8626AA40}" srcOrd="0" destOrd="0" parTransId="{98DEA179-ABF5-4996-A141-72E48567EBA1}" sibTransId="{A8E22147-93B5-40C8-B8AD-5CA492DE3B92}"/>
    <dgm:cxn modelId="{36ED87F1-D3AF-400F-BE85-D04BDB1725C1}" type="presOf" srcId="{9C709FB9-1ABB-4833-BC96-5E3B8626AA40}" destId="{564F1F00-CE0F-4782-BA1D-3A3BEE96057E}" srcOrd="0" destOrd="0" presId="urn:microsoft.com/office/officeart/2005/8/layout/hierarchy4"/>
    <dgm:cxn modelId="{B2DC26FC-6082-4C84-BBD5-AF10E148D91A}" srcId="{77FDD35F-5BA9-4F68-8687-B6CA902B4285}" destId="{E53C1748-D760-431F-A8DB-2F3AF932851B}" srcOrd="0" destOrd="0" parTransId="{25B3F19F-52E3-4446-A8BC-656881DBDCB5}" sibTransId="{AC2A4C07-3F4C-4240-A120-3BEE28D486DB}"/>
    <dgm:cxn modelId="{81EDBEFC-6232-4128-9B3E-B637BA267733}" srcId="{E53C1748-D760-431F-A8DB-2F3AF932851B}" destId="{E55E9007-71AF-49D7-89EB-83946273D368}" srcOrd="0" destOrd="0" parTransId="{9B581CB5-BEA1-4E7D-8A20-34A3E9D5ADD6}" sibTransId="{E0001BCD-1224-4E4D-8014-3BD4A797AFE1}"/>
    <dgm:cxn modelId="{6EF2B133-85AD-4479-AE88-F17D7365E503}" type="presParOf" srcId="{B0BF0B2B-B634-4B12-BA04-F7DDCD548EED}" destId="{FCCE75C6-0243-44CC-A21C-7DD2BCFD4F8F}" srcOrd="0" destOrd="0" presId="urn:microsoft.com/office/officeart/2005/8/layout/hierarchy4"/>
    <dgm:cxn modelId="{F3D8551F-2397-448F-A3BF-6E04E7F661FC}" type="presParOf" srcId="{FCCE75C6-0243-44CC-A21C-7DD2BCFD4F8F}" destId="{B7D3317A-859D-4446-9BAC-637B7E651247}" srcOrd="0" destOrd="0" presId="urn:microsoft.com/office/officeart/2005/8/layout/hierarchy4"/>
    <dgm:cxn modelId="{D1DDCD81-16D3-472F-8F90-5F6316896889}" type="presParOf" srcId="{FCCE75C6-0243-44CC-A21C-7DD2BCFD4F8F}" destId="{4099115F-2811-4726-9079-5D9A6D4A6C62}" srcOrd="1" destOrd="0" presId="urn:microsoft.com/office/officeart/2005/8/layout/hierarchy4"/>
    <dgm:cxn modelId="{F720904F-F874-47DB-9A50-A4DA097BDEAD}" type="presParOf" srcId="{FCCE75C6-0243-44CC-A21C-7DD2BCFD4F8F}" destId="{5F0AF285-6DB2-4A6A-B4A3-4B23441B93F3}" srcOrd="2" destOrd="0" presId="urn:microsoft.com/office/officeart/2005/8/layout/hierarchy4"/>
    <dgm:cxn modelId="{6C655F32-6678-4109-BA83-A7E26C497416}" type="presParOf" srcId="{5F0AF285-6DB2-4A6A-B4A3-4B23441B93F3}" destId="{D51E47EE-D10B-4C3E-BF9E-7FA6381DF379}" srcOrd="0" destOrd="0" presId="urn:microsoft.com/office/officeart/2005/8/layout/hierarchy4"/>
    <dgm:cxn modelId="{9F768A52-7C42-4CA0-B4B8-76B5BDAF0617}" type="presParOf" srcId="{D51E47EE-D10B-4C3E-BF9E-7FA6381DF379}" destId="{18392504-8982-4478-8210-77B3728F6937}" srcOrd="0" destOrd="0" presId="urn:microsoft.com/office/officeart/2005/8/layout/hierarchy4"/>
    <dgm:cxn modelId="{537CAD55-488D-4658-BCC5-8FE658F4F48E}" type="presParOf" srcId="{D51E47EE-D10B-4C3E-BF9E-7FA6381DF379}" destId="{8DA967D3-F4F0-49D4-A1FD-5A863BF0F101}" srcOrd="1" destOrd="0" presId="urn:microsoft.com/office/officeart/2005/8/layout/hierarchy4"/>
    <dgm:cxn modelId="{A8CF3584-7AA9-4C6E-AB13-6C034AB741B8}" type="presParOf" srcId="{D51E47EE-D10B-4C3E-BF9E-7FA6381DF379}" destId="{91260409-EF7E-4793-A292-6E5EE77E3CA4}" srcOrd="2" destOrd="0" presId="urn:microsoft.com/office/officeart/2005/8/layout/hierarchy4"/>
    <dgm:cxn modelId="{B60D9D91-C22D-4DE2-8FA5-097C1EAB1DD4}" type="presParOf" srcId="{91260409-EF7E-4793-A292-6E5EE77E3CA4}" destId="{662F12DF-2091-429D-96F7-F5750D44C23C}" srcOrd="0" destOrd="0" presId="urn:microsoft.com/office/officeart/2005/8/layout/hierarchy4"/>
    <dgm:cxn modelId="{6B09555D-344B-4610-91A1-1FB12AB625CC}" type="presParOf" srcId="{662F12DF-2091-429D-96F7-F5750D44C23C}" destId="{1BAA2D32-0423-4791-A35E-1803E3C14127}" srcOrd="0" destOrd="0" presId="urn:microsoft.com/office/officeart/2005/8/layout/hierarchy4"/>
    <dgm:cxn modelId="{BD446BC1-2C18-426A-8C1C-7B60C1DE16DE}" type="presParOf" srcId="{662F12DF-2091-429D-96F7-F5750D44C23C}" destId="{F6FFB66A-F76C-4D8D-B7BF-DE7C377F3B94}" srcOrd="1" destOrd="0" presId="urn:microsoft.com/office/officeart/2005/8/layout/hierarchy4"/>
    <dgm:cxn modelId="{65593984-3A52-49DE-8008-133402C929B4}" type="presParOf" srcId="{662F12DF-2091-429D-96F7-F5750D44C23C}" destId="{ABC51218-1D33-4A39-BB65-44F76E8A6523}" srcOrd="2" destOrd="0" presId="urn:microsoft.com/office/officeart/2005/8/layout/hierarchy4"/>
    <dgm:cxn modelId="{09639C8B-CFCF-4E04-93CD-0AFD5AF3B4AE}" type="presParOf" srcId="{ABC51218-1D33-4A39-BB65-44F76E8A6523}" destId="{BD1798FC-6365-4C13-85CF-89BDB3061592}" srcOrd="0" destOrd="0" presId="urn:microsoft.com/office/officeart/2005/8/layout/hierarchy4"/>
    <dgm:cxn modelId="{80622BE2-17E3-4B32-AD2A-53FD4800F6DD}" type="presParOf" srcId="{BD1798FC-6365-4C13-85CF-89BDB3061592}" destId="{564F1F00-CE0F-4782-BA1D-3A3BEE96057E}" srcOrd="0" destOrd="0" presId="urn:microsoft.com/office/officeart/2005/8/layout/hierarchy4"/>
    <dgm:cxn modelId="{62549C47-91ED-44F6-B6AA-629DB91D78F3}" type="presParOf" srcId="{BD1798FC-6365-4C13-85CF-89BDB3061592}" destId="{B3DBDB1C-E2B3-48B5-B05A-F597BE7C98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EC840-8100-4248-B083-51B6B7E386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222A70-223A-4E7F-8CE0-C8E2E9CD3ECE}">
      <dgm:prSet phldrT="[Text]"/>
      <dgm:spPr/>
      <dgm:t>
        <a:bodyPr/>
        <a:lstStyle/>
        <a:p>
          <a:r>
            <a:rPr lang="en-ZA" b="1" dirty="0">
              <a:solidFill>
                <a:srgbClr val="FFFF00"/>
              </a:solidFill>
            </a:rPr>
            <a:t>Current MRC </a:t>
          </a:r>
          <a:r>
            <a:rPr lang="en-ZA" dirty="0"/>
            <a:t>holder sold dossier to </a:t>
          </a:r>
          <a:r>
            <a:rPr lang="en-ZA" b="1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dirty="0"/>
            <a:t>holder </a:t>
          </a:r>
        </a:p>
      </dgm:t>
    </dgm:pt>
    <dgm:pt modelId="{FFB80EB3-3222-4E23-88BB-BA49DC70D9D4}" type="parTrans" cxnId="{8AD1884A-D2F7-4731-B7BA-BA2E5CF8E17A}">
      <dgm:prSet/>
      <dgm:spPr/>
      <dgm:t>
        <a:bodyPr/>
        <a:lstStyle/>
        <a:p>
          <a:endParaRPr lang="en-ZA"/>
        </a:p>
      </dgm:t>
    </dgm:pt>
    <dgm:pt modelId="{192AE2D2-3CDF-4127-ACFF-99BA769D9B21}" type="sibTrans" cxnId="{8AD1884A-D2F7-4731-B7BA-BA2E5CF8E17A}">
      <dgm:prSet/>
      <dgm:spPr/>
      <dgm:t>
        <a:bodyPr/>
        <a:lstStyle/>
        <a:p>
          <a:endParaRPr lang="en-ZA"/>
        </a:p>
      </dgm:t>
    </dgm:pt>
    <dgm:pt modelId="{6B186774-8FF7-4BF4-A9DF-94687CBBDCF2}">
      <dgm:prSet phldrT="[Text]"/>
      <dgm:spPr/>
      <dgm:t>
        <a:bodyPr/>
        <a:lstStyle/>
        <a:p>
          <a:r>
            <a:rPr lang="en-ZA" b="1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dirty="0"/>
            <a:t>holder has submitted a change of </a:t>
          </a:r>
          <a:r>
            <a:rPr lang="en-ZA" dirty="0" err="1"/>
            <a:t>applicancy</a:t>
          </a:r>
          <a:r>
            <a:rPr lang="en-ZA" dirty="0"/>
            <a:t> to SAHRPA</a:t>
          </a:r>
        </a:p>
      </dgm:t>
    </dgm:pt>
    <dgm:pt modelId="{03F7707E-FF8A-4919-AA5C-919D58AC4594}" type="parTrans" cxnId="{828F0406-4454-44D4-99C2-6DCA4035CD42}">
      <dgm:prSet/>
      <dgm:spPr/>
      <dgm:t>
        <a:bodyPr/>
        <a:lstStyle/>
        <a:p>
          <a:endParaRPr lang="en-ZA"/>
        </a:p>
      </dgm:t>
    </dgm:pt>
    <dgm:pt modelId="{E3398ECE-BD59-4434-8745-BD6B17EB261A}" type="sibTrans" cxnId="{828F0406-4454-44D4-99C2-6DCA4035CD42}">
      <dgm:prSet/>
      <dgm:spPr/>
      <dgm:t>
        <a:bodyPr/>
        <a:lstStyle/>
        <a:p>
          <a:endParaRPr lang="en-ZA"/>
        </a:p>
      </dgm:t>
    </dgm:pt>
    <dgm:pt modelId="{B360A5C8-B066-43DB-97E6-DE44605D8190}">
      <dgm:prSet phldrT="[Text]"/>
      <dgm:spPr/>
      <dgm:t>
        <a:bodyPr/>
        <a:lstStyle/>
        <a:p>
          <a:r>
            <a:rPr lang="en-ZA" dirty="0"/>
            <a:t>Awaiting SAHPRA approval </a:t>
          </a:r>
        </a:p>
      </dgm:t>
    </dgm:pt>
    <dgm:pt modelId="{DE9A3477-6D5C-4F6D-BF0F-8C08B26ABCA8}" type="parTrans" cxnId="{CDC14D1B-4B81-4AE4-9BD1-3E27EE90472A}">
      <dgm:prSet/>
      <dgm:spPr/>
      <dgm:t>
        <a:bodyPr/>
        <a:lstStyle/>
        <a:p>
          <a:endParaRPr lang="en-ZA"/>
        </a:p>
      </dgm:t>
    </dgm:pt>
    <dgm:pt modelId="{FDFBF067-95C1-43AF-B1C7-D803006A71C4}" type="sibTrans" cxnId="{CDC14D1B-4B81-4AE4-9BD1-3E27EE90472A}">
      <dgm:prSet/>
      <dgm:spPr/>
      <dgm:t>
        <a:bodyPr/>
        <a:lstStyle/>
        <a:p>
          <a:endParaRPr lang="en-ZA"/>
        </a:p>
      </dgm:t>
    </dgm:pt>
    <dgm:pt modelId="{9FDFF4A4-E4E9-41FF-B837-82BD94BC9004}" type="pres">
      <dgm:prSet presAssocID="{826EC840-8100-4248-B083-51B6B7E38631}" presName="CompostProcess" presStyleCnt="0">
        <dgm:presLayoutVars>
          <dgm:dir/>
          <dgm:resizeHandles val="exact"/>
        </dgm:presLayoutVars>
      </dgm:prSet>
      <dgm:spPr/>
    </dgm:pt>
    <dgm:pt modelId="{F87AF415-93CD-4A2E-83F1-3F98CBE57A9A}" type="pres">
      <dgm:prSet presAssocID="{826EC840-8100-4248-B083-51B6B7E38631}" presName="arrow" presStyleLbl="bgShp" presStyleIdx="0" presStyleCnt="1"/>
      <dgm:spPr/>
    </dgm:pt>
    <dgm:pt modelId="{4CFE4BDF-E798-4356-8262-0648D19242A1}" type="pres">
      <dgm:prSet presAssocID="{826EC840-8100-4248-B083-51B6B7E38631}" presName="linearProcess" presStyleCnt="0"/>
      <dgm:spPr/>
    </dgm:pt>
    <dgm:pt modelId="{09DEEAC3-6B70-41B0-8153-524B9F590DA7}" type="pres">
      <dgm:prSet presAssocID="{9F222A70-223A-4E7F-8CE0-C8E2E9CD3ECE}" presName="textNode" presStyleLbl="node1" presStyleIdx="0" presStyleCnt="3">
        <dgm:presLayoutVars>
          <dgm:bulletEnabled val="1"/>
        </dgm:presLayoutVars>
      </dgm:prSet>
      <dgm:spPr/>
    </dgm:pt>
    <dgm:pt modelId="{120936DA-48FD-4EDC-B354-D801BBBCBE1E}" type="pres">
      <dgm:prSet presAssocID="{192AE2D2-3CDF-4127-ACFF-99BA769D9B21}" presName="sibTrans" presStyleCnt="0"/>
      <dgm:spPr/>
    </dgm:pt>
    <dgm:pt modelId="{FD1100C1-F6A8-4ADE-A017-DBF54CE351F5}" type="pres">
      <dgm:prSet presAssocID="{6B186774-8FF7-4BF4-A9DF-94687CBBDCF2}" presName="textNode" presStyleLbl="node1" presStyleIdx="1" presStyleCnt="3">
        <dgm:presLayoutVars>
          <dgm:bulletEnabled val="1"/>
        </dgm:presLayoutVars>
      </dgm:prSet>
      <dgm:spPr/>
    </dgm:pt>
    <dgm:pt modelId="{5A39CAAD-56E7-4BCB-AA20-E6B7CA85A5FC}" type="pres">
      <dgm:prSet presAssocID="{E3398ECE-BD59-4434-8745-BD6B17EB261A}" presName="sibTrans" presStyleCnt="0"/>
      <dgm:spPr/>
    </dgm:pt>
    <dgm:pt modelId="{74C8E522-4F8A-4588-B08A-9A8F09086FAA}" type="pres">
      <dgm:prSet presAssocID="{B360A5C8-B066-43DB-97E6-DE44605D819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28F0406-4454-44D4-99C2-6DCA4035CD42}" srcId="{826EC840-8100-4248-B083-51B6B7E38631}" destId="{6B186774-8FF7-4BF4-A9DF-94687CBBDCF2}" srcOrd="1" destOrd="0" parTransId="{03F7707E-FF8A-4919-AA5C-919D58AC4594}" sibTransId="{E3398ECE-BD59-4434-8745-BD6B17EB261A}"/>
    <dgm:cxn modelId="{CDC14D1B-4B81-4AE4-9BD1-3E27EE90472A}" srcId="{826EC840-8100-4248-B083-51B6B7E38631}" destId="{B360A5C8-B066-43DB-97E6-DE44605D8190}" srcOrd="2" destOrd="0" parTransId="{DE9A3477-6D5C-4F6D-BF0F-8C08B26ABCA8}" sibTransId="{FDFBF067-95C1-43AF-B1C7-D803006A71C4}"/>
    <dgm:cxn modelId="{F6336A2C-941C-4733-B694-F59AC9CEA362}" type="presOf" srcId="{B360A5C8-B066-43DB-97E6-DE44605D8190}" destId="{74C8E522-4F8A-4588-B08A-9A8F09086FAA}" srcOrd="0" destOrd="0" presId="urn:microsoft.com/office/officeart/2005/8/layout/hProcess9"/>
    <dgm:cxn modelId="{8AD1884A-D2F7-4731-B7BA-BA2E5CF8E17A}" srcId="{826EC840-8100-4248-B083-51B6B7E38631}" destId="{9F222A70-223A-4E7F-8CE0-C8E2E9CD3ECE}" srcOrd="0" destOrd="0" parTransId="{FFB80EB3-3222-4E23-88BB-BA49DC70D9D4}" sibTransId="{192AE2D2-3CDF-4127-ACFF-99BA769D9B21}"/>
    <dgm:cxn modelId="{580A835A-4AEE-4B2D-870E-97F77A1DF87D}" type="presOf" srcId="{6B186774-8FF7-4BF4-A9DF-94687CBBDCF2}" destId="{FD1100C1-F6A8-4ADE-A017-DBF54CE351F5}" srcOrd="0" destOrd="0" presId="urn:microsoft.com/office/officeart/2005/8/layout/hProcess9"/>
    <dgm:cxn modelId="{49A239BC-6674-4BA3-AD9F-C7DD3E0B7AEC}" type="presOf" srcId="{9F222A70-223A-4E7F-8CE0-C8E2E9CD3ECE}" destId="{09DEEAC3-6B70-41B0-8153-524B9F590DA7}" srcOrd="0" destOrd="0" presId="urn:microsoft.com/office/officeart/2005/8/layout/hProcess9"/>
    <dgm:cxn modelId="{186A50F3-7B37-4FE5-B63F-21AE6C189D2C}" type="presOf" srcId="{826EC840-8100-4248-B083-51B6B7E38631}" destId="{9FDFF4A4-E4E9-41FF-B837-82BD94BC9004}" srcOrd="0" destOrd="0" presId="urn:microsoft.com/office/officeart/2005/8/layout/hProcess9"/>
    <dgm:cxn modelId="{3C2B1ADF-4093-4382-8238-0EF344115800}" type="presParOf" srcId="{9FDFF4A4-E4E9-41FF-B837-82BD94BC9004}" destId="{F87AF415-93CD-4A2E-83F1-3F98CBE57A9A}" srcOrd="0" destOrd="0" presId="urn:microsoft.com/office/officeart/2005/8/layout/hProcess9"/>
    <dgm:cxn modelId="{07A01A51-24A9-4006-8B7B-4FA907EF7EA4}" type="presParOf" srcId="{9FDFF4A4-E4E9-41FF-B837-82BD94BC9004}" destId="{4CFE4BDF-E798-4356-8262-0648D19242A1}" srcOrd="1" destOrd="0" presId="urn:microsoft.com/office/officeart/2005/8/layout/hProcess9"/>
    <dgm:cxn modelId="{4E2D4413-800E-43E6-8926-E83D9C15987C}" type="presParOf" srcId="{4CFE4BDF-E798-4356-8262-0648D19242A1}" destId="{09DEEAC3-6B70-41B0-8153-524B9F590DA7}" srcOrd="0" destOrd="0" presId="urn:microsoft.com/office/officeart/2005/8/layout/hProcess9"/>
    <dgm:cxn modelId="{EDF8320C-8C1F-4398-8AC7-C90AF5ED3C8C}" type="presParOf" srcId="{4CFE4BDF-E798-4356-8262-0648D19242A1}" destId="{120936DA-48FD-4EDC-B354-D801BBBCBE1E}" srcOrd="1" destOrd="0" presId="urn:microsoft.com/office/officeart/2005/8/layout/hProcess9"/>
    <dgm:cxn modelId="{2D2F7C10-1E88-42E1-883E-2C62AAA97038}" type="presParOf" srcId="{4CFE4BDF-E798-4356-8262-0648D19242A1}" destId="{FD1100C1-F6A8-4ADE-A017-DBF54CE351F5}" srcOrd="2" destOrd="0" presId="urn:microsoft.com/office/officeart/2005/8/layout/hProcess9"/>
    <dgm:cxn modelId="{175166F2-86A6-4505-A3A8-DABF7E99E5AC}" type="presParOf" srcId="{4CFE4BDF-E798-4356-8262-0648D19242A1}" destId="{5A39CAAD-56E7-4BCB-AA20-E6B7CA85A5FC}" srcOrd="3" destOrd="0" presId="urn:microsoft.com/office/officeart/2005/8/layout/hProcess9"/>
    <dgm:cxn modelId="{9639DC22-FFE5-466C-84A4-C3C1BE2B3261}" type="presParOf" srcId="{4CFE4BDF-E798-4356-8262-0648D19242A1}" destId="{74C8E522-4F8A-4588-B08A-9A8F09086F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317A-859D-4446-9BAC-637B7E651247}">
      <dsp:nvSpPr>
        <dsp:cNvPr id="0" name=""/>
        <dsp:cNvSpPr/>
      </dsp:nvSpPr>
      <dsp:spPr>
        <a:xfrm>
          <a:off x="2338" y="360"/>
          <a:ext cx="6330170" cy="95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Company A (Parent company) example: Khadija Global</a:t>
          </a:r>
        </a:p>
      </dsp:txBody>
      <dsp:txXfrm>
        <a:off x="30219" y="28241"/>
        <a:ext cx="6274408" cy="896155"/>
      </dsp:txXfrm>
    </dsp:sp>
    <dsp:sp modelId="{18392504-8982-4478-8210-77B3728F6937}">
      <dsp:nvSpPr>
        <dsp:cNvPr id="0" name=""/>
        <dsp:cNvSpPr/>
      </dsp:nvSpPr>
      <dsp:spPr>
        <a:xfrm>
          <a:off x="13792" y="796239"/>
          <a:ext cx="3031579" cy="875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B (Bidder):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Khadija Pty (Ltd)</a:t>
          </a:r>
        </a:p>
      </dsp:txBody>
      <dsp:txXfrm>
        <a:off x="39422" y="821869"/>
        <a:ext cx="2980319" cy="823809"/>
      </dsp:txXfrm>
    </dsp:sp>
    <dsp:sp modelId="{1BAA2D32-0423-4791-A35E-1803E3C14127}">
      <dsp:nvSpPr>
        <dsp:cNvPr id="0" name=""/>
        <dsp:cNvSpPr/>
      </dsp:nvSpPr>
      <dsp:spPr>
        <a:xfrm>
          <a:off x="1806171" y="1816184"/>
          <a:ext cx="3019755" cy="1328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AGREEMENT </a:t>
          </a:r>
          <a:r>
            <a:rPr lang="en-ZA" sz="1800" kern="1200" dirty="0"/>
            <a:t>between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B and Enterprise C </a:t>
          </a:r>
        </a:p>
      </dsp:txBody>
      <dsp:txXfrm>
        <a:off x="1845096" y="1855109"/>
        <a:ext cx="2941905" cy="1251132"/>
      </dsp:txXfrm>
    </dsp:sp>
    <dsp:sp modelId="{564F1F00-CE0F-4782-BA1D-3A3BEE96057E}">
      <dsp:nvSpPr>
        <dsp:cNvPr id="0" name=""/>
        <dsp:cNvSpPr/>
      </dsp:nvSpPr>
      <dsp:spPr>
        <a:xfrm>
          <a:off x="1807258" y="3358022"/>
          <a:ext cx="3019755" cy="9519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Tender – Bid </a:t>
          </a:r>
        </a:p>
      </dsp:txBody>
      <dsp:txXfrm>
        <a:off x="1835139" y="3385903"/>
        <a:ext cx="2963993" cy="896155"/>
      </dsp:txXfrm>
    </dsp:sp>
    <dsp:sp modelId="{431E55B8-46D4-4153-968E-874021A0BA0E}">
      <dsp:nvSpPr>
        <dsp:cNvPr id="0" name=""/>
        <dsp:cNvSpPr/>
      </dsp:nvSpPr>
      <dsp:spPr>
        <a:xfrm>
          <a:off x="3286503" y="817280"/>
          <a:ext cx="3031579" cy="8419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C (Applicant): Khadija Manufacturing</a:t>
          </a:r>
        </a:p>
      </dsp:txBody>
      <dsp:txXfrm>
        <a:off x="3311164" y="841941"/>
        <a:ext cx="2982257" cy="792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317A-859D-4446-9BAC-637B7E651247}">
      <dsp:nvSpPr>
        <dsp:cNvPr id="0" name=""/>
        <dsp:cNvSpPr/>
      </dsp:nvSpPr>
      <dsp:spPr>
        <a:xfrm>
          <a:off x="0" y="0"/>
          <a:ext cx="4727848" cy="912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A: </a:t>
          </a:r>
          <a:r>
            <a:rPr lang="en-ZA" sz="1800" kern="1200" dirty="0" err="1"/>
            <a:t>Ephodia</a:t>
          </a:r>
          <a:r>
            <a:rPr lang="en-ZA" sz="1800" kern="1200" dirty="0"/>
            <a:t> Pty (Ltd)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(Fully or Partly Own Enterprise B) – (Bidder)</a:t>
          </a:r>
        </a:p>
      </dsp:txBody>
      <dsp:txXfrm>
        <a:off x="26716" y="26716"/>
        <a:ext cx="4674416" cy="858728"/>
      </dsp:txXfrm>
    </dsp:sp>
    <dsp:sp modelId="{18392504-8982-4478-8210-77B3728F6937}">
      <dsp:nvSpPr>
        <dsp:cNvPr id="0" name=""/>
        <dsp:cNvSpPr/>
      </dsp:nvSpPr>
      <dsp:spPr>
        <a:xfrm>
          <a:off x="0" y="1046322"/>
          <a:ext cx="4727848" cy="8531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B (Applicant): Marione RSA Pty (Ltd)</a:t>
          </a:r>
        </a:p>
      </dsp:txBody>
      <dsp:txXfrm>
        <a:off x="24987" y="1071309"/>
        <a:ext cx="4677874" cy="803136"/>
      </dsp:txXfrm>
    </dsp:sp>
    <dsp:sp modelId="{1BAA2D32-0423-4791-A35E-1803E3C14127}">
      <dsp:nvSpPr>
        <dsp:cNvPr id="0" name=""/>
        <dsp:cNvSpPr/>
      </dsp:nvSpPr>
      <dsp:spPr>
        <a:xfrm>
          <a:off x="0" y="2037712"/>
          <a:ext cx="4727848" cy="928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AGREEMENT</a:t>
          </a:r>
          <a:r>
            <a:rPr lang="en-ZA" sz="1800" kern="1200" dirty="0"/>
            <a:t> between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A and Enterprise B </a:t>
          </a:r>
        </a:p>
      </dsp:txBody>
      <dsp:txXfrm>
        <a:off x="27183" y="2064895"/>
        <a:ext cx="4673482" cy="873720"/>
      </dsp:txXfrm>
    </dsp:sp>
    <dsp:sp modelId="{564F1F00-CE0F-4782-BA1D-3A3BEE96057E}">
      <dsp:nvSpPr>
        <dsp:cNvPr id="0" name=""/>
        <dsp:cNvSpPr/>
      </dsp:nvSpPr>
      <dsp:spPr>
        <a:xfrm>
          <a:off x="0" y="3127150"/>
          <a:ext cx="4727848" cy="9938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Tender – Bid </a:t>
          </a:r>
        </a:p>
      </dsp:txBody>
      <dsp:txXfrm>
        <a:off x="29110" y="3156260"/>
        <a:ext cx="4669628" cy="935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F415-93CD-4A2E-83F1-3F98CBE57A9A}">
      <dsp:nvSpPr>
        <dsp:cNvPr id="0" name=""/>
        <dsp:cNvSpPr/>
      </dsp:nvSpPr>
      <dsp:spPr>
        <a:xfrm>
          <a:off x="609599" y="0"/>
          <a:ext cx="6908800" cy="43982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EEAC3-6B70-41B0-8153-524B9F590DA7}">
      <dsp:nvSpPr>
        <dsp:cNvPr id="0" name=""/>
        <dsp:cNvSpPr/>
      </dsp:nvSpPr>
      <dsp:spPr>
        <a:xfrm>
          <a:off x="8731" y="1319479"/>
          <a:ext cx="2616200" cy="1759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1" kern="1200" dirty="0">
              <a:solidFill>
                <a:srgbClr val="FFFF00"/>
              </a:solidFill>
            </a:rPr>
            <a:t>Current MRC </a:t>
          </a:r>
          <a:r>
            <a:rPr lang="en-ZA" sz="2100" kern="1200" dirty="0"/>
            <a:t>holder sold dossier to </a:t>
          </a:r>
          <a:r>
            <a:rPr lang="en-ZA" sz="21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sz="2100" kern="1200" dirty="0"/>
            <a:t>holder </a:t>
          </a:r>
        </a:p>
      </dsp:txBody>
      <dsp:txXfrm>
        <a:off x="94613" y="1405361"/>
        <a:ext cx="2444436" cy="1587541"/>
      </dsp:txXfrm>
    </dsp:sp>
    <dsp:sp modelId="{FD1100C1-F6A8-4ADE-A017-DBF54CE351F5}">
      <dsp:nvSpPr>
        <dsp:cNvPr id="0" name=""/>
        <dsp:cNvSpPr/>
      </dsp:nvSpPr>
      <dsp:spPr>
        <a:xfrm>
          <a:off x="2755899" y="1319479"/>
          <a:ext cx="2616200" cy="1759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sz="2100" kern="1200" dirty="0"/>
            <a:t>holder has submitted a change of </a:t>
          </a:r>
          <a:r>
            <a:rPr lang="en-ZA" sz="2100" kern="1200" dirty="0" err="1"/>
            <a:t>applicancy</a:t>
          </a:r>
          <a:r>
            <a:rPr lang="en-ZA" sz="2100" kern="1200" dirty="0"/>
            <a:t> to SAHRPA</a:t>
          </a:r>
        </a:p>
      </dsp:txBody>
      <dsp:txXfrm>
        <a:off x="2841781" y="1405361"/>
        <a:ext cx="2444436" cy="1587541"/>
      </dsp:txXfrm>
    </dsp:sp>
    <dsp:sp modelId="{74C8E522-4F8A-4588-B08A-9A8F09086FAA}">
      <dsp:nvSpPr>
        <dsp:cNvPr id="0" name=""/>
        <dsp:cNvSpPr/>
      </dsp:nvSpPr>
      <dsp:spPr>
        <a:xfrm>
          <a:off x="5503068" y="1319479"/>
          <a:ext cx="2616200" cy="1759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Awaiting SAHPRA approval </a:t>
          </a:r>
        </a:p>
      </dsp:txBody>
      <dsp:txXfrm>
        <a:off x="5588950" y="1405361"/>
        <a:ext cx="2444436" cy="158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0605-5304-4C4F-A2B1-BC2725675DF0}" type="datetimeFigureOut">
              <a:rPr lang="en-ZA" smtClean="0"/>
              <a:t>11/07/2025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33F6-83A5-42D0-A770-D21858111E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89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83065-C2FC-4804-BC0B-97B864B91C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2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048771" y="5929355"/>
            <a:ext cx="142876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668032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181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5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2_AA16B7D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3424" y="1759497"/>
            <a:ext cx="661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61616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Clarity on requirements of Sections 4.2 and 5.1.2 </a:t>
            </a:r>
            <a:endParaRPr lang="en-US" sz="20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9717" y="243006"/>
            <a:ext cx="8928992" cy="838200"/>
          </a:xfrm>
          <a:prstGeom prst="rect">
            <a:avLst/>
          </a:prstGeom>
        </p:spPr>
        <p:txBody>
          <a:bodyPr tIns="45720" rIns="91440" bIns="45720" anchor="b">
            <a:no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951984" y="6093296"/>
            <a:ext cx="4211960" cy="504056"/>
          </a:xfrm>
          <a:prstGeom prst="rect">
            <a:avLst/>
          </a:prstGeom>
        </p:spPr>
        <p:txBody>
          <a:bodyPr/>
          <a:lstStyle/>
          <a:p>
            <a:pPr algn="r"/>
            <a:fld id="{CBC46984-3EBE-41C3-89AC-B4134D0B3EC1}" type="slidenum">
              <a:rPr lang="en-ZA" sz="1200">
                <a:latin typeface="Arial" pitchFamily="34" charset="0"/>
                <a:cs typeface="Arial" pitchFamily="34" charset="0"/>
              </a:rPr>
              <a:pPr algn="r"/>
              <a:t>1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2686" y="3139357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Contracting, governance and policy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4298" y="481484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11 July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54A2C-1CAA-20EF-05E7-24E3694D9723}"/>
              </a:ext>
            </a:extLst>
          </p:cNvPr>
          <p:cNvSpPr txBox="1"/>
          <p:nvPr/>
        </p:nvSpPr>
        <p:spPr>
          <a:xfrm>
            <a:off x="118030" y="206497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difference….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CD2067-D548-9C5E-65E8-D41E070C0723}"/>
              </a:ext>
            </a:extLst>
          </p:cNvPr>
          <p:cNvSpPr/>
          <p:nvPr/>
        </p:nvSpPr>
        <p:spPr>
          <a:xfrm>
            <a:off x="533400" y="1405128"/>
            <a:ext cx="4096512" cy="3877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40A334-2F58-6BB1-0BDC-CE097976C32C}"/>
              </a:ext>
            </a:extLst>
          </p:cNvPr>
          <p:cNvSpPr/>
          <p:nvPr/>
        </p:nvSpPr>
        <p:spPr>
          <a:xfrm>
            <a:off x="7562090" y="1405128"/>
            <a:ext cx="4096512" cy="3877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Joint Venture Incorporated</a:t>
            </a:r>
            <a:endParaRPr lang="en-Z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6259F-1323-77F7-2442-EE5BD9ABCFF4}"/>
              </a:ext>
            </a:extLst>
          </p:cNvPr>
          <p:cNvSpPr txBox="1"/>
          <p:nvPr/>
        </p:nvSpPr>
        <p:spPr>
          <a:xfrm>
            <a:off x="1407414" y="1672506"/>
            <a:ext cx="234848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Consortium, Joint Venture (Unincorporated), and or Partnership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84D11-EA2A-EA70-9E61-233AC15724B0}"/>
              </a:ext>
            </a:extLst>
          </p:cNvPr>
          <p:cNvSpPr/>
          <p:nvPr/>
        </p:nvSpPr>
        <p:spPr>
          <a:xfrm>
            <a:off x="329778" y="4058412"/>
            <a:ext cx="4828032" cy="167335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Exist for the purpose of participating in state tenders – remain two or more legal entities – no new company registered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12CE80-219F-5D4C-B89F-F2562059192A}"/>
              </a:ext>
            </a:extLst>
          </p:cNvPr>
          <p:cNvSpPr/>
          <p:nvPr/>
        </p:nvSpPr>
        <p:spPr>
          <a:xfrm>
            <a:off x="7278624" y="4056888"/>
            <a:ext cx="4828032" cy="16733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Exist for the purpose of participating in state tenders – form a new legal entity (registered on CIPC and CSD) the – new entity is the BIDDER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8A3B63-7153-D650-17E8-B9F280F7E4D2}"/>
              </a:ext>
            </a:extLst>
          </p:cNvPr>
          <p:cNvSpPr/>
          <p:nvPr/>
        </p:nvSpPr>
        <p:spPr>
          <a:xfrm>
            <a:off x="3918036" y="1672506"/>
            <a:ext cx="4375572" cy="145474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Has agreements between legal entities that NDOH must have sight of for the purpose of participating on state contracts – Valid for the duration of the contract period</a:t>
            </a:r>
          </a:p>
        </p:txBody>
      </p:sp>
    </p:spTree>
    <p:extLst>
      <p:ext uri="{BB962C8B-B14F-4D97-AF65-F5344CB8AC3E}">
        <p14:creationId xmlns:p14="http://schemas.microsoft.com/office/powerpoint/2010/main" val="6352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726CB-398A-4B8B-2D10-E5DAB83C82F9}"/>
              </a:ext>
            </a:extLst>
          </p:cNvPr>
          <p:cNvSpPr txBox="1"/>
          <p:nvPr/>
        </p:nvSpPr>
        <p:spPr>
          <a:xfrm>
            <a:off x="95250" y="219456"/>
            <a:ext cx="97071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usually included in these types of agreements?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B06DD-489D-E9EC-1F4D-1FB8357CB5B2}"/>
              </a:ext>
            </a:extLst>
          </p:cNvPr>
          <p:cNvSpPr txBox="1"/>
          <p:nvPr/>
        </p:nvSpPr>
        <p:spPr>
          <a:xfrm>
            <a:off x="95250" y="1143502"/>
            <a:ext cx="12192000" cy="4570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 Consortium, Joint Venture (Incorporated or Unincorporated), and or Partnership an agreement is required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 &amp; Scope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Objectives, business goals, and scope of collaboration.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Roles &amp; Responsibilities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Defined roles of each party, including responsibilities for pharmacovigilance, recalls, and payments.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Contributions &amp; Liabilities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Each party’s inputs (e.g. capital, IP, assets) and legal obligations.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Governance Structure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Management setup, decision-making processes, and distribution of control.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Authorized Signatories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Individuals legally empowered to sign bid documents on behalf of the group.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 Percentages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share/ownership or participation level of each member.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Agreement Duration &amp; Termination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Timeframe of the agreement, renewal terms, and procedures for termination (including implications on the contract).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Relevant Details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Any additional information required to fully understand the arrangement.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6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3C64-795F-E642-1F81-3504BFCCE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268F8-4209-D823-211F-11C571C5B0CC}"/>
              </a:ext>
            </a:extLst>
          </p:cNvPr>
          <p:cNvSpPr txBox="1"/>
          <p:nvPr/>
        </p:nvSpPr>
        <p:spPr>
          <a:xfrm>
            <a:off x="104775" y="92411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requirements continue: Joint Venture/Consortium/Partnerships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84838-41C7-74EC-7F2C-051135E75F22}"/>
              </a:ext>
            </a:extLst>
          </p:cNvPr>
          <p:cNvSpPr txBox="1"/>
          <p:nvPr/>
        </p:nvSpPr>
        <p:spPr>
          <a:xfrm>
            <a:off x="266700" y="1124744"/>
            <a:ext cx="11696700" cy="4036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00050" algn="just">
              <a:lnSpc>
                <a:spcPct val="150000"/>
              </a:lnSpc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such cases, the following documentation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 included with the bid: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certified copy of the signed agreement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bidder and the applicant, outlining the terms of their relationship.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PBD 3 must be completed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the appointed representative must be authorised to act on behalf of the consortium, joint venture (incorporated or unincorporated), or partnership.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algn="just">
              <a:lnSpc>
                <a:spcPct val="150000"/>
              </a:lnSpc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Additionally, all parties involved in the consortium, joint venture (incorporated or unincorporated) or partnership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submit the relevant legislative and mandatory documentation as required for this bid, as specified in the SRCC (Special Requirements and Conditions of Contract).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028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3087-6FA5-3C98-1907-7F9C1863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367B2D-56DB-D5BA-AD8F-56140DE9A325}"/>
              </a:ext>
            </a:extLst>
          </p:cNvPr>
          <p:cNvSpPr txBox="1"/>
          <p:nvPr/>
        </p:nvSpPr>
        <p:spPr>
          <a:xfrm>
            <a:off x="104775" y="120986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requirements continue:  Joint Venture/Consortium/Partnerships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3E924-88B6-D5C4-24DE-464AC515DAA4}"/>
              </a:ext>
            </a:extLst>
          </p:cNvPr>
          <p:cNvSpPr txBox="1"/>
          <p:nvPr/>
        </p:nvSpPr>
        <p:spPr>
          <a:xfrm>
            <a:off x="104775" y="1143760"/>
            <a:ext cx="11811000" cy="4190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00050" algn="just">
              <a:lnSpc>
                <a:spcPct val="150000"/>
              </a:lnSpc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entity (participant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consortium joint venture (incorporated or unincorporated), or partnership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submit all mandatory documents including the following:</a:t>
            </a:r>
          </a:p>
          <a:p>
            <a:pPr marL="6858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 Compliance Status (TCS) PIN.</a:t>
            </a:r>
          </a:p>
          <a:p>
            <a:pPr marL="6858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Proof of Central Supplier Database (CSD) registration (CSD report).</a:t>
            </a:r>
            <a:endParaRPr lang="en-ZA" sz="20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algn="just">
              <a:lnSpc>
                <a:spcPct val="150000"/>
              </a:lnSpc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algn="just">
              <a:lnSpc>
                <a:spcPct val="150000"/>
              </a:lnSpc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additional documents issued by the 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Companies and Intellectual Property Commission (CIPC)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be submitted, the inclusion of these two specific forms is mandatory.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Registration certificate (Form </a:t>
            </a:r>
            <a:r>
              <a:rPr lang="en-GB" sz="20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14.3)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Notice of change of Directors (Form </a:t>
            </a:r>
            <a:r>
              <a:rPr lang="en-GB" sz="2000" b="1" kern="0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</a:t>
            </a:r>
            <a:r>
              <a:rPr lang="en-GB" sz="2000" b="1" kern="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39)</a:t>
            </a:r>
            <a:endParaRPr lang="en-US" sz="20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8EB4C-09D3-EF99-AC00-D433E48C29C6}"/>
              </a:ext>
            </a:extLst>
          </p:cNvPr>
          <p:cNvSpPr txBox="1"/>
          <p:nvPr/>
        </p:nvSpPr>
        <p:spPr>
          <a:xfrm>
            <a:off x="219075" y="18136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Legislative requirements (Phase II evaluation) continue: Joint Venture/Consortium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3F6D7-0612-EA36-DF10-83A12793D9CE}"/>
              </a:ext>
            </a:extLst>
          </p:cNvPr>
          <p:cNvSpPr txBox="1"/>
          <p:nvPr/>
        </p:nvSpPr>
        <p:spPr>
          <a:xfrm>
            <a:off x="-1" y="1124745"/>
            <a:ext cx="12068175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agreement is required for multiple enterprises combined in a bid.</a:t>
            </a:r>
          </a:p>
          <a:p>
            <a:pPr marL="400050" algn="just">
              <a:lnSpc>
                <a:spcPct val="150000"/>
              </a:lnSpc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following </a:t>
            </a: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legislative documents are mandatory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 all parties involved in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consortium, joint venture (incorporated or unincorporated), or partnership.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valid license to manufacture (bidder and applicant),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along with certified copies as per section 5.1, must be provided for all parties involved in the bid.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MRC (Medicines Registration Certificate) as per section 5, where one of the parties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consortium, joint venture (incorporated or unincorporated) or partnership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identified as the applicant.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parties in the Consortium/Joint Venture or Partnership must submit the legislative and mandatory requirements pertaining to this bid as indicated in the SRCC. </a:t>
            </a:r>
          </a:p>
          <a:p>
            <a:pPr marL="228600">
              <a:lnSpc>
                <a:spcPct val="150000"/>
              </a:lnSpc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 to section 5 of the SRCC for further details pertaining to mandatory legislative requirements.</a:t>
            </a:r>
          </a:p>
          <a:p>
            <a:pPr lvl="1" algn="just"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73BC-3303-FDD3-81E6-3A729108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117A0-E12A-F56C-80D2-6F06B883DA6D}"/>
              </a:ext>
            </a:extLst>
          </p:cNvPr>
          <p:cNvSpPr txBox="1"/>
          <p:nvPr/>
        </p:nvSpPr>
        <p:spPr>
          <a:xfrm>
            <a:off x="145923" y="82144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to do if the above does not apply but you are busy with a transfer of </a:t>
            </a:r>
            <a:r>
              <a:rPr lang="en-GB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applicancy</a:t>
            </a: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B37BB4-DCAD-568A-CFD4-07C8BBE59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448671"/>
              </p:ext>
            </p:extLst>
          </p:nvPr>
        </p:nvGraphicFramePr>
        <p:xfrm>
          <a:off x="550672" y="1229868"/>
          <a:ext cx="8128000" cy="439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E6E37D4-3F21-2A07-A36A-8B1511F27EF6}"/>
              </a:ext>
            </a:extLst>
          </p:cNvPr>
          <p:cNvSpPr/>
          <p:nvPr/>
        </p:nvSpPr>
        <p:spPr>
          <a:xfrm>
            <a:off x="9180576" y="1408176"/>
            <a:ext cx="2788920" cy="16642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Scenario 1: </a:t>
            </a:r>
            <a:r>
              <a:rPr lang="en-ZA" dirty="0" err="1"/>
              <a:t>Applicancy</a:t>
            </a:r>
            <a:r>
              <a:rPr lang="en-ZA" dirty="0"/>
              <a:t> transfer completed by the time of bid closure – proceed as normal the bidder is the applicant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62EF8-6C50-4EC5-62C4-80321EB6E5EC}"/>
              </a:ext>
            </a:extLst>
          </p:cNvPr>
          <p:cNvSpPr/>
          <p:nvPr/>
        </p:nvSpPr>
        <p:spPr>
          <a:xfrm>
            <a:off x="9180576" y="3429000"/>
            <a:ext cx="2788920" cy="18288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Scenario 2: </a:t>
            </a:r>
            <a:r>
              <a:rPr lang="en-ZA" dirty="0" err="1"/>
              <a:t>Applicancy</a:t>
            </a:r>
            <a:r>
              <a:rPr lang="en-ZA" dirty="0"/>
              <a:t> transfer NOT completed by the time of bid closure – Current MRC holder MUST submit the bid </a:t>
            </a:r>
          </a:p>
          <a:p>
            <a:pPr algn="ctr"/>
            <a:r>
              <a:rPr lang="en-ZA" dirty="0"/>
              <a:t>= bidder is the applicant</a:t>
            </a:r>
          </a:p>
        </p:txBody>
      </p:sp>
    </p:spTree>
    <p:extLst>
      <p:ext uri="{BB962C8B-B14F-4D97-AF65-F5344CB8AC3E}">
        <p14:creationId xmlns:p14="http://schemas.microsoft.com/office/powerpoint/2010/main" val="172550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1AD74-FB2D-1122-2C65-06702DB94673}"/>
              </a:ext>
            </a:extLst>
          </p:cNvPr>
          <p:cNvSpPr txBox="1"/>
          <p:nvPr/>
        </p:nvSpPr>
        <p:spPr>
          <a:xfrm>
            <a:off x="145923" y="82144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will happen if the contract is awarded to Current MRC holder Section 30 SRCC: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59D69-807D-9194-58EF-2724154E76E2}"/>
              </a:ext>
            </a:extLst>
          </p:cNvPr>
          <p:cNvSpPr txBox="1"/>
          <p:nvPr/>
        </p:nvSpPr>
        <p:spPr>
          <a:xfrm>
            <a:off x="40194" y="3795793"/>
            <a:ext cx="121920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Requirements: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Formal letter from </a:t>
            </a:r>
            <a:r>
              <a:rPr lang="en-US" b="1" dirty="0">
                <a:effectLst/>
                <a:latin typeface="-apple-system"/>
              </a:rPr>
              <a:t>Current MRC </a:t>
            </a:r>
            <a:r>
              <a:rPr lang="en-US" b="1" dirty="0">
                <a:latin typeface="-apple-system"/>
              </a:rPr>
              <a:t>holder </a:t>
            </a:r>
            <a:r>
              <a:rPr lang="en-US" dirty="0">
                <a:effectLst/>
                <a:latin typeface="-apple-system"/>
              </a:rPr>
              <a:t>indicating the ceding and rationale.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Formal letter from </a:t>
            </a:r>
            <a:r>
              <a:rPr lang="en-US" b="1" dirty="0">
                <a:latin typeface="-apple-system"/>
              </a:rPr>
              <a:t>Future MRC holder </a:t>
            </a:r>
            <a:r>
              <a:rPr lang="en-US" dirty="0">
                <a:effectLst/>
                <a:latin typeface="-apple-system"/>
              </a:rPr>
              <a:t>accepting the ceding and its terms.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Certified copies of Future MRC holder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Licence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 to Manufacture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MRC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Tax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Clearance PIN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CSD Report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Preference Points Breakdown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Acceptance of the terms and conditions of contract without any counter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-apple-system"/>
            </a:endParaRP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 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73A1A-572B-8B17-D3A4-0182E3DE9C00}"/>
              </a:ext>
            </a:extLst>
          </p:cNvPr>
          <p:cNvSpPr txBox="1"/>
          <p:nvPr/>
        </p:nvSpPr>
        <p:spPr>
          <a:xfrm>
            <a:off x="226313" y="1092583"/>
            <a:ext cx="118197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Contracted suppliers must inform the NDoH in writing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plan to merge with or be acquired by another entity or procure/sell the dossier for an item on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intend to cede the contract or any contracted item to another supplier.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 cession of a contract: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formal written request must be submitted to the NDoH at least 3 months before the proposed effective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NDoH may accept, reject, or cancel the contract based on the request.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Suppliers must also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Notify the NDoH of any changes to their name, address, or contact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these updates are also made on the Central Supplier Database (CSD).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22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3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>
                <a:latin typeface="Arial" pitchFamily="34" charset="0"/>
                <a:cs typeface="Arial" pitchFamily="34" charset="0"/>
              </a:rPr>
              <a:pPr algn="r"/>
              <a:t>17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1357298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Thank you for attending this Online Briefing Session</a:t>
            </a: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End</a:t>
            </a: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Question can be emailed to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tenders@health.gov.za</a:t>
            </a:r>
            <a:endParaRPr lang="en-ZA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1504" y="-17140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536155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3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>
                <a:latin typeface="Arial" pitchFamily="34" charset="0"/>
                <a:cs typeface="Arial" pitchFamily="34" charset="0"/>
              </a:rPr>
              <a:pPr algn="r"/>
              <a:t>2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103010"/>
            <a:ext cx="12115800" cy="6036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offered must be registered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section 15 of the Medicines Act and must comply with the conditions of registration for the duration of the contract.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 must be indicated as the applicant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Medicine Registration Certificate.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copy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Medicine Registration Certificate, must be included for all items offered.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of any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variation summary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SAPHRA for amendments on the Medicine Registration Certificate.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MRC and relevant variation summary must be submitted.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Annexure A (Conditions of Registration) will only be required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newly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medicines.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the </a:t>
            </a:r>
            <a:r>
              <a:rPr lang="en-Z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bidder is not the applicant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refer to section 5 of the SRCC for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Consortium/ Joint Venture or Partnerships agreements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179" y="0"/>
            <a:ext cx="72008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Legislative requirements 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(Phase II evaluation)</a:t>
            </a:r>
          </a:p>
        </p:txBody>
      </p:sp>
    </p:spTree>
    <p:extLst>
      <p:ext uri="{BB962C8B-B14F-4D97-AF65-F5344CB8AC3E}">
        <p14:creationId xmlns:p14="http://schemas.microsoft.com/office/powerpoint/2010/main" val="317055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6A150-F25F-3389-B917-4B27469506BA}"/>
              </a:ext>
            </a:extLst>
          </p:cNvPr>
          <p:cNvSpPr txBox="1"/>
          <p:nvPr/>
        </p:nvSpPr>
        <p:spPr>
          <a:xfrm>
            <a:off x="190500" y="219075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What does it mean that the bidder must be the applicant?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E830CB-DCA5-CA30-EF82-763FB1BE3C8A}"/>
              </a:ext>
            </a:extLst>
          </p:cNvPr>
          <p:cNvGrpSpPr/>
          <p:nvPr/>
        </p:nvGrpSpPr>
        <p:grpSpPr>
          <a:xfrm>
            <a:off x="135636" y="1083564"/>
            <a:ext cx="12013725" cy="5774436"/>
            <a:chOff x="135636" y="1083564"/>
            <a:chExt cx="12013725" cy="57744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D60A4C-98B3-856E-5EBC-C71FA737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36" y="1083564"/>
              <a:ext cx="4905375" cy="56484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B9A296-3AD8-B313-83ED-EA65E61A678C}"/>
                </a:ext>
              </a:extLst>
            </p:cNvPr>
            <p:cNvSpPr/>
            <p:nvPr/>
          </p:nvSpPr>
          <p:spPr>
            <a:xfrm>
              <a:off x="1234440" y="2286000"/>
              <a:ext cx="1517904" cy="39319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9EA43F-045C-C8AC-595C-72FC298D8EE6}"/>
                </a:ext>
              </a:extLst>
            </p:cNvPr>
            <p:cNvSpPr/>
            <p:nvPr/>
          </p:nvSpPr>
          <p:spPr>
            <a:xfrm>
              <a:off x="1325880" y="3008376"/>
              <a:ext cx="2514600" cy="3200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A4CA77-15BD-357E-2DF3-BA91FDE28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1513" y="1083564"/>
              <a:ext cx="5797848" cy="577443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2D1CBB-88F8-D54C-576B-AD0388B77086}"/>
                </a:ext>
              </a:extLst>
            </p:cNvPr>
            <p:cNvSpPr/>
            <p:nvPr/>
          </p:nvSpPr>
          <p:spPr>
            <a:xfrm>
              <a:off x="8055864" y="2679192"/>
              <a:ext cx="877824" cy="11887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F02F24-A4C4-129D-1B00-9E4C666B3D31}"/>
                </a:ext>
              </a:extLst>
            </p:cNvPr>
            <p:cNvSpPr/>
            <p:nvPr/>
          </p:nvSpPr>
          <p:spPr>
            <a:xfrm>
              <a:off x="8055864" y="3072384"/>
              <a:ext cx="877824" cy="132130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372F07-BDB3-225C-A792-73C3525247D9}"/>
                </a:ext>
              </a:extLst>
            </p:cNvPr>
            <p:cNvSpPr/>
            <p:nvPr/>
          </p:nvSpPr>
          <p:spPr>
            <a:xfrm>
              <a:off x="8055864" y="4489704"/>
              <a:ext cx="3502152" cy="8412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51657B-8103-ADA7-9E63-9C08C27D0873}"/>
                </a:ext>
              </a:extLst>
            </p:cNvPr>
            <p:cNvSpPr/>
            <p:nvPr/>
          </p:nvSpPr>
          <p:spPr>
            <a:xfrm>
              <a:off x="6483096" y="5916168"/>
              <a:ext cx="5573268" cy="94183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78122F-4EDE-AE76-A68F-46D96AA34FB3}"/>
                </a:ext>
              </a:extLst>
            </p:cNvPr>
            <p:cNvSpPr/>
            <p:nvPr/>
          </p:nvSpPr>
          <p:spPr>
            <a:xfrm>
              <a:off x="7196328" y="2002536"/>
              <a:ext cx="996696" cy="26223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54E5F7-478A-AD79-F8D9-E1CC18F62629}"/>
                </a:ext>
              </a:extLst>
            </p:cNvPr>
            <p:cNvSpPr/>
            <p:nvPr/>
          </p:nvSpPr>
          <p:spPr>
            <a:xfrm>
              <a:off x="1234440" y="3907765"/>
              <a:ext cx="1984248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AD4474-02B0-A0E5-E8D0-8B56FB51D07A}"/>
                </a:ext>
              </a:extLst>
            </p:cNvPr>
            <p:cNvSpPr/>
            <p:nvPr/>
          </p:nvSpPr>
          <p:spPr>
            <a:xfrm>
              <a:off x="7808976" y="2770632"/>
              <a:ext cx="1984248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0097AE-DAFA-30F5-FC3E-893C42125483}"/>
                </a:ext>
              </a:extLst>
            </p:cNvPr>
            <p:cNvSpPr/>
            <p:nvPr/>
          </p:nvSpPr>
          <p:spPr>
            <a:xfrm>
              <a:off x="374904" y="4599432"/>
              <a:ext cx="4169664" cy="117500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9" name="Equals 18">
            <a:extLst>
              <a:ext uri="{FF2B5EF4-FFF2-40B4-BE49-F238E27FC236}">
                <a16:creationId xmlns:a16="http://schemas.microsoft.com/office/drawing/2014/main" id="{2768D593-A945-0313-A292-FC6A31730482}"/>
              </a:ext>
            </a:extLst>
          </p:cNvPr>
          <p:cNvSpPr/>
          <p:nvPr/>
        </p:nvSpPr>
        <p:spPr>
          <a:xfrm>
            <a:off x="5024628" y="2455164"/>
            <a:ext cx="1517904" cy="1112627"/>
          </a:xfrm>
          <a:prstGeom prst="mathEqual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C88A3-143A-1D82-90F1-4BE5C102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E453B-86D7-DA43-E289-6570B18CE04F}"/>
              </a:ext>
            </a:extLst>
          </p:cNvPr>
          <p:cNvSpPr txBox="1"/>
          <p:nvPr/>
        </p:nvSpPr>
        <p:spPr>
          <a:xfrm>
            <a:off x="95250" y="0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requirements : Joint Venture/Consortium/Partnerships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77AB7-1B6D-7B43-25E8-7670A3EEDAE9}"/>
              </a:ext>
            </a:extLst>
          </p:cNvPr>
          <p:cNvSpPr txBox="1"/>
          <p:nvPr/>
        </p:nvSpPr>
        <p:spPr>
          <a:xfrm>
            <a:off x="-9526" y="892552"/>
            <a:ext cx="12201525" cy="64581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 Consortium, Joint Venture (Incorporated or Unincorporated), and or Partnership an agreement is required </a:t>
            </a:r>
          </a:p>
          <a:p>
            <a:pPr marL="228600">
              <a:lnSpc>
                <a:spcPct val="150000"/>
              </a:lnSpc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bidder is not the applicant as required in section 5, but any of the following conditions apply, a signed agreement between the bidder and the applicant must be included in the bid submission. </a:t>
            </a:r>
          </a:p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applies in the following cases:</a:t>
            </a:r>
            <a:endParaRPr lang="en-Z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on the MRC, but both the bidder and the applicant are subsidiaries of a single legal entity (same parent company).</a:t>
            </a:r>
            <a:endParaRPr lang="en-Z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on the MRC, but either the bidder or the applicant is fully or partially owned by the other.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on the MRC, but the bidder and the applicant are part of a technology transfer arrangement.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72FFA-14B6-7CFE-9BC4-FD5DDAE43FDD}"/>
              </a:ext>
            </a:extLst>
          </p:cNvPr>
          <p:cNvSpPr txBox="1"/>
          <p:nvPr/>
        </p:nvSpPr>
        <p:spPr>
          <a:xfrm>
            <a:off x="7248127" y="1340768"/>
            <a:ext cx="4510735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bidder is not the applicant on the MRC,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and the applicant are subsidiaries of a single legal entity (same parent company)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F2317-640B-01DF-5D27-81E32056EFFB}"/>
              </a:ext>
            </a:extLst>
          </p:cNvPr>
          <p:cNvSpPr txBox="1"/>
          <p:nvPr/>
        </p:nvSpPr>
        <p:spPr>
          <a:xfrm>
            <a:off x="-126151" y="297335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but….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B6459E-B4FA-DDAA-CB3E-8F27294E0326}"/>
              </a:ext>
            </a:extLst>
          </p:cNvPr>
          <p:cNvGrpSpPr/>
          <p:nvPr/>
        </p:nvGrpSpPr>
        <p:grpSpPr>
          <a:xfrm>
            <a:off x="433137" y="1369344"/>
            <a:ext cx="6334847" cy="4341933"/>
            <a:chOff x="1948712" y="1318849"/>
            <a:chExt cx="4727848" cy="4341933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BC28AA20-75AA-9D9E-D4F0-06A4D57B67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9978385"/>
                </p:ext>
              </p:extLst>
            </p:nvPr>
          </p:nvGraphicFramePr>
          <p:xfrm>
            <a:off x="1948712" y="1318849"/>
            <a:ext cx="4727848" cy="43419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6C57B27-7E51-7B39-89D5-8E1990CF0F07}"/>
                </a:ext>
              </a:extLst>
            </p:cNvPr>
            <p:cNvSpPr/>
            <p:nvPr/>
          </p:nvSpPr>
          <p:spPr>
            <a:xfrm rot="2622376">
              <a:off x="3234330" y="3035817"/>
              <a:ext cx="504056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DF52C3E-7A58-4054-037C-375C508F0EDF}"/>
                </a:ext>
              </a:extLst>
            </p:cNvPr>
            <p:cNvSpPr/>
            <p:nvPr/>
          </p:nvSpPr>
          <p:spPr>
            <a:xfrm rot="7796338">
              <a:off x="5215013" y="2991849"/>
              <a:ext cx="504056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8A8FE96-5BCA-FB22-EA44-42CCF2985738}"/>
                </a:ext>
              </a:extLst>
            </p:cNvPr>
            <p:cNvSpPr/>
            <p:nvPr/>
          </p:nvSpPr>
          <p:spPr>
            <a:xfrm rot="5400000">
              <a:off x="4187745" y="4493889"/>
              <a:ext cx="504056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2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03292-08A7-271A-4A49-DE177F7E26BE}"/>
              </a:ext>
            </a:extLst>
          </p:cNvPr>
          <p:cNvSpPr txBox="1"/>
          <p:nvPr/>
        </p:nvSpPr>
        <p:spPr>
          <a:xfrm>
            <a:off x="7322516" y="1457485"/>
            <a:ext cx="4656563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is not the applicant on the MRC,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either the bidder or the applicant is fully or partially owned by the other.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DCC164-844C-9CCB-A149-8851DB124107}"/>
              </a:ext>
            </a:extLst>
          </p:cNvPr>
          <p:cNvGrpSpPr/>
          <p:nvPr/>
        </p:nvGrpSpPr>
        <p:grpSpPr>
          <a:xfrm>
            <a:off x="1851205" y="1215394"/>
            <a:ext cx="4727848" cy="4900398"/>
            <a:chOff x="1948712" y="1903006"/>
            <a:chExt cx="4727848" cy="375777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68EDA19-6400-7F68-E5C5-5F3ED7DAA2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8743120"/>
                </p:ext>
              </p:extLst>
            </p:nvPr>
          </p:nvGraphicFramePr>
          <p:xfrm>
            <a:off x="1948712" y="1903006"/>
            <a:ext cx="4727848" cy="37577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AF2B369-70DC-B20E-E23E-84038A6AE5F7}"/>
                </a:ext>
              </a:extLst>
            </p:cNvPr>
            <p:cNvSpPr/>
            <p:nvPr/>
          </p:nvSpPr>
          <p:spPr>
            <a:xfrm rot="5400000">
              <a:off x="4153542" y="3189299"/>
              <a:ext cx="414868" cy="3600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38370F-0016-EC51-BE54-E1B3071EECD7}"/>
              </a:ext>
            </a:extLst>
          </p:cNvPr>
          <p:cNvGrpSpPr/>
          <p:nvPr/>
        </p:nvGrpSpPr>
        <p:grpSpPr>
          <a:xfrm>
            <a:off x="4056242" y="1860752"/>
            <a:ext cx="3251554" cy="2675273"/>
            <a:chOff x="2532242" y="1860751"/>
            <a:chExt cx="3251554" cy="2675273"/>
          </a:xfrm>
        </p:grpSpPr>
        <p:sp>
          <p:nvSpPr>
            <p:cNvPr id="12" name="Arrow: Bent-Up 11">
              <a:extLst>
                <a:ext uri="{FF2B5EF4-FFF2-40B4-BE49-F238E27FC236}">
                  <a16:creationId xmlns:a16="http://schemas.microsoft.com/office/drawing/2014/main" id="{BDF2CFC3-CB4F-5C66-7DA3-72C88B71C645}"/>
                </a:ext>
              </a:extLst>
            </p:cNvPr>
            <p:cNvSpPr/>
            <p:nvPr/>
          </p:nvSpPr>
          <p:spPr>
            <a:xfrm rot="16200000" flipH="1">
              <a:off x="4694597" y="3047541"/>
              <a:ext cx="678942" cy="1236105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D9D4B5F4-18DB-328F-2108-3BA68D1068C8}"/>
                </a:ext>
              </a:extLst>
            </p:cNvPr>
            <p:cNvSpPr/>
            <p:nvPr/>
          </p:nvSpPr>
          <p:spPr>
            <a:xfrm rot="10800000" flipH="1">
              <a:off x="4998489" y="1860751"/>
              <a:ext cx="785307" cy="180982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9A2ED84-903F-6543-3112-4A53E61A42AB}"/>
                </a:ext>
              </a:extLst>
            </p:cNvPr>
            <p:cNvSpPr/>
            <p:nvPr/>
          </p:nvSpPr>
          <p:spPr>
            <a:xfrm rot="5400000">
              <a:off x="2462384" y="2035391"/>
              <a:ext cx="499757" cy="3600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770DE2D-AB95-15B0-9260-7ED1E99E9C08}"/>
                </a:ext>
              </a:extLst>
            </p:cNvPr>
            <p:cNvSpPr/>
            <p:nvPr/>
          </p:nvSpPr>
          <p:spPr>
            <a:xfrm rot="5400000">
              <a:off x="2488445" y="4106125"/>
              <a:ext cx="499757" cy="3600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E73062-C992-F92B-B180-3D885162C112}"/>
              </a:ext>
            </a:extLst>
          </p:cNvPr>
          <p:cNvSpPr txBox="1"/>
          <p:nvPr/>
        </p:nvSpPr>
        <p:spPr>
          <a:xfrm>
            <a:off x="-196526" y="263839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but….</a:t>
            </a:r>
          </a:p>
        </p:txBody>
      </p:sp>
    </p:spTree>
    <p:extLst>
      <p:ext uri="{BB962C8B-B14F-4D97-AF65-F5344CB8AC3E}">
        <p14:creationId xmlns:p14="http://schemas.microsoft.com/office/powerpoint/2010/main" val="12939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6B5F2A-8823-F7B8-4371-1A31598537CA}"/>
              </a:ext>
            </a:extLst>
          </p:cNvPr>
          <p:cNvSpPr/>
          <p:nvPr/>
        </p:nvSpPr>
        <p:spPr>
          <a:xfrm>
            <a:off x="2639616" y="2264283"/>
            <a:ext cx="3600400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Technology transfer agreement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 – In Progress 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(purpose of local manufacturing) 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AEA9D82-A4C8-2557-16C8-2EEC302D3E19}"/>
              </a:ext>
            </a:extLst>
          </p:cNvPr>
          <p:cNvSpPr txBox="1">
            <a:spLocks noChangeArrowheads="1"/>
          </p:cNvSpPr>
          <p:nvPr/>
        </p:nvSpPr>
        <p:spPr>
          <a:xfrm>
            <a:off x="1499658" y="332656"/>
            <a:ext cx="7524328" cy="369332"/>
          </a:xfrm>
          <a:prstGeom prst="rect">
            <a:avLst/>
          </a:prstGeom>
        </p:spPr>
        <p:txBody>
          <a:bodyPr tIns="45720" rIns="91440" bIns="45720" anchor="ctr">
            <a:noAutofit/>
          </a:bodyPr>
          <a:lstStyle/>
          <a:p>
            <a:pPr marL="457200">
              <a:lnSpc>
                <a:spcPct val="150000"/>
              </a:lnSpc>
            </a:pPr>
            <a:endParaRPr lang="en-ZA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802FA-40FD-425C-E5B1-781D63EDD995}"/>
              </a:ext>
            </a:extLst>
          </p:cNvPr>
          <p:cNvSpPr txBox="1"/>
          <p:nvPr/>
        </p:nvSpPr>
        <p:spPr>
          <a:xfrm>
            <a:off x="7066066" y="1344379"/>
            <a:ext cx="4972636" cy="268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is not the applicant on the MRC,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bidder and the applicant are part of a technology transfer arrangement.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ZA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may reflect as a manufacturing site on the applicant MRC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C353F4-AC9C-14EE-4F4C-DC4ED3326841}"/>
              </a:ext>
            </a:extLst>
          </p:cNvPr>
          <p:cNvSpPr/>
          <p:nvPr/>
        </p:nvSpPr>
        <p:spPr>
          <a:xfrm>
            <a:off x="1991544" y="1268575"/>
            <a:ext cx="2304256" cy="10801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Enterprise A: Bernadette RSA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(Bidder)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BCF60-742D-13E3-6023-D85948062DA6}"/>
              </a:ext>
            </a:extLst>
          </p:cNvPr>
          <p:cNvSpPr/>
          <p:nvPr/>
        </p:nvSpPr>
        <p:spPr>
          <a:xfrm>
            <a:off x="3359696" y="3429000"/>
            <a:ext cx="2304256" cy="10801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 dirty="0">
                <a:solidFill>
                  <a:prstClr val="black"/>
                </a:solidFill>
                <a:latin typeface="Calibri"/>
              </a:rPr>
              <a:t>AGREEMENT</a:t>
            </a:r>
            <a:r>
              <a:rPr lang="en-ZA" sz="1700" dirty="0">
                <a:solidFill>
                  <a:prstClr val="white"/>
                </a:solidFill>
                <a:latin typeface="Calibri"/>
              </a:rPr>
              <a:t> between</a:t>
            </a:r>
          </a:p>
          <a:p>
            <a:pPr algn="ctr"/>
            <a:r>
              <a:rPr lang="en-ZA" sz="1700" dirty="0">
                <a:solidFill>
                  <a:prstClr val="white"/>
                </a:solidFill>
                <a:latin typeface="Calibri"/>
              </a:rPr>
              <a:t>Enterprise A and Enterprise B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0AFEE10-5ABF-EBED-6916-3190ACF4BD7F}"/>
              </a:ext>
            </a:extLst>
          </p:cNvPr>
          <p:cNvSpPr/>
          <p:nvPr/>
        </p:nvSpPr>
        <p:spPr>
          <a:xfrm>
            <a:off x="4403812" y="1268575"/>
            <a:ext cx="2304256" cy="108012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Enterprise B: 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Mandie USA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(Applicant)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B03DE08-E96C-7FC1-840B-24E2ED822261}"/>
              </a:ext>
            </a:extLst>
          </p:cNvPr>
          <p:cNvSpPr/>
          <p:nvPr/>
        </p:nvSpPr>
        <p:spPr>
          <a:xfrm>
            <a:off x="3359696" y="4593717"/>
            <a:ext cx="2304256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>
                <a:solidFill>
                  <a:prstClr val="white"/>
                </a:solidFill>
                <a:latin typeface="Calibri"/>
              </a:rPr>
              <a:t>Tender – Bid </a:t>
            </a:r>
            <a:endParaRPr lang="en-ZA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F0EB3D-0AD6-C2BF-9C2C-3DA051F570B3}"/>
              </a:ext>
            </a:extLst>
          </p:cNvPr>
          <p:cNvGrpSpPr/>
          <p:nvPr/>
        </p:nvGrpSpPr>
        <p:grpSpPr>
          <a:xfrm>
            <a:off x="5631117" y="1870994"/>
            <a:ext cx="1584176" cy="2422084"/>
            <a:chOff x="3995936" y="1726998"/>
            <a:chExt cx="1512168" cy="2422084"/>
          </a:xfrm>
        </p:grpSpPr>
        <p:sp>
          <p:nvSpPr>
            <p:cNvPr id="36" name="Arrow: Bent-Up 35">
              <a:extLst>
                <a:ext uri="{FF2B5EF4-FFF2-40B4-BE49-F238E27FC236}">
                  <a16:creationId xmlns:a16="http://schemas.microsoft.com/office/drawing/2014/main" id="{E2DA3549-1AA5-A616-07B0-CB1C57F80917}"/>
                </a:ext>
              </a:extLst>
            </p:cNvPr>
            <p:cNvSpPr/>
            <p:nvPr/>
          </p:nvSpPr>
          <p:spPr>
            <a:xfrm rot="16200000" flipH="1">
              <a:off x="4319454" y="3032436"/>
              <a:ext cx="793128" cy="144016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Arrow: Bent-Up 36">
              <a:extLst>
                <a:ext uri="{FF2B5EF4-FFF2-40B4-BE49-F238E27FC236}">
                  <a16:creationId xmlns:a16="http://schemas.microsoft.com/office/drawing/2014/main" id="{733A46FD-2944-9B3B-D866-BE99E9BFAACD}"/>
                </a:ext>
              </a:extLst>
            </p:cNvPr>
            <p:cNvSpPr/>
            <p:nvPr/>
          </p:nvSpPr>
          <p:spPr>
            <a:xfrm rot="10800000" flipH="1">
              <a:off x="4752020" y="1726998"/>
              <a:ext cx="756084" cy="180982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555B44-D407-FE85-0D26-E404607C4EE9}"/>
              </a:ext>
            </a:extLst>
          </p:cNvPr>
          <p:cNvGrpSpPr/>
          <p:nvPr/>
        </p:nvGrpSpPr>
        <p:grpSpPr>
          <a:xfrm flipH="1">
            <a:off x="1392605" y="1986584"/>
            <a:ext cx="1783903" cy="2353528"/>
            <a:chOff x="3960843" y="1726998"/>
            <a:chExt cx="1547261" cy="2435622"/>
          </a:xfrm>
        </p:grpSpPr>
        <p:sp>
          <p:nvSpPr>
            <p:cNvPr id="40" name="Arrow: Bent-Up 39">
              <a:extLst>
                <a:ext uri="{FF2B5EF4-FFF2-40B4-BE49-F238E27FC236}">
                  <a16:creationId xmlns:a16="http://schemas.microsoft.com/office/drawing/2014/main" id="{5EE89435-83BC-94DC-6539-B81CAA754236}"/>
                </a:ext>
              </a:extLst>
            </p:cNvPr>
            <p:cNvSpPr/>
            <p:nvPr/>
          </p:nvSpPr>
          <p:spPr>
            <a:xfrm rot="16200000" flipH="1">
              <a:off x="4284361" y="3045974"/>
              <a:ext cx="793128" cy="144016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Arrow: Bent-Up 40">
              <a:extLst>
                <a:ext uri="{FF2B5EF4-FFF2-40B4-BE49-F238E27FC236}">
                  <a16:creationId xmlns:a16="http://schemas.microsoft.com/office/drawing/2014/main" id="{F0F12B31-96C6-E273-6F74-64A633C692EE}"/>
                </a:ext>
              </a:extLst>
            </p:cNvPr>
            <p:cNvSpPr/>
            <p:nvPr/>
          </p:nvSpPr>
          <p:spPr>
            <a:xfrm rot="10800000" flipH="1">
              <a:off x="4752020" y="1726998"/>
              <a:ext cx="756084" cy="180982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DB298B9-6F6A-472D-06A9-BED81635F2B5}"/>
              </a:ext>
            </a:extLst>
          </p:cNvPr>
          <p:cNvSpPr/>
          <p:nvPr/>
        </p:nvSpPr>
        <p:spPr>
          <a:xfrm rot="5400000">
            <a:off x="4225943" y="4476800"/>
            <a:ext cx="499757" cy="3600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1BCAB-0B9D-F21D-91EA-F8F5E3C4D56E}"/>
              </a:ext>
            </a:extLst>
          </p:cNvPr>
          <p:cNvSpPr txBox="1"/>
          <p:nvPr/>
        </p:nvSpPr>
        <p:spPr>
          <a:xfrm>
            <a:off x="218614" y="279649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but….</a:t>
            </a:r>
          </a:p>
        </p:txBody>
      </p:sp>
    </p:spTree>
    <p:extLst>
      <p:ext uri="{BB962C8B-B14F-4D97-AF65-F5344CB8AC3E}">
        <p14:creationId xmlns:p14="http://schemas.microsoft.com/office/powerpoint/2010/main" val="219234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ED368-648C-2891-652F-A3873C35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79948-122C-ECA3-3B73-E4EE4D74D0A9}"/>
              </a:ext>
            </a:extLst>
          </p:cNvPr>
          <p:cNvSpPr txBox="1"/>
          <p:nvPr/>
        </p:nvSpPr>
        <p:spPr>
          <a:xfrm>
            <a:off x="95250" y="219456"/>
            <a:ext cx="8244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does Section 4.2 apply?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306C9-D50D-9675-2B61-62D5B5FC1FCB}"/>
              </a:ext>
            </a:extLst>
          </p:cNvPr>
          <p:cNvSpPr txBox="1"/>
          <p:nvPr/>
        </p:nvSpPr>
        <p:spPr>
          <a:xfrm>
            <a:off x="95250" y="1103010"/>
            <a:ext cx="12001500" cy="46115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 Consortium, Joint Venture (Incorporated or Unincorporated), and or Partnership an agreement is required 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or more legal entities enter into a formal agreement for the purpose of jointly bidding in response to a state tender, to supply a product to the state for the full duration of the contract, if awarded.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agreement does not involve a transfer of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applicancy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the applicant listed on the MRC will remain unchanged.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Neither the bidder nor the applicant will submit a separate bid for the specified item — they will not compete individually or against their joint bid.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pre-existing relationship exists between the parties, which will continue throughout the contract period.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will eventually be listed as a manufacturing site on the MRC, in the context of a technology transfer arrangement.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6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F3AAE-2BAA-FF51-C612-3D6AF05C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F537BD-E8CC-BC38-069C-7E3E3C6E3C40}"/>
              </a:ext>
            </a:extLst>
          </p:cNvPr>
          <p:cNvSpPr txBox="1"/>
          <p:nvPr/>
        </p:nvSpPr>
        <p:spPr>
          <a:xfrm>
            <a:off x="95250" y="219456"/>
            <a:ext cx="8244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does Section 4.2 not apply?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94107-E2AC-1EEC-070A-BE21D3EDB8B3}"/>
              </a:ext>
            </a:extLst>
          </p:cNvPr>
          <p:cNvSpPr txBox="1"/>
          <p:nvPr/>
        </p:nvSpPr>
        <p:spPr>
          <a:xfrm>
            <a:off x="95250" y="1103010"/>
            <a:ext cx="12001500" cy="25340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requirement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apply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the following types of arrangements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there is a parent–subsidiary relationship or partial ownership between the entities: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Marketing agreements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separate legal entities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Distribution agreements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separate legal entities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Transfer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applicancy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involving unrelated entities, unless the parties are subsidiaries or are in the process of a formal acquisition in which case an agreement must still be submitted. </a:t>
            </a:r>
          </a:p>
        </p:txBody>
      </p:sp>
    </p:spTree>
    <p:extLst>
      <p:ext uri="{BB962C8B-B14F-4D97-AF65-F5344CB8AC3E}">
        <p14:creationId xmlns:p14="http://schemas.microsoft.com/office/powerpoint/2010/main" val="41839866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1753</Words>
  <Application>Microsoft Office PowerPoint</Application>
  <PresentationFormat>Widescreen</PresentationFormat>
  <Paragraphs>149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Aptos</vt:lpstr>
      <vt:lpstr>Arial</vt:lpstr>
      <vt:lpstr>Calibri</vt:lpstr>
      <vt:lpstr>Symbol</vt:lpstr>
      <vt:lpstr>1_Office Theme</vt:lpstr>
      <vt:lpstr>Custom Design</vt:lpstr>
      <vt:lpstr>1 </vt:lpstr>
      <vt:lpstr>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Marione Schonfeldt</dc:creator>
  <cp:lastModifiedBy>Bernadette Stevens</cp:lastModifiedBy>
  <cp:revision>2</cp:revision>
  <dcterms:created xsi:type="dcterms:W3CDTF">2025-07-11T06:08:15Z</dcterms:created>
  <dcterms:modified xsi:type="dcterms:W3CDTF">2025-07-11T13:23:01Z</dcterms:modified>
</cp:coreProperties>
</file>