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42_AA16B7D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64"/>
  </p:notesMasterIdLst>
  <p:handoutMasterIdLst>
    <p:handoutMasterId r:id="rId65"/>
  </p:handoutMasterIdLst>
  <p:sldIdLst>
    <p:sldId id="256" r:id="rId3"/>
    <p:sldId id="257" r:id="rId4"/>
    <p:sldId id="320" r:id="rId5"/>
    <p:sldId id="262" r:id="rId6"/>
    <p:sldId id="263" r:id="rId7"/>
    <p:sldId id="406" r:id="rId8"/>
    <p:sldId id="264" r:id="rId9"/>
    <p:sldId id="313" r:id="rId10"/>
    <p:sldId id="265" r:id="rId11"/>
    <p:sldId id="410" r:id="rId12"/>
    <p:sldId id="411" r:id="rId13"/>
    <p:sldId id="365" r:id="rId14"/>
    <p:sldId id="366" r:id="rId15"/>
    <p:sldId id="367" r:id="rId16"/>
    <p:sldId id="414" r:id="rId17"/>
    <p:sldId id="415" r:id="rId18"/>
    <p:sldId id="392" r:id="rId19"/>
    <p:sldId id="310" r:id="rId20"/>
    <p:sldId id="416" r:id="rId21"/>
    <p:sldId id="393" r:id="rId22"/>
    <p:sldId id="395" r:id="rId23"/>
    <p:sldId id="396" r:id="rId24"/>
    <p:sldId id="260" r:id="rId25"/>
    <p:sldId id="417" r:id="rId26"/>
    <p:sldId id="271" r:id="rId27"/>
    <p:sldId id="413" r:id="rId28"/>
    <p:sldId id="373" r:id="rId29"/>
    <p:sldId id="419" r:id="rId30"/>
    <p:sldId id="422" r:id="rId31"/>
    <p:sldId id="423" r:id="rId32"/>
    <p:sldId id="424" r:id="rId33"/>
    <p:sldId id="443" r:id="rId34"/>
    <p:sldId id="444" r:id="rId35"/>
    <p:sldId id="426" r:id="rId36"/>
    <p:sldId id="427" r:id="rId37"/>
    <p:sldId id="428" r:id="rId38"/>
    <p:sldId id="429" r:id="rId39"/>
    <p:sldId id="418" r:id="rId40"/>
    <p:sldId id="292" r:id="rId41"/>
    <p:sldId id="439" r:id="rId42"/>
    <p:sldId id="432" r:id="rId43"/>
    <p:sldId id="440" r:id="rId44"/>
    <p:sldId id="401" r:id="rId45"/>
    <p:sldId id="433" r:id="rId46"/>
    <p:sldId id="441" r:id="rId47"/>
    <p:sldId id="314" r:id="rId48"/>
    <p:sldId id="261" r:id="rId49"/>
    <p:sldId id="297" r:id="rId50"/>
    <p:sldId id="287" r:id="rId51"/>
    <p:sldId id="288" r:id="rId52"/>
    <p:sldId id="299" r:id="rId53"/>
    <p:sldId id="289" r:id="rId54"/>
    <p:sldId id="300" r:id="rId55"/>
    <p:sldId id="397" r:id="rId56"/>
    <p:sldId id="290" r:id="rId57"/>
    <p:sldId id="283" r:id="rId58"/>
    <p:sldId id="301" r:id="rId59"/>
    <p:sldId id="302" r:id="rId60"/>
    <p:sldId id="326" r:id="rId61"/>
    <p:sldId id="282" r:id="rId62"/>
    <p:sldId id="322" r:id="rId6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744C-EAC3-E2C1-1404-8B2B1D69F0C3}" name="Mncedisi Dlova" initials="MD" userId="S::Mncedisi.Dlova@health.gov.za::5bbab9a9-b22a-4860-bec9-4974f9c6f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D28"/>
    <a:srgbClr val="CCECFF"/>
    <a:srgbClr val="CCFFFF"/>
    <a:srgbClr val="CCCCFF"/>
    <a:srgbClr val="FFD34A"/>
    <a:srgbClr val="CB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9239" autoAdjust="0"/>
  </p:normalViewPr>
  <p:slideViewPr>
    <p:cSldViewPr>
      <p:cViewPr varScale="1">
        <p:scale>
          <a:sx n="64" d="100"/>
          <a:sy n="64" d="100"/>
        </p:scale>
        <p:origin x="1410"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omments/modernComment_142_AA16B7D4.xml><?xml version="1.0" encoding="utf-8"?>
<p188:cmLst xmlns:a="http://schemas.openxmlformats.org/drawingml/2006/main" xmlns:r="http://schemas.openxmlformats.org/officeDocument/2006/relationships" xmlns:p188="http://schemas.microsoft.com/office/powerpoint/2018/8/main">
  <p188:cm id="{B24E7DA6-FCDC-4963-875C-16C35CAB6D9A}" authorId="{364D744C-EAC3-E2C1-1404-8B2B1D69F0C3}" created="2025-06-19T09:17:36.266">
    <ac:txMkLst xmlns:ac="http://schemas.microsoft.com/office/drawing/2013/main/command">
      <pc:docMk xmlns:pc="http://schemas.microsoft.com/office/powerpoint/2013/main/command"/>
      <pc:sldMk xmlns:pc="http://schemas.microsoft.com/office/powerpoint/2013/main/command" cId="2853615572" sldId="322"/>
      <ac:spMk id="3" creationId="{00000000-0000-0000-0000-000000000000}"/>
      <ac:txMk cp="67" len="8">
        <ac:context len="116" hash="3128630463"/>
      </ac:txMk>
    </ac:txMkLst>
    <p188:pos x="1833314" y="3248992"/>
    <p188:txBody>
      <a:bodyPr/>
      <a:lstStyle/>
      <a:p>
        <a:r>
          <a:rPr lang="en-ZA"/>
          <a:t>Questions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Company A (Parent company)</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(Bidder)</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 </a:t>
          </a:r>
          <a:r>
            <a:rPr lang="en-ZA" sz="1800" dirty="0"/>
            <a:t>between</a:t>
          </a:r>
        </a:p>
        <a:p>
          <a:r>
            <a:rPr lang="en-ZA" sz="1800" dirty="0"/>
            <a:t>Enterprise B and Enterprise C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40A4B0CF-E874-40F9-8373-CD789C80FF5B}">
      <dgm:prSet phldrT="[Text]" custT="1"/>
      <dgm:spPr/>
      <dgm:t>
        <a:bodyPr/>
        <a:lstStyle/>
        <a:p>
          <a:r>
            <a:rPr lang="en-ZA" sz="1800" dirty="0"/>
            <a:t>Enterprise C (Applicant)</a:t>
          </a:r>
        </a:p>
      </dgm:t>
    </dgm:pt>
    <dgm:pt modelId="{07E08421-B941-4726-85C6-A0159E036C17}" type="parTrans" cxnId="{02FDA4A9-DCF7-48B1-884D-372EC34D7EB7}">
      <dgm:prSet/>
      <dgm:spPr/>
      <dgm:t>
        <a:bodyPr/>
        <a:lstStyle/>
        <a:p>
          <a:endParaRPr lang="en-ZA" sz="1800"/>
        </a:p>
      </dgm:t>
    </dgm:pt>
    <dgm:pt modelId="{B25E7B56-99FB-4CC2-BD75-D631FD0F689C}" type="sibTrans" cxnId="{02FDA4A9-DCF7-48B1-884D-372EC34D7EB7}">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2" custScaleY="91927" custLinFactY="-16392" custLinFactNeighborX="174"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39611" custLinFactY="-9343" custLinFactNeighborX="59334"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LinFactNeighborX="59370" custLinFactNeighborY="-3323">
        <dgm:presLayoutVars>
          <dgm:chPref val="3"/>
        </dgm:presLayoutVars>
      </dgm:prSet>
      <dgm:spPr/>
    </dgm:pt>
    <dgm:pt modelId="{B3DBDB1C-E2B3-48B5-B05A-F597BE7C98A4}" type="pres">
      <dgm:prSet presAssocID="{9C709FB9-1ABB-4833-BC96-5E3B8626AA40}" presName="horzFour" presStyleCnt="0"/>
      <dgm:spPr/>
    </dgm:pt>
    <dgm:pt modelId="{38A9EE57-29B8-464E-85A5-A6D01D8CC4D4}" type="pres">
      <dgm:prSet presAssocID="{AC2A4C07-3F4C-4240-A120-3BEE28D486DB}" presName="sibSpaceTwo" presStyleCnt="0"/>
      <dgm:spPr/>
    </dgm:pt>
    <dgm:pt modelId="{46969FF2-5EEB-428C-B144-38795B8483C0}" type="pres">
      <dgm:prSet presAssocID="{40A4B0CF-E874-40F9-8373-CD789C80FF5B}" presName="vertTwo" presStyleCnt="0"/>
      <dgm:spPr/>
    </dgm:pt>
    <dgm:pt modelId="{431E55B8-46D4-4153-968E-874021A0BA0E}" type="pres">
      <dgm:prSet presAssocID="{40A4B0CF-E874-40F9-8373-CD789C80FF5B}" presName="txTwo" presStyleLbl="node2" presStyleIdx="1" presStyleCnt="2" custScaleY="88451" custLinFactNeighborX="-441" custLinFactNeighborY="-20943">
        <dgm:presLayoutVars>
          <dgm:chPref val="3"/>
        </dgm:presLayoutVars>
      </dgm:prSet>
      <dgm:spPr/>
    </dgm:pt>
    <dgm:pt modelId="{907A1CF9-DDE9-4936-979A-AA317A5BBBE5}" type="pres">
      <dgm:prSet presAssocID="{40A4B0CF-E874-40F9-8373-CD789C80FF5B}" presName="horzTwo"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DBE84067-B00B-4FAB-8B75-5715DBC03859}" type="presOf" srcId="{40A4B0CF-E874-40F9-8373-CD789C80FF5B}" destId="{431E55B8-46D4-4153-968E-874021A0BA0E}"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02FDA4A9-DCF7-48B1-884D-372EC34D7EB7}" srcId="{77FDD35F-5BA9-4F68-8687-B6CA902B4285}" destId="{40A4B0CF-E874-40F9-8373-CD789C80FF5B}" srcOrd="1" destOrd="0" parTransId="{07E08421-B941-4726-85C6-A0159E036C17}" sibTransId="{B25E7B56-99FB-4CC2-BD75-D631FD0F689C}"/>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 modelId="{A6BCD45B-6D74-4F86-B4C2-941D9A7D5457}" type="presParOf" srcId="{5F0AF285-6DB2-4A6A-B4A3-4B23441B93F3}" destId="{38A9EE57-29B8-464E-85A5-A6D01D8CC4D4}" srcOrd="1" destOrd="0" presId="urn:microsoft.com/office/officeart/2005/8/layout/hierarchy4"/>
    <dgm:cxn modelId="{60E5E409-D029-44DF-A464-430AE6274062}" type="presParOf" srcId="{5F0AF285-6DB2-4A6A-B4A3-4B23441B93F3}" destId="{46969FF2-5EEB-428C-B144-38795B8483C0}" srcOrd="2" destOrd="0" presId="urn:microsoft.com/office/officeart/2005/8/layout/hierarchy4"/>
    <dgm:cxn modelId="{B28C7532-2A5C-4188-B9D9-BC329A7B48D4}" type="presParOf" srcId="{46969FF2-5EEB-428C-B144-38795B8483C0}" destId="{431E55B8-46D4-4153-968E-874021A0BA0E}" srcOrd="0" destOrd="0" presId="urn:microsoft.com/office/officeart/2005/8/layout/hierarchy4"/>
    <dgm:cxn modelId="{1D847254-343F-43C9-A719-E46BFADE19E2}" type="presParOf" srcId="{46969FF2-5EEB-428C-B144-38795B8483C0}" destId="{907A1CF9-DDE9-4936-979A-AA317A5BBB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Enterprise A</a:t>
          </a:r>
        </a:p>
        <a:p>
          <a:r>
            <a:rPr lang="en-ZA" sz="1800" dirty="0"/>
            <a:t>(Fully or Partly Own Enterprise B) – (Bidder)</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(Applicant)</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a:t>
          </a:r>
          <a:r>
            <a:rPr lang="en-ZA" sz="1800" dirty="0"/>
            <a:t> between</a:t>
          </a:r>
        </a:p>
        <a:p>
          <a:r>
            <a:rPr lang="en-ZA" sz="1800" dirty="0"/>
            <a:t>Enterprise A and Enterprise B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custScaleY="18614" custLinFactY="-8524" custLinFactNeighborX="-49" custLinFactNeighborY="-100000">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1" custScaleY="17409" custLinFactY="-1536" custLinFactNeighborX="-1119"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8939" custLinFactY="-4117" custLinFactNeighborX="-1119"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ScaleY="20282" custLinFactNeighborX="-366" custLinFactNeighborY="-11630">
        <dgm:presLayoutVars>
          <dgm:chPref val="3"/>
        </dgm:presLayoutVars>
      </dgm:prSet>
      <dgm:spPr/>
    </dgm:pt>
    <dgm:pt modelId="{B3DBDB1C-E2B3-48B5-B05A-F597BE7C98A4}" type="pres">
      <dgm:prSet presAssocID="{9C709FB9-1ABB-4833-BC96-5E3B8626AA40}" presName="horzFour"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1745" y="1344"/>
          <a:ext cx="4724357" cy="964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Company A (Parent company)</a:t>
          </a:r>
        </a:p>
      </dsp:txBody>
      <dsp:txXfrm>
        <a:off x="29998" y="29597"/>
        <a:ext cx="4667851" cy="908132"/>
      </dsp:txXfrm>
    </dsp:sp>
    <dsp:sp modelId="{18392504-8982-4478-8210-77B3728F6937}">
      <dsp:nvSpPr>
        <dsp:cNvPr id="0" name=""/>
        <dsp:cNvSpPr/>
      </dsp:nvSpPr>
      <dsp:spPr>
        <a:xfrm>
          <a:off x="10293" y="807859"/>
          <a:ext cx="2262540" cy="886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(Bidder)</a:t>
          </a:r>
        </a:p>
      </dsp:txBody>
      <dsp:txXfrm>
        <a:off x="36265" y="833831"/>
        <a:ext cx="2210596" cy="834819"/>
      </dsp:txXfrm>
    </dsp:sp>
    <dsp:sp modelId="{1BAA2D32-0423-4791-A35E-1803E3C14127}">
      <dsp:nvSpPr>
        <dsp:cNvPr id="0" name=""/>
        <dsp:cNvSpPr/>
      </dsp:nvSpPr>
      <dsp:spPr>
        <a:xfrm>
          <a:off x="1347988" y="1821440"/>
          <a:ext cx="2253715" cy="134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 </a:t>
          </a:r>
          <a:r>
            <a:rPr lang="en-ZA" sz="1800" kern="1200" dirty="0"/>
            <a:t>between</a:t>
          </a:r>
        </a:p>
        <a:p>
          <a:pPr marL="0" lvl="0" indent="0" algn="ctr" defTabSz="800100">
            <a:lnSpc>
              <a:spcPct val="90000"/>
            </a:lnSpc>
            <a:spcBef>
              <a:spcPct val="0"/>
            </a:spcBef>
            <a:spcAft>
              <a:spcPct val="35000"/>
            </a:spcAft>
            <a:buNone/>
          </a:pPr>
          <a:r>
            <a:rPr lang="en-ZA" sz="1800" kern="1200" dirty="0"/>
            <a:t>Enterprise B and Enterprise C </a:t>
          </a:r>
        </a:p>
      </dsp:txBody>
      <dsp:txXfrm>
        <a:off x="1387433" y="1860885"/>
        <a:ext cx="2174825" cy="1267851"/>
      </dsp:txXfrm>
    </dsp:sp>
    <dsp:sp modelId="{564F1F00-CE0F-4782-BA1D-3A3BEE96057E}">
      <dsp:nvSpPr>
        <dsp:cNvPr id="0" name=""/>
        <dsp:cNvSpPr/>
      </dsp:nvSpPr>
      <dsp:spPr>
        <a:xfrm>
          <a:off x="1348800" y="3343895"/>
          <a:ext cx="2253715" cy="964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1377053" y="3372148"/>
        <a:ext cx="2197209" cy="908132"/>
      </dsp:txXfrm>
    </dsp:sp>
    <dsp:sp modelId="{431E55B8-46D4-4153-968E-874021A0BA0E}">
      <dsp:nvSpPr>
        <dsp:cNvPr id="0" name=""/>
        <dsp:cNvSpPr/>
      </dsp:nvSpPr>
      <dsp:spPr>
        <a:xfrm>
          <a:off x="2448972" y="822779"/>
          <a:ext cx="2262540" cy="853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C (Applicant)</a:t>
          </a:r>
        </a:p>
      </dsp:txBody>
      <dsp:txXfrm>
        <a:off x="2473962" y="847769"/>
        <a:ext cx="2212560" cy="80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0" y="0"/>
          <a:ext cx="4727848" cy="912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A</a:t>
          </a:r>
        </a:p>
        <a:p>
          <a:pPr marL="0" lvl="0" indent="0" algn="ctr" defTabSz="800100">
            <a:lnSpc>
              <a:spcPct val="90000"/>
            </a:lnSpc>
            <a:spcBef>
              <a:spcPct val="0"/>
            </a:spcBef>
            <a:spcAft>
              <a:spcPct val="35000"/>
            </a:spcAft>
            <a:buNone/>
          </a:pPr>
          <a:r>
            <a:rPr lang="en-ZA" sz="1800" kern="1200" dirty="0"/>
            <a:t>(Fully or Partly Own Enterprise B) – (Bidder)</a:t>
          </a:r>
        </a:p>
      </dsp:txBody>
      <dsp:txXfrm>
        <a:off x="26716" y="26716"/>
        <a:ext cx="4674416" cy="858728"/>
      </dsp:txXfrm>
    </dsp:sp>
    <dsp:sp modelId="{18392504-8982-4478-8210-77B3728F6937}">
      <dsp:nvSpPr>
        <dsp:cNvPr id="0" name=""/>
        <dsp:cNvSpPr/>
      </dsp:nvSpPr>
      <dsp:spPr>
        <a:xfrm>
          <a:off x="0" y="1046322"/>
          <a:ext cx="4727848" cy="85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(Applicant)</a:t>
          </a:r>
        </a:p>
      </dsp:txBody>
      <dsp:txXfrm>
        <a:off x="24987" y="1071309"/>
        <a:ext cx="4677874" cy="803136"/>
      </dsp:txXfrm>
    </dsp:sp>
    <dsp:sp modelId="{1BAA2D32-0423-4791-A35E-1803E3C14127}">
      <dsp:nvSpPr>
        <dsp:cNvPr id="0" name=""/>
        <dsp:cNvSpPr/>
      </dsp:nvSpPr>
      <dsp:spPr>
        <a:xfrm>
          <a:off x="0" y="2037712"/>
          <a:ext cx="4727848" cy="9280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a:t>
          </a:r>
          <a:r>
            <a:rPr lang="en-ZA" sz="1800" kern="1200" dirty="0"/>
            <a:t> between</a:t>
          </a:r>
        </a:p>
        <a:p>
          <a:pPr marL="0" lvl="0" indent="0" algn="ctr" defTabSz="800100">
            <a:lnSpc>
              <a:spcPct val="90000"/>
            </a:lnSpc>
            <a:spcBef>
              <a:spcPct val="0"/>
            </a:spcBef>
            <a:spcAft>
              <a:spcPct val="35000"/>
            </a:spcAft>
            <a:buNone/>
          </a:pPr>
          <a:r>
            <a:rPr lang="en-ZA" sz="1800" kern="1200" dirty="0"/>
            <a:t>Enterprise A and Enterprise B </a:t>
          </a:r>
        </a:p>
      </dsp:txBody>
      <dsp:txXfrm>
        <a:off x="27183" y="2064895"/>
        <a:ext cx="4673482" cy="873720"/>
      </dsp:txXfrm>
    </dsp:sp>
    <dsp:sp modelId="{564F1F00-CE0F-4782-BA1D-3A3BEE96057E}">
      <dsp:nvSpPr>
        <dsp:cNvPr id="0" name=""/>
        <dsp:cNvSpPr/>
      </dsp:nvSpPr>
      <dsp:spPr>
        <a:xfrm>
          <a:off x="0" y="3127150"/>
          <a:ext cx="4727848" cy="9938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29110" y="3156260"/>
        <a:ext cx="4669628" cy="935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9/5/2025</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9/5/2025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9/5/2025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9/5/2025</a:t>
            </a:fld>
            <a:endParaRPr lang="en-ZA" dirty="0"/>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35</a:t>
            </a:fld>
            <a:endParaRPr lang="en-ZA" dirty="0"/>
          </a:p>
        </p:txBody>
      </p:sp>
    </p:spTree>
    <p:extLst>
      <p:ext uri="{BB962C8B-B14F-4D97-AF65-F5344CB8AC3E}">
        <p14:creationId xmlns:p14="http://schemas.microsoft.com/office/powerpoint/2010/main" val="130422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9/5/2025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48</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9/5/2025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60</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9/5/2025</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9/5/2025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9/5/2025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9/5/2025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9/5/2025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9/5/2025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9</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317A-56D5-1437-88EE-4DC70C5DB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2C47-C8E3-F86E-B0AC-4FF951D01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04CB4-EFE1-8D23-A64B-F9F365A97BB9}"/>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343A1DFD-09E5-41DA-1026-32835070C89F}"/>
              </a:ext>
            </a:extLst>
          </p:cNvPr>
          <p:cNvSpPr>
            <a:spLocks noGrp="1"/>
          </p:cNvSpPr>
          <p:nvPr>
            <p:ph type="dt" idx="1"/>
          </p:nvPr>
        </p:nvSpPr>
        <p:spPr/>
        <p:txBody>
          <a:bodyPr/>
          <a:lstStyle/>
          <a:p>
            <a:fld id="{1148FD48-8C4E-442A-8645-95A3AC203F2C}" type="datetime1">
              <a:rPr lang="en-US" smtClean="0"/>
              <a:t>9/5/2025</a:t>
            </a:fld>
            <a:endParaRPr lang="en-ZA"/>
          </a:p>
        </p:txBody>
      </p:sp>
      <p:sp>
        <p:nvSpPr>
          <p:cNvPr id="5" name="Footer Placeholder 4">
            <a:extLst>
              <a:ext uri="{FF2B5EF4-FFF2-40B4-BE49-F238E27FC236}">
                <a16:creationId xmlns:a16="http://schemas.microsoft.com/office/drawing/2014/main" id="{EF8108A4-BBC1-62BB-BF52-6F54FA10B93B}"/>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0F1FD801-7AC7-E7CA-29AE-E80DC783FEFA}"/>
              </a:ext>
            </a:extLst>
          </p:cNvPr>
          <p:cNvSpPr>
            <a:spLocks noGrp="1"/>
          </p:cNvSpPr>
          <p:nvPr>
            <p:ph type="sldNum" sz="quarter" idx="5"/>
          </p:nvPr>
        </p:nvSpPr>
        <p:spPr/>
        <p:txBody>
          <a:bodyPr/>
          <a:lstStyle/>
          <a:p>
            <a:fld id="{BD4EA3F3-7F60-4372-AD96-0BFBCD79137E}" type="slidenum">
              <a:rPr lang="en-ZA" smtClean="0"/>
              <a:pPr/>
              <a:t>10</a:t>
            </a:fld>
            <a:endParaRPr lang="en-ZA"/>
          </a:p>
        </p:txBody>
      </p:sp>
    </p:spTree>
    <p:extLst>
      <p:ext uri="{BB962C8B-B14F-4D97-AF65-F5344CB8AC3E}">
        <p14:creationId xmlns:p14="http://schemas.microsoft.com/office/powerpoint/2010/main" val="114055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53EA8-59BE-080D-A16D-E4CD5225E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91B1A-5F84-3A2D-CE50-4024098AF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11646-0BDA-F209-FB32-066B6B9D145F}"/>
              </a:ext>
            </a:extLst>
          </p:cNvPr>
          <p:cNvSpPr>
            <a:spLocks noGrp="1"/>
          </p:cNvSpPr>
          <p:nvPr>
            <p:ph type="body" idx="1"/>
          </p:nvPr>
        </p:nvSpPr>
        <p:spPr/>
        <p:txBody>
          <a:bodyPr/>
          <a:lstStyle/>
          <a:p>
            <a:endParaRPr lang="en-ZA" dirty="0"/>
          </a:p>
        </p:txBody>
      </p:sp>
      <p:sp>
        <p:nvSpPr>
          <p:cNvPr id="4" name="Date Placeholder 3">
            <a:extLst>
              <a:ext uri="{FF2B5EF4-FFF2-40B4-BE49-F238E27FC236}">
                <a16:creationId xmlns:a16="http://schemas.microsoft.com/office/drawing/2014/main" id="{C922CF75-9871-17F7-970A-66CEF1F1A10A}"/>
              </a:ext>
            </a:extLst>
          </p:cNvPr>
          <p:cNvSpPr>
            <a:spLocks noGrp="1"/>
          </p:cNvSpPr>
          <p:nvPr>
            <p:ph type="dt" idx="1"/>
          </p:nvPr>
        </p:nvSpPr>
        <p:spPr/>
        <p:txBody>
          <a:bodyPr/>
          <a:lstStyle/>
          <a:p>
            <a:fld id="{1AB3329C-B471-465D-B1DF-B411C55EE5D2}" type="datetime1">
              <a:rPr lang="en-US" smtClean="0"/>
              <a:t>9/5/2025</a:t>
            </a:fld>
            <a:endParaRPr lang="en-ZA" dirty="0"/>
          </a:p>
        </p:txBody>
      </p:sp>
      <p:sp>
        <p:nvSpPr>
          <p:cNvPr id="5" name="Footer Placeholder 4">
            <a:extLst>
              <a:ext uri="{FF2B5EF4-FFF2-40B4-BE49-F238E27FC236}">
                <a16:creationId xmlns:a16="http://schemas.microsoft.com/office/drawing/2014/main" id="{ABEECB10-72A7-52D8-8C35-F8FE9F1CE23A}"/>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92EB964C-2E3B-CA3B-415D-7E9F6CAA291D}"/>
              </a:ext>
            </a:extLst>
          </p:cNvPr>
          <p:cNvSpPr>
            <a:spLocks noGrp="1"/>
          </p:cNvSpPr>
          <p:nvPr>
            <p:ph type="sldNum" sz="quarter" idx="5"/>
          </p:nvPr>
        </p:nvSpPr>
        <p:spPr/>
        <p:txBody>
          <a:bodyPr/>
          <a:lstStyle/>
          <a:p>
            <a:fld id="{BD4EA3F3-7F60-4372-AD96-0BFBCD79137E}" type="slidenum">
              <a:rPr lang="en-ZA" smtClean="0"/>
              <a:pPr/>
              <a:t>29</a:t>
            </a:fld>
            <a:endParaRPr lang="en-ZA" dirty="0"/>
          </a:p>
        </p:txBody>
      </p:sp>
    </p:spTree>
    <p:extLst>
      <p:ext uri="{BB962C8B-B14F-4D97-AF65-F5344CB8AC3E}">
        <p14:creationId xmlns:p14="http://schemas.microsoft.com/office/powerpoint/2010/main" val="860197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www.southafrica.info/services/government/hotline-anticorruption.htm" TargetMode="External"/></Relationships>
</file>

<file path=ppt/slides/_rels/slide61.xml.rels><?xml version="1.0" encoding="UTF-8" standalone="yes"?>
<Relationships xmlns="http://schemas.openxmlformats.org/package/2006/relationships"><Relationship Id="rId2" Type="http://schemas.microsoft.com/office/2018/10/relationships/comments" Target="../comments/modernComment_142_AA16B7D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b="1" dirty="0">
                <a:solidFill>
                  <a:schemeClr val="bg1">
                    <a:lumMod val="50000"/>
                  </a:schemeClr>
                </a:solidFill>
                <a:latin typeface="Arial" pitchFamily="34" charset="0"/>
                <a:cs typeface="Arial" pitchFamily="34" charset="0"/>
              </a:rPr>
              <a:t>Briefing session </a:t>
            </a:r>
          </a:p>
          <a:p>
            <a:r>
              <a:rPr lang="en-US" sz="2000" b="1" dirty="0">
                <a:solidFill>
                  <a:schemeClr val="bg1">
                    <a:lumMod val="50000"/>
                  </a:schemeClr>
                </a:solidFill>
                <a:latin typeface="Arial" pitchFamily="34" charset="0"/>
                <a:cs typeface="Arial" pitchFamily="34" charset="0"/>
              </a:rPr>
              <a:t>HP16-2027EPI</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Contracting, governance and policy unit</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5 September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5E818-FE7C-42AC-A67C-62082D007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648C0-E37F-56B8-B7A6-BB2AF4DD36E4}"/>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630EEED-4C6A-7A18-15CD-D18378A54E41}"/>
              </a:ext>
            </a:extLst>
          </p:cNvPr>
          <p:cNvSpPr txBox="1"/>
          <p:nvPr/>
        </p:nvSpPr>
        <p:spPr>
          <a:xfrm>
            <a:off x="104325" y="1120676"/>
            <a:ext cx="9069829" cy="4616648"/>
          </a:xfrm>
          <a:prstGeom prst="rect">
            <a:avLst/>
          </a:prstGeom>
          <a:noFill/>
        </p:spPr>
        <p:txBody>
          <a:bodyPr wrap="square" rtlCol="0">
            <a:spAutoFit/>
          </a:bodyPr>
          <a:lstStyle/>
          <a:p>
            <a:pPr>
              <a:lnSpc>
                <a:spcPct val="150000"/>
              </a:lnSpc>
            </a:pPr>
            <a:r>
              <a:rPr lang="en-GB" b="1" dirty="0">
                <a:solidFill>
                  <a:srgbClr val="0070C0"/>
                </a:solidFill>
                <a:latin typeface="Arial" pitchFamily="34" charset="0"/>
                <a:cs typeface="Arial" pitchFamily="34" charset="0"/>
              </a:rPr>
              <a:t>Registration on the Central Supplier Database (CSD)</a:t>
            </a:r>
          </a:p>
          <a:p>
            <a:pPr>
              <a:lnSpc>
                <a:spcPct val="150000"/>
              </a:lnSpc>
            </a:pPr>
            <a:r>
              <a:rPr lang="en-GB" b="1" dirty="0">
                <a:solidFill>
                  <a:srgbClr val="0070C0"/>
                </a:solidFill>
                <a:latin typeface="Arial" pitchFamily="34" charset="0"/>
                <a:cs typeface="Arial" pitchFamily="34" charset="0"/>
              </a:rPr>
              <a:t>Tax Compliance Status</a:t>
            </a:r>
          </a:p>
          <a:p>
            <a:pPr marL="285750" indent="-285750">
              <a:lnSpc>
                <a:spcPct val="150000"/>
              </a:lnSpc>
              <a:buFont typeface="Arial" panose="020B0604020202020204" pitchFamily="34" charset="0"/>
              <a:buChar char="•"/>
            </a:pPr>
            <a:r>
              <a:rPr lang="en-GB" dirty="0">
                <a:latin typeface="Arial" pitchFamily="34" charset="0"/>
                <a:cs typeface="Arial" pitchFamily="34" charset="0"/>
              </a:rPr>
              <a:t>Bidders must be Tax compliant throughout bid validity period. </a:t>
            </a:r>
          </a:p>
          <a:p>
            <a:pPr marL="285750" indent="-285750">
              <a:lnSpc>
                <a:spcPct val="150000"/>
              </a:lnSpc>
              <a:buFont typeface="Arial" panose="020B0604020202020204" pitchFamily="34" charset="0"/>
              <a:buChar char="•"/>
            </a:pPr>
            <a:r>
              <a:rPr lang="en-GB" dirty="0">
                <a:latin typeface="Arial" pitchFamily="34" charset="0"/>
                <a:cs typeface="Arial" pitchFamily="34" charset="0"/>
              </a:rPr>
              <a:t>Submit a tax clearance pin.</a:t>
            </a:r>
          </a:p>
          <a:p>
            <a:pPr>
              <a:lnSpc>
                <a:spcPct val="150000"/>
              </a:lnSpc>
            </a:pPr>
            <a:endParaRPr lang="en-GB" b="1" dirty="0">
              <a:solidFill>
                <a:srgbClr val="0070C0"/>
              </a:solidFill>
              <a:latin typeface="Arial" pitchFamily="34" charset="0"/>
              <a:cs typeface="Arial" pitchFamily="34" charset="0"/>
            </a:endParaRPr>
          </a:p>
          <a:p>
            <a:pPr>
              <a:lnSpc>
                <a:spcPct val="150000"/>
              </a:lnSpc>
            </a:pPr>
            <a:r>
              <a:rPr lang="en-GB" b="1" dirty="0">
                <a:solidFill>
                  <a:srgbClr val="0070C0"/>
                </a:solidFill>
                <a:latin typeface="Arial" pitchFamily="34" charset="0"/>
                <a:cs typeface="Arial" pitchFamily="34" charset="0"/>
              </a:rPr>
              <a:t>Bid Submission – Hardcopy</a:t>
            </a:r>
          </a:p>
          <a:p>
            <a:pPr marL="342900" indent="-342900">
              <a:lnSpc>
                <a:spcPct val="150000"/>
              </a:lnSpc>
              <a:buFont typeface="Arial" panose="020B0604020202020204" pitchFamily="34" charset="0"/>
              <a:buChar char="•"/>
            </a:pPr>
            <a:r>
              <a:rPr lang="en-GB" dirty="0">
                <a:latin typeface="Arial" pitchFamily="34" charset="0"/>
                <a:cs typeface="Arial" pitchFamily="34" charset="0"/>
              </a:rPr>
              <a:t>All documents must be signed.</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Sequence in bid file as per checklist (Annexure A).</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Separated by section tabs.</a:t>
            </a:r>
          </a:p>
          <a:p>
            <a:pPr marL="342900" indent="-342900">
              <a:lnSpc>
                <a:spcPct val="150000"/>
              </a:lnSpc>
              <a:buFont typeface="Arial" panose="020B0604020202020204" pitchFamily="34" charset="0"/>
              <a:buChar char="•"/>
            </a:pPr>
            <a:r>
              <a:rPr lang="en-GB" dirty="0">
                <a:latin typeface="Arial" pitchFamily="34" charset="0"/>
                <a:cs typeface="Arial" pitchFamily="34" charset="0"/>
              </a:rPr>
              <a:t>Ensure USB included in bid file (containing Set2 &amp; Set3)</a:t>
            </a:r>
            <a:endParaRPr lang="en-GB" b="1" dirty="0">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19A07739-1024-650E-8E2E-9FF2CCAF4C55}"/>
              </a:ext>
            </a:extLst>
          </p:cNvPr>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05039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C88A3-143A-1D82-90F1-4BE5C1023C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DE453B-86D7-DA43-E289-6570B18CE04F}"/>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3A77AB7-1B6D-7B43-25E8-7670A3EEDAE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In the case of a </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Consortium, Joint Venture (Incorporated or Unincorporated), and or Partnership an agreement is required </a:t>
            </a:r>
          </a:p>
          <a:p>
            <a:pPr marL="228600">
              <a:lnSpc>
                <a:spcPct val="150000"/>
              </a:lnSpc>
            </a:pPr>
            <a:endParaRPr lang="en-GB" b="1" dirty="0">
              <a:latin typeface="Arial" panose="020B0604020202020204" pitchFamily="34" charset="0"/>
              <a:cs typeface="Arial" panose="020B0604020202020204" pitchFamily="34" charset="0"/>
            </a:endParaRPr>
          </a:p>
          <a:p>
            <a:pPr marL="228600">
              <a:lnSpc>
                <a:spcPct val="150000"/>
              </a:lnSpc>
            </a:pPr>
            <a:r>
              <a:rPr lang="en-GB" b="1" dirty="0">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r>
              <a:rPr lang="en-GB" b="1" dirty="0">
                <a:latin typeface="Arial" panose="020B0604020202020204" pitchFamily="34" charset="0"/>
                <a:cs typeface="Arial" panose="020B0604020202020204" pitchFamily="34" charset="0"/>
              </a:rPr>
              <a:t>This applies in the following cases:</a:t>
            </a:r>
            <a:endParaRPr lang="en-ZA" b="1" dirty="0">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87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72FFA-14B6-7CFE-9BC4-FD5DDAE43FDD}"/>
              </a:ext>
            </a:extLst>
          </p:cNvPr>
          <p:cNvSpPr txBox="1"/>
          <p:nvPr/>
        </p:nvSpPr>
        <p:spPr>
          <a:xfrm>
            <a:off x="5724128" y="1340768"/>
            <a:ext cx="2880320" cy="2956066"/>
          </a:xfrm>
          <a:prstGeom prst="rect">
            <a:avLst/>
          </a:prstGeom>
          <a:noFill/>
        </p:spPr>
        <p:txBody>
          <a:bodyPr wrap="square">
            <a:spAutoFit/>
          </a:bodyPr>
          <a:lstStyle/>
          <a:p>
            <a:pPr lvl="1">
              <a:lnSpc>
                <a:spcPct val="150000"/>
              </a:lnSpc>
              <a:spcBef>
                <a:spcPts val="600"/>
              </a:spcBef>
            </a:pP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 </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and the applicant are subsidiaries of a single legal entity (same parent company)</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2F2317-640B-01DF-5D27-81E32056EFFB}"/>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grpSp>
        <p:nvGrpSpPr>
          <p:cNvPr id="19" name="Group 18">
            <a:extLst>
              <a:ext uri="{FF2B5EF4-FFF2-40B4-BE49-F238E27FC236}">
                <a16:creationId xmlns:a16="http://schemas.microsoft.com/office/drawing/2014/main" id="{61B6459E-B4FA-DDAA-CB3E-8F27294E0326}"/>
              </a:ext>
            </a:extLst>
          </p:cNvPr>
          <p:cNvGrpSpPr/>
          <p:nvPr/>
        </p:nvGrpSpPr>
        <p:grpSpPr>
          <a:xfrm>
            <a:off x="516136" y="1369343"/>
            <a:ext cx="4727848" cy="4341933"/>
            <a:chOff x="1948712" y="1318849"/>
            <a:chExt cx="4727848" cy="4341933"/>
          </a:xfrm>
        </p:grpSpPr>
        <p:graphicFrame>
          <p:nvGraphicFramePr>
            <p:cNvPr id="11" name="Diagram 10">
              <a:extLst>
                <a:ext uri="{FF2B5EF4-FFF2-40B4-BE49-F238E27FC236}">
                  <a16:creationId xmlns:a16="http://schemas.microsoft.com/office/drawing/2014/main" id="{BC28AA20-75AA-9D9E-D4F0-06A4D57B674B}"/>
                </a:ext>
              </a:extLst>
            </p:cNvPr>
            <p:cNvGraphicFramePr/>
            <p:nvPr>
              <p:extLst>
                <p:ext uri="{D42A27DB-BD31-4B8C-83A1-F6EECF244321}">
                  <p14:modId xmlns:p14="http://schemas.microsoft.com/office/powerpoint/2010/main" val="61748602"/>
                </p:ext>
              </p:extLst>
            </p:nvPr>
          </p:nvGraphicFramePr>
          <p:xfrm>
            <a:off x="1948712" y="1318849"/>
            <a:ext cx="4727848" cy="434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Right 11">
              <a:extLst>
                <a:ext uri="{FF2B5EF4-FFF2-40B4-BE49-F238E27FC236}">
                  <a16:creationId xmlns:a16="http://schemas.microsoft.com/office/drawing/2014/main" id="{76C57B27-7E51-7B39-89D5-8E1990CF0F07}"/>
                </a:ext>
              </a:extLst>
            </p:cNvPr>
            <p:cNvSpPr/>
            <p:nvPr/>
          </p:nvSpPr>
          <p:spPr>
            <a:xfrm rot="2622376">
              <a:off x="3330404" y="2852936"/>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DF52C3E-7A58-4054-037C-375C508F0EDF}"/>
                </a:ext>
              </a:extLst>
            </p:cNvPr>
            <p:cNvSpPr/>
            <p:nvPr/>
          </p:nvSpPr>
          <p:spPr>
            <a:xfrm rot="7796338">
              <a:off x="5030755" y="2881513"/>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98A8FE96-5BCA-FB22-EA44-42CCF2985738}"/>
                </a:ext>
              </a:extLst>
            </p:cNvPr>
            <p:cNvSpPr/>
            <p:nvPr/>
          </p:nvSpPr>
          <p:spPr>
            <a:xfrm rot="5400000">
              <a:off x="4187745" y="4493889"/>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75942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503292-08A7-271A-4A49-DE177F7E26BE}"/>
              </a:ext>
            </a:extLst>
          </p:cNvPr>
          <p:cNvSpPr txBox="1"/>
          <p:nvPr/>
        </p:nvSpPr>
        <p:spPr>
          <a:xfrm>
            <a:off x="5798517" y="1457484"/>
            <a:ext cx="3053178" cy="2540567"/>
          </a:xfrm>
          <a:prstGeom prst="rect">
            <a:avLst/>
          </a:prstGeom>
          <a:noFill/>
        </p:spPr>
        <p:txBody>
          <a:bodyPr wrap="square">
            <a:spAutoFit/>
          </a:bodyPr>
          <a:lstStyle/>
          <a:p>
            <a:pPr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but</a:t>
            </a:r>
            <a:r>
              <a:rPr lang="en-GB" dirty="0">
                <a:effectLst/>
                <a:latin typeface="Calibri" panose="020F0502020204030204" pitchFamily="34" charset="0"/>
                <a:ea typeface="Times New Roman" panose="02020603050405020304" pitchFamily="18" charset="0"/>
                <a:cs typeface="Times New Roman" panose="02020603050405020304" pitchFamily="18" charset="0"/>
              </a:rPr>
              <a:t> either the bidder or the applicant is fully or partially owned by the other.</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0DCC164-844C-9CCB-A149-8851DB124107}"/>
              </a:ext>
            </a:extLst>
          </p:cNvPr>
          <p:cNvGrpSpPr/>
          <p:nvPr/>
        </p:nvGrpSpPr>
        <p:grpSpPr>
          <a:xfrm>
            <a:off x="327205" y="1215394"/>
            <a:ext cx="4727848" cy="4900398"/>
            <a:chOff x="1948712" y="1903006"/>
            <a:chExt cx="4727848" cy="3757776"/>
          </a:xfrm>
        </p:grpSpPr>
        <p:graphicFrame>
          <p:nvGraphicFramePr>
            <p:cNvPr id="6" name="Diagram 5">
              <a:extLst>
                <a:ext uri="{FF2B5EF4-FFF2-40B4-BE49-F238E27FC236}">
                  <a16:creationId xmlns:a16="http://schemas.microsoft.com/office/drawing/2014/main" id="{068EDA19-6400-7F68-E5C5-5F3ED7DAA24E}"/>
                </a:ext>
              </a:extLst>
            </p:cNvPr>
            <p:cNvGraphicFramePr/>
            <p:nvPr>
              <p:extLst>
                <p:ext uri="{D42A27DB-BD31-4B8C-83A1-F6EECF244321}">
                  <p14:modId xmlns:p14="http://schemas.microsoft.com/office/powerpoint/2010/main" val="1918346971"/>
                </p:ext>
              </p:extLst>
            </p:nvPr>
          </p:nvGraphicFramePr>
          <p:xfrm>
            <a:off x="1948712" y="1903006"/>
            <a:ext cx="4727848" cy="37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8AF2B369-70DC-B20E-E23E-84038A6AE5F7}"/>
                </a:ext>
              </a:extLst>
            </p:cNvPr>
            <p:cNvSpPr/>
            <p:nvPr/>
          </p:nvSpPr>
          <p:spPr>
            <a:xfrm rot="5400000">
              <a:off x="4153542" y="3189299"/>
              <a:ext cx="414868"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14">
            <a:extLst>
              <a:ext uri="{FF2B5EF4-FFF2-40B4-BE49-F238E27FC236}">
                <a16:creationId xmlns:a16="http://schemas.microsoft.com/office/drawing/2014/main" id="{2938370F-0016-EC51-BE54-E1B3071EECD7}"/>
              </a:ext>
            </a:extLst>
          </p:cNvPr>
          <p:cNvGrpSpPr/>
          <p:nvPr/>
        </p:nvGrpSpPr>
        <p:grpSpPr>
          <a:xfrm>
            <a:off x="2532242" y="1860751"/>
            <a:ext cx="3251554" cy="2675273"/>
            <a:chOff x="2532242" y="1860751"/>
            <a:chExt cx="3251554" cy="2675273"/>
          </a:xfrm>
        </p:grpSpPr>
        <p:sp>
          <p:nvSpPr>
            <p:cNvPr id="12" name="Arrow: Bent-Up 11">
              <a:extLst>
                <a:ext uri="{FF2B5EF4-FFF2-40B4-BE49-F238E27FC236}">
                  <a16:creationId xmlns:a16="http://schemas.microsoft.com/office/drawing/2014/main" id="{BDF2CFC3-CB4F-5C66-7DA3-72C88B71C645}"/>
                </a:ext>
              </a:extLst>
            </p:cNvPr>
            <p:cNvSpPr/>
            <p:nvPr/>
          </p:nvSpPr>
          <p:spPr>
            <a:xfrm rot="16200000" flipH="1">
              <a:off x="4694597" y="3047541"/>
              <a:ext cx="678942" cy="123610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Bent-Up 10">
              <a:extLst>
                <a:ext uri="{FF2B5EF4-FFF2-40B4-BE49-F238E27FC236}">
                  <a16:creationId xmlns:a16="http://schemas.microsoft.com/office/drawing/2014/main" id="{D9D4B5F4-18DB-328F-2108-3BA68D1068C8}"/>
                </a:ext>
              </a:extLst>
            </p:cNvPr>
            <p:cNvSpPr/>
            <p:nvPr/>
          </p:nvSpPr>
          <p:spPr>
            <a:xfrm rot="10800000" flipH="1">
              <a:off x="4998489" y="1860751"/>
              <a:ext cx="785307"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9A2ED84-903F-6543-3112-4A53E61A42AB}"/>
                </a:ext>
              </a:extLst>
            </p:cNvPr>
            <p:cNvSpPr/>
            <p:nvPr/>
          </p:nvSpPr>
          <p:spPr>
            <a:xfrm rot="5400000">
              <a:off x="2462384" y="2035391"/>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2770DE2D-AB95-15B0-9260-7ED1E99E9C08}"/>
                </a:ext>
              </a:extLst>
            </p:cNvPr>
            <p:cNvSpPr/>
            <p:nvPr/>
          </p:nvSpPr>
          <p:spPr>
            <a:xfrm rot="5400000">
              <a:off x="2488445" y="4106125"/>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TextBox 2">
            <a:extLst>
              <a:ext uri="{FF2B5EF4-FFF2-40B4-BE49-F238E27FC236}">
                <a16:creationId xmlns:a16="http://schemas.microsoft.com/office/drawing/2014/main" id="{E4E73062-C992-F92B-B180-3D885162C112}"/>
              </a:ext>
            </a:extLst>
          </p:cNvPr>
          <p:cNvSpPr txBox="1"/>
          <p:nvPr/>
        </p:nvSpPr>
        <p:spPr>
          <a:xfrm>
            <a:off x="-396552" y="303903"/>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129399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46B5F2A-8823-F7B8-4371-1A31598537CA}"/>
              </a:ext>
            </a:extLst>
          </p:cNvPr>
          <p:cNvSpPr/>
          <p:nvPr/>
        </p:nvSpPr>
        <p:spPr>
          <a:xfrm>
            <a:off x="1115616" y="2264283"/>
            <a:ext cx="3600400" cy="1080120"/>
          </a:xfrm>
          <a:prstGeom prst="round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Technology transfer agreement</a:t>
            </a:r>
          </a:p>
          <a:p>
            <a:pPr algn="ctr"/>
            <a:r>
              <a:rPr lang="en-ZA" dirty="0"/>
              <a:t> – In Progress</a:t>
            </a:r>
          </a:p>
        </p:txBody>
      </p:sp>
      <p:sp>
        <p:nvSpPr>
          <p:cNvPr id="57" name="Rectangle 2">
            <a:extLst>
              <a:ext uri="{FF2B5EF4-FFF2-40B4-BE49-F238E27FC236}">
                <a16:creationId xmlns:a16="http://schemas.microsoft.com/office/drawing/2014/main" id="{0AEA9D82-A4C8-2557-16C8-2EEC302D3E19}"/>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endParaRPr lang="en-ZA" sz="20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4F5802FA-40FD-425C-E5B1-781D63EDD995}"/>
              </a:ext>
            </a:extLst>
          </p:cNvPr>
          <p:cNvSpPr txBox="1"/>
          <p:nvPr/>
        </p:nvSpPr>
        <p:spPr>
          <a:xfrm>
            <a:off x="5609638" y="1606717"/>
            <a:ext cx="3123173" cy="2542363"/>
          </a:xfrm>
          <a:prstGeom prst="rect">
            <a:avLst/>
          </a:prstGeom>
          <a:noFill/>
        </p:spPr>
        <p:txBody>
          <a:bodyPr wrap="square">
            <a:spAutoFit/>
          </a:bodyPr>
          <a:lstStyle/>
          <a:p>
            <a:pPr lvl="1">
              <a:lnSpc>
                <a:spcPct val="150000"/>
              </a:lnSpc>
              <a:spcAft>
                <a:spcPts val="600"/>
              </a:spcAft>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bidder and the applicant are part of a technology transfer arrangement.</a:t>
            </a:r>
          </a:p>
        </p:txBody>
      </p:sp>
      <p:sp>
        <p:nvSpPr>
          <p:cNvPr id="31" name="Rectangle: Rounded Corners 30">
            <a:extLst>
              <a:ext uri="{FF2B5EF4-FFF2-40B4-BE49-F238E27FC236}">
                <a16:creationId xmlns:a16="http://schemas.microsoft.com/office/drawing/2014/main" id="{D8C353F4-AC9C-14EE-4F4C-DC4ED3326841}"/>
              </a:ext>
            </a:extLst>
          </p:cNvPr>
          <p:cNvSpPr/>
          <p:nvPr/>
        </p:nvSpPr>
        <p:spPr>
          <a:xfrm>
            <a:off x="467544" y="1268575"/>
            <a:ext cx="2304256" cy="108012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dirty="0"/>
              <a:t>Enterprise A</a:t>
            </a:r>
          </a:p>
          <a:p>
            <a:pPr lvl="0" algn="ctr"/>
            <a:r>
              <a:rPr lang="en-ZA" dirty="0"/>
              <a:t>(</a:t>
            </a:r>
            <a:r>
              <a:rPr lang="en-ZA" sz="1800" dirty="0"/>
              <a:t>Bidder)</a:t>
            </a:r>
          </a:p>
        </p:txBody>
      </p:sp>
      <p:sp>
        <p:nvSpPr>
          <p:cNvPr id="32" name="Rectangle: Rounded Corners 31">
            <a:extLst>
              <a:ext uri="{FF2B5EF4-FFF2-40B4-BE49-F238E27FC236}">
                <a16:creationId xmlns:a16="http://schemas.microsoft.com/office/drawing/2014/main" id="{B59BCF60-742D-13E3-6023-D85948062DA6}"/>
              </a:ext>
            </a:extLst>
          </p:cNvPr>
          <p:cNvSpPr/>
          <p:nvPr/>
        </p:nvSpPr>
        <p:spPr>
          <a:xfrm>
            <a:off x="1835696" y="3429000"/>
            <a:ext cx="2304256" cy="108012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700" b="1" dirty="0">
                <a:solidFill>
                  <a:schemeClr val="tx1"/>
                </a:solidFill>
              </a:rPr>
              <a:t>AGREEMENT</a:t>
            </a:r>
            <a:r>
              <a:rPr lang="en-ZA" sz="1700" dirty="0"/>
              <a:t> between</a:t>
            </a:r>
          </a:p>
          <a:p>
            <a:pPr lvl="0" algn="ctr"/>
            <a:r>
              <a:rPr lang="en-ZA" sz="1700" dirty="0"/>
              <a:t>Enterprise A and Enterprise B </a:t>
            </a:r>
          </a:p>
        </p:txBody>
      </p:sp>
      <p:sp>
        <p:nvSpPr>
          <p:cNvPr id="34" name="Rectangle: Rounded Corners 33">
            <a:extLst>
              <a:ext uri="{FF2B5EF4-FFF2-40B4-BE49-F238E27FC236}">
                <a16:creationId xmlns:a16="http://schemas.microsoft.com/office/drawing/2014/main" id="{20AFEE10-5ABF-EBED-6916-3190ACF4BD7F}"/>
              </a:ext>
            </a:extLst>
          </p:cNvPr>
          <p:cNvSpPr/>
          <p:nvPr/>
        </p:nvSpPr>
        <p:spPr>
          <a:xfrm>
            <a:off x="2879812" y="1268575"/>
            <a:ext cx="2304256" cy="108012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Enterprise B (Applicant)</a:t>
            </a:r>
            <a:endParaRPr lang="en-ZA" sz="1800" dirty="0"/>
          </a:p>
        </p:txBody>
      </p:sp>
      <p:sp>
        <p:nvSpPr>
          <p:cNvPr id="35" name="Rectangle: Rounded Corners 34">
            <a:extLst>
              <a:ext uri="{FF2B5EF4-FFF2-40B4-BE49-F238E27FC236}">
                <a16:creationId xmlns:a16="http://schemas.microsoft.com/office/drawing/2014/main" id="{AB03DE08-E96C-7FC1-840B-24E2ED822261}"/>
              </a:ext>
            </a:extLst>
          </p:cNvPr>
          <p:cNvSpPr/>
          <p:nvPr/>
        </p:nvSpPr>
        <p:spPr>
          <a:xfrm>
            <a:off x="1835696" y="4593717"/>
            <a:ext cx="2304256" cy="1080120"/>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Tender – Bid </a:t>
            </a:r>
            <a:endParaRPr lang="en-ZA" sz="1800" dirty="0"/>
          </a:p>
        </p:txBody>
      </p:sp>
      <p:grpSp>
        <p:nvGrpSpPr>
          <p:cNvPr id="38" name="Group 37">
            <a:extLst>
              <a:ext uri="{FF2B5EF4-FFF2-40B4-BE49-F238E27FC236}">
                <a16:creationId xmlns:a16="http://schemas.microsoft.com/office/drawing/2014/main" id="{2CF0EB3D-0AD6-C2BF-9C2C-3DA051F570B3}"/>
              </a:ext>
            </a:extLst>
          </p:cNvPr>
          <p:cNvGrpSpPr/>
          <p:nvPr/>
        </p:nvGrpSpPr>
        <p:grpSpPr>
          <a:xfrm>
            <a:off x="3923928" y="1726998"/>
            <a:ext cx="1584176" cy="2422084"/>
            <a:chOff x="3995936" y="1726998"/>
            <a:chExt cx="1512168" cy="2422084"/>
          </a:xfrm>
        </p:grpSpPr>
        <p:sp>
          <p:nvSpPr>
            <p:cNvPr id="36" name="Arrow: Bent-Up 35">
              <a:extLst>
                <a:ext uri="{FF2B5EF4-FFF2-40B4-BE49-F238E27FC236}">
                  <a16:creationId xmlns:a16="http://schemas.microsoft.com/office/drawing/2014/main" id="{E2DA3549-1AA5-A616-07B0-CB1C57F80917}"/>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Bent-Up 36">
              <a:extLst>
                <a:ext uri="{FF2B5EF4-FFF2-40B4-BE49-F238E27FC236}">
                  <a16:creationId xmlns:a16="http://schemas.microsoft.com/office/drawing/2014/main" id="{733A46FD-2944-9B3B-D866-BE99E9BFAACD}"/>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9" name="Group 38">
            <a:extLst>
              <a:ext uri="{FF2B5EF4-FFF2-40B4-BE49-F238E27FC236}">
                <a16:creationId xmlns:a16="http://schemas.microsoft.com/office/drawing/2014/main" id="{C7555B44-D407-FE85-0D26-E404607C4EE9}"/>
              </a:ext>
            </a:extLst>
          </p:cNvPr>
          <p:cNvGrpSpPr/>
          <p:nvPr/>
        </p:nvGrpSpPr>
        <p:grpSpPr>
          <a:xfrm flipH="1">
            <a:off x="251518" y="1808635"/>
            <a:ext cx="1743443" cy="2340446"/>
            <a:chOff x="3995936" y="1726998"/>
            <a:chExt cx="1512168" cy="2422084"/>
          </a:xfrm>
        </p:grpSpPr>
        <p:sp>
          <p:nvSpPr>
            <p:cNvPr id="40" name="Arrow: Bent-Up 39">
              <a:extLst>
                <a:ext uri="{FF2B5EF4-FFF2-40B4-BE49-F238E27FC236}">
                  <a16:creationId xmlns:a16="http://schemas.microsoft.com/office/drawing/2014/main" id="{5EE89435-83BC-94DC-6539-B81CAA754236}"/>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Arrow: Bent-Up 40">
              <a:extLst>
                <a:ext uri="{FF2B5EF4-FFF2-40B4-BE49-F238E27FC236}">
                  <a16:creationId xmlns:a16="http://schemas.microsoft.com/office/drawing/2014/main" id="{F0F12B31-96C6-E273-6F74-64A633C692EE}"/>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2" name="Arrow: Right 41">
            <a:extLst>
              <a:ext uri="{FF2B5EF4-FFF2-40B4-BE49-F238E27FC236}">
                <a16:creationId xmlns:a16="http://schemas.microsoft.com/office/drawing/2014/main" id="{1DB298B9-6F6A-472D-06A9-BED81635F2B5}"/>
              </a:ext>
            </a:extLst>
          </p:cNvPr>
          <p:cNvSpPr/>
          <p:nvPr/>
        </p:nvSpPr>
        <p:spPr>
          <a:xfrm rot="5400000">
            <a:off x="2701942" y="4476799"/>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id="{03A1BCAB-0B9D-F21D-91EA-F8F5E3C4D56E}"/>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219234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3C64-795F-E642-1F81-3504BFCCE9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2268F8-4209-D823-211F-11C571C5B0CC}"/>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continue: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9EC84838-41C7-74EC-7F2C-051135E75F22}"/>
              </a:ext>
            </a:extLst>
          </p:cNvPr>
          <p:cNvSpPr txBox="1"/>
          <p:nvPr/>
        </p:nvSpPr>
        <p:spPr>
          <a:xfrm>
            <a:off x="72008" y="1124744"/>
            <a:ext cx="8964488" cy="4505016"/>
          </a:xfrm>
          <a:prstGeom prst="rect">
            <a:avLst/>
          </a:prstGeom>
          <a:solidFill>
            <a:schemeClr val="bg1"/>
          </a:solidFill>
        </p:spPr>
        <p:txBody>
          <a:bodyPr wrap="square">
            <a:spAutoFit/>
          </a:bodyPr>
          <a:lstStyle/>
          <a:p>
            <a:pPr marL="400050" algn="just">
              <a:lnSpc>
                <a:spcPct val="150000"/>
              </a:lnSpc>
              <a:buNone/>
            </a:pPr>
            <a:r>
              <a:rPr lang="en-ZA" sz="1800" dirty="0">
                <a:effectLst/>
                <a:latin typeface="Arial" panose="020B0604020202020204" pitchFamily="34" charset="0"/>
                <a:ea typeface="Times New Roman" panose="02020603050405020304" pitchFamily="18" charset="0"/>
                <a:cs typeface="Arial" panose="020B0604020202020204" pitchFamily="34" charset="0"/>
              </a:rPr>
              <a:t>In such cases, the following documentation </a:t>
            </a:r>
            <a:r>
              <a:rPr lang="en-ZA" sz="1800" b="1" dirty="0">
                <a:effectLst/>
                <a:latin typeface="Arial" panose="020B0604020202020204" pitchFamily="34" charset="0"/>
                <a:ea typeface="Times New Roman" panose="02020603050405020304" pitchFamily="18" charset="0"/>
                <a:cs typeface="Arial" panose="020B0604020202020204" pitchFamily="34" charset="0"/>
              </a:rPr>
              <a:t>must</a:t>
            </a:r>
            <a:r>
              <a:rPr lang="en-ZA" sz="1800" dirty="0">
                <a:effectLst/>
                <a:latin typeface="Arial" panose="020B0604020202020204" pitchFamily="34" charset="0"/>
                <a:ea typeface="Times New Roman" panose="02020603050405020304" pitchFamily="18" charset="0"/>
                <a:cs typeface="Arial" panose="020B0604020202020204" pitchFamily="34" charset="0"/>
              </a:rPr>
              <a:t> be included with the bid:</a:t>
            </a:r>
          </a:p>
          <a:p>
            <a:pPr marL="342900" lvl="0" indent="-342900" algn="just">
              <a:lnSpc>
                <a:spcPct val="150000"/>
              </a:lnSpc>
              <a:spcBef>
                <a:spcPts val="600"/>
              </a:spcBef>
              <a:spcAft>
                <a:spcPts val="600"/>
              </a:spcAft>
              <a:buFont typeface="Symbol" panose="05050102010706020507" pitchFamily="18" charset="2"/>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A certified copy of the signed agreement </a:t>
            </a:r>
            <a:r>
              <a:rPr lang="en-GB" sz="1800" dirty="0">
                <a:effectLst/>
                <a:latin typeface="Arial" panose="020B0604020202020204" pitchFamily="34" charset="0"/>
                <a:ea typeface="Times New Roman" panose="02020603050405020304" pitchFamily="18" charset="0"/>
                <a:cs typeface="Arial" panose="020B0604020202020204" pitchFamily="34" charset="0"/>
              </a:rPr>
              <a:t>between the bidder and the applicant, outlining the terms of their relationship.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600"/>
              </a:spcBef>
              <a:spcAft>
                <a:spcPts val="600"/>
              </a:spcAft>
              <a:buFont typeface="Symbol" panose="05050102010706020507" pitchFamily="18" charset="2"/>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PBD 3 must be completed</a:t>
            </a:r>
            <a:r>
              <a:rPr lang="en-GB" sz="1800" dirty="0">
                <a:effectLst/>
                <a:latin typeface="Arial" panose="020B0604020202020204" pitchFamily="34" charset="0"/>
                <a:ea typeface="Times New Roman" panose="02020603050405020304" pitchFamily="18" charset="0"/>
                <a:cs typeface="Arial" panose="020B0604020202020204" pitchFamily="34" charset="0"/>
              </a:rPr>
              <a:t>, and the appointed representative must be authorised to act on behalf of the consortium, joint venture (incorporated or unincorporated), or partnership.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Additionally, all parties involved in the consortium, joint venture (incorporated or unincorporated) or partnership </a:t>
            </a:r>
            <a:r>
              <a:rPr lang="en-GB" sz="1800" b="1" dirty="0">
                <a:effectLst/>
                <a:latin typeface="Arial" panose="020B0604020202020204" pitchFamily="34" charset="0"/>
                <a:ea typeface="Times New Roman" panose="02020603050405020304" pitchFamily="18" charset="0"/>
                <a:cs typeface="Arial" panose="020B0604020202020204" pitchFamily="34" charset="0"/>
              </a:rPr>
              <a:t>must</a:t>
            </a:r>
            <a:r>
              <a:rPr lang="en-GB" sz="1800" dirty="0">
                <a:effectLst/>
                <a:latin typeface="Arial" panose="020B0604020202020204" pitchFamily="34" charset="0"/>
                <a:ea typeface="Times New Roman" panose="02020603050405020304" pitchFamily="18" charset="0"/>
                <a:cs typeface="Arial" panose="020B0604020202020204" pitchFamily="34" charset="0"/>
              </a:rPr>
              <a:t> submit the relevant legislative and mandatory documentation as required for this bid, as specified in the SRCC (Special Requirements and Conditions of Contract).</a:t>
            </a:r>
            <a:r>
              <a:rPr lang="en-ZA" sz="1800"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92028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3087-6FA5-3C98-1907-7F9C186357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367B2D-56DB-D5BA-AD8F-56140DE9A325}"/>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 continue: </a:t>
            </a:r>
            <a:r>
              <a:rPr lang="en-GB" sz="2600" b="1" dirty="0">
                <a:solidFill>
                  <a:schemeClr val="accent4">
                    <a:lumMod val="60000"/>
                    <a:lumOff val="40000"/>
                  </a:schemeClr>
                </a:solidFill>
                <a:latin typeface="Arial" pitchFamily="34" charset="0"/>
                <a:cs typeface="Arial" pitchFamily="34" charset="0"/>
              </a:rPr>
              <a:t>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8413E924-88B6-D5C4-24DE-464AC515DAA4}"/>
              </a:ext>
            </a:extLst>
          </p:cNvPr>
          <p:cNvSpPr txBox="1"/>
          <p:nvPr/>
        </p:nvSpPr>
        <p:spPr>
          <a:xfrm>
            <a:off x="107504" y="1143759"/>
            <a:ext cx="8856984" cy="4611519"/>
          </a:xfrm>
          <a:prstGeom prst="rect">
            <a:avLst/>
          </a:prstGeom>
          <a:solidFill>
            <a:schemeClr val="bg1"/>
          </a:solidFill>
        </p:spPr>
        <p:txBody>
          <a:bodyPr wrap="square">
            <a:spAutoFit/>
          </a:bodyPr>
          <a:lstStyle/>
          <a:p>
            <a:pPr marL="400050" algn="just">
              <a:lnSpc>
                <a:spcPct val="150000"/>
              </a:lnSpc>
              <a:buNone/>
            </a:pPr>
            <a:r>
              <a:rPr lang="en-ZA"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Each entity (participant</a:t>
            </a:r>
            <a:r>
              <a:rPr lang="en-ZA" sz="1800" b="1" dirty="0">
                <a:effectLst/>
                <a:latin typeface="Arial" panose="020B0604020202020204" pitchFamily="34" charset="0"/>
                <a:ea typeface="Times New Roman" panose="02020603050405020304" pitchFamily="18" charset="0"/>
                <a:cs typeface="Arial" panose="020B0604020202020204" pitchFamily="34" charset="0"/>
              </a:rPr>
              <a:t>)</a:t>
            </a:r>
            <a:r>
              <a:rPr lang="en-ZA" sz="1800" dirty="0">
                <a:effectLst/>
                <a:latin typeface="Arial" panose="020B0604020202020204" pitchFamily="34" charset="0"/>
                <a:ea typeface="Times New Roman" panose="02020603050405020304" pitchFamily="18" charset="0"/>
                <a:cs typeface="Arial" panose="020B0604020202020204" pitchFamily="34" charset="0"/>
              </a:rPr>
              <a:t> in the consortium joint venture (incorporated or unincorporated), or partnership </a:t>
            </a:r>
            <a:r>
              <a:rPr lang="en-ZA" sz="1800" b="1" dirty="0">
                <a:effectLst/>
                <a:latin typeface="Arial" panose="020B0604020202020204" pitchFamily="34" charset="0"/>
                <a:ea typeface="Times New Roman" panose="02020603050405020304" pitchFamily="18" charset="0"/>
                <a:cs typeface="Arial" panose="020B0604020202020204" pitchFamily="34" charset="0"/>
              </a:rPr>
              <a:t>must</a:t>
            </a:r>
            <a:r>
              <a:rPr lang="en-ZA" sz="1800" dirty="0">
                <a:effectLst/>
                <a:latin typeface="Arial" panose="020B0604020202020204" pitchFamily="34" charset="0"/>
                <a:ea typeface="Times New Roman" panose="02020603050405020304" pitchFamily="18" charset="0"/>
                <a:cs typeface="Arial" panose="020B0604020202020204" pitchFamily="34" charset="0"/>
              </a:rPr>
              <a:t> submit all mandatory documents including the following:</a:t>
            </a:r>
            <a:endParaRPr lang="en-ZA" dirty="0">
              <a:latin typeface="Arial" panose="020B0604020202020204" pitchFamily="34" charset="0"/>
              <a:ea typeface="Times New Roman" panose="02020603050405020304" pitchFamily="18" charset="0"/>
              <a:cs typeface="Arial" panose="020B0604020202020204" pitchFamily="34" charset="0"/>
            </a:endParaRPr>
          </a:p>
          <a:p>
            <a:pPr marL="685800" indent="-285750" algn="just">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Tax Compliance Status (TCS) PIN.</a:t>
            </a:r>
          </a:p>
          <a:p>
            <a:pPr marL="685800" indent="-285750" algn="just">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Proof of Central Supplier Database (CSD) registration (CSD report).</a:t>
            </a:r>
            <a:endParaRPr lang="en-ZA"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pPr>
            <a:endParaRPr lang="en-ZA" dirty="0">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While additional documents issued by the </a:t>
            </a: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Companies and Intellectual Property Commission (CIPC) </a:t>
            </a:r>
            <a:r>
              <a:rPr lang="en-GB" sz="1800" dirty="0">
                <a:effectLst/>
                <a:latin typeface="Arial" panose="020B0604020202020204" pitchFamily="34" charset="0"/>
                <a:ea typeface="Times New Roman" panose="02020603050405020304" pitchFamily="18" charset="0"/>
                <a:cs typeface="Arial" panose="020B0604020202020204" pitchFamily="34" charset="0"/>
              </a:rPr>
              <a:t>may be submitted, the inclusion of these two specific forms is mandatory.</a:t>
            </a:r>
          </a:p>
          <a:p>
            <a:pPr marL="685800" indent="-285750">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Registration certificate (Form </a:t>
            </a:r>
            <a:r>
              <a:rPr lang="en-GB" sz="1800" b="1" dirty="0" err="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CoR</a:t>
            </a: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14.3)</a:t>
            </a:r>
          </a:p>
          <a:p>
            <a:pPr marL="685800" indent="-285750">
              <a:lnSpc>
                <a:spcPct val="150000"/>
              </a:lnSpc>
              <a:buFont typeface="Arial" panose="020B0604020202020204" pitchFamily="34" charset="0"/>
              <a:buChar char="•"/>
            </a:pPr>
            <a:r>
              <a:rPr lang="en-GB" sz="1800" b="1" kern="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Notice of change of Directors (Form </a:t>
            </a:r>
            <a:r>
              <a:rPr lang="en-GB" sz="1800" b="1" kern="0" dirty="0" err="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CoR</a:t>
            </a:r>
            <a:r>
              <a:rPr lang="en-GB" sz="1800" b="1" kern="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39)</a:t>
            </a:r>
            <a:endParaRPr lang="en-US"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2363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107504" y="0"/>
            <a:ext cx="45768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124744"/>
            <a:ext cx="9144000" cy="4611519"/>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a:t>
            </a:r>
          </a:p>
          <a:p>
            <a:pPr>
              <a:lnSpc>
                <a:spcPct val="150000"/>
              </a:lnSpc>
            </a:pPr>
            <a:r>
              <a:rPr lang="en-ZA" dirty="0">
                <a:latin typeface="Arial" panose="020B0604020202020204" pitchFamily="34" charset="0"/>
                <a:cs typeface="Arial" panose="020B0604020202020204" pitchFamily="34" charset="0"/>
              </a:rPr>
              <a:t>If the product is deemed as a </a:t>
            </a:r>
            <a:r>
              <a:rPr lang="en-ZA" b="1" dirty="0">
                <a:solidFill>
                  <a:srgbClr val="0070C0"/>
                </a:solidFill>
                <a:latin typeface="Arial" panose="020B0604020202020204" pitchFamily="34" charset="0"/>
                <a:cs typeface="Arial" panose="020B0604020202020204" pitchFamily="34" charset="0"/>
              </a:rPr>
              <a:t>medicine</a:t>
            </a:r>
            <a:r>
              <a:rPr lang="en-ZA" dirty="0">
                <a:latin typeface="Arial" panose="020B0604020202020204" pitchFamily="34" charset="0"/>
                <a:cs typeface="Arial" panose="020B0604020202020204" pitchFamily="34" charset="0"/>
              </a:rPr>
              <a:t> by SAPHRA: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Act, as amended.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Additionally, the bidder offering a product </a:t>
            </a:r>
            <a:r>
              <a:rPr lang="en-US" b="1" dirty="0">
                <a:latin typeface="Arial" panose="020B0604020202020204" pitchFamily="34" charset="0"/>
                <a:cs typeface="Arial" panose="020B0604020202020204" pitchFamily="34" charset="0"/>
              </a:rPr>
              <a:t>manufactured locally</a:t>
            </a:r>
            <a:r>
              <a:rPr lang="en-US" dirty="0">
                <a:latin typeface="Arial" panose="020B0604020202020204" pitchFamily="34" charset="0"/>
                <a:cs typeface="Arial" panose="020B0604020202020204" pitchFamily="34" charset="0"/>
              </a:rPr>
              <a:t>, must submit a copy of the </a:t>
            </a:r>
            <a:r>
              <a:rPr lang="en-US" b="1" dirty="0">
                <a:latin typeface="Arial" panose="020B0604020202020204" pitchFamily="34" charset="0"/>
                <a:cs typeface="Arial" panose="020B0604020202020204" pitchFamily="34" charset="0"/>
              </a:rPr>
              <a:t>licence to manufacture medicines </a:t>
            </a:r>
            <a:r>
              <a:rPr lang="en-US" dirty="0">
                <a:latin typeface="Arial" panose="020B0604020202020204" pitchFamily="34" charset="0"/>
                <a:cs typeface="Arial" panose="020B0604020202020204" pitchFamily="34" charset="0"/>
              </a:rPr>
              <a:t>as issued by SAPHRA to the local manufacturer. (If local manufacturer is not the bidder, and is indicated on the MRC)</a:t>
            </a:r>
          </a:p>
          <a:p>
            <a:pPr>
              <a:lnSpc>
                <a:spcPct val="150000"/>
              </a:lnSpc>
            </a:pP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In case of a joint venture all companies in the agreement must supply their licence to manufacture medicines issued in terms of section 22C (1)(b) Medicines Act, as amended. </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2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0" y="997565"/>
            <a:ext cx="9144000" cy="5898474"/>
          </a:xfrm>
          <a:prstGeom prst="rect">
            <a:avLst/>
          </a:prstGeom>
          <a:solidFill>
            <a:schemeClr val="bg1"/>
          </a:solidFill>
        </p:spPr>
        <p:txBody>
          <a:bodyPr wrap="square" rtlCol="0">
            <a:spAutoFit/>
          </a:bodyPr>
          <a:lstStyle/>
          <a:p>
            <a:pPr>
              <a:lnSpc>
                <a:spcPct val="150000"/>
              </a:lnSpc>
            </a:pPr>
            <a:r>
              <a:rPr lang="en-ZA" b="1" dirty="0">
                <a:latin typeface="Arial" panose="020B0604020202020204" pitchFamily="34" charset="0"/>
                <a:cs typeface="Arial" panose="020B0604020202020204" pitchFamily="34" charset="0"/>
              </a:rPr>
              <a:t>Medicines offered must be registered </a:t>
            </a:r>
            <a:r>
              <a:rPr lang="en-ZA" dirty="0">
                <a:latin typeface="Arial" panose="020B0604020202020204" pitchFamily="34" charset="0"/>
                <a:cs typeface="Arial" panose="020B0604020202020204" pitchFamily="34" charset="0"/>
              </a:rPr>
              <a:t>in terms of section 15 of the Medicines Act and must comply with the conditions of registration for the duration of the contract.</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b="1" dirty="0">
                <a:solidFill>
                  <a:srgbClr val="0070C0"/>
                </a:solidFill>
                <a:latin typeface="Arial" panose="020B0604020202020204" pitchFamily="34" charset="0"/>
                <a:cs typeface="Arial" panose="020B0604020202020204" pitchFamily="34" charset="0"/>
              </a:rPr>
              <a:t>bidder must be indicated as the applicant </a:t>
            </a:r>
            <a:r>
              <a:rPr lang="en-ZA" dirty="0">
                <a:latin typeface="Arial" panose="020B0604020202020204" pitchFamily="34" charset="0"/>
                <a:cs typeface="Arial" panose="020B0604020202020204" pitchFamily="34" charset="0"/>
              </a:rPr>
              <a:t>on the Medicine Registration Certificate.</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Medicine Registration Certificate, must be included for all items offered.</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summary </a:t>
            </a:r>
            <a:r>
              <a:rPr lang="en-ZA" dirty="0">
                <a:latin typeface="Arial" panose="020B0604020202020204" pitchFamily="34" charset="0"/>
                <a:cs typeface="Arial" panose="020B0604020202020204" pitchFamily="34" charset="0"/>
              </a:rPr>
              <a:t>approved by SAPHRA for amendments on the Medicine Registration Certificate.</a:t>
            </a:r>
          </a:p>
          <a:p>
            <a:pPr marL="342900" indent="-34290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Both</a:t>
            </a:r>
            <a:r>
              <a:rPr lang="en-ZA" dirty="0">
                <a:latin typeface="Arial" panose="020B0604020202020204" pitchFamily="34" charset="0"/>
                <a:cs typeface="Arial" panose="020B0604020202020204" pitchFamily="34" charset="0"/>
              </a:rPr>
              <a:t> MRC and relevant variation summary must be submitted.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Annexure A (Conditions of Registration) will only be required </a:t>
            </a:r>
            <a:r>
              <a:rPr lang="en-GB" b="1" dirty="0">
                <a:latin typeface="Arial" panose="020B0604020202020204" pitchFamily="34" charset="0"/>
                <a:cs typeface="Arial" panose="020B0604020202020204" pitchFamily="34" charset="0"/>
              </a:rPr>
              <a:t>for newly </a:t>
            </a:r>
            <a:r>
              <a:rPr lang="en-GB" dirty="0">
                <a:latin typeface="Arial" panose="020B0604020202020204" pitchFamily="34" charset="0"/>
                <a:cs typeface="Arial" panose="020B0604020202020204" pitchFamily="34" charset="0"/>
              </a:rPr>
              <a:t>registered medicines.</a:t>
            </a:r>
          </a:p>
          <a:p>
            <a:pPr marL="342900" indent="-34290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If the </a:t>
            </a: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bidder is not the applicant</a:t>
            </a:r>
            <a:r>
              <a:rPr lang="en-ZA" dirty="0">
                <a:effectLst/>
                <a:latin typeface="Arial" panose="020B0604020202020204" pitchFamily="34" charset="0"/>
                <a:ea typeface="Times New Roman" panose="02020603050405020304" pitchFamily="18" charset="0"/>
                <a:cs typeface="Arial" panose="020B0604020202020204" pitchFamily="34" charset="0"/>
              </a:rPr>
              <a:t>, refer to section 5 of the SRCC for </a:t>
            </a:r>
            <a:r>
              <a:rPr lang="en-US" dirty="0">
                <a:effectLst/>
                <a:latin typeface="Arial" panose="020B0604020202020204" pitchFamily="34" charset="0"/>
                <a:ea typeface="Times New Roman" panose="02020603050405020304" pitchFamily="18" charset="0"/>
                <a:cs typeface="Arial" panose="020B0604020202020204" pitchFamily="34" charset="0"/>
              </a:rPr>
              <a:t>Consortium/ Joint Venture or Partnerships agreements</a:t>
            </a:r>
            <a:r>
              <a:rPr lang="en-ZA"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ct val="150000"/>
              </a:lnSpc>
              <a:buFont typeface="Arial" panose="020B0604020202020204" pitchFamily="34" charset="0"/>
              <a:buChar char="•"/>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2"/>
          <p:cNvSpPr txBox="1">
            <a:spLocks noChangeArrowheads="1"/>
          </p:cNvSpPr>
          <p:nvPr/>
        </p:nvSpPr>
        <p:spPr>
          <a:xfrm>
            <a:off x="107504" y="0"/>
            <a:ext cx="72008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(Phase 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0988F-1BA5-4B45-42B9-418C6BEC4D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E6801F-3839-6F2F-9FC1-FB8FEEE66840}"/>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F6326343-52C2-DF93-8269-5F205533C39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endParaRPr lang="en-GB" b="1" dirty="0">
              <a:solidFill>
                <a:schemeClr val="accent4">
                  <a:lumMod val="75000"/>
                </a:schemeClr>
              </a:solidFill>
              <a:latin typeface="Arial" panose="020B0604020202020204" pitchFamily="34" charset="0"/>
              <a:cs typeface="Arial" panose="020B0604020202020204" pitchFamily="34" charset="0"/>
            </a:endParaRPr>
          </a:p>
          <a:p>
            <a:pPr marL="228600">
              <a:lnSpc>
                <a:spcPct val="150000"/>
              </a:lnSpc>
            </a:pPr>
            <a:r>
              <a:rPr lang="en-GB" b="1" dirty="0">
                <a:solidFill>
                  <a:schemeClr val="accent4">
                    <a:lumMod val="75000"/>
                  </a:schemeClr>
                </a:solidFill>
                <a:latin typeface="Arial" panose="020B0604020202020204" pitchFamily="34" charset="0"/>
                <a:cs typeface="Arial" panose="020B0604020202020204" pitchFamily="34" charset="0"/>
              </a:rPr>
              <a:t>This applies in the following cases:</a:t>
            </a:r>
            <a:endParaRPr lang="en-ZA" b="1" dirty="0">
              <a:solidFill>
                <a:schemeClr val="accent4">
                  <a:lumMod val="75000"/>
                </a:schemeClr>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a:p>
            <a:pPr marL="228600" lvl="0">
              <a:lnSpc>
                <a:spcPct val="150000"/>
              </a:lnSpc>
            </a:pPr>
            <a:endParaRPr lang="en-GB"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8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23" y="1143000"/>
            <a:ext cx="8947720" cy="2539157"/>
          </a:xfrm>
          <a:prstGeom prst="rect">
            <a:avLst/>
          </a:prstGeom>
          <a:noFill/>
        </p:spPr>
        <p:txBody>
          <a:bodyPr wrap="square" rtlCol="0">
            <a:spAutoFit/>
          </a:bodyPr>
          <a:lstStyle/>
          <a:p>
            <a:pPr>
              <a:lnSpc>
                <a:spcPct val="150000"/>
              </a:lnSpc>
            </a:pPr>
            <a:r>
              <a:rPr lang="en-US" b="1" dirty="0">
                <a:solidFill>
                  <a:schemeClr val="accent2">
                    <a:lumMod val="75000"/>
                  </a:schemeClr>
                </a:solidFill>
                <a:latin typeface="Arial" pitchFamily="34" charset="0"/>
                <a:cs typeface="Arial" pitchFamily="34" charset="0"/>
              </a:rPr>
              <a:t>Closing date: 13 October 2025</a:t>
            </a:r>
          </a:p>
          <a:p>
            <a:pPr>
              <a:lnSpc>
                <a:spcPct val="150000"/>
              </a:lnSpc>
            </a:pPr>
            <a:r>
              <a:rPr lang="en-US" b="1" dirty="0">
                <a:solidFill>
                  <a:srgbClr val="0070C0"/>
                </a:solidFill>
                <a:latin typeface="Arial" pitchFamily="34" charset="0"/>
                <a:cs typeface="Arial" pitchFamily="34" charset="0"/>
              </a:rPr>
              <a:t>Contract Period:</a:t>
            </a:r>
          </a:p>
          <a:p>
            <a:pPr>
              <a:lnSpc>
                <a:spcPct val="150000"/>
              </a:lnSpc>
            </a:pPr>
            <a:r>
              <a:rPr lang="en-US" dirty="0">
                <a:latin typeface="Arial" pitchFamily="34" charset="0"/>
                <a:cs typeface="Arial" pitchFamily="34" charset="0"/>
              </a:rPr>
              <a:t>HP16-2027EPI – </a:t>
            </a:r>
            <a:r>
              <a:rPr lang="en-US" b="1" dirty="0">
                <a:latin typeface="Arial" pitchFamily="34" charset="0"/>
                <a:cs typeface="Arial" pitchFamily="34" charset="0"/>
              </a:rPr>
              <a:t>01 January 2027 to 31 December 2029 </a:t>
            </a:r>
            <a:r>
              <a:rPr lang="en-US" dirty="0">
                <a:latin typeface="Arial" pitchFamily="34" charset="0"/>
                <a:cs typeface="Arial" pitchFamily="34" charset="0"/>
              </a:rPr>
              <a:t>(3-year period)</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6215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431319"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solidFill>
                  <a:schemeClr val="bg1">
                    <a:lumMod val="9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www.treasury.gov.za</a:t>
            </a:r>
            <a:endParaRPr lang="en-ZA" dirty="0">
              <a:solidFill>
                <a:schemeClr val="bg1">
                  <a:lumMod val="95000"/>
                </a:schemeClr>
              </a:solidFill>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8EB4C-09D3-EF99-AC00-D433E48C29C6}"/>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703F6D7-0612-EA36-DF10-83A12793D9CE}"/>
              </a:ext>
            </a:extLst>
          </p:cNvPr>
          <p:cNvSpPr txBox="1"/>
          <p:nvPr/>
        </p:nvSpPr>
        <p:spPr>
          <a:xfrm>
            <a:off x="0" y="1124744"/>
            <a:ext cx="9144000" cy="5663089"/>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An</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agreement is required for multiple enterprises combined in a bid.</a:t>
            </a:r>
          </a:p>
          <a:p>
            <a:pPr marL="400050" algn="just">
              <a:lnSpc>
                <a:spcPct val="150000"/>
              </a:lnSpc>
              <a:buNone/>
            </a:pPr>
            <a:r>
              <a:rPr lang="en-ZA" sz="1800" dirty="0">
                <a:effectLst/>
                <a:latin typeface="Arial" panose="020B0604020202020204" pitchFamily="34" charset="0"/>
                <a:ea typeface="Times New Roman" panose="02020603050405020304" pitchFamily="18" charset="0"/>
              </a:rPr>
              <a:t>The following </a:t>
            </a:r>
            <a:r>
              <a:rPr lang="en-ZA" sz="1800" b="1" dirty="0">
                <a:solidFill>
                  <a:schemeClr val="accent4">
                    <a:lumMod val="75000"/>
                  </a:schemeClr>
                </a:solidFill>
                <a:effectLst/>
                <a:latin typeface="Arial" panose="020B0604020202020204" pitchFamily="34" charset="0"/>
                <a:ea typeface="Times New Roman" panose="02020603050405020304" pitchFamily="18" charset="0"/>
              </a:rPr>
              <a:t>legislative documents are mandatory </a:t>
            </a:r>
            <a:r>
              <a:rPr lang="en-ZA" sz="1800" dirty="0">
                <a:effectLst/>
                <a:latin typeface="Arial" panose="020B0604020202020204" pitchFamily="34" charset="0"/>
                <a:ea typeface="Times New Roman" panose="02020603050405020304" pitchFamily="18" charset="0"/>
              </a:rPr>
              <a:t>for all parties involved in </a:t>
            </a:r>
            <a:r>
              <a:rPr lang="en-GB" sz="1800" dirty="0">
                <a:effectLst/>
                <a:latin typeface="Arial" panose="020B0604020202020204" pitchFamily="34" charset="0"/>
                <a:ea typeface="Times New Roman" panose="02020603050405020304" pitchFamily="18" charset="0"/>
              </a:rPr>
              <a:t>consortium, joint venture (incorporated or unincorporated), or partnership.</a:t>
            </a:r>
            <a:r>
              <a:rPr lang="en-ZA" sz="1800" dirty="0">
                <a:effectLst/>
                <a:latin typeface="Arial" panose="020B0604020202020204" pitchFamily="34" charset="0"/>
                <a:ea typeface="Times New Roman" panose="02020603050405020304" pitchFamily="18" charset="0"/>
              </a:rPr>
              <a:t>:</a:t>
            </a: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 valid license to manufacture (bidder and applicant), </a:t>
            </a:r>
            <a:r>
              <a:rPr lang="en-ZA" sz="1800" dirty="0">
                <a:effectLst/>
                <a:latin typeface="Arial" panose="020B0604020202020204" pitchFamily="34" charset="0"/>
                <a:ea typeface="Times New Roman" panose="02020603050405020304" pitchFamily="18" charset="0"/>
              </a:rPr>
              <a:t>along with certified copies as per section 5.1, must be provided for all parties involved in the bid.</a:t>
            </a: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An MRC (Medicines Registration Certificate) as per section 5, where one of the parties </a:t>
            </a:r>
            <a:r>
              <a:rPr lang="en-ZA" sz="1800" dirty="0">
                <a:effectLst/>
                <a:latin typeface="Arial" panose="020B0604020202020204" pitchFamily="34" charset="0"/>
                <a:ea typeface="Times New Roman" panose="02020603050405020304" pitchFamily="18" charset="0"/>
              </a:rPr>
              <a:t>in the </a:t>
            </a:r>
            <a:r>
              <a:rPr lang="en-GB" sz="1800" dirty="0">
                <a:effectLst/>
                <a:latin typeface="Arial" panose="020B0604020202020204" pitchFamily="34" charset="0"/>
                <a:ea typeface="Times New Roman" panose="02020603050405020304" pitchFamily="18" charset="0"/>
              </a:rPr>
              <a:t>consortium, joint venture (incorporated or unincorporated) or partnership </a:t>
            </a:r>
            <a:r>
              <a:rPr lang="en-ZA" sz="1800" dirty="0">
                <a:effectLst/>
                <a:latin typeface="Arial" panose="020B0604020202020204" pitchFamily="34" charset="0"/>
                <a:ea typeface="Times New Roman" panose="02020603050405020304" pitchFamily="18" charset="0"/>
              </a:rPr>
              <a:t>is identified as the applicant.</a:t>
            </a: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parties in the Consortium/Joint Venture or Partnership must submit the legislative and mandatory requirements pertaining to this bid as indicated in the SRCC. </a:t>
            </a:r>
          </a:p>
          <a:p>
            <a:pPr marL="228600">
              <a:lnSpc>
                <a:spcPct val="150000"/>
              </a:lnSpc>
            </a:pPr>
            <a:r>
              <a:rPr lang="en-ZA"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Refer to section 5 of the SRCC for further details pertaining to mandatory legislative requirements.</a:t>
            </a:r>
          </a:p>
          <a:p>
            <a:pPr lvl="1" algn="just">
              <a:spcAft>
                <a:spcPts val="600"/>
              </a:spcAft>
            </a:pP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49251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4E69-EE66-A452-D069-05D273F88413}"/>
              </a:ext>
            </a:extLst>
          </p:cNvPr>
          <p:cNvSpPr txBox="1"/>
          <p:nvPr/>
        </p:nvSpPr>
        <p:spPr>
          <a:xfrm>
            <a:off x="-2453" y="0"/>
            <a:ext cx="7668344"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Authorisation Declaration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D5B986E1-7ADF-4D10-3F2B-A33FAD68BF99}"/>
              </a:ext>
            </a:extLst>
          </p:cNvPr>
          <p:cNvSpPr txBox="1"/>
          <p:nvPr/>
        </p:nvSpPr>
        <p:spPr>
          <a:xfrm>
            <a:off x="35496" y="1052736"/>
            <a:ext cx="9022208" cy="6232475"/>
          </a:xfrm>
          <a:prstGeom prst="rect">
            <a:avLst/>
          </a:prstGeom>
          <a:solidFill>
            <a:schemeClr val="bg1"/>
          </a:solidFill>
        </p:spPr>
        <p:txBody>
          <a:bodyPr wrap="square">
            <a:spAutoFit/>
          </a:bodyPr>
          <a:lstStyle/>
          <a:p>
            <a:pPr marL="285750" algn="just">
              <a:lnSpc>
                <a:spcPct val="150000"/>
              </a:lnSpc>
            </a:pPr>
            <a:r>
              <a:rPr lang="en-GB" dirty="0">
                <a:effectLst/>
                <a:latin typeface="Arial" panose="020B0604020202020204" pitchFamily="34" charset="0"/>
                <a:ea typeface="Times New Roman" panose="02020603050405020304" pitchFamily="18" charset="0"/>
                <a:cs typeface="Arial" panose="020B0604020202020204" pitchFamily="34" charset="0"/>
              </a:rPr>
              <a:t>Only the holder of a MRC issued in terms of the Medicines Act, may submit a bid. </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 manufacturer</a:t>
            </a:r>
            <a:r>
              <a:rPr lang="en-GB" dirty="0">
                <a:effectLst/>
                <a:latin typeface="Arial" panose="020B0604020202020204" pitchFamily="34" charset="0"/>
                <a:ea typeface="Times New Roman" panose="02020603050405020304" pitchFamily="18" charset="0"/>
                <a:cs typeface="Arial" panose="020B0604020202020204" pitchFamily="34" charset="0"/>
              </a:rPr>
              <a:t>, or other entity, as listed on the MRC, </a:t>
            </a: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are considered external third parties</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285750" algn="just">
              <a:lnSpc>
                <a:spcPct val="150000"/>
              </a:lnSpc>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If the holder of the Medicines Registration Certificate (MRC) is not the manufacturer of the product offered in this bid, a third-party manufacturer authorisation is required. </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such cases, the bidder must establish a formal legal agreement with the third-party manufacturer and submit a signed Authorisation Declaration (PBD1.2) from the relevant manufacturer as approved by SAPHRA which must be listed on the MRC.</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Note: Authorisation Declaration can only be submitted by the approved third party as indicated on the registration certificate.</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571500" indent="-285750" algn="just">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endParaRPr>
          </a:p>
          <a:p>
            <a:pPr marL="571500" indent="-285750" algn="just">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endParaRPr>
          </a:p>
          <a:p>
            <a:pPr marL="285750" algn="just"/>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51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97162-60A9-91E0-AF9E-03F77E8EE36C}"/>
              </a:ext>
            </a:extLst>
          </p:cNvPr>
          <p:cNvSpPr txBox="1"/>
          <p:nvPr/>
        </p:nvSpPr>
        <p:spPr>
          <a:xfrm>
            <a:off x="31504" y="0"/>
            <a:ext cx="64087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Preference for Locally Produced Products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A801D77A-1A1A-738C-DB12-8E436793FC10}"/>
              </a:ext>
            </a:extLst>
          </p:cNvPr>
          <p:cNvSpPr txBox="1"/>
          <p:nvPr/>
        </p:nvSpPr>
        <p:spPr>
          <a:xfrm>
            <a:off x="0" y="1124744"/>
            <a:ext cx="9144000" cy="5604098"/>
          </a:xfrm>
          <a:prstGeom prst="rect">
            <a:avLst/>
          </a:prstGeom>
          <a:solidFill>
            <a:schemeClr val="bg1"/>
          </a:solidFill>
        </p:spPr>
        <p:txBody>
          <a:bodyPr wrap="square">
            <a:spAutoFit/>
          </a:bodyPr>
          <a:lstStyle/>
          <a:p>
            <a:pPr marL="342900" indent="-252730" algn="just">
              <a:lnSpc>
                <a:spcPct val="150000"/>
              </a:lnSpc>
              <a:spcBef>
                <a:spcPts val="600"/>
              </a:spcBef>
              <a:spcAft>
                <a:spcPts val="300"/>
              </a:spcAft>
            </a:pPr>
            <a:r>
              <a:rPr lang="en-ZA" sz="1800" kern="1600" dirty="0">
                <a:solidFill>
                  <a:srgbClr val="0070C0"/>
                </a:solidFill>
                <a:effectLst/>
                <a:latin typeface="Calibri" panose="020F0502020204030204" pitchFamily="34" charset="0"/>
                <a:ea typeface="Times New Roman" panose="02020603050405020304" pitchFamily="18"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To provide preference to locally produced products, the definition of a locally produced product will be limited to product formulation and conversion processes that use materials and components to manufacture medicines in the Republic of South Africa. </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and finish of sterile products (including vaccines, large and small volume </a:t>
            </a:r>
            <a:r>
              <a:rPr lang="en-ZA" sz="1800" kern="1600" dirty="0" err="1">
                <a:effectLst/>
                <a:latin typeface="Arial" panose="020B0604020202020204" pitchFamily="34" charset="0"/>
                <a:ea typeface="Times New Roman" panose="02020603050405020304" pitchFamily="18" charset="0"/>
                <a:cs typeface="Arial" panose="020B0604020202020204" pitchFamily="34" charset="0"/>
              </a:rPr>
              <a:t>parenterals</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finish, and packaging of products such as solids, liquids, sterile drops and semi-solid dosage forms. </a:t>
            </a:r>
            <a:r>
              <a:rPr lang="en-ZA" kern="1600" dirty="0">
                <a:latin typeface="Arial" panose="020B0604020202020204" pitchFamily="34" charset="0"/>
                <a:ea typeface="Times New Roman" panose="02020603050405020304" pitchFamily="18" charset="0"/>
                <a:cs typeface="Arial" panose="020B0604020202020204" pitchFamily="34" charset="0"/>
              </a:rPr>
              <a:t>	</a:t>
            </a:r>
          </a:p>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local site is listed as a Manufacturer on the MRC issued by SAHPRA.</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valid l</a:t>
            </a:r>
            <a:r>
              <a:rPr lang="en-ZA" kern="1600" dirty="0">
                <a:latin typeface="Arial" panose="020B0604020202020204" pitchFamily="34" charset="0"/>
                <a:ea typeface="Times New Roman" panose="02020603050405020304" pitchFamily="18" charset="0"/>
                <a:cs typeface="Arial" panose="020B0604020202020204" pitchFamily="34" charset="0"/>
              </a:rPr>
              <a:t>icence to Manufacture and all applicable annexures for the site are submitted</a:t>
            </a:r>
            <a:r>
              <a:rPr lang="en-ZA"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ZA"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842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125506" y="1124744"/>
            <a:ext cx="8892988" cy="4313425"/>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All bidders are required to </a:t>
            </a:r>
            <a:r>
              <a:rPr lang="en-ZA" b="1" dirty="0">
                <a:latin typeface="Arial" panose="020B0604020202020204" pitchFamily="34" charset="0"/>
                <a:cs typeface="Arial" panose="020B0604020202020204" pitchFamily="34" charset="0"/>
              </a:rPr>
              <a:t>submit samples including bidders </a:t>
            </a:r>
            <a:r>
              <a:rPr lang="en-ZA" dirty="0">
                <a:latin typeface="Arial" panose="020B0604020202020204" pitchFamily="34" charset="0"/>
                <a:cs typeface="Arial" panose="020B0604020202020204" pitchFamily="34" charset="0"/>
              </a:rPr>
              <a:t>who are currently supplying the NDoH with products to confirm the following:</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Compliance with </a:t>
            </a:r>
            <a:r>
              <a:rPr lang="en-ZA" b="1" dirty="0">
                <a:latin typeface="Arial" panose="020B0604020202020204" pitchFamily="34" charset="0"/>
                <a:cs typeface="Arial" panose="020B0604020202020204" pitchFamily="34" charset="0"/>
              </a:rPr>
              <a:t>specifications as set out in the bid document/ item specification.</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Compliance of the product with the requirements </a:t>
            </a:r>
            <a:r>
              <a:rPr lang="en-ZA" dirty="0">
                <a:latin typeface="Arial" panose="020B0604020202020204" pitchFamily="34" charset="0"/>
                <a:cs typeface="Arial" panose="020B0604020202020204" pitchFamily="34" charset="0"/>
              </a:rPr>
              <a:t>of the Medicines Act.</a:t>
            </a:r>
          </a:p>
          <a:p>
            <a:pPr marL="285750" indent="-28575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285750" indent="-28575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p>
          <a:p>
            <a:pPr lvl="0" algn="just">
              <a:lnSpc>
                <a:spcPct val="150000"/>
              </a:lnSpc>
              <a:spcBef>
                <a:spcPts val="600"/>
              </a:spcBef>
            </a:pP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b="1" dirty="0">
              <a:solidFill>
                <a:srgbClr val="0070C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FED0B-04A3-9750-4A20-CA235BF04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D4F7-31B1-1F80-5EC5-77A10FE29E11}"/>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4F72B2F7-C170-B49D-7367-C3813403A502}"/>
              </a:ext>
            </a:extLst>
          </p:cNvPr>
          <p:cNvSpPr txBox="1"/>
          <p:nvPr/>
        </p:nvSpPr>
        <p:spPr>
          <a:xfrm>
            <a:off x="125506" y="1124744"/>
            <a:ext cx="8892988" cy="2574487"/>
          </a:xfrm>
          <a:prstGeom prst="rect">
            <a:avLst/>
          </a:prstGeom>
          <a:solidFill>
            <a:schemeClr val="bg1"/>
          </a:solidFill>
        </p:spPr>
        <p:txBody>
          <a:bodyPr wrap="square" rtlCol="0">
            <a:spAutoFit/>
          </a:bodyPr>
          <a:lstStyle/>
          <a:p>
            <a:pPr marL="285750" indent="-285750" algn="just">
              <a:lnSpc>
                <a:spcPct val="150000"/>
              </a:lnSpc>
              <a:buFont typeface="Arial" panose="020B0604020202020204" pitchFamily="34" charset="0"/>
              <a:buChar char="•"/>
            </a:pPr>
            <a:r>
              <a:rPr lang="en-GB" sz="1800" dirty="0">
                <a:effectLst/>
                <a:latin typeface="Arial" panose="020B0604020202020204" pitchFamily="34" charset="0"/>
                <a:ea typeface="Symbol" panose="05050102010706020507" pitchFamily="18" charset="2"/>
                <a:cs typeface="Symbol" panose="05050102010706020507" pitchFamily="18" charset="2"/>
              </a:rPr>
              <a:t>All medicines must be supplied in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complete, patient-ready packaging in the specified pack size</a:t>
            </a:r>
            <a:r>
              <a:rPr lang="en-GB" sz="1800" dirty="0">
                <a:effectLst/>
                <a:latin typeface="Arial" panose="020B0604020202020204" pitchFamily="34" charset="0"/>
                <a:ea typeface="Symbol" panose="05050102010706020507" pitchFamily="18" charset="2"/>
                <a:cs typeface="Symbol" panose="05050102010706020507" pitchFamily="18" charset="2"/>
              </a:rPr>
              <a:t>, using containers that are properly sealed and labelled in compliance with Medicines Act. Packaging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must be in a ready-to-dispense format </a:t>
            </a:r>
            <a:r>
              <a:rPr lang="en-GB" sz="1800" dirty="0">
                <a:effectLst/>
                <a:latin typeface="Arial" panose="020B0604020202020204" pitchFamily="34" charset="0"/>
                <a:ea typeface="Symbol" panose="05050102010706020507" pitchFamily="18" charset="2"/>
                <a:cs typeface="Symbol" panose="05050102010706020507" pitchFamily="18" charset="2"/>
              </a:rPr>
              <a:t>that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does not require any manipulation, packing, or repacking </a:t>
            </a:r>
            <a:r>
              <a:rPr lang="en-GB" sz="1800" dirty="0">
                <a:effectLst/>
                <a:latin typeface="Arial" panose="020B0604020202020204" pitchFamily="34" charset="0"/>
                <a:ea typeface="Symbol" panose="05050102010706020507" pitchFamily="18" charset="2"/>
                <a:cs typeface="Symbol" panose="05050102010706020507" pitchFamily="18" charset="2"/>
              </a:rPr>
              <a:t>by the dispensing healthcare workers.</a:t>
            </a:r>
            <a:endParaRPr lang="en-ZA" sz="1800" dirty="0">
              <a:effectLst/>
              <a:latin typeface="Times New Roman" panose="02020603050405020304" pitchFamily="18" charset="0"/>
              <a:ea typeface="Symbol" panose="05050102010706020507" pitchFamily="18" charset="2"/>
              <a:cs typeface="Symbol" panose="05050102010706020507" pitchFamily="18" charset="2"/>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EEC2F66E-5A8B-E3D2-AA42-1C856DF9EEE5}"/>
              </a:ext>
            </a:extLst>
          </p:cNvPr>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Compliance to specifications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8038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107504" y="1101429"/>
            <a:ext cx="9036496" cy="5944641"/>
          </a:xfrm>
          <a:prstGeom prst="rect">
            <a:avLst/>
          </a:prstGeom>
          <a:solidFill>
            <a:schemeClr val="bg1"/>
          </a:solid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marL="0" lvl="2">
              <a:lnSpc>
                <a:spcPct val="150000"/>
              </a:lnSpc>
            </a:pPr>
            <a:r>
              <a:rPr lang="en-ZA" dirty="0">
                <a:latin typeface="Arial" pitchFamily="34" charset="0"/>
                <a:cs typeface="Arial" pitchFamily="34" charset="0"/>
              </a:rPr>
              <a:t>The delivered price must be divided across five components: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Active Pharmaceutical Ingredients (API);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Formulation;</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Packaging;</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Logistics </a:t>
            </a:r>
            <a:r>
              <a:rPr lang="en-US" dirty="0">
                <a:latin typeface="Arial" pitchFamily="34" charset="0"/>
                <a:cs typeface="Arial" pitchFamily="34" charset="0"/>
              </a:rPr>
              <a:t>(this includes transportation, warehousing and distribution)</a:t>
            </a:r>
            <a:r>
              <a:rPr lang="en-ZA" dirty="0">
                <a:latin typeface="Arial" pitchFamily="34" charset="0"/>
                <a:cs typeface="Arial" pitchFamily="34" charset="0"/>
              </a:rPr>
              <a:t>; and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Gross margin (remaining portion).</a:t>
            </a:r>
          </a:p>
          <a:p>
            <a:pPr marL="0" lvl="2">
              <a:lnSpc>
                <a:spcPct val="150000"/>
              </a:lnSpc>
            </a:pPr>
            <a:r>
              <a:rPr lang="en-ZA" dirty="0">
                <a:latin typeface="Arial" pitchFamily="34" charset="0"/>
                <a:cs typeface="Arial" pitchFamily="34" charset="0"/>
              </a:rPr>
              <a:t>The sum of these categories must be equal to 100% of the delivered price for the line item.</a:t>
            </a:r>
          </a:p>
          <a:p>
            <a:pPr marL="0" lvl="2">
              <a:lnSpc>
                <a:spcPct val="150000"/>
              </a:lnSpc>
            </a:pPr>
            <a:r>
              <a:rPr lang="en-ZA" b="1" dirty="0">
                <a:solidFill>
                  <a:srgbClr val="0070C0"/>
                </a:solidFill>
                <a:latin typeface="Arial" pitchFamily="34" charset="0"/>
                <a:cs typeface="Arial" pitchFamily="34" charset="0"/>
              </a:rPr>
              <a:t>Bid Prices may not exceed  SEP Ex Man + VAT and Full SEP</a:t>
            </a:r>
          </a:p>
          <a:p>
            <a:pPr marL="0" lvl="2">
              <a:lnSpc>
                <a:spcPct val="150000"/>
              </a:lnSpc>
            </a:pPr>
            <a:r>
              <a:rPr lang="en-ZA" b="1" dirty="0">
                <a:solidFill>
                  <a:srgbClr val="0070C0"/>
                </a:solidFill>
                <a:latin typeface="Arial" pitchFamily="34" charset="0"/>
                <a:cs typeface="Arial" pitchFamily="34" charset="0"/>
              </a:rPr>
              <a:t>Note: If no price breakdown or Foreign Currency is supplied in the Bid Response document, items will be deemed ineligible for CPA. </a:t>
            </a:r>
          </a:p>
          <a:p>
            <a:pPr marL="0" lvl="2">
              <a:lnSpc>
                <a:spcPct val="150000"/>
              </a:lnSpc>
            </a:pPr>
            <a:endParaRPr lang="en-ZA" sz="2000" b="1" dirty="0">
              <a:solidFill>
                <a:srgbClr val="0070C0"/>
              </a:solidFill>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p:txBody>
      </p:sp>
      <p:sp>
        <p:nvSpPr>
          <p:cNvPr id="4" name="Rectangle 2"/>
          <p:cNvSpPr txBox="1">
            <a:spLocks noChangeArrowheads="1"/>
          </p:cNvSpPr>
          <p:nvPr/>
        </p:nvSpPr>
        <p:spPr>
          <a:xfrm>
            <a:off x="6532" y="-32015"/>
            <a:ext cx="7157755"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401AD-EB05-07C5-1F7D-9E03E895A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4356-6956-6559-DF39-B20545B081E4}"/>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900C25A4-21B4-F2CF-60A2-623CD78CD34F}"/>
              </a:ext>
            </a:extLst>
          </p:cNvPr>
          <p:cNvSpPr txBox="1"/>
          <p:nvPr/>
        </p:nvSpPr>
        <p:spPr>
          <a:xfrm>
            <a:off x="117579" y="977230"/>
            <a:ext cx="8414861" cy="872034"/>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Example </a:t>
            </a:r>
          </a:p>
        </p:txBody>
      </p:sp>
      <p:sp>
        <p:nvSpPr>
          <p:cNvPr id="4" name="Rectangle 2">
            <a:extLst>
              <a:ext uri="{FF2B5EF4-FFF2-40B4-BE49-F238E27FC236}">
                <a16:creationId xmlns:a16="http://schemas.microsoft.com/office/drawing/2014/main" id="{1A36A657-8F10-C573-36D1-AC058C2D0124}"/>
              </a:ext>
            </a:extLst>
          </p:cNvPr>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A658664F-98B2-31FE-54BE-8FFA198F38A4}"/>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6" name="Picture 5">
            <a:extLst>
              <a:ext uri="{FF2B5EF4-FFF2-40B4-BE49-F238E27FC236}">
                <a16:creationId xmlns:a16="http://schemas.microsoft.com/office/drawing/2014/main" id="{1837D6CC-C9C4-9B2A-3461-5A491165A672}"/>
              </a:ext>
            </a:extLst>
          </p:cNvPr>
          <p:cNvPicPr>
            <a:picLocks noChangeAspect="1"/>
          </p:cNvPicPr>
          <p:nvPr/>
        </p:nvPicPr>
        <p:blipFill>
          <a:blip r:embed="rId2"/>
          <a:stretch>
            <a:fillRect/>
          </a:stretch>
        </p:blipFill>
        <p:spPr>
          <a:xfrm>
            <a:off x="251520" y="2068671"/>
            <a:ext cx="8414861" cy="3038310"/>
          </a:xfrm>
          <a:prstGeom prst="rect">
            <a:avLst/>
          </a:prstGeom>
        </p:spPr>
      </p:pic>
    </p:spTree>
    <p:extLst>
      <p:ext uri="{BB962C8B-B14F-4D97-AF65-F5344CB8AC3E}">
        <p14:creationId xmlns:p14="http://schemas.microsoft.com/office/powerpoint/2010/main" val="197979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5159-9645-DF1F-3089-16FCDF24FD2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433DCE4-47E8-FCBC-0B3F-ACA16DF5892F}"/>
              </a:ext>
            </a:extLst>
          </p:cNvPr>
          <p:cNvSpPr txBox="1">
            <a:spLocks noChangeArrowheads="1"/>
          </p:cNvSpPr>
          <p:nvPr/>
        </p:nvSpPr>
        <p:spPr>
          <a:xfrm>
            <a:off x="107504" y="-99392"/>
            <a:ext cx="6073080" cy="83907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 Allocation – Phase III</a:t>
            </a:r>
          </a:p>
        </p:txBody>
      </p:sp>
      <p:grpSp>
        <p:nvGrpSpPr>
          <p:cNvPr id="8" name="Group 7">
            <a:extLst>
              <a:ext uri="{FF2B5EF4-FFF2-40B4-BE49-F238E27FC236}">
                <a16:creationId xmlns:a16="http://schemas.microsoft.com/office/drawing/2014/main" id="{77BD94E3-8128-3E5E-8EF3-D735B1E295D9}"/>
              </a:ext>
            </a:extLst>
          </p:cNvPr>
          <p:cNvGrpSpPr/>
          <p:nvPr/>
        </p:nvGrpSpPr>
        <p:grpSpPr>
          <a:xfrm>
            <a:off x="827584" y="1340768"/>
            <a:ext cx="7272808" cy="3960440"/>
            <a:chOff x="611560" y="1916833"/>
            <a:chExt cx="7200800" cy="3863406"/>
          </a:xfrm>
        </p:grpSpPr>
        <p:sp>
          <p:nvSpPr>
            <p:cNvPr id="5" name="Rectangle: Rounded Corners 4">
              <a:extLst>
                <a:ext uri="{FF2B5EF4-FFF2-40B4-BE49-F238E27FC236}">
                  <a16:creationId xmlns:a16="http://schemas.microsoft.com/office/drawing/2014/main" id="{366D79C7-A0F6-836D-7689-22ADED27F415}"/>
                </a:ext>
              </a:extLst>
            </p:cNvPr>
            <p:cNvSpPr/>
            <p:nvPr/>
          </p:nvSpPr>
          <p:spPr>
            <a:xfrm>
              <a:off x="611560" y="1916833"/>
              <a:ext cx="7200800" cy="3863406"/>
            </a:xfrm>
            <a:prstGeom prst="roundRect">
              <a:avLst>
                <a:gd name="adj" fmla="val 1236"/>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B3ECBFA5-DCCD-2240-B1EA-00501A852755}"/>
                </a:ext>
              </a:extLst>
            </p:cNvPr>
            <p:cNvPicPr>
              <a:picLocks noChangeAspect="1"/>
            </p:cNvPicPr>
            <p:nvPr/>
          </p:nvPicPr>
          <p:blipFill>
            <a:blip r:embed="rId2"/>
            <a:srcRect l="26375" t="27554" r="25587" b="29001"/>
            <a:stretch/>
          </p:blipFill>
          <p:spPr>
            <a:xfrm>
              <a:off x="755576" y="2090156"/>
              <a:ext cx="6912767" cy="3516759"/>
            </a:xfrm>
            <a:prstGeom prst="rect">
              <a:avLst/>
            </a:prstGeom>
            <a:noFill/>
          </p:spPr>
        </p:pic>
      </p:grpSp>
      <p:sp>
        <p:nvSpPr>
          <p:cNvPr id="4" name="Rectangle 3">
            <a:extLst>
              <a:ext uri="{FF2B5EF4-FFF2-40B4-BE49-F238E27FC236}">
                <a16:creationId xmlns:a16="http://schemas.microsoft.com/office/drawing/2014/main" id="{41D16A20-349E-0278-A0E9-7E8D9A0BCCE0}"/>
              </a:ext>
            </a:extLst>
          </p:cNvPr>
          <p:cNvSpPr/>
          <p:nvPr/>
        </p:nvSpPr>
        <p:spPr>
          <a:xfrm>
            <a:off x="971600" y="1504182"/>
            <a:ext cx="6984776"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Evaluated as per the requirements stated in bid document &amp; SRCC</a:t>
            </a:r>
          </a:p>
        </p:txBody>
      </p:sp>
    </p:spTree>
    <p:extLst>
      <p:ext uri="{BB962C8B-B14F-4D97-AF65-F5344CB8AC3E}">
        <p14:creationId xmlns:p14="http://schemas.microsoft.com/office/powerpoint/2010/main" val="361590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55B5-808D-38D5-E9D9-7D44F3FEF516}"/>
              </a:ext>
            </a:extLst>
          </p:cNvPr>
          <p:cNvPicPr>
            <a:picLocks noChangeAspect="1"/>
          </p:cNvPicPr>
          <p:nvPr/>
        </p:nvPicPr>
        <p:blipFill rotWithShape="1">
          <a:blip r:embed="rId2"/>
          <a:srcRect l="13093" t="14689" r="31610" b="53221"/>
          <a:stretch/>
        </p:blipFill>
        <p:spPr>
          <a:xfrm>
            <a:off x="755577" y="1594560"/>
            <a:ext cx="6794536" cy="2217985"/>
          </a:xfrm>
          <a:prstGeom prst="rect">
            <a:avLst/>
          </a:prstGeom>
          <a:solidFill>
            <a:srgbClr val="008000"/>
          </a:solidFill>
          <a:ln w="12700">
            <a:solidFill>
              <a:schemeClr val="tx2">
                <a:lumMod val="40000"/>
                <a:lumOff val="60000"/>
              </a:schemeClr>
            </a:solidFill>
          </a:ln>
        </p:spPr>
      </p:pic>
      <p:sp>
        <p:nvSpPr>
          <p:cNvPr id="5" name="TextBox 4">
            <a:extLst>
              <a:ext uri="{FF2B5EF4-FFF2-40B4-BE49-F238E27FC236}">
                <a16:creationId xmlns:a16="http://schemas.microsoft.com/office/drawing/2014/main" id="{03D7FEA4-BDC3-F9D0-DCCD-46FC667ADAA5}"/>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D0F0B4B0-11FF-C01B-4047-36DB2C360364}"/>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Placeholder for  Public Procurement Bill</a:t>
            </a:r>
          </a:p>
        </p:txBody>
      </p:sp>
      <p:sp>
        <p:nvSpPr>
          <p:cNvPr id="7" name="TextBox 6">
            <a:extLst>
              <a:ext uri="{FF2B5EF4-FFF2-40B4-BE49-F238E27FC236}">
                <a16:creationId xmlns:a16="http://schemas.microsoft.com/office/drawing/2014/main" id="{AE7942BB-D1DD-AA4D-F676-9FDE139B4E42}"/>
              </a:ext>
            </a:extLst>
          </p:cNvPr>
          <p:cNvSpPr txBox="1"/>
          <p:nvPr/>
        </p:nvSpPr>
        <p:spPr>
          <a:xfrm>
            <a:off x="611560" y="4005064"/>
            <a:ext cx="7385580" cy="1200329"/>
          </a:xfrm>
          <a:prstGeom prst="rect">
            <a:avLst/>
          </a:prstGeom>
          <a:noFill/>
        </p:spPr>
        <p:txBody>
          <a:bodyPr wrap="square">
            <a:spAutoFit/>
          </a:bodyPr>
          <a:lstStyle/>
          <a:p>
            <a:pPr marL="285750" indent="-285750">
              <a:buFont typeface="Arial" panose="020B0604020202020204" pitchFamily="34" charset="0"/>
              <a:buChar char="•"/>
              <a:defRPr sz="1800"/>
            </a:pPr>
            <a:r>
              <a:rPr lang="en-US" dirty="0"/>
              <a:t>2022 Regulations replace B-BBEE level preference with 'specific goals'</a:t>
            </a:r>
          </a:p>
          <a:p>
            <a:pPr marL="285750" indent="-285750">
              <a:buFont typeface="Arial" panose="020B0604020202020204" pitchFamily="34" charset="0"/>
              <a:buChar char="•"/>
              <a:defRPr sz="1800"/>
            </a:pPr>
            <a:r>
              <a:rPr lang="en-US" dirty="0"/>
              <a:t>Points allocation now tied to HDI Ownership &amp; RDP Goals</a:t>
            </a:r>
          </a:p>
          <a:p>
            <a:pPr marL="285750" indent="-285750">
              <a:buFont typeface="Arial" panose="020B0604020202020204" pitchFamily="34" charset="0"/>
              <a:buChar char="•"/>
              <a:defRPr sz="1800"/>
            </a:pPr>
            <a:r>
              <a:rPr lang="en-US" dirty="0"/>
              <a:t>B-BBEE certificate not required </a:t>
            </a:r>
          </a:p>
          <a:p>
            <a:pPr marL="285750" indent="-285750">
              <a:buFont typeface="Arial" panose="020B0604020202020204" pitchFamily="34" charset="0"/>
              <a:buChar char="•"/>
              <a:defRPr sz="1800"/>
            </a:pPr>
            <a:r>
              <a:rPr lang="en-US" dirty="0"/>
              <a:t>Effective from 16 January 2023</a:t>
            </a:r>
          </a:p>
        </p:txBody>
      </p:sp>
    </p:spTree>
    <p:extLst>
      <p:ext uri="{BB962C8B-B14F-4D97-AF65-F5344CB8AC3E}">
        <p14:creationId xmlns:p14="http://schemas.microsoft.com/office/powerpoint/2010/main" val="290833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1DFB-019F-A749-766C-FE5574845D4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CE6496C-B00D-88F7-3BE5-362042B62CB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147"/>
                    </a14:imgEffect>
                    <a14:imgEffect>
                      <a14:saturation sat="184000"/>
                    </a14:imgEffect>
                    <a14:imgEffect>
                      <a14:brightnessContrast bright="2000" contrast="-28000"/>
                    </a14:imgEffect>
                  </a14:imgLayer>
                </a14:imgProps>
              </a:ext>
            </a:extLst>
          </a:blip>
          <a:srcRect l="62600" t="29000" r="4326" b="36000"/>
          <a:stretch/>
        </p:blipFill>
        <p:spPr>
          <a:xfrm>
            <a:off x="395536" y="2348880"/>
            <a:ext cx="2232248" cy="1328719"/>
          </a:xfrm>
          <a:prstGeom prst="rect">
            <a:avLst/>
          </a:prstGeom>
          <a:ln w="57150">
            <a:solidFill>
              <a:schemeClr val="tx2">
                <a:lumMod val="40000"/>
                <a:lumOff val="60000"/>
              </a:schemeClr>
            </a:solidFill>
          </a:ln>
        </p:spPr>
      </p:pic>
      <p:sp>
        <p:nvSpPr>
          <p:cNvPr id="2" name="Title 1">
            <a:extLst>
              <a:ext uri="{FF2B5EF4-FFF2-40B4-BE49-F238E27FC236}">
                <a16:creationId xmlns:a16="http://schemas.microsoft.com/office/drawing/2014/main" id="{8998406F-035B-F987-A27B-7BEB165292AF}"/>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20" name="Rectangle 2">
            <a:extLst>
              <a:ext uri="{FF2B5EF4-FFF2-40B4-BE49-F238E27FC236}">
                <a16:creationId xmlns:a16="http://schemas.microsoft.com/office/drawing/2014/main" id="{CA82645D-E59B-59CB-9B3B-6543490EFB72}"/>
              </a:ext>
            </a:extLst>
          </p:cNvPr>
          <p:cNvSpPr txBox="1">
            <a:spLocks noChangeArrowheads="1"/>
          </p:cNvSpPr>
          <p:nvPr/>
        </p:nvSpPr>
        <p:spPr>
          <a:xfrm>
            <a:off x="35496" y="-9108"/>
            <a:ext cx="7272808" cy="839071"/>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anose="020B0604020202020204" pitchFamily="34" charset="0"/>
              </a:rPr>
              <a:t>2022 Regulations / Public Procurement Act, 2024  </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a:extLst>
              <a:ext uri="{FF2B5EF4-FFF2-40B4-BE49-F238E27FC236}">
                <a16:creationId xmlns:a16="http://schemas.microsoft.com/office/drawing/2014/main" id="{3EF5EC28-83FC-5078-9648-A034D1956C40}"/>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Overview  - Public Procurement Act, 2024 (Future) </a:t>
            </a:r>
          </a:p>
        </p:txBody>
      </p:sp>
      <p:sp>
        <p:nvSpPr>
          <p:cNvPr id="5" name="Content Placeholder 2">
            <a:extLst>
              <a:ext uri="{FF2B5EF4-FFF2-40B4-BE49-F238E27FC236}">
                <a16:creationId xmlns:a16="http://schemas.microsoft.com/office/drawing/2014/main" id="{9A74945F-5AC5-4A9D-BFC1-BB57D56861A1}"/>
              </a:ext>
            </a:extLst>
          </p:cNvPr>
          <p:cNvSpPr txBox="1">
            <a:spLocks/>
          </p:cNvSpPr>
          <p:nvPr/>
        </p:nvSpPr>
        <p:spPr>
          <a:xfrm>
            <a:off x="950912" y="1539724"/>
            <a:ext cx="7581528" cy="4121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1800"/>
            </a:pPr>
            <a:r>
              <a:rPr lang="en-US" sz="1800" dirty="0"/>
              <a:t>Signed into law by President Ramaphosa on 23 July 2024</a:t>
            </a:r>
          </a:p>
          <a:p>
            <a:pPr marL="0" indent="0">
              <a:buNone/>
              <a:defRPr sz="1800"/>
            </a:pPr>
            <a:r>
              <a:rPr lang="en-US" sz="1800" dirty="0"/>
              <a:t>Act anticipated to come into *effect by Q3 of 2026 </a:t>
            </a:r>
          </a:p>
          <a:p>
            <a:pPr marL="0" indent="0">
              <a:buNone/>
              <a:defRPr sz="1800"/>
            </a:pPr>
            <a:r>
              <a:rPr lang="en-US" sz="1800" i="1" dirty="0"/>
              <a:t>		(*requires Presidential proclamation for commencement)</a:t>
            </a:r>
          </a:p>
          <a:p>
            <a:pPr marL="0" indent="0">
              <a:buNone/>
              <a:defRPr sz="1800"/>
            </a:pPr>
            <a:endParaRPr lang="en-US" sz="1800" dirty="0"/>
          </a:p>
          <a:p>
            <a:pPr marL="0" indent="0">
              <a:buNone/>
              <a:defRPr sz="1800"/>
            </a:pPr>
            <a:r>
              <a:rPr lang="en-US" sz="1800" dirty="0"/>
              <a:t>                                 Creates a single framework for procurement </a:t>
            </a:r>
          </a:p>
          <a:p>
            <a:pPr marL="0" indent="0">
              <a:buNone/>
              <a:defRPr sz="1800"/>
            </a:pPr>
            <a:r>
              <a:rPr lang="en-US" sz="1800" dirty="0"/>
              <a:t>                                  across all organs of state</a:t>
            </a:r>
          </a:p>
          <a:p>
            <a:pPr marL="0" indent="0">
              <a:buNone/>
              <a:defRPr sz="1800"/>
            </a:pPr>
            <a:endParaRPr lang="en-US" sz="1800" dirty="0"/>
          </a:p>
          <a:p>
            <a:pPr marL="0" indent="0">
              <a:buNone/>
              <a:defRPr sz="1800"/>
            </a:pPr>
            <a:endParaRPr lang="en-US" sz="1800" dirty="0"/>
          </a:p>
          <a:p>
            <a:pPr marL="0" indent="0">
              <a:buNone/>
              <a:defRPr sz="1800"/>
            </a:pPr>
            <a:r>
              <a:rPr lang="en-US" sz="1800" dirty="0"/>
              <a:t>At present the 2022 Preferential Procurement Regulations remain in force</a:t>
            </a:r>
          </a:p>
          <a:p>
            <a:pPr marL="0" indent="0">
              <a:buNone/>
              <a:defRPr sz="1800"/>
            </a:pPr>
            <a:r>
              <a:rPr lang="en-US" sz="1800" dirty="0"/>
              <a:t>All AMD tenders aligned with SCM Circular 10 for allocation of preferential points (HDI &amp; RDP scoring).</a:t>
            </a:r>
          </a:p>
          <a:p>
            <a:pPr marL="0" indent="0">
              <a:buNone/>
              <a:defRPr sz="1800"/>
            </a:pPr>
            <a:endParaRPr lang="en-US" sz="1800" dirty="0"/>
          </a:p>
        </p:txBody>
      </p:sp>
    </p:spTree>
    <p:extLst>
      <p:ext uri="{BB962C8B-B14F-4D97-AF65-F5344CB8AC3E}">
        <p14:creationId xmlns:p14="http://schemas.microsoft.com/office/powerpoint/2010/main" val="153882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07504" y="1124744"/>
            <a:ext cx="8928992" cy="4611519"/>
          </a:xfrm>
          <a:prstGeom prst="rect">
            <a:avLst/>
          </a:prstGeom>
          <a:noFill/>
        </p:spPr>
        <p:txBody>
          <a:bodyPr wrap="square" rtlCol="0">
            <a:spAutoFit/>
          </a:bodyPr>
          <a:lstStyle/>
          <a:p>
            <a:pPr marL="0" lvl="1">
              <a:lnSpc>
                <a:spcPct val="150000"/>
              </a:lnSpc>
              <a:defRPr/>
            </a:pPr>
            <a:r>
              <a:rPr lang="en-ZA" b="1" dirty="0">
                <a:solidFill>
                  <a:schemeClr val="accent2">
                    <a:lumMod val="75000"/>
                  </a:schemeClr>
                </a:solidFill>
                <a:latin typeface="Arial" pitchFamily="34" charset="0"/>
                <a:cs typeface="Arial" pitchFamily="34" charset="0"/>
              </a:rPr>
              <a:t>Six documents </a:t>
            </a:r>
            <a:r>
              <a:rPr lang="en-ZA" dirty="0">
                <a:latin typeface="Arial" pitchFamily="34" charset="0"/>
                <a:cs typeface="Arial" pitchFamily="34" charset="0"/>
              </a:rPr>
              <a:t>must be downloaded per tender and saved: </a:t>
            </a:r>
          </a:p>
          <a:p>
            <a:pPr marL="0" lvl="1">
              <a:lnSpc>
                <a:spcPct val="150000"/>
              </a:lnSpc>
              <a:defRPr/>
            </a:pPr>
            <a:endParaRPr lang="en-ZA" dirty="0">
              <a:latin typeface="Arial" pitchFamily="34" charset="0"/>
              <a:cs typeface="Arial" pitchFamily="34" charset="0"/>
            </a:endParaRPr>
          </a:p>
          <a:p>
            <a:pPr lvl="2" indent="-457200">
              <a:lnSpc>
                <a:spcPct val="150000"/>
              </a:lnSpc>
              <a:buAutoNum type="arabicParenR"/>
              <a:defRPr/>
            </a:pPr>
            <a:r>
              <a:rPr lang="en-ZA" dirty="0">
                <a:latin typeface="Arial" pitchFamily="34" charset="0"/>
                <a:cs typeface="Arial" pitchFamily="34" charset="0"/>
              </a:rPr>
              <a:t>Bid pack</a:t>
            </a:r>
          </a:p>
          <a:p>
            <a:pPr lvl="2" indent="-457200">
              <a:lnSpc>
                <a:spcPct val="150000"/>
              </a:lnSpc>
              <a:defRPr/>
            </a:pPr>
            <a:r>
              <a:rPr lang="en-ZA" dirty="0">
                <a:latin typeface="Arial" pitchFamily="34" charset="0"/>
                <a:cs typeface="Arial" pitchFamily="34" charset="0"/>
              </a:rPr>
              <a:t>2)    Bid Response Document (in Excel)</a:t>
            </a:r>
          </a:p>
          <a:p>
            <a:pPr lvl="2" indent="-457200">
              <a:lnSpc>
                <a:spcPct val="150000"/>
              </a:lnSpc>
              <a:buAutoNum type="arabicParenR" startAt="3"/>
              <a:defRPr/>
            </a:pPr>
            <a:r>
              <a:rPr lang="en-ZA" dirty="0">
                <a:latin typeface="Arial" pitchFamily="34" charset="0"/>
                <a:cs typeface="Arial" pitchFamily="34" charset="0"/>
              </a:rPr>
              <a:t>Annexure A – Checklist (in Excel)</a:t>
            </a:r>
          </a:p>
          <a:p>
            <a:pPr lvl="2" indent="-457200">
              <a:lnSpc>
                <a:spcPct val="150000"/>
              </a:lnSpc>
              <a:buAutoNum type="arabicParenR" startAt="3"/>
              <a:defRPr/>
            </a:pPr>
            <a:r>
              <a:rPr lang="en-ZA" dirty="0">
                <a:latin typeface="Arial" pitchFamily="34" charset="0"/>
                <a:cs typeface="Arial" pitchFamily="34" charset="0"/>
              </a:rPr>
              <a:t>Annexure B – Invoice requirements</a:t>
            </a:r>
          </a:p>
          <a:p>
            <a:pPr lvl="2" indent="-457200">
              <a:lnSpc>
                <a:spcPct val="150000"/>
              </a:lnSpc>
              <a:buAutoNum type="arabicParenR" startAt="3"/>
              <a:defRPr/>
            </a:pPr>
            <a:r>
              <a:rPr lang="en-ZA" dirty="0">
                <a:latin typeface="Arial" pitchFamily="34" charset="0"/>
                <a:cs typeface="Arial" pitchFamily="34" charset="0"/>
              </a:rPr>
              <a:t>PBD4.1 – Bidders’ Contact Details (in Excel)</a:t>
            </a:r>
          </a:p>
          <a:p>
            <a:pPr marL="457200" lvl="2">
              <a:lnSpc>
                <a:spcPct val="150000"/>
              </a:lnSpc>
              <a:defRPr/>
            </a:pPr>
            <a:r>
              <a:rPr lang="en-ZA" dirty="0">
                <a:latin typeface="Arial" pitchFamily="34" charset="0"/>
                <a:cs typeface="Arial" pitchFamily="34" charset="0"/>
              </a:rPr>
              <a:t>6)    PBD9.1 Directors Categorisation Profile (in Excel and must be completed)</a:t>
            </a:r>
          </a:p>
          <a:p>
            <a:pPr marL="457200" lvl="2">
              <a:lnSpc>
                <a:spcPct val="150000"/>
              </a:lnSpc>
              <a:defRPr/>
            </a:pPr>
            <a:endParaRPr lang="en-ZA" dirty="0">
              <a:latin typeface="Arial" pitchFamily="34" charset="0"/>
              <a:cs typeface="Arial" pitchFamily="34" charset="0"/>
            </a:endParaRPr>
          </a:p>
          <a:p>
            <a:pPr marL="457200" lvl="2">
              <a:lnSpc>
                <a:spcPct val="150000"/>
              </a:lnSpc>
              <a:defRPr/>
            </a:pPr>
            <a:r>
              <a:rPr lang="en-ZA" b="1" dirty="0">
                <a:solidFill>
                  <a:schemeClr val="accent2">
                    <a:lumMod val="75000"/>
                  </a:schemeClr>
                </a:solidFill>
                <a:latin typeface="Arial" pitchFamily="34" charset="0"/>
                <a:cs typeface="Arial" pitchFamily="34" charset="0"/>
              </a:rPr>
              <a:t>Note: Its compulsory to submit certified copies of Director’s/Owners      identification documents</a:t>
            </a:r>
            <a:endParaRPr lang="en-US"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26A20-1B8D-003B-F3B8-6AE88C2DB72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550466-14F6-09CE-EBD0-A809D139813C}"/>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4462C438-0E7D-8141-74AF-B42B34EE8512}"/>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Interpretation of 2022 Regulations </a:t>
            </a:r>
          </a:p>
        </p:txBody>
      </p:sp>
      <p:sp>
        <p:nvSpPr>
          <p:cNvPr id="4" name="Content Placeholder 2">
            <a:extLst>
              <a:ext uri="{FF2B5EF4-FFF2-40B4-BE49-F238E27FC236}">
                <a16:creationId xmlns:a16="http://schemas.microsoft.com/office/drawing/2014/main" id="{290810E6-257D-41B6-54BF-1D4336733E26}"/>
              </a:ext>
            </a:extLst>
          </p:cNvPr>
          <p:cNvSpPr txBox="1">
            <a:spLocks/>
          </p:cNvSpPr>
          <p:nvPr/>
        </p:nvSpPr>
        <p:spPr>
          <a:xfrm>
            <a:off x="457200" y="1600200"/>
            <a:ext cx="8229600" cy="4495800"/>
          </a:xfrm>
          <a:prstGeom prst="rect">
            <a:avLst/>
          </a:prstGeom>
        </p:spPr>
        <p:txBody>
          <a:bodyPr/>
          <a:lstStyle>
            <a:defPPr>
              <a:defRPr lang="en-US"/>
            </a:defPPr>
            <a:lvl1pPr marL="342900" indent="-342900">
              <a:spcBef>
                <a:spcPct val="20000"/>
              </a:spcBef>
              <a:buFont typeface="Arial" pitchFamily="34" charset="0"/>
              <a:buChar char="•"/>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dirty="0"/>
              <a:t>Under the 2022 Preferential Procurement Regulations:</a:t>
            </a:r>
          </a:p>
          <a:p>
            <a:r>
              <a:rPr lang="en-US" dirty="0"/>
              <a:t>90/10 Points or 20/80 are no longer automatically tied to B-BBEE levels.</a:t>
            </a:r>
          </a:p>
          <a:p>
            <a:r>
              <a:rPr lang="en-US" dirty="0"/>
              <a:t>The previous linkage to B-BBEE Level scoring was removed</a:t>
            </a:r>
          </a:p>
          <a:p>
            <a:pPr marL="0" indent="0">
              <a:buNone/>
            </a:pPr>
            <a:endParaRPr lang="en-US" dirty="0"/>
          </a:p>
          <a:p>
            <a:pPr marL="0" indent="0">
              <a:buNone/>
            </a:pPr>
            <a:r>
              <a:rPr lang="en-US" dirty="0"/>
              <a:t>Organs of State may select their own RDP goals and allocate points for “specific goals”</a:t>
            </a:r>
          </a:p>
          <a:p>
            <a:r>
              <a:rPr lang="en-US" dirty="0"/>
              <a:t>NDoH introduced the New Regulations with SCM Circular 10 of 2022-2023.</a:t>
            </a:r>
          </a:p>
          <a:p>
            <a:endParaRPr lang="en-US" dirty="0"/>
          </a:p>
          <a:p>
            <a:r>
              <a:rPr lang="en-US" dirty="0"/>
              <a:t>Specific goals was formally recorded by BEC/BSC and being applied in tender evaluations as follows:</a:t>
            </a:r>
          </a:p>
          <a:p>
            <a:pPr marL="742950" lvl="2" indent="-342900"/>
            <a:r>
              <a:rPr lang="en-US" sz="1800" dirty="0"/>
              <a:t>HDI ownership (race, gender, disability)</a:t>
            </a:r>
          </a:p>
          <a:p>
            <a:pPr marL="742950" lvl="2" indent="-342900"/>
            <a:r>
              <a:rPr lang="en-US" sz="1800" dirty="0"/>
              <a:t>RDP goal (</a:t>
            </a:r>
            <a:r>
              <a:rPr lang="en-US" sz="1800" i="1" dirty="0"/>
              <a:t>“Promotion of South African owned enterprises”</a:t>
            </a:r>
            <a:r>
              <a:rPr lang="en-US" sz="1800" dirty="0"/>
              <a:t> )</a:t>
            </a:r>
          </a:p>
          <a:p>
            <a:pPr marL="0" indent="0">
              <a:buNone/>
            </a:pPr>
            <a:endParaRPr lang="en-US" sz="1800" b="1" dirty="0"/>
          </a:p>
          <a:p>
            <a:endParaRPr lang="en-ZA" dirty="0"/>
          </a:p>
        </p:txBody>
      </p:sp>
    </p:spTree>
    <p:extLst>
      <p:ext uri="{BB962C8B-B14F-4D97-AF65-F5344CB8AC3E}">
        <p14:creationId xmlns:p14="http://schemas.microsoft.com/office/powerpoint/2010/main" val="235438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3437-CA09-08A1-DA66-9E128D344A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67F65BC-4564-14DF-8335-5AAA4D818EBF}"/>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8" name="Rectangle: Rounded Corners 7">
            <a:extLst>
              <a:ext uri="{FF2B5EF4-FFF2-40B4-BE49-F238E27FC236}">
                <a16:creationId xmlns:a16="http://schemas.microsoft.com/office/drawing/2014/main" id="{C2C0FEC4-D59E-4B34-9BFE-313D7E1942A8}"/>
              </a:ext>
            </a:extLst>
          </p:cNvPr>
          <p:cNvSpPr/>
          <p:nvPr/>
        </p:nvSpPr>
        <p:spPr>
          <a:xfrm>
            <a:off x="0" y="1433155"/>
            <a:ext cx="7920880"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ADBC7FDD-47EC-112F-0793-845B4C4CAA3E}"/>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AMD Mandate : SCM Circular 10 of 2022-2023 NDoH Implementation – 1 Feb 2023 </a:t>
            </a:r>
          </a:p>
        </p:txBody>
      </p:sp>
      <p:grpSp>
        <p:nvGrpSpPr>
          <p:cNvPr id="19" name="Group 18">
            <a:extLst>
              <a:ext uri="{FF2B5EF4-FFF2-40B4-BE49-F238E27FC236}">
                <a16:creationId xmlns:a16="http://schemas.microsoft.com/office/drawing/2014/main" id="{F40145E9-A34D-61A8-E0AB-2066066F6737}"/>
              </a:ext>
            </a:extLst>
          </p:cNvPr>
          <p:cNvGrpSpPr/>
          <p:nvPr/>
        </p:nvGrpSpPr>
        <p:grpSpPr>
          <a:xfrm>
            <a:off x="18295" y="3140968"/>
            <a:ext cx="8971611" cy="2434531"/>
            <a:chOff x="395536" y="3055367"/>
            <a:chExt cx="7920880" cy="2434531"/>
          </a:xfrm>
        </p:grpSpPr>
        <p:grpSp>
          <p:nvGrpSpPr>
            <p:cNvPr id="17" name="Group 16">
              <a:extLst>
                <a:ext uri="{FF2B5EF4-FFF2-40B4-BE49-F238E27FC236}">
                  <a16:creationId xmlns:a16="http://schemas.microsoft.com/office/drawing/2014/main" id="{5F3CC2FD-8763-4274-2F36-A9FF22650540}"/>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5C4B84FD-4ECE-1F4E-676D-144D001D3992}"/>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4D998DB8-448D-E659-C739-5B6EAFAE3918}"/>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D4DF6954-4B27-9897-6E8A-D0D9C09ABC87}"/>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4235B48B-268B-65A4-32DF-AB30CC97028B}"/>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42D043DA-4856-F75B-F2D1-05680C1162CB}"/>
                  </a:ext>
                </a:extLst>
              </p:cNvPr>
              <p:cNvSpPr txBox="1"/>
              <p:nvPr/>
            </p:nvSpPr>
            <p:spPr>
              <a:xfrm>
                <a:off x="1043608" y="5150300"/>
                <a:ext cx="898003"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RDP / Goal</a:t>
                </a:r>
                <a:endParaRPr lang="en-ZA" sz="1100" dirty="0">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F6C2D676-B02C-5CB5-6FE6-FF44C2E95499}"/>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pic>
        <p:nvPicPr>
          <p:cNvPr id="10" name="Picture 9">
            <a:extLst>
              <a:ext uri="{FF2B5EF4-FFF2-40B4-BE49-F238E27FC236}">
                <a16:creationId xmlns:a16="http://schemas.microsoft.com/office/drawing/2014/main" id="{7858BFFB-D1FE-0A51-EF71-DCFC9F05A6A2}"/>
              </a:ext>
            </a:extLst>
          </p:cNvPr>
          <p:cNvPicPr>
            <a:picLocks noChangeAspect="1"/>
          </p:cNvPicPr>
          <p:nvPr/>
        </p:nvPicPr>
        <p:blipFill>
          <a:blip r:embed="rId3"/>
          <a:srcRect l="35213" t="53845" r="34862" b="20577"/>
          <a:stretch/>
        </p:blipFill>
        <p:spPr>
          <a:xfrm>
            <a:off x="6020134" y="1508763"/>
            <a:ext cx="2969773" cy="1584176"/>
          </a:xfrm>
          <a:prstGeom prst="rect">
            <a:avLst/>
          </a:prstGeom>
        </p:spPr>
      </p:pic>
      <p:sp>
        <p:nvSpPr>
          <p:cNvPr id="21" name="TextBox 20">
            <a:extLst>
              <a:ext uri="{FF2B5EF4-FFF2-40B4-BE49-F238E27FC236}">
                <a16:creationId xmlns:a16="http://schemas.microsoft.com/office/drawing/2014/main" id="{37912CBA-C207-9EAC-7C80-552081531446}"/>
              </a:ext>
            </a:extLst>
          </p:cNvPr>
          <p:cNvSpPr txBox="1"/>
          <p:nvPr/>
        </p:nvSpPr>
        <p:spPr>
          <a:xfrm>
            <a:off x="869532" y="1703362"/>
            <a:ext cx="4508670" cy="830997"/>
          </a:xfrm>
          <a:prstGeom prst="rect">
            <a:avLst/>
          </a:prstGeom>
          <a:noFill/>
        </p:spPr>
        <p:txBody>
          <a:bodyPr wrap="none" rtlCol="0">
            <a:spAutoFit/>
          </a:bodyPr>
          <a:lstStyle/>
          <a:p>
            <a:r>
              <a:rPr lang="en-ZA" sz="1600" i="1" dirty="0">
                <a:cs typeface="Arial" pitchFamily="34" charset="0"/>
              </a:rPr>
              <a:t>“contracting with persons, or categories of persons, </a:t>
            </a:r>
          </a:p>
          <a:p>
            <a:r>
              <a:rPr lang="en-ZA" sz="1600" i="1" dirty="0">
                <a:cs typeface="Arial" pitchFamily="34" charset="0"/>
              </a:rPr>
              <a:t>historically disadvantaged by unfair discrimination </a:t>
            </a:r>
          </a:p>
          <a:p>
            <a:r>
              <a:rPr lang="en-ZA" sz="1600" i="1" dirty="0">
                <a:cs typeface="Arial" pitchFamily="34" charset="0"/>
              </a:rPr>
              <a:t>on the basis of race, gender and disability “</a:t>
            </a:r>
          </a:p>
        </p:txBody>
      </p:sp>
    </p:spTree>
    <p:extLst>
      <p:ext uri="{BB962C8B-B14F-4D97-AF65-F5344CB8AC3E}">
        <p14:creationId xmlns:p14="http://schemas.microsoft.com/office/powerpoint/2010/main" val="3432288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2B866-F59A-6661-3842-E8BFD25F7AD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02A5CA8-9C0B-D356-4FCE-E664473275D6}"/>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How to claim for HDI &amp; RDP (ownership)</a:t>
            </a:r>
          </a:p>
        </p:txBody>
      </p:sp>
      <p:sp>
        <p:nvSpPr>
          <p:cNvPr id="8" name="Rectangle: Rounded Corners 7">
            <a:extLst>
              <a:ext uri="{FF2B5EF4-FFF2-40B4-BE49-F238E27FC236}">
                <a16:creationId xmlns:a16="http://schemas.microsoft.com/office/drawing/2014/main" id="{5D10212F-D62A-959D-7B39-5A345C863AC9}"/>
              </a:ext>
            </a:extLst>
          </p:cNvPr>
          <p:cNvSpPr/>
          <p:nvPr/>
        </p:nvSpPr>
        <p:spPr>
          <a:xfrm>
            <a:off x="0" y="1433155"/>
            <a:ext cx="9180512"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4C64109F-598C-1D6A-33EC-BE19C6792754}"/>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Ownership held by HDI (No 1, 2, 3)  = % of Point available (4, 2, 2)</a:t>
            </a:r>
          </a:p>
        </p:txBody>
      </p:sp>
      <p:grpSp>
        <p:nvGrpSpPr>
          <p:cNvPr id="19" name="Group 18">
            <a:extLst>
              <a:ext uri="{FF2B5EF4-FFF2-40B4-BE49-F238E27FC236}">
                <a16:creationId xmlns:a16="http://schemas.microsoft.com/office/drawing/2014/main" id="{84E58A9D-4E7F-3785-E6CD-A97DB2E3FE36}"/>
              </a:ext>
            </a:extLst>
          </p:cNvPr>
          <p:cNvGrpSpPr/>
          <p:nvPr/>
        </p:nvGrpSpPr>
        <p:grpSpPr>
          <a:xfrm>
            <a:off x="18295" y="3140968"/>
            <a:ext cx="8971611" cy="2434531"/>
            <a:chOff x="395536" y="3055367"/>
            <a:chExt cx="7920880" cy="2434531"/>
          </a:xfrm>
        </p:grpSpPr>
        <p:grpSp>
          <p:nvGrpSpPr>
            <p:cNvPr id="17" name="Group 16">
              <a:extLst>
                <a:ext uri="{FF2B5EF4-FFF2-40B4-BE49-F238E27FC236}">
                  <a16:creationId xmlns:a16="http://schemas.microsoft.com/office/drawing/2014/main" id="{1221FED6-73F7-AC85-1E05-8DFB022B6981}"/>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D0C4FEF0-62F7-C9F9-DA41-7CBBAF31C2AA}"/>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77A16650-A655-ED5C-DBB2-F41E91E458CF}"/>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9F2A78B2-F641-595B-2489-4259EA19173C}"/>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5B0A08E3-5691-E139-B7C9-59F69994FB06}"/>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CDF24BF2-B91D-15FC-E112-69CE6A5F6741}"/>
                  </a:ext>
                </a:extLst>
              </p:cNvPr>
              <p:cNvSpPr txBox="1"/>
              <p:nvPr/>
            </p:nvSpPr>
            <p:spPr>
              <a:xfrm>
                <a:off x="1043608" y="5150300"/>
                <a:ext cx="898003"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RDP / Goal</a:t>
                </a:r>
                <a:endParaRPr lang="en-ZA" sz="1100" dirty="0">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82BE2A3A-32DE-887B-9A47-D1FB93C56DA3}"/>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sp>
        <p:nvSpPr>
          <p:cNvPr id="21" name="TextBox 20">
            <a:extLst>
              <a:ext uri="{FF2B5EF4-FFF2-40B4-BE49-F238E27FC236}">
                <a16:creationId xmlns:a16="http://schemas.microsoft.com/office/drawing/2014/main" id="{208F7310-CDBA-4670-A7E5-477430E2213B}"/>
              </a:ext>
            </a:extLst>
          </p:cNvPr>
          <p:cNvSpPr txBox="1"/>
          <p:nvPr/>
        </p:nvSpPr>
        <p:spPr>
          <a:xfrm>
            <a:off x="1331640" y="1664723"/>
            <a:ext cx="6002082" cy="1354217"/>
          </a:xfrm>
          <a:prstGeom prst="rect">
            <a:avLst/>
          </a:prstGeom>
          <a:noFill/>
        </p:spPr>
        <p:txBody>
          <a:bodyPr wrap="square" rtlCol="0">
            <a:spAutoFit/>
          </a:bodyPr>
          <a:lstStyle/>
          <a:p>
            <a:r>
              <a:rPr lang="en-ZA" dirty="0">
                <a:cs typeface="Arial" pitchFamily="34" charset="0"/>
              </a:rPr>
              <a:t>Ownership of each qualifying HDI  must be supported by a Share Certificate to translate into Preferential Points</a:t>
            </a:r>
          </a:p>
          <a:p>
            <a:endParaRPr lang="en-ZA" sz="900" dirty="0">
              <a:cs typeface="Arial" pitchFamily="34" charset="0"/>
            </a:endParaRPr>
          </a:p>
          <a:p>
            <a:r>
              <a:rPr lang="en-ZA" dirty="0">
                <a:cs typeface="Arial" pitchFamily="34" charset="0"/>
              </a:rPr>
              <a:t>Criteria : HDI (share certificate owner) born before 1994 / Any SA female / Person with disability </a:t>
            </a:r>
          </a:p>
        </p:txBody>
      </p:sp>
      <p:grpSp>
        <p:nvGrpSpPr>
          <p:cNvPr id="26" name="Group 25">
            <a:extLst>
              <a:ext uri="{FF2B5EF4-FFF2-40B4-BE49-F238E27FC236}">
                <a16:creationId xmlns:a16="http://schemas.microsoft.com/office/drawing/2014/main" id="{4069C4C0-9F32-D534-2607-3E08377AD968}"/>
              </a:ext>
            </a:extLst>
          </p:cNvPr>
          <p:cNvGrpSpPr/>
          <p:nvPr/>
        </p:nvGrpSpPr>
        <p:grpSpPr>
          <a:xfrm>
            <a:off x="228700" y="1433155"/>
            <a:ext cx="3119164" cy="3311240"/>
            <a:chOff x="228700" y="1433155"/>
            <a:chExt cx="3119164" cy="3311240"/>
          </a:xfrm>
        </p:grpSpPr>
        <p:sp>
          <p:nvSpPr>
            <p:cNvPr id="3" name="Rectangle 2">
              <a:extLst>
                <a:ext uri="{FF2B5EF4-FFF2-40B4-BE49-F238E27FC236}">
                  <a16:creationId xmlns:a16="http://schemas.microsoft.com/office/drawing/2014/main" id="{B30F4C36-24DF-E891-C0E6-F99A1F77824F}"/>
                </a:ext>
              </a:extLst>
            </p:cNvPr>
            <p:cNvSpPr/>
            <p:nvPr/>
          </p:nvSpPr>
          <p:spPr>
            <a:xfrm>
              <a:off x="228700" y="3645024"/>
              <a:ext cx="310852" cy="109937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Connector 5">
              <a:extLst>
                <a:ext uri="{FF2B5EF4-FFF2-40B4-BE49-F238E27FC236}">
                  <a16:creationId xmlns:a16="http://schemas.microsoft.com/office/drawing/2014/main" id="{0D927508-8960-8030-DDE7-C01370BED109}"/>
                </a:ext>
              </a:extLst>
            </p:cNvPr>
            <p:cNvCxnSpPr>
              <a:cxnSpLocks/>
            </p:cNvCxnSpPr>
            <p:nvPr/>
          </p:nvCxnSpPr>
          <p:spPr>
            <a:xfrm>
              <a:off x="236074" y="1675490"/>
              <a:ext cx="0" cy="19938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79F406-81F0-0164-051D-EFC5963E9F1E}"/>
                </a:ext>
              </a:extLst>
            </p:cNvPr>
            <p:cNvCxnSpPr>
              <a:cxnSpLocks/>
            </p:cNvCxnSpPr>
            <p:nvPr/>
          </p:nvCxnSpPr>
          <p:spPr>
            <a:xfrm flipH="1">
              <a:off x="257778" y="1664723"/>
              <a:ext cx="3090086" cy="215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8455FF-D259-86D9-FC8B-FD0BCEE1F04A}"/>
                </a:ext>
              </a:extLst>
            </p:cNvPr>
            <p:cNvCxnSpPr/>
            <p:nvPr/>
          </p:nvCxnSpPr>
          <p:spPr>
            <a:xfrm flipV="1">
              <a:off x="3347864" y="1433155"/>
              <a:ext cx="0" cy="23156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66C4EE2-1233-3B4F-BF88-532F1F836A80}"/>
              </a:ext>
            </a:extLst>
          </p:cNvPr>
          <p:cNvGrpSpPr/>
          <p:nvPr/>
        </p:nvGrpSpPr>
        <p:grpSpPr>
          <a:xfrm flipH="1">
            <a:off x="6606661" y="1388656"/>
            <a:ext cx="1537018" cy="3311240"/>
            <a:chOff x="228702" y="1433155"/>
            <a:chExt cx="3119162" cy="3311240"/>
          </a:xfrm>
        </p:grpSpPr>
        <p:sp>
          <p:nvSpPr>
            <p:cNvPr id="28" name="Rectangle 27">
              <a:extLst>
                <a:ext uri="{FF2B5EF4-FFF2-40B4-BE49-F238E27FC236}">
                  <a16:creationId xmlns:a16="http://schemas.microsoft.com/office/drawing/2014/main" id="{4C6DC823-6F11-DBCA-C5D3-887DE8E9FEF2}"/>
                </a:ext>
              </a:extLst>
            </p:cNvPr>
            <p:cNvSpPr/>
            <p:nvPr/>
          </p:nvSpPr>
          <p:spPr>
            <a:xfrm>
              <a:off x="228702" y="3645024"/>
              <a:ext cx="630832" cy="109937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9" name="Straight Connector 28">
              <a:extLst>
                <a:ext uri="{FF2B5EF4-FFF2-40B4-BE49-F238E27FC236}">
                  <a16:creationId xmlns:a16="http://schemas.microsoft.com/office/drawing/2014/main" id="{4A5F3346-A261-2622-8480-2570F4C1506C}"/>
                </a:ext>
              </a:extLst>
            </p:cNvPr>
            <p:cNvCxnSpPr>
              <a:cxnSpLocks/>
            </p:cNvCxnSpPr>
            <p:nvPr/>
          </p:nvCxnSpPr>
          <p:spPr>
            <a:xfrm>
              <a:off x="236074" y="1675490"/>
              <a:ext cx="0" cy="19938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50C848-2CC2-A4B5-2DE9-9E58BB4AD045}"/>
                </a:ext>
              </a:extLst>
            </p:cNvPr>
            <p:cNvCxnSpPr>
              <a:cxnSpLocks/>
            </p:cNvCxnSpPr>
            <p:nvPr/>
          </p:nvCxnSpPr>
          <p:spPr>
            <a:xfrm flipH="1">
              <a:off x="257778" y="1664723"/>
              <a:ext cx="3090086" cy="215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68A4E2-4178-B071-AD61-BB29A69F9819}"/>
                </a:ext>
              </a:extLst>
            </p:cNvPr>
            <p:cNvCxnSpPr/>
            <p:nvPr/>
          </p:nvCxnSpPr>
          <p:spPr>
            <a:xfrm flipV="1">
              <a:off x="3347864" y="1433155"/>
              <a:ext cx="0" cy="23156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3748F3F9-AF25-AD9A-F8DA-E5FC9F543C89}"/>
              </a:ext>
            </a:extLst>
          </p:cNvPr>
          <p:cNvSpPr/>
          <p:nvPr/>
        </p:nvSpPr>
        <p:spPr>
          <a:xfrm>
            <a:off x="752336" y="5235901"/>
            <a:ext cx="867336" cy="242906"/>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4" name="Straight Arrow Connector 33">
            <a:extLst>
              <a:ext uri="{FF2B5EF4-FFF2-40B4-BE49-F238E27FC236}">
                <a16:creationId xmlns:a16="http://schemas.microsoft.com/office/drawing/2014/main" id="{38F42CDE-470F-3F00-95EA-78545BD1127F}"/>
              </a:ext>
            </a:extLst>
          </p:cNvPr>
          <p:cNvCxnSpPr>
            <a:cxnSpLocks/>
          </p:cNvCxnSpPr>
          <p:nvPr/>
        </p:nvCxnSpPr>
        <p:spPr>
          <a:xfrm flipV="1">
            <a:off x="1629168" y="5373216"/>
            <a:ext cx="566568" cy="1218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32DE9AA-AD88-BB73-58C1-3B5758351CC5}"/>
              </a:ext>
            </a:extLst>
          </p:cNvPr>
          <p:cNvSpPr txBox="1"/>
          <p:nvPr/>
        </p:nvSpPr>
        <p:spPr>
          <a:xfrm>
            <a:off x="2140242" y="5194028"/>
            <a:ext cx="6002082" cy="369332"/>
          </a:xfrm>
          <a:prstGeom prst="rect">
            <a:avLst/>
          </a:prstGeom>
          <a:noFill/>
        </p:spPr>
        <p:txBody>
          <a:bodyPr wrap="square" rtlCol="0">
            <a:spAutoFit/>
          </a:bodyPr>
          <a:lstStyle/>
          <a:p>
            <a:r>
              <a:rPr lang="en-ZA" dirty="0">
                <a:cs typeface="Arial" pitchFamily="34" charset="0"/>
              </a:rPr>
              <a:t>Criteria : South African with ownership</a:t>
            </a:r>
          </a:p>
        </p:txBody>
      </p:sp>
    </p:spTree>
    <p:extLst>
      <p:ext uri="{BB962C8B-B14F-4D97-AF65-F5344CB8AC3E}">
        <p14:creationId xmlns:p14="http://schemas.microsoft.com/office/powerpoint/2010/main" val="222647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3DE4B-B206-05A9-6429-318F9BE33A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069678-54A3-E1E7-A436-E2926A62935A}"/>
              </a:ext>
            </a:extLst>
          </p:cNvPr>
          <p:cNvPicPr>
            <a:picLocks noChangeAspect="1"/>
          </p:cNvPicPr>
          <p:nvPr/>
        </p:nvPicPr>
        <p:blipFill rotWithShape="1">
          <a:blip r:embed="rId2"/>
          <a:srcRect l="16926" t="36000" r="47637" b="31685"/>
          <a:stretch/>
        </p:blipFill>
        <p:spPr>
          <a:xfrm>
            <a:off x="648678" y="2348880"/>
            <a:ext cx="6345408" cy="2433958"/>
          </a:xfrm>
          <a:prstGeom prst="rect">
            <a:avLst/>
          </a:prstGeom>
        </p:spPr>
      </p:pic>
      <p:sp>
        <p:nvSpPr>
          <p:cNvPr id="9" name="TextBox 8">
            <a:extLst>
              <a:ext uri="{FF2B5EF4-FFF2-40B4-BE49-F238E27FC236}">
                <a16:creationId xmlns:a16="http://schemas.microsoft.com/office/drawing/2014/main" id="{A6742453-0C6C-3678-5170-A008890B1F47}"/>
              </a:ext>
            </a:extLst>
          </p:cNvPr>
          <p:cNvSpPr txBox="1"/>
          <p:nvPr/>
        </p:nvSpPr>
        <p:spPr>
          <a:xfrm>
            <a:off x="60841" y="235612"/>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400" b="0" dirty="0">
                <a:ea typeface="+mn-ea"/>
                <a:cs typeface="+mn-cs"/>
              </a:rPr>
              <a:t>SBD 6.1  HDI + RDP Claim Document</a:t>
            </a:r>
          </a:p>
        </p:txBody>
      </p:sp>
      <p:sp>
        <p:nvSpPr>
          <p:cNvPr id="2" name="Rectangle 1">
            <a:extLst>
              <a:ext uri="{FF2B5EF4-FFF2-40B4-BE49-F238E27FC236}">
                <a16:creationId xmlns:a16="http://schemas.microsoft.com/office/drawing/2014/main" id="{1A8A13FA-CF0D-F6BD-A32A-8C44E0B1A8B1}"/>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Arial" panose="020B0604020202020204" pitchFamily="34" charset="0"/>
              </a:rPr>
              <a:t>        % </a:t>
            </a:r>
            <a:r>
              <a:rPr lang="en-US" sz="2000" b="0" i="0" u="none" strike="noStrike" baseline="0" dirty="0">
                <a:solidFill>
                  <a:schemeClr val="bg1"/>
                </a:solidFill>
                <a:latin typeface="Arial" panose="020B0604020202020204" pitchFamily="34" charset="0"/>
              </a:rPr>
              <a:t>Ownership = </a:t>
            </a:r>
            <a:r>
              <a:rPr lang="en-US" sz="2000" dirty="0">
                <a:solidFill>
                  <a:schemeClr val="bg1"/>
                </a:solidFill>
                <a:latin typeface="Arial" panose="020B0604020202020204" pitchFamily="34" charset="0"/>
              </a:rPr>
              <a:t>% of Point available </a:t>
            </a:r>
            <a:endParaRPr lang="en-US" sz="2000" b="0" i="0" u="none" strike="noStrike" baseline="0" dirty="0">
              <a:solidFill>
                <a:schemeClr val="bg1"/>
              </a:solidFill>
              <a:latin typeface="Arial" panose="020B0604020202020204" pitchFamily="34" charset="0"/>
            </a:endParaRPr>
          </a:p>
        </p:txBody>
      </p:sp>
      <p:sp>
        <p:nvSpPr>
          <p:cNvPr id="30" name="TextBox 29">
            <a:extLst>
              <a:ext uri="{FF2B5EF4-FFF2-40B4-BE49-F238E27FC236}">
                <a16:creationId xmlns:a16="http://schemas.microsoft.com/office/drawing/2014/main" id="{D87D4F08-B1E3-9AF8-C71B-CD2F953462F5}"/>
              </a:ext>
            </a:extLst>
          </p:cNvPr>
          <p:cNvSpPr txBox="1"/>
          <p:nvPr/>
        </p:nvSpPr>
        <p:spPr>
          <a:xfrm>
            <a:off x="2771800" y="1517637"/>
            <a:ext cx="6002082" cy="923330"/>
          </a:xfrm>
          <a:prstGeom prst="rect">
            <a:avLst/>
          </a:prstGeom>
          <a:noFill/>
        </p:spPr>
        <p:txBody>
          <a:bodyPr wrap="square" rtlCol="0">
            <a:spAutoFit/>
          </a:bodyPr>
          <a:lstStyle/>
          <a:p>
            <a:r>
              <a:rPr lang="en-ZA" dirty="0">
                <a:cs typeface="Arial" pitchFamily="34" charset="0"/>
              </a:rPr>
              <a:t>Criteria : HDI (share certificate owner) born before 1994 / Any SA female / Person with disability </a:t>
            </a:r>
          </a:p>
          <a:p>
            <a:endParaRPr lang="en-ZA" dirty="0">
              <a:cs typeface="Arial" pitchFamily="34" charset="0"/>
            </a:endParaRPr>
          </a:p>
        </p:txBody>
      </p:sp>
      <p:cxnSp>
        <p:nvCxnSpPr>
          <p:cNvPr id="32" name="Straight Arrow Connector 31">
            <a:extLst>
              <a:ext uri="{FF2B5EF4-FFF2-40B4-BE49-F238E27FC236}">
                <a16:creationId xmlns:a16="http://schemas.microsoft.com/office/drawing/2014/main" id="{C7D9BD69-173D-2DA8-D45E-EBD5A8849141}"/>
              </a:ext>
            </a:extLst>
          </p:cNvPr>
          <p:cNvCxnSpPr/>
          <p:nvPr/>
        </p:nvCxnSpPr>
        <p:spPr>
          <a:xfrm>
            <a:off x="2123728" y="4581128"/>
            <a:ext cx="432048" cy="4320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EBF8B6BB-B39A-9DA8-7E26-BD56939B3A6A}"/>
              </a:ext>
            </a:extLst>
          </p:cNvPr>
          <p:cNvSpPr/>
          <p:nvPr/>
        </p:nvSpPr>
        <p:spPr>
          <a:xfrm>
            <a:off x="2051720" y="3140968"/>
            <a:ext cx="216024" cy="100811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4" name="TextBox 33">
            <a:extLst>
              <a:ext uri="{FF2B5EF4-FFF2-40B4-BE49-F238E27FC236}">
                <a16:creationId xmlns:a16="http://schemas.microsoft.com/office/drawing/2014/main" id="{407A5DD2-263A-9F71-2BBE-0B275FA47B41}"/>
              </a:ext>
            </a:extLst>
          </p:cNvPr>
          <p:cNvSpPr txBox="1"/>
          <p:nvPr/>
        </p:nvSpPr>
        <p:spPr>
          <a:xfrm>
            <a:off x="2420144" y="5093568"/>
            <a:ext cx="6002082" cy="369332"/>
          </a:xfrm>
          <a:prstGeom prst="rect">
            <a:avLst/>
          </a:prstGeom>
          <a:noFill/>
        </p:spPr>
        <p:txBody>
          <a:bodyPr wrap="square" rtlCol="0">
            <a:spAutoFit/>
          </a:bodyPr>
          <a:lstStyle/>
          <a:p>
            <a:r>
              <a:rPr lang="en-ZA" dirty="0">
                <a:cs typeface="Arial" pitchFamily="34" charset="0"/>
              </a:rPr>
              <a:t>Criteria : South African with ownership</a:t>
            </a:r>
          </a:p>
        </p:txBody>
      </p:sp>
      <p:cxnSp>
        <p:nvCxnSpPr>
          <p:cNvPr id="36" name="Straight Arrow Connector 35">
            <a:extLst>
              <a:ext uri="{FF2B5EF4-FFF2-40B4-BE49-F238E27FC236}">
                <a16:creationId xmlns:a16="http://schemas.microsoft.com/office/drawing/2014/main" id="{C04AE873-9DC9-03A9-74B0-AEDE5C15DCDF}"/>
              </a:ext>
            </a:extLst>
          </p:cNvPr>
          <p:cNvCxnSpPr>
            <a:stCxn id="33" idx="1"/>
          </p:cNvCxnSpPr>
          <p:nvPr/>
        </p:nvCxnSpPr>
        <p:spPr>
          <a:xfrm flipV="1">
            <a:off x="2267744" y="2060848"/>
            <a:ext cx="864096" cy="15841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518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87A1-4201-A0E2-D32A-0C50DE110AA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210D8C0-8D70-9287-9BBB-C6BF9699BF1E}"/>
              </a:ext>
            </a:extLst>
          </p:cNvPr>
          <p:cNvSpPr txBox="1"/>
          <p:nvPr/>
        </p:nvSpPr>
        <p:spPr>
          <a:xfrm>
            <a:off x="82719" y="208423"/>
            <a:ext cx="6933245" cy="523220"/>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GB" dirty="0"/>
              <a:t>SBD 6.1  HDI + RDP Claim Document</a:t>
            </a:r>
          </a:p>
        </p:txBody>
      </p:sp>
      <p:pic>
        <p:nvPicPr>
          <p:cNvPr id="11" name="Picture 10">
            <a:extLst>
              <a:ext uri="{FF2B5EF4-FFF2-40B4-BE49-F238E27FC236}">
                <a16:creationId xmlns:a16="http://schemas.microsoft.com/office/drawing/2014/main" id="{4DD2D4EA-8E62-4BA2-637F-EE6C89033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615590"/>
            <a:ext cx="6819757" cy="3189076"/>
          </a:xfrm>
          <a:prstGeom prst="rect">
            <a:avLst/>
          </a:prstGeom>
        </p:spPr>
      </p:pic>
      <p:sp>
        <p:nvSpPr>
          <p:cNvPr id="18" name="Rectangle 17">
            <a:extLst>
              <a:ext uri="{FF2B5EF4-FFF2-40B4-BE49-F238E27FC236}">
                <a16:creationId xmlns:a16="http://schemas.microsoft.com/office/drawing/2014/main" id="{E7A4E4C5-D118-A4C7-094C-0A371E4AB746}"/>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Equity Ownership x Points Available = Points Scored </a:t>
            </a:r>
          </a:p>
        </p:txBody>
      </p:sp>
    </p:spTree>
    <p:extLst>
      <p:ext uri="{BB962C8B-B14F-4D97-AF65-F5344CB8AC3E}">
        <p14:creationId xmlns:p14="http://schemas.microsoft.com/office/powerpoint/2010/main" val="2586567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179512" y="548680"/>
            <a:ext cx="7416824"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      </a:t>
            </a:r>
          </a:p>
          <a:p>
            <a:r>
              <a:rPr lang="en-GB" dirty="0">
                <a:ea typeface="+mn-ea"/>
                <a:cs typeface="+mn-cs"/>
              </a:rPr>
              <a:t>Points  &amp; Ranking of Bids Received - 90/10</a:t>
            </a:r>
          </a:p>
        </p:txBody>
      </p:sp>
      <p:sp>
        <p:nvSpPr>
          <p:cNvPr id="6" name="TextBox 5">
            <a:extLst>
              <a:ext uri="{FF2B5EF4-FFF2-40B4-BE49-F238E27FC236}">
                <a16:creationId xmlns:a16="http://schemas.microsoft.com/office/drawing/2014/main" id="{94142D63-1B62-E4DA-8400-BC6545C84255}"/>
              </a:ext>
            </a:extLst>
          </p:cNvPr>
          <p:cNvSpPr txBox="1"/>
          <p:nvPr/>
        </p:nvSpPr>
        <p:spPr>
          <a:xfrm>
            <a:off x="825590" y="4436040"/>
            <a:ext cx="7744339"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solidFill>
                  <a:schemeClr val="tx1">
                    <a:lumMod val="75000"/>
                    <a:lumOff val="25000"/>
                  </a:schemeClr>
                </a:solidFill>
                <a:latin typeface="Arial" panose="020B0604020202020204" pitchFamily="34" charset="0"/>
                <a:cs typeface="Arial" panose="020B0604020202020204" pitchFamily="34" charset="0"/>
              </a:rPr>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233264" y="2168324"/>
            <a:ext cx="4028116" cy="1162793"/>
          </a:xfrm>
          <a:prstGeom prst="rect">
            <a:avLst/>
          </a:prstGeom>
          <a:ln>
            <a:solidFill>
              <a:schemeClr val="tx2"/>
            </a:solidFill>
          </a:ln>
        </p:spPr>
      </p:pic>
      <p:pic>
        <p:nvPicPr>
          <p:cNvPr id="10" name="Picture 9">
            <a:extLst>
              <a:ext uri="{FF2B5EF4-FFF2-40B4-BE49-F238E27FC236}">
                <a16:creationId xmlns:a16="http://schemas.microsoft.com/office/drawing/2014/main" id="{B2521A37-1C5D-2CDA-331B-AE6C9A8D04F3}"/>
              </a:ext>
            </a:extLst>
          </p:cNvPr>
          <p:cNvPicPr>
            <a:picLocks noChangeAspect="1"/>
          </p:cNvPicPr>
          <p:nvPr/>
        </p:nvPicPr>
        <p:blipFill rotWithShape="1">
          <a:blip r:embed="rId4"/>
          <a:srcRect l="25276" t="19200" r="60251" b="70026"/>
          <a:stretch/>
        </p:blipFill>
        <p:spPr>
          <a:xfrm>
            <a:off x="5084937" y="2317622"/>
            <a:ext cx="3573263" cy="732794"/>
          </a:xfrm>
          <a:prstGeom prst="rect">
            <a:avLst/>
          </a:prstGeom>
          <a:ln>
            <a:noFill/>
          </a:ln>
        </p:spPr>
      </p:pic>
      <p:sp>
        <p:nvSpPr>
          <p:cNvPr id="11" name="Plus Sign 10">
            <a:extLst>
              <a:ext uri="{FF2B5EF4-FFF2-40B4-BE49-F238E27FC236}">
                <a16:creationId xmlns:a16="http://schemas.microsoft.com/office/drawing/2014/main" id="{6EA231D0-4C98-7E76-881A-7FCEA227455B}"/>
              </a:ext>
            </a:extLst>
          </p:cNvPr>
          <p:cNvSpPr/>
          <p:nvPr/>
        </p:nvSpPr>
        <p:spPr>
          <a:xfrm>
            <a:off x="4409728" y="2474352"/>
            <a:ext cx="432048" cy="504056"/>
          </a:xfrm>
          <a:prstGeom prst="mathPlus">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3" name="Rectangle 12">
            <a:extLst>
              <a:ext uri="{FF2B5EF4-FFF2-40B4-BE49-F238E27FC236}">
                <a16:creationId xmlns:a16="http://schemas.microsoft.com/office/drawing/2014/main" id="{317D1C6D-E628-FE6C-58B8-65E309C2D2F1}"/>
              </a:ext>
            </a:extLst>
          </p:cNvPr>
          <p:cNvSpPr/>
          <p:nvPr/>
        </p:nvSpPr>
        <p:spPr>
          <a:xfrm>
            <a:off x="5062132" y="2168324"/>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445734" y="1860234"/>
            <a:ext cx="504055" cy="3744418"/>
          </a:xfrm>
          <a:prstGeom prst="leftBrace">
            <a:avLst>
              <a:gd name="adj1" fmla="val 10874"/>
              <a:gd name="adj2" fmla="val 49586"/>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schemeClr val="tx1">
                  <a:lumMod val="75000"/>
                  <a:lumOff val="25000"/>
                </a:schemeClr>
              </a:solidFill>
            </a:endParaRPr>
          </a:p>
        </p:txBody>
      </p:sp>
      <p:sp>
        <p:nvSpPr>
          <p:cNvPr id="2" name="Equals 1">
            <a:extLst>
              <a:ext uri="{FF2B5EF4-FFF2-40B4-BE49-F238E27FC236}">
                <a16:creationId xmlns:a16="http://schemas.microsoft.com/office/drawing/2014/main" id="{2C4FFBA5-330E-C597-4A1F-A873C7BC9758}"/>
              </a:ext>
            </a:extLst>
          </p:cNvPr>
          <p:cNvSpPr/>
          <p:nvPr/>
        </p:nvSpPr>
        <p:spPr>
          <a:xfrm>
            <a:off x="4481736" y="4109939"/>
            <a:ext cx="432048" cy="290633"/>
          </a:xfrm>
          <a:prstGeom prst="mathEqual">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a:solidFill>
                  <a:sysClr val="windowText" lastClr="000000"/>
                </a:solidFill>
              </a:ln>
              <a:solidFill>
                <a:schemeClr val="tx1">
                  <a:lumMod val="75000"/>
                  <a:lumOff val="25000"/>
                </a:schemeClr>
              </a:solidFill>
            </a:endParaRPr>
          </a:p>
        </p:txBody>
      </p:sp>
      <p:sp>
        <p:nvSpPr>
          <p:cNvPr id="14" name="Rectangle 13">
            <a:extLst>
              <a:ext uri="{FF2B5EF4-FFF2-40B4-BE49-F238E27FC236}">
                <a16:creationId xmlns:a16="http://schemas.microsoft.com/office/drawing/2014/main" id="{D624A2C8-55B2-663D-924F-A1CF18137E2A}"/>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Maximum 90 Points for Bid Price + Maximum 10 Points for HDI &amp; RDP</a:t>
            </a:r>
          </a:p>
        </p:txBody>
      </p:sp>
    </p:spTree>
    <p:extLst>
      <p:ext uri="{BB962C8B-B14F-4D97-AF65-F5344CB8AC3E}">
        <p14:creationId xmlns:p14="http://schemas.microsoft.com/office/powerpoint/2010/main" val="1001608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F2DF-91A1-BD2C-455E-9736B76C18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DE5D54-1276-73E9-9132-63A234F06D0B}"/>
              </a:ext>
            </a:extLst>
          </p:cNvPr>
          <p:cNvSpPr txBox="1"/>
          <p:nvPr/>
        </p:nvSpPr>
        <p:spPr>
          <a:xfrm>
            <a:off x="107504" y="339043"/>
            <a:ext cx="3744416"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Bid Ranking</a:t>
            </a:r>
          </a:p>
        </p:txBody>
      </p:sp>
      <p:pic>
        <p:nvPicPr>
          <p:cNvPr id="10" name="Picture 9">
            <a:extLst>
              <a:ext uri="{FF2B5EF4-FFF2-40B4-BE49-F238E27FC236}">
                <a16:creationId xmlns:a16="http://schemas.microsoft.com/office/drawing/2014/main" id="{C3B4833E-4670-F66A-AF1B-306C3DF3E361}"/>
              </a:ext>
            </a:extLst>
          </p:cNvPr>
          <p:cNvPicPr>
            <a:picLocks noChangeAspect="1"/>
          </p:cNvPicPr>
          <p:nvPr/>
        </p:nvPicPr>
        <p:blipFill>
          <a:blip r:embed="rId2">
            <a:extLst>
              <a:ext uri="{28A0092B-C50C-407E-A947-70E740481C1C}">
                <a14:useLocalDpi xmlns:a14="http://schemas.microsoft.com/office/drawing/2010/main" val="0"/>
              </a:ext>
            </a:extLst>
          </a:blip>
          <a:srcRect l="898" t="3704" r="1988" b="3685"/>
          <a:stretch/>
        </p:blipFill>
        <p:spPr>
          <a:xfrm>
            <a:off x="634214" y="1988841"/>
            <a:ext cx="7034130" cy="3600400"/>
          </a:xfrm>
          <a:prstGeom prst="rect">
            <a:avLst/>
          </a:prstGeom>
        </p:spPr>
      </p:pic>
      <p:sp>
        <p:nvSpPr>
          <p:cNvPr id="18" name="Rectangle 17">
            <a:extLst>
              <a:ext uri="{FF2B5EF4-FFF2-40B4-BE49-F238E27FC236}">
                <a16:creationId xmlns:a16="http://schemas.microsoft.com/office/drawing/2014/main" id="{DEF4347A-8A27-8B6F-4722-4ABBC084254C}"/>
              </a:ext>
            </a:extLst>
          </p:cNvPr>
          <p:cNvSpPr/>
          <p:nvPr/>
        </p:nvSpPr>
        <p:spPr>
          <a:xfrm>
            <a:off x="1043608" y="3933056"/>
            <a:ext cx="2808312" cy="1508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a:extLst>
              <a:ext uri="{FF2B5EF4-FFF2-40B4-BE49-F238E27FC236}">
                <a16:creationId xmlns:a16="http://schemas.microsoft.com/office/drawing/2014/main" id="{D57F6094-B080-0DCE-05EB-B600BA0A8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940" b="34243"/>
          <a:stretch/>
        </p:blipFill>
        <p:spPr>
          <a:xfrm>
            <a:off x="1115616" y="3933056"/>
            <a:ext cx="2736304" cy="1368152"/>
          </a:xfrm>
          <a:prstGeom prst="rect">
            <a:avLst/>
          </a:prstGeom>
        </p:spPr>
      </p:pic>
      <p:grpSp>
        <p:nvGrpSpPr>
          <p:cNvPr id="13" name="Group 12">
            <a:extLst>
              <a:ext uri="{FF2B5EF4-FFF2-40B4-BE49-F238E27FC236}">
                <a16:creationId xmlns:a16="http://schemas.microsoft.com/office/drawing/2014/main" id="{1E5B405E-621A-7D4A-42F9-EDFD93B9453F}"/>
              </a:ext>
            </a:extLst>
          </p:cNvPr>
          <p:cNvGrpSpPr/>
          <p:nvPr/>
        </p:nvGrpSpPr>
        <p:grpSpPr>
          <a:xfrm>
            <a:off x="634214" y="2356793"/>
            <a:ext cx="296416" cy="1064294"/>
            <a:chOff x="-188912" y="2213260"/>
            <a:chExt cx="296416" cy="1064294"/>
          </a:xfrm>
        </p:grpSpPr>
        <p:sp>
          <p:nvSpPr>
            <p:cNvPr id="12" name="Rectangle 11">
              <a:extLst>
                <a:ext uri="{FF2B5EF4-FFF2-40B4-BE49-F238E27FC236}">
                  <a16:creationId xmlns:a16="http://schemas.microsoft.com/office/drawing/2014/main" id="{69A9875F-7411-7AF6-26D0-C3A22B2BF020}"/>
                </a:ext>
              </a:extLst>
            </p:cNvPr>
            <p:cNvSpPr/>
            <p:nvPr/>
          </p:nvSpPr>
          <p:spPr>
            <a:xfrm>
              <a:off x="-188912" y="2213260"/>
              <a:ext cx="296416" cy="1061829"/>
            </a:xfrm>
            <a:prstGeom prst="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Box 4">
              <a:extLst>
                <a:ext uri="{FF2B5EF4-FFF2-40B4-BE49-F238E27FC236}">
                  <a16:creationId xmlns:a16="http://schemas.microsoft.com/office/drawing/2014/main" id="{CD462BA5-3D97-5A1A-9246-C0AF512E0496}"/>
                </a:ext>
              </a:extLst>
            </p:cNvPr>
            <p:cNvSpPr txBox="1"/>
            <p:nvPr/>
          </p:nvSpPr>
          <p:spPr>
            <a:xfrm>
              <a:off x="-188912" y="2213260"/>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PRICE</a:t>
              </a:r>
            </a:p>
            <a:p>
              <a:pPr algn="ctr"/>
              <a:endParaRPr lang="en-ZA" sz="1050" dirty="0">
                <a:solidFill>
                  <a:schemeClr val="accent1">
                    <a:lumMod val="75000"/>
                  </a:schemeClr>
                </a:solidFill>
              </a:endParaRPr>
            </a:p>
          </p:txBody>
        </p:sp>
        <p:sp>
          <p:nvSpPr>
            <p:cNvPr id="9" name="TextBox 8">
              <a:extLst>
                <a:ext uri="{FF2B5EF4-FFF2-40B4-BE49-F238E27FC236}">
                  <a16:creationId xmlns:a16="http://schemas.microsoft.com/office/drawing/2014/main" id="{482258B3-BF35-986A-28DD-2672A7C9AC65}"/>
                </a:ext>
              </a:extLst>
            </p:cNvPr>
            <p:cNvSpPr txBox="1"/>
            <p:nvPr/>
          </p:nvSpPr>
          <p:spPr>
            <a:xfrm>
              <a:off x="-36512" y="2215725"/>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POINTS</a:t>
              </a:r>
            </a:p>
          </p:txBody>
        </p:sp>
      </p:grpSp>
      <p:grpSp>
        <p:nvGrpSpPr>
          <p:cNvPr id="21" name="Group 20">
            <a:extLst>
              <a:ext uri="{FF2B5EF4-FFF2-40B4-BE49-F238E27FC236}">
                <a16:creationId xmlns:a16="http://schemas.microsoft.com/office/drawing/2014/main" id="{0C569759-748D-0055-D804-0225242EB2A4}"/>
              </a:ext>
            </a:extLst>
          </p:cNvPr>
          <p:cNvGrpSpPr/>
          <p:nvPr/>
        </p:nvGrpSpPr>
        <p:grpSpPr>
          <a:xfrm>
            <a:off x="611560" y="3916221"/>
            <a:ext cx="380342" cy="1493478"/>
            <a:chOff x="-36512" y="3996989"/>
            <a:chExt cx="380342" cy="1493478"/>
          </a:xfrm>
        </p:grpSpPr>
        <p:sp>
          <p:nvSpPr>
            <p:cNvPr id="19" name="Rectangle 18">
              <a:extLst>
                <a:ext uri="{FF2B5EF4-FFF2-40B4-BE49-F238E27FC236}">
                  <a16:creationId xmlns:a16="http://schemas.microsoft.com/office/drawing/2014/main" id="{6A1723F0-DC5F-0C0D-C236-14F635A20834}"/>
                </a:ext>
              </a:extLst>
            </p:cNvPr>
            <p:cNvSpPr/>
            <p:nvPr/>
          </p:nvSpPr>
          <p:spPr>
            <a:xfrm>
              <a:off x="68413" y="4005064"/>
              <a:ext cx="261951" cy="1192254"/>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a:extLst>
                <a:ext uri="{FF2B5EF4-FFF2-40B4-BE49-F238E27FC236}">
                  <a16:creationId xmlns:a16="http://schemas.microsoft.com/office/drawing/2014/main" id="{A20ADFA0-CDF3-D347-F2C8-07E7ED2F39F0}"/>
                </a:ext>
              </a:extLst>
            </p:cNvPr>
            <p:cNvSpPr/>
            <p:nvPr/>
          </p:nvSpPr>
          <p:spPr>
            <a:xfrm>
              <a:off x="-36512" y="4005064"/>
              <a:ext cx="380342" cy="1200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id="{95C252A6-D5E1-0170-5B42-994819741A9C}"/>
                </a:ext>
              </a:extLst>
            </p:cNvPr>
            <p:cNvSpPr/>
            <p:nvPr/>
          </p:nvSpPr>
          <p:spPr>
            <a:xfrm>
              <a:off x="0" y="3996989"/>
              <a:ext cx="328941" cy="1200329"/>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id="{59DC071B-3967-12FC-F361-A3D0E27E1A17}"/>
                </a:ext>
              </a:extLst>
            </p:cNvPr>
            <p:cNvSpPr txBox="1"/>
            <p:nvPr/>
          </p:nvSpPr>
          <p:spPr>
            <a:xfrm>
              <a:off x="-36512" y="4013139"/>
              <a:ext cx="293445" cy="1477328"/>
            </a:xfrm>
            <a:prstGeom prst="rect">
              <a:avLst/>
            </a:prstGeom>
            <a:noFill/>
            <a:ln>
              <a:noFill/>
            </a:ln>
          </p:spPr>
          <p:txBody>
            <a:bodyPr wrap="square" rtlCol="0">
              <a:spAutoFit/>
            </a:bodyPr>
            <a:lstStyle/>
            <a:p>
              <a:r>
                <a:rPr lang="en-ZA" sz="1200" dirty="0">
                  <a:solidFill>
                    <a:schemeClr val="accent1">
                      <a:lumMod val="75000"/>
                    </a:schemeClr>
                  </a:solidFill>
                </a:rPr>
                <a:t>PREF </a:t>
              </a:r>
            </a:p>
            <a:p>
              <a:endParaRPr lang="en-ZA" sz="1200" dirty="0">
                <a:solidFill>
                  <a:schemeClr val="accent1">
                    <a:lumMod val="75000"/>
                  </a:schemeClr>
                </a:solidFill>
              </a:endParaRPr>
            </a:p>
            <a:p>
              <a:endParaRPr lang="en-ZA" sz="12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p:txBody>
        </p:sp>
        <p:sp>
          <p:nvSpPr>
            <p:cNvPr id="7" name="TextBox 6">
              <a:extLst>
                <a:ext uri="{FF2B5EF4-FFF2-40B4-BE49-F238E27FC236}">
                  <a16:creationId xmlns:a16="http://schemas.microsoft.com/office/drawing/2014/main" id="{39A2627E-403B-8D4B-EEB7-6B0ACE5C57E3}"/>
                </a:ext>
              </a:extLst>
            </p:cNvPr>
            <p:cNvSpPr txBox="1"/>
            <p:nvPr/>
          </p:nvSpPr>
          <p:spPr>
            <a:xfrm>
              <a:off x="81879" y="4007420"/>
              <a:ext cx="261951" cy="1200329"/>
            </a:xfrm>
            <a:prstGeom prst="rect">
              <a:avLst/>
            </a:prstGeom>
            <a:noFill/>
            <a:ln>
              <a:noFill/>
            </a:ln>
          </p:spPr>
          <p:txBody>
            <a:bodyPr wrap="square" rtlCol="0">
              <a:spAutoFit/>
            </a:bodyPr>
            <a:lstStyle>
              <a:defPPr>
                <a:defRPr lang="en-US"/>
              </a:defPPr>
              <a:lvl1pPr>
                <a:defRPr sz="1200">
                  <a:solidFill>
                    <a:schemeClr val="accent1">
                      <a:lumMod val="75000"/>
                    </a:schemeClr>
                  </a:solidFill>
                </a:defRPr>
              </a:lvl1pPr>
            </a:lstStyle>
            <a:p>
              <a:r>
                <a:rPr lang="en-ZA" dirty="0"/>
                <a:t>POINTS</a:t>
              </a:r>
            </a:p>
          </p:txBody>
        </p:sp>
      </p:grpSp>
      <p:sp>
        <p:nvSpPr>
          <p:cNvPr id="6" name="Rectangle 5">
            <a:extLst>
              <a:ext uri="{FF2B5EF4-FFF2-40B4-BE49-F238E27FC236}">
                <a16:creationId xmlns:a16="http://schemas.microsoft.com/office/drawing/2014/main" id="{43530BBC-3985-1AEF-873C-9B597ABEF086}"/>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PRICE POINTS COMBINED WITH PREFERENCE POINTS  = BID RANKING POINTS</a:t>
            </a:r>
          </a:p>
        </p:txBody>
      </p:sp>
      <p:sp>
        <p:nvSpPr>
          <p:cNvPr id="8" name="Left Brace 7">
            <a:extLst>
              <a:ext uri="{FF2B5EF4-FFF2-40B4-BE49-F238E27FC236}">
                <a16:creationId xmlns:a16="http://schemas.microsoft.com/office/drawing/2014/main" id="{EF6CB7E6-1A18-3AF6-E21D-966E499ED669}"/>
              </a:ext>
            </a:extLst>
          </p:cNvPr>
          <p:cNvSpPr/>
          <p:nvPr/>
        </p:nvSpPr>
        <p:spPr>
          <a:xfrm>
            <a:off x="934142" y="3946847"/>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3" name="Left Brace 2">
            <a:extLst>
              <a:ext uri="{FF2B5EF4-FFF2-40B4-BE49-F238E27FC236}">
                <a16:creationId xmlns:a16="http://schemas.microsoft.com/office/drawing/2014/main" id="{18BD2AC7-81E4-CF6E-B823-4296DF190F1F}"/>
              </a:ext>
            </a:extLst>
          </p:cNvPr>
          <p:cNvSpPr/>
          <p:nvPr/>
        </p:nvSpPr>
        <p:spPr>
          <a:xfrm>
            <a:off x="899592" y="2276872"/>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Tree>
    <p:extLst>
      <p:ext uri="{BB962C8B-B14F-4D97-AF65-F5344CB8AC3E}">
        <p14:creationId xmlns:p14="http://schemas.microsoft.com/office/powerpoint/2010/main" val="2815575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B7A485-036B-B157-73E2-136F5D716437}"/>
              </a:ext>
            </a:extLst>
          </p:cNvPr>
          <p:cNvSpPr/>
          <p:nvPr/>
        </p:nvSpPr>
        <p:spPr>
          <a:xfrm>
            <a:off x="318257" y="1700808"/>
            <a:ext cx="4104457" cy="397525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1C399583-D46A-57EC-D437-D6743C9B89B0}"/>
              </a:ext>
            </a:extLst>
          </p:cNvPr>
          <p:cNvSpPr/>
          <p:nvPr/>
        </p:nvSpPr>
        <p:spPr>
          <a:xfrm>
            <a:off x="4606912" y="1700808"/>
            <a:ext cx="4248472" cy="397525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Box 2">
            <a:extLst>
              <a:ext uri="{FF2B5EF4-FFF2-40B4-BE49-F238E27FC236}">
                <a16:creationId xmlns:a16="http://schemas.microsoft.com/office/drawing/2014/main" id="{2F21A204-3F84-E390-819A-D83A443AD6FB}"/>
              </a:ext>
            </a:extLst>
          </p:cNvPr>
          <p:cNvSpPr txBox="1"/>
          <p:nvPr/>
        </p:nvSpPr>
        <p:spPr>
          <a:xfrm>
            <a:off x="4537089" y="1628800"/>
            <a:ext cx="4464496" cy="4047262"/>
          </a:xfrm>
          <a:prstGeom prst="rect">
            <a:avLst/>
          </a:prstGeom>
          <a:noFill/>
        </p:spPr>
        <p:txBody>
          <a:bodyPr wrap="square" rtlCol="0">
            <a:spAutoFit/>
          </a:bodyPr>
          <a:lstStyle>
            <a:defPPr>
              <a:defRPr lang="en-US"/>
            </a:defPPr>
            <a:lvl1pPr marL="266700">
              <a:lnSpc>
                <a:spcPct val="150000"/>
              </a:lnSpc>
              <a:defRPr sz="2000" b="1">
                <a:solidFill>
                  <a:schemeClr val="bg1"/>
                </a:solidFill>
                <a:cs typeface="Arial" pitchFamily="34" charset="0"/>
              </a:defRPr>
            </a:lvl1pPr>
            <a:lvl2pPr marL="266700" lvl="1">
              <a:spcBef>
                <a:spcPts val="600"/>
              </a:spcBef>
              <a:spcAft>
                <a:spcPts val="600"/>
              </a:spcAft>
              <a:defRPr>
                <a:cs typeface="Arial" pitchFamily="34" charset="0"/>
              </a:defRPr>
            </a:lvl2pPr>
          </a:lstStyle>
          <a:p>
            <a:r>
              <a:rPr lang="en-US" dirty="0"/>
              <a:t>Incorporated JV`s</a:t>
            </a:r>
          </a:p>
          <a:p>
            <a:pPr>
              <a:lnSpc>
                <a:spcPct val="100000"/>
              </a:lnSpc>
              <a:spcBef>
                <a:spcPts val="600"/>
              </a:spcBef>
              <a:spcAft>
                <a:spcPts val="600"/>
              </a:spcAft>
            </a:pPr>
            <a:r>
              <a:rPr lang="en-US" sz="1800" b="0" dirty="0">
                <a:solidFill>
                  <a:schemeClr val="tx1"/>
                </a:solidFill>
              </a:rPr>
              <a:t>HDI &amp; RDP ownership claim, based on combined equity ownership of qualifying JV owners (proportional to stake in JV).</a:t>
            </a:r>
          </a:p>
          <a:p>
            <a:pPr>
              <a:spcBef>
                <a:spcPts val="600"/>
              </a:spcBef>
              <a:spcAft>
                <a:spcPts val="600"/>
              </a:spcAft>
            </a:pPr>
            <a:r>
              <a:rPr lang="en-US" dirty="0"/>
              <a:t>Partnerships &amp; Consortiums </a:t>
            </a:r>
          </a:p>
          <a:p>
            <a:pPr>
              <a:lnSpc>
                <a:spcPct val="100000"/>
              </a:lnSpc>
              <a:spcBef>
                <a:spcPts val="600"/>
              </a:spcBef>
              <a:spcAft>
                <a:spcPts val="600"/>
              </a:spcAft>
            </a:pPr>
            <a:r>
              <a:rPr lang="en-US" sz="1800" b="0" dirty="0">
                <a:solidFill>
                  <a:schemeClr val="tx1"/>
                </a:solidFill>
              </a:rPr>
              <a:t>HDI &amp; RDP ownership claim, allowed for qualifying participants, proportional to %  participation/responsibility stipulated in official agreement</a:t>
            </a:r>
          </a:p>
          <a:p>
            <a:pPr>
              <a:lnSpc>
                <a:spcPct val="100000"/>
              </a:lnSpc>
              <a:spcBef>
                <a:spcPts val="600"/>
              </a:spcBef>
              <a:spcAft>
                <a:spcPts val="600"/>
              </a:spcAft>
            </a:pPr>
            <a:r>
              <a:rPr lang="en-US" sz="1800" b="0" dirty="0">
                <a:solidFill>
                  <a:schemeClr val="tx1"/>
                </a:solidFill>
              </a:rPr>
              <a:t>Substantiating evidence need to be presented for all entities/participants</a:t>
            </a:r>
            <a:r>
              <a:rPr lang="en-US" sz="1800" dirty="0">
                <a:solidFill>
                  <a:schemeClr val="tx1"/>
                </a:solidFill>
              </a:rPr>
              <a:t>.</a:t>
            </a:r>
          </a:p>
        </p:txBody>
      </p:sp>
      <p:sp>
        <p:nvSpPr>
          <p:cNvPr id="2" name="TextBox 1">
            <a:extLst>
              <a:ext uri="{FF2B5EF4-FFF2-40B4-BE49-F238E27FC236}">
                <a16:creationId xmlns:a16="http://schemas.microsoft.com/office/drawing/2014/main" id="{4EBE3EA9-BBE1-9EC6-2F86-5A208CBAF10C}"/>
              </a:ext>
            </a:extLst>
          </p:cNvPr>
          <p:cNvSpPr txBox="1"/>
          <p:nvPr/>
        </p:nvSpPr>
        <p:spPr>
          <a:xfrm>
            <a:off x="107504" y="260648"/>
            <a:ext cx="7182910"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Other Ownership Claims (SBD 6.1)</a:t>
            </a:r>
          </a:p>
        </p:txBody>
      </p:sp>
      <p:sp>
        <p:nvSpPr>
          <p:cNvPr id="4" name="TextBox 3">
            <a:extLst>
              <a:ext uri="{FF2B5EF4-FFF2-40B4-BE49-F238E27FC236}">
                <a16:creationId xmlns:a16="http://schemas.microsoft.com/office/drawing/2014/main" id="{344D31F9-653F-E0E7-1DBF-E7A536FF0B44}"/>
              </a:ext>
            </a:extLst>
          </p:cNvPr>
          <p:cNvSpPr txBox="1"/>
          <p:nvPr/>
        </p:nvSpPr>
        <p:spPr>
          <a:xfrm>
            <a:off x="392671" y="1628800"/>
            <a:ext cx="4194503" cy="3308598"/>
          </a:xfrm>
          <a:prstGeom prst="rect">
            <a:avLst/>
          </a:prstGeom>
          <a:noFill/>
        </p:spPr>
        <p:txBody>
          <a:bodyPr wrap="square" rtlCol="0">
            <a:spAutoFit/>
          </a:bodyPr>
          <a:lstStyle/>
          <a:p>
            <a:pPr>
              <a:lnSpc>
                <a:spcPct val="150000"/>
              </a:lnSpc>
            </a:pPr>
            <a:r>
              <a:rPr lang="en-US" sz="2000" b="1" dirty="0">
                <a:solidFill>
                  <a:schemeClr val="bg1"/>
                </a:solidFill>
                <a:cs typeface="Arial" pitchFamily="34" charset="0"/>
              </a:rPr>
              <a:t>Trusts &amp; Ownership Schemes</a:t>
            </a:r>
          </a:p>
          <a:p>
            <a:pPr>
              <a:spcBef>
                <a:spcPts val="600"/>
              </a:spcBef>
              <a:spcAft>
                <a:spcPts val="600"/>
              </a:spcAft>
            </a:pPr>
            <a:r>
              <a:rPr lang="en-US" dirty="0">
                <a:cs typeface="Arial" pitchFamily="34" charset="0"/>
              </a:rPr>
              <a:t>HDI &amp; RDP claims related to a Trust for qualifying individuals, allowed when:</a:t>
            </a:r>
          </a:p>
          <a:p>
            <a:pPr marL="355600" lvl="1" indent="-173038">
              <a:spcBef>
                <a:spcPts val="600"/>
              </a:spcBef>
              <a:spcAft>
                <a:spcPts val="600"/>
              </a:spcAft>
              <a:buFont typeface="Arial" panose="020B0604020202020204" pitchFamily="34" charset="0"/>
              <a:buChar char="•"/>
            </a:pPr>
            <a:r>
              <a:rPr lang="en-US" dirty="0">
                <a:cs typeface="Arial" pitchFamily="34" charset="0"/>
              </a:rPr>
              <a:t>they are listed in Trust Deed as Trustees and Beneficiaries </a:t>
            </a:r>
          </a:p>
          <a:p>
            <a:pPr marL="355600" lvl="1" indent="-173038">
              <a:spcBef>
                <a:spcPts val="600"/>
              </a:spcBef>
              <a:spcAft>
                <a:spcPts val="600"/>
              </a:spcAft>
              <a:buFont typeface="Arial" panose="020B0604020202020204" pitchFamily="34" charset="0"/>
              <a:buChar char="•"/>
            </a:pPr>
            <a:r>
              <a:rPr lang="en-US" dirty="0">
                <a:cs typeface="Arial" pitchFamily="34" charset="0"/>
              </a:rPr>
              <a:t>individuals are actively involved in the   management of the Trust</a:t>
            </a:r>
          </a:p>
          <a:p>
            <a:pPr marL="355600" lvl="1" indent="-173038">
              <a:spcBef>
                <a:spcPts val="600"/>
              </a:spcBef>
              <a:spcAft>
                <a:spcPts val="600"/>
              </a:spcAft>
              <a:buFont typeface="Arial" panose="020B0604020202020204" pitchFamily="34" charset="0"/>
              <a:buChar char="•"/>
            </a:pPr>
            <a:r>
              <a:rPr lang="en-US" dirty="0">
                <a:cs typeface="Arial" pitchFamily="34" charset="0"/>
              </a:rPr>
              <a:t>trust ownership in bidding enterprise substantiated by share certificate.</a:t>
            </a:r>
            <a:endParaRPr lang="en-ZA" dirty="0"/>
          </a:p>
        </p:txBody>
      </p:sp>
      <p:sp>
        <p:nvSpPr>
          <p:cNvPr id="5" name="Rectangle 4">
            <a:extLst>
              <a:ext uri="{FF2B5EF4-FFF2-40B4-BE49-F238E27FC236}">
                <a16:creationId xmlns:a16="http://schemas.microsoft.com/office/drawing/2014/main" id="{F40B181A-465E-D3BF-8753-9CDC055013FA}"/>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PREFERENCE POINTS</a:t>
            </a:r>
          </a:p>
        </p:txBody>
      </p:sp>
    </p:spTree>
    <p:extLst>
      <p:ext uri="{BB962C8B-B14F-4D97-AF65-F5344CB8AC3E}">
        <p14:creationId xmlns:p14="http://schemas.microsoft.com/office/powerpoint/2010/main" val="2429808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BC44-B56D-9A35-C24B-34FC7D081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3D32E-2D2F-DCD0-44FD-3197DBBABB4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A3A245E-DAFA-1802-EE94-93D5528D3708}"/>
              </a:ext>
            </a:extLst>
          </p:cNvPr>
          <p:cNvSpPr txBox="1"/>
          <p:nvPr/>
        </p:nvSpPr>
        <p:spPr>
          <a:xfrm>
            <a:off x="-3994" y="821026"/>
            <a:ext cx="9144000" cy="2949525"/>
          </a:xfrm>
          <a:prstGeom prst="rect">
            <a:avLst/>
          </a:prstGeom>
          <a:solidFill>
            <a:schemeClr val="bg1"/>
          </a:solidFill>
        </p:spPr>
        <p:txBody>
          <a:bodyPr wrap="square" rtlCol="0">
            <a:spAutoFit/>
          </a:bodyPr>
          <a:lstStyle/>
          <a:p>
            <a:pPr marL="112713" lvl="1">
              <a:lnSpc>
                <a:spcPct val="150000"/>
              </a:lnSpc>
            </a:pPr>
            <a:r>
              <a:rPr lang="en-GB" b="1" dirty="0">
                <a:solidFill>
                  <a:srgbClr val="0070C0"/>
                </a:solidFill>
                <a:latin typeface="Arial" panose="020B0604020202020204" pitchFamily="34" charset="0"/>
                <a:cs typeface="Arial" panose="020B0604020202020204" pitchFamily="34" charset="0"/>
              </a:rPr>
              <a:t>The National Department of Health reserves the right to</a:t>
            </a:r>
            <a:r>
              <a:rPr lang="en-GB" dirty="0">
                <a:solidFill>
                  <a:srgbClr val="0070C0"/>
                </a:solidFill>
                <a:latin typeface="Arial" panose="020B0604020202020204" pitchFamily="34" charset="0"/>
                <a:cs typeface="Arial" panose="020B0604020202020204" pitchFamily="34" charset="0"/>
              </a:rPr>
              <a:t>:</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the same item as a multiple award to various suppliers (two or more) to address high volume requirements, security of supply and product availability. </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Negotiate prices and minimum order quantities and volumes. </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an item with a specification deviation. </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p>
        </p:txBody>
      </p:sp>
      <p:sp>
        <p:nvSpPr>
          <p:cNvPr id="4" name="Rectangle 2">
            <a:extLst>
              <a:ext uri="{FF2B5EF4-FFF2-40B4-BE49-F238E27FC236}">
                <a16:creationId xmlns:a16="http://schemas.microsoft.com/office/drawing/2014/main" id="{5B2614D4-29E4-B28C-0725-BDA6ABBA6E6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53022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3" name="TextBox 2"/>
          <p:cNvSpPr txBox="1"/>
          <p:nvPr/>
        </p:nvSpPr>
        <p:spPr>
          <a:xfrm>
            <a:off x="22154" y="1124744"/>
            <a:ext cx="9086350" cy="4139595"/>
          </a:xfrm>
          <a:prstGeom prst="rect">
            <a:avLst/>
          </a:prstGeom>
          <a:noFill/>
        </p:spPr>
        <p:txBody>
          <a:bodyPr wrap="square" rtlCol="0">
            <a:spAutoFit/>
          </a:bodyPr>
          <a:lstStyle/>
          <a:p>
            <a:pPr marL="112713" lvl="1">
              <a:lnSpc>
                <a:spcPct val="150000"/>
              </a:lnSpc>
            </a:pPr>
            <a:r>
              <a:rPr lang="en-GB" dirty="0">
                <a:latin typeface="Arial" panose="020B0604020202020204" pitchFamily="34" charset="0"/>
                <a:cs typeface="Arial" panose="020B0604020202020204" pitchFamily="34" charset="0"/>
              </a:rPr>
              <a:t>The following are examples of considerations which may be considered when contemplating a </a:t>
            </a:r>
            <a:r>
              <a:rPr lang="en-GB" b="1" dirty="0">
                <a:solidFill>
                  <a:srgbClr val="0070C0"/>
                </a:solidFill>
                <a:latin typeface="Arial" panose="020B0604020202020204" pitchFamily="34" charset="0"/>
                <a:cs typeface="Arial" panose="020B0604020202020204" pitchFamily="34" charset="0"/>
              </a:rPr>
              <a:t>multiple award</a:t>
            </a:r>
            <a:r>
              <a:rPr lang="en-GB" dirty="0">
                <a:latin typeface="Arial" panose="020B0604020202020204" pitchFamily="34" charset="0"/>
                <a:cs typeface="Arial" panose="020B0604020202020204" pitchFamily="34" charset="0"/>
              </a:rPr>
              <a:t>:</a:t>
            </a:r>
          </a:p>
          <a:p>
            <a:pPr marL="112713" lvl="1">
              <a:lnSpc>
                <a:spcPct val="150000"/>
              </a:lnSpc>
            </a:pPr>
            <a:endParaRPr lang="en-US" b="1" i="1" dirty="0">
              <a:latin typeface="Arial" panose="020B0604020202020204" pitchFamily="34" charset="0"/>
              <a:cs typeface="Arial" panose="020B0604020202020204" pitchFamily="34" charset="0"/>
            </a:endParaRP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Source of Active Pharmaceutical Ingredient </a:t>
            </a:r>
            <a:r>
              <a:rPr lang="en-GB" dirty="0">
                <a:latin typeface="Arial" panose="020B0604020202020204" pitchFamily="34" charset="0"/>
                <a:cs typeface="Arial" panose="020B0604020202020204" pitchFamily="34" charset="0"/>
              </a:rPr>
              <a:t>(API) and actual manufacturing site;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Capacity to meet expected demand </a:t>
            </a:r>
            <a:r>
              <a:rPr lang="en-GB" dirty="0">
                <a:latin typeface="Arial" panose="020B0604020202020204" pitchFamily="34" charset="0"/>
                <a:cs typeface="Arial" panose="020B0604020202020204" pitchFamily="34" charset="0"/>
              </a:rPr>
              <a:t>as per published estimates in the Excel Bid Response Document;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Estimated volume to be supplied</a:t>
            </a:r>
            <a:r>
              <a:rPr lang="en-GB" dirty="0">
                <a:latin typeface="Arial" panose="020B0604020202020204" pitchFamily="34" charset="0"/>
                <a:cs typeface="Arial" panose="020B0604020202020204" pitchFamily="34" charset="0"/>
              </a:rPr>
              <a: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Risk to public health </a:t>
            </a:r>
            <a:r>
              <a:rPr lang="en-GB" dirty="0">
                <a:latin typeface="Arial" panose="020B0604020202020204" pitchFamily="34" charset="0"/>
                <a:cs typeface="Arial" panose="020B0604020202020204" pitchFamily="34" charset="0"/>
              </a:rPr>
              <a:t>if the item is not available;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Past compliance of the bidder </a:t>
            </a:r>
            <a:r>
              <a:rPr lang="en-GB" dirty="0">
                <a:latin typeface="Arial" panose="020B0604020202020204" pitchFamily="34" charset="0"/>
                <a:cs typeface="Arial" panose="020B0604020202020204" pitchFamily="34" charset="0"/>
              </a:rPr>
              <a:t>with contractual obligations.</a:t>
            </a:r>
            <a:endParaRPr lang="en-US"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94430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0" y="1052736"/>
            <a:ext cx="9108504" cy="5858014"/>
          </a:xfrm>
          <a:prstGeom prst="rect">
            <a:avLst/>
          </a:prstGeom>
          <a:solidFill>
            <a:schemeClr val="bg1"/>
          </a:solidFill>
        </p:spPr>
        <p:txBody>
          <a:bodyPr wrap="square" rtlCol="0">
            <a:spAutoFit/>
          </a:bodyPr>
          <a:lstStyle/>
          <a:p>
            <a:pPr>
              <a:lnSpc>
                <a:spcPct val="150000"/>
              </a:lnSpc>
            </a:pPr>
            <a:r>
              <a:rPr lang="en-ZA" b="1" dirty="0">
                <a:solidFill>
                  <a:schemeClr val="accent2">
                    <a:lumMod val="75000"/>
                  </a:schemeClr>
                </a:solidFill>
                <a:latin typeface="Arial" pitchFamily="34" charset="0"/>
                <a:cs typeface="Arial" pitchFamily="34" charset="0"/>
              </a:rPr>
              <a:t>Submit 3 sets of your bid</a:t>
            </a:r>
          </a:p>
          <a:p>
            <a:pPr marL="738188" lvl="2" indent="-738188">
              <a:lnSpc>
                <a:spcPct val="150000"/>
              </a:lnSpc>
            </a:pPr>
            <a:r>
              <a:rPr lang="en-ZA" b="1" dirty="0">
                <a:solidFill>
                  <a:srgbClr val="0070C0"/>
                </a:solidFill>
                <a:latin typeface="Arial" pitchFamily="34" charset="0"/>
                <a:cs typeface="Arial" pitchFamily="34" charset="0"/>
              </a:rPr>
              <a:t>Set 1: Hard copy of Bid </a:t>
            </a:r>
          </a:p>
          <a:p>
            <a:pPr marL="738188" lvl="2" indent="-738188">
              <a:lnSpc>
                <a:spcPct val="150000"/>
              </a:lnSpc>
            </a:pPr>
            <a:r>
              <a:rPr lang="en-ZA" b="1" dirty="0">
                <a:solidFill>
                  <a:srgbClr val="0070C0"/>
                </a:solidFill>
                <a:latin typeface="Arial" pitchFamily="34" charset="0"/>
                <a:cs typeface="Arial" pitchFamily="34" charset="0"/>
              </a:rPr>
              <a:t>          </a:t>
            </a:r>
            <a:r>
              <a:rPr lang="en-ZA" dirty="0">
                <a:latin typeface="Arial" pitchFamily="34" charset="0"/>
                <a:cs typeface="Arial" pitchFamily="34" charset="0"/>
              </a:rPr>
              <a:t>(constitutes as the legal binding bid document)</a:t>
            </a:r>
          </a:p>
          <a:p>
            <a:pPr marL="738188" lvl="2" indent="-738188">
              <a:lnSpc>
                <a:spcPct val="150000"/>
              </a:lnSpc>
            </a:pPr>
            <a:r>
              <a:rPr lang="en-ZA" b="1" u="sng" dirty="0">
                <a:solidFill>
                  <a:schemeClr val="tx2">
                    <a:lumMod val="75000"/>
                  </a:schemeClr>
                </a:solidFill>
                <a:latin typeface="Arial" pitchFamily="34" charset="0"/>
                <a:cs typeface="Arial" pitchFamily="34" charset="0"/>
              </a:rPr>
              <a:t>Consisting of: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Bid Pack,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Bidders’ Contact Details,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Profile,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Final Bid Response,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Supporting documents as required in Bid Pack</a:t>
            </a:r>
          </a:p>
          <a:p>
            <a:pPr marL="0" lvl="3" indent="0">
              <a:lnSpc>
                <a:spcPct val="150000"/>
              </a:lnSpc>
              <a:buNone/>
            </a:pPr>
            <a:endParaRPr lang="en-ZA" dirty="0">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All pages must be </a:t>
            </a:r>
            <a:r>
              <a:rPr lang="en-ZA" b="1" dirty="0">
                <a:latin typeface="Arial" pitchFamily="34" charset="0"/>
                <a:cs typeface="Arial" pitchFamily="34" charset="0"/>
              </a:rPr>
              <a:t>initialled by signatory using ink. </a:t>
            </a:r>
          </a:p>
          <a:p>
            <a:pPr marL="0" lvl="3" indent="0">
              <a:lnSpc>
                <a:spcPct val="150000"/>
              </a:lnSpc>
              <a:buNone/>
            </a:pPr>
            <a:r>
              <a:rPr lang="en-ZA" dirty="0">
                <a:latin typeface="Arial" pitchFamily="34" charset="0"/>
                <a:cs typeface="Arial" pitchFamily="34" charset="0"/>
              </a:rPr>
              <a:t>All </a:t>
            </a:r>
            <a:r>
              <a:rPr lang="en-ZA" b="1" dirty="0">
                <a:latin typeface="Arial" pitchFamily="34" charset="0"/>
                <a:cs typeface="Arial" pitchFamily="34" charset="0"/>
              </a:rPr>
              <a:t>relevant documents must be certified </a:t>
            </a:r>
            <a:r>
              <a:rPr lang="en-ZA" dirty="0">
                <a:latin typeface="Arial" pitchFamily="34" charset="0"/>
                <a:cs typeface="Arial" pitchFamily="34" charset="0"/>
              </a:rPr>
              <a:t>inclusive of certification date.</a:t>
            </a:r>
            <a:endParaRPr lang="en-ZA" i="1" dirty="0">
              <a:solidFill>
                <a:srgbClr val="FF0000"/>
              </a:solidFill>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Bind your bid include tabs showing each section (</a:t>
            </a:r>
            <a:r>
              <a:rPr lang="en-ZA" b="1" dirty="0">
                <a:latin typeface="Arial" pitchFamily="34" charset="0"/>
                <a:cs typeface="Arial" pitchFamily="34" charset="0"/>
              </a:rPr>
              <a:t>same as bid file index</a:t>
            </a:r>
            <a:r>
              <a:rPr lang="en-ZA" dirty="0">
                <a:latin typeface="Arial" pitchFamily="34" charset="0"/>
                <a:cs typeface="Arial" pitchFamily="34" charset="0"/>
              </a:rPr>
              <a:t>) </a:t>
            </a:r>
          </a:p>
        </p:txBody>
      </p:sp>
      <p:sp>
        <p:nvSpPr>
          <p:cNvPr id="4" name="Rectangle 2"/>
          <p:cNvSpPr txBox="1">
            <a:spLocks noChangeArrowheads="1"/>
          </p:cNvSpPr>
          <p:nvPr/>
        </p:nvSpPr>
        <p:spPr>
          <a:xfrm>
            <a:off x="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6E3F7-DEDC-70B0-D062-9703C72A0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F264D-96E7-94A6-5054-EC9B0CD7E512}"/>
              </a:ext>
            </a:extLst>
          </p:cNvPr>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1862C57A-3CD4-AA32-8A1E-418FF0551E17}"/>
              </a:ext>
            </a:extLst>
          </p:cNvPr>
          <p:cNvSpPr txBox="1"/>
          <p:nvPr/>
        </p:nvSpPr>
        <p:spPr>
          <a:xfrm>
            <a:off x="0" y="883291"/>
            <a:ext cx="9144000" cy="5930085"/>
          </a:xfrm>
          <a:prstGeom prst="rect">
            <a:avLst/>
          </a:prstGeom>
          <a:solidFill>
            <a:schemeClr val="bg1"/>
          </a:solidFill>
        </p:spPr>
        <p:txBody>
          <a:bodyPr wrap="square" rtlCol="0">
            <a:spAutoFit/>
          </a:bodyPr>
          <a:lstStyle/>
          <a:p>
            <a:pPr marL="0" lvl="1" algn="just" fontAlgn="base">
              <a:lnSpc>
                <a:spcPct val="150000"/>
              </a:lnSpc>
            </a:pPr>
            <a:r>
              <a:rPr lang="en-GB" sz="1700" b="1" dirty="0">
                <a:solidFill>
                  <a:srgbClr val="0070C0"/>
                </a:solidFill>
                <a:latin typeface="Arial" panose="020B0604020202020204" pitchFamily="34" charset="0"/>
                <a:cs typeface="Arial" panose="020B0604020202020204" pitchFamily="34" charset="0"/>
              </a:rPr>
              <a:t>     Training</a:t>
            </a:r>
          </a:p>
          <a:p>
            <a:pPr>
              <a:lnSpc>
                <a:spcPct val="150000"/>
              </a:lnSpc>
            </a:pPr>
            <a:r>
              <a:rPr lang="en-GB" sz="1700" dirty="0">
                <a:latin typeface="Arial" panose="020B0604020202020204" pitchFamily="34" charset="0"/>
                <a:cs typeface="Arial" panose="020B0604020202020204" pitchFamily="34" charset="0"/>
              </a:rPr>
              <a:t>It is a requirement of the bid that all contractors must collaborate with NDOH and provide end-users training on the handling and vaccination process of their specific product(s) as and when required within the duration of the contract.</a:t>
            </a:r>
          </a:p>
          <a:p>
            <a:pPr>
              <a:lnSpc>
                <a:spcPct val="150000"/>
              </a:lnSpc>
            </a:pPr>
            <a:r>
              <a:rPr lang="en-GB" sz="1700" dirty="0">
                <a:latin typeface="Arial" panose="020B0604020202020204" pitchFamily="34" charset="0"/>
                <a:cs typeface="Arial" panose="020B0604020202020204" pitchFamily="34" charset="0"/>
              </a:rPr>
              <a:t>      </a:t>
            </a:r>
            <a:r>
              <a:rPr lang="en-GB" sz="1700" b="1" dirty="0">
                <a:solidFill>
                  <a:srgbClr val="0070C0"/>
                </a:solidFill>
                <a:latin typeface="Arial" panose="020B0604020202020204" pitchFamily="34" charset="0"/>
                <a:cs typeface="Arial" panose="020B0604020202020204" pitchFamily="34" charset="0"/>
              </a:rPr>
              <a:t>Cold Chain Storage and Distribution</a:t>
            </a:r>
          </a:p>
          <a:p>
            <a:pPr marL="285750" indent="-285750">
              <a:lnSpc>
                <a:spcPct val="150000"/>
              </a:lnSpc>
              <a:buFont typeface="Arial" panose="020B0604020202020204" pitchFamily="34" charset="0"/>
              <a:buChar char="•"/>
            </a:pPr>
            <a:r>
              <a:rPr lang="en-GB" sz="1700" dirty="0">
                <a:latin typeface="Arial" panose="020B0604020202020204" pitchFamily="34" charset="0"/>
                <a:cs typeface="Arial" panose="020B0604020202020204" pitchFamily="34" charset="0"/>
              </a:rPr>
              <a:t>All bidders are required to provide their </a:t>
            </a:r>
            <a:r>
              <a:rPr lang="en-GB" sz="1700" b="1" dirty="0">
                <a:solidFill>
                  <a:schemeClr val="accent3">
                    <a:lumMod val="75000"/>
                  </a:schemeClr>
                </a:solidFill>
                <a:latin typeface="Arial" panose="020B0604020202020204" pitchFamily="34" charset="0"/>
                <a:cs typeface="Arial" panose="020B0604020202020204" pitchFamily="34" charset="0"/>
              </a:rPr>
              <a:t>cold chain storage (warehousing) and distribution plan </a:t>
            </a:r>
            <a:r>
              <a:rPr lang="en-GB" sz="1700" dirty="0">
                <a:latin typeface="Arial" panose="020B0604020202020204" pitchFamily="34" charset="0"/>
                <a:cs typeface="Arial" panose="020B0604020202020204" pitchFamily="34" charset="0"/>
              </a:rPr>
              <a:t>for the supply and delivery of vaccines. </a:t>
            </a:r>
          </a:p>
          <a:p>
            <a:pPr marL="285750" indent="-285750">
              <a:lnSpc>
                <a:spcPct val="150000"/>
              </a:lnSpc>
              <a:buFont typeface="Arial" panose="020B0604020202020204" pitchFamily="34" charset="0"/>
              <a:buChar char="•"/>
            </a:pPr>
            <a:r>
              <a:rPr lang="en-GB" sz="1700" dirty="0">
                <a:latin typeface="Arial" panose="020B0604020202020204" pitchFamily="34" charset="0"/>
                <a:cs typeface="Arial" panose="020B0604020202020204" pitchFamily="34" charset="0"/>
              </a:rPr>
              <a:t>Storage and distribution of pharmaceutical cold chain items must comply with Board notice 50 of 2015, the South African Pharmacy Councils’ amendments for implementation to the minimum standards as contained in Annexure A of the Rules relating to good pharmacy practice which was published on 17 December 2004 Government Gazette No: 27112, in Board Notice 129 of 2004 (as amened) in terms of Section 35A(b)(ii) of the Pharmacy Act, 53 of 1974. </a:t>
            </a:r>
            <a:endParaRPr lang="en-ZA" sz="17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700" b="1" dirty="0">
                <a:solidFill>
                  <a:schemeClr val="accent3">
                    <a:lumMod val="75000"/>
                  </a:schemeClr>
                </a:solidFill>
                <a:latin typeface="Arial" panose="020B0604020202020204" pitchFamily="34" charset="0"/>
                <a:cs typeface="Arial" panose="020B0604020202020204" pitchFamily="34" charset="0"/>
              </a:rPr>
              <a:t>Failure to comply with the above requirements may result in the invalidation of the bid for the items concerned</a:t>
            </a:r>
            <a:r>
              <a:rPr lang="en-GB" sz="17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3DD379B2-EA26-8590-8342-8748B5BFCE80}"/>
              </a:ext>
            </a:extLst>
          </p:cNvPr>
          <p:cNvSpPr txBox="1">
            <a:spLocks noChangeArrowheads="1"/>
          </p:cNvSpPr>
          <p:nvPr/>
        </p:nvSpPr>
        <p:spPr>
          <a:xfrm>
            <a:off x="45955" y="-1389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17062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8A5BC-6A8D-B2C5-C41C-0DF55B09C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D5443-55FE-5454-1C57-56572C42503C}"/>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7EE8EB9E-E33A-E102-A7DD-D73CB43D7E03}"/>
              </a:ext>
            </a:extLst>
          </p:cNvPr>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76788A0D-3703-C9A5-7AA7-C0E5678544E5}"/>
              </a:ext>
            </a:extLst>
          </p:cNvPr>
          <p:cNvSpPr txBox="1"/>
          <p:nvPr/>
        </p:nvSpPr>
        <p:spPr>
          <a:xfrm>
            <a:off x="59878" y="1013122"/>
            <a:ext cx="9024243" cy="4202561"/>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Procurement Class HP16-2027EPI: </a:t>
            </a:r>
          </a:p>
          <a:p>
            <a:pPr marL="628650" indent="-285750">
              <a:lnSpc>
                <a:spcPct val="150000"/>
              </a:lnSpc>
              <a:buFont typeface="Arial" panose="020B0604020202020204" pitchFamily="34" charset="0"/>
              <a:buChar char="•"/>
            </a:pPr>
            <a:r>
              <a:rPr lang="en-GB" dirty="0"/>
              <a:t>A procurement class is a grouping of medicines with the same active ingredient but different pack sizes, strengths, formulations, or dosage forms. It is used when market competition is limited, or specific product requirements are not clinically essential. Placing these items in a procurement class promotes fair comparison, competition, and economies of scale, while allowing flexibility to adapt to market availability and ensure continued access. Only one item specification is awarded within a procurement class, though the award may be split between suppliers if needed. During price evaluation the cost per fully immunised child (EPI schedule) will be considered a grouping of medicines or vaccines.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9600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4119-9C5A-D1C2-2B82-E198CEF68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55554-A7E9-9F1C-019A-77393717FA7D}"/>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1F42D419-9C3D-4557-5DBF-DCFFDC9B0DE6}"/>
              </a:ext>
            </a:extLst>
          </p:cNvPr>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DDDA923B-A506-9B0E-99D9-570CB2215924}"/>
              </a:ext>
            </a:extLst>
          </p:cNvPr>
          <p:cNvSpPr txBox="1"/>
          <p:nvPr/>
        </p:nvSpPr>
        <p:spPr>
          <a:xfrm>
            <a:off x="59878" y="1013122"/>
            <a:ext cx="9024243" cy="456535"/>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Procurement Class HP16-2027EPI: </a:t>
            </a:r>
          </a:p>
        </p:txBody>
      </p:sp>
      <p:pic>
        <p:nvPicPr>
          <p:cNvPr id="8" name="Picture 7">
            <a:extLst>
              <a:ext uri="{FF2B5EF4-FFF2-40B4-BE49-F238E27FC236}">
                <a16:creationId xmlns:a16="http://schemas.microsoft.com/office/drawing/2014/main" id="{4F29E089-9AA9-EA63-CB2E-F7AE5FB5534B}"/>
              </a:ext>
            </a:extLst>
          </p:cNvPr>
          <p:cNvPicPr>
            <a:picLocks noChangeAspect="1"/>
          </p:cNvPicPr>
          <p:nvPr/>
        </p:nvPicPr>
        <p:blipFill>
          <a:blip r:embed="rId2"/>
          <a:srcRect l="1195"/>
          <a:stretch>
            <a:fillRect/>
          </a:stretch>
        </p:blipFill>
        <p:spPr>
          <a:xfrm>
            <a:off x="251520" y="1524436"/>
            <a:ext cx="8712968" cy="4134427"/>
          </a:xfrm>
          <a:prstGeom prst="rect">
            <a:avLst/>
          </a:prstGeom>
        </p:spPr>
      </p:pic>
    </p:spTree>
    <p:extLst>
      <p:ext uri="{BB962C8B-B14F-4D97-AF65-F5344CB8AC3E}">
        <p14:creationId xmlns:p14="http://schemas.microsoft.com/office/powerpoint/2010/main" val="2413515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
        <p:nvSpPr>
          <p:cNvPr id="4" name="Rectangle 2"/>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A53608C1-9355-45B9-03B7-CA32D1B25B35}"/>
              </a:ext>
            </a:extLst>
          </p:cNvPr>
          <p:cNvSpPr txBox="1"/>
          <p:nvPr/>
        </p:nvSpPr>
        <p:spPr>
          <a:xfrm>
            <a:off x="23243" y="1221914"/>
            <a:ext cx="9024243" cy="3787062"/>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Reference price: </a:t>
            </a:r>
          </a:p>
          <a:p>
            <a:pPr marL="628650" indent="-285750">
              <a:lnSpc>
                <a:spcPct val="150000"/>
              </a:lnSpc>
              <a:buFont typeface="Arial" panose="020B0604020202020204" pitchFamily="34" charset="0"/>
              <a:buChar char="•"/>
            </a:pPr>
            <a:r>
              <a:rPr lang="en-GB" dirty="0"/>
              <a:t>A medicine or vaccine listed on the Essential Medicines List (EML), endorsed by the National Essential Medicines List Committee (NEMLC) or the National Advisory Group on Immunisation (NAGI), and recommended for use in the public sector, may be assigned a benchmark reference price by the Department as a proactive cost-containment measure to ensure affordability and long-term sustainability. This price is typically informed by local procurement data, international pricing benchmarks, and relevant market intelligence. The benchmark reference price serves as the recommended price and informs price negotiations and contract award decisions.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98442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7E5AD-1DB1-66AA-8111-B813214BA9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373DD-81BA-CC50-0A2E-28B9491C45A6}"/>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3F454C02-310B-B482-B7F5-1B49E469A136}"/>
              </a:ext>
            </a:extLst>
          </p:cNvPr>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B20F396B-4FCB-3007-A761-2FF0D66A8BE0}"/>
              </a:ext>
            </a:extLst>
          </p:cNvPr>
          <p:cNvSpPr txBox="1"/>
          <p:nvPr/>
        </p:nvSpPr>
        <p:spPr>
          <a:xfrm>
            <a:off x="59878" y="984194"/>
            <a:ext cx="9024243" cy="872034"/>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HP16-2027EPI: </a:t>
            </a:r>
          </a:p>
          <a:p>
            <a:pPr marL="342900">
              <a:lnSpc>
                <a:spcPct val="150000"/>
              </a:lnSpc>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BD739836-44D2-FE96-69F7-3CCEC421A56F}"/>
              </a:ext>
            </a:extLst>
          </p:cNvPr>
          <p:cNvPicPr>
            <a:picLocks noChangeAspect="1"/>
          </p:cNvPicPr>
          <p:nvPr/>
        </p:nvPicPr>
        <p:blipFill>
          <a:blip r:embed="rId2"/>
          <a:stretch>
            <a:fillRect/>
          </a:stretch>
        </p:blipFill>
        <p:spPr>
          <a:xfrm>
            <a:off x="107504" y="1340769"/>
            <a:ext cx="8976617" cy="4533038"/>
          </a:xfrm>
          <a:prstGeom prst="rect">
            <a:avLst/>
          </a:prstGeom>
        </p:spPr>
      </p:pic>
    </p:spTree>
    <p:extLst>
      <p:ext uri="{BB962C8B-B14F-4D97-AF65-F5344CB8AC3E}">
        <p14:creationId xmlns:p14="http://schemas.microsoft.com/office/powerpoint/2010/main" val="2401455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3A3ED-3974-DDF0-8162-95F0E1DB4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0B38E-6D4C-8672-B6D5-B06F66BB1571}"/>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DA27B294-AF67-C306-B841-181ED4491FE0}"/>
              </a:ext>
            </a:extLst>
          </p:cNvPr>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0A783AC3-B517-F768-C699-AD9774952E4A}"/>
              </a:ext>
            </a:extLst>
          </p:cNvPr>
          <p:cNvSpPr txBox="1"/>
          <p:nvPr/>
        </p:nvSpPr>
        <p:spPr>
          <a:xfrm>
            <a:off x="59878" y="974569"/>
            <a:ext cx="9024243" cy="872034"/>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HP16-2027EPI continue: </a:t>
            </a:r>
          </a:p>
          <a:p>
            <a:pPr marL="342900">
              <a:lnSpc>
                <a:spcPct val="150000"/>
              </a:lnSpc>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1EA4E96B-F92C-1D34-C95F-4B834F559EAA}"/>
              </a:ext>
            </a:extLst>
          </p:cNvPr>
          <p:cNvPicPr>
            <a:picLocks noChangeAspect="1"/>
          </p:cNvPicPr>
          <p:nvPr/>
        </p:nvPicPr>
        <p:blipFill>
          <a:blip r:embed="rId2"/>
          <a:stretch>
            <a:fillRect/>
          </a:stretch>
        </p:blipFill>
        <p:spPr>
          <a:xfrm>
            <a:off x="107503" y="1441592"/>
            <a:ext cx="8976617" cy="5363323"/>
          </a:xfrm>
          <a:prstGeom prst="rect">
            <a:avLst/>
          </a:prstGeom>
        </p:spPr>
      </p:pic>
    </p:spTree>
    <p:extLst>
      <p:ext uri="{BB962C8B-B14F-4D97-AF65-F5344CB8AC3E}">
        <p14:creationId xmlns:p14="http://schemas.microsoft.com/office/powerpoint/2010/main" val="2737438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021288"/>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a:latin typeface="Arial" pitchFamily="34" charset="0"/>
                <a:cs typeface="Arial" pitchFamily="34" charset="0"/>
              </a:rPr>
              <a:t> </a:t>
            </a:r>
          </a:p>
        </p:txBody>
      </p:sp>
      <p:sp>
        <p:nvSpPr>
          <p:cNvPr id="3" name="TextBox 2"/>
          <p:cNvSpPr txBox="1"/>
          <p:nvPr/>
        </p:nvSpPr>
        <p:spPr>
          <a:xfrm>
            <a:off x="0" y="1124744"/>
            <a:ext cx="9144000" cy="5858014"/>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solidFill>
                  <a:srgbClr val="0070C0"/>
                </a:solidFill>
                <a:latin typeface="Arial" pitchFamily="34" charset="0"/>
                <a:cs typeface="Arial" pitchFamily="34" charset="0"/>
              </a:rPr>
              <a:t>Only</a:t>
            </a:r>
            <a:r>
              <a:rPr lang="en-ZA" b="1" dirty="0">
                <a:latin typeface="Arial" pitchFamily="34" charset="0"/>
                <a:cs typeface="Arial" pitchFamily="34" charset="0"/>
              </a:rPr>
              <a:t>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calculated using the </a:t>
            </a:r>
            <a:r>
              <a:rPr lang="en-ZA" b="1" dirty="0">
                <a:solidFill>
                  <a:srgbClr val="0070C0"/>
                </a:solidFill>
                <a:latin typeface="Arial" pitchFamily="34" charset="0"/>
                <a:cs typeface="Arial" pitchFamily="34" charset="0"/>
              </a:rPr>
              <a:t>original awarded contracted</a:t>
            </a:r>
            <a:r>
              <a:rPr lang="en-ZA" dirty="0">
                <a:latin typeface="Arial" pitchFamily="34" charset="0"/>
                <a:cs typeface="Arial" pitchFamily="34" charset="0"/>
              </a:rPr>
              <a:t> price as the base. </a:t>
            </a:r>
          </a:p>
          <a:p>
            <a:pPr marL="360363" lvl="2"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extLst>
                    <a:ext uri="{A12FA001-AC4F-418D-AE19-62706E023703}">
                      <ahyp:hlinkClr xmlns:ahyp="http://schemas.microsoft.com/office/drawing/2018/hyperlinkcolor" val="tx"/>
                    </a:ext>
                  </a:extLst>
                </a:hlinkClick>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dirty="0">
                <a:latin typeface="Arial" pitchFamily="34" charset="0"/>
                <a:cs typeface="Arial" pitchFamily="34" charset="0"/>
              </a:rPr>
              <a:t>Foreign exchange adjustments </a:t>
            </a:r>
            <a:r>
              <a:rPr lang="en-ZA" b="1" dirty="0">
                <a:solidFill>
                  <a:srgbClr val="0070C0"/>
                </a:solidFill>
                <a:latin typeface="Arial" pitchFamily="34" charset="0"/>
                <a:cs typeface="Arial" pitchFamily="34" charset="0"/>
              </a:rPr>
              <a:t>may never</a:t>
            </a:r>
            <a:r>
              <a:rPr lang="en-ZA" dirty="0">
                <a:solidFill>
                  <a:srgbClr val="0070C0"/>
                </a:solidFill>
                <a:latin typeface="Arial" pitchFamily="34" charset="0"/>
                <a:cs typeface="Arial" pitchFamily="34" charset="0"/>
              </a:rPr>
              <a:t> </a:t>
            </a:r>
            <a:r>
              <a:rPr lang="en-ZA" dirty="0">
                <a:latin typeface="Arial" pitchFamily="34" charset="0"/>
                <a:cs typeface="Arial" pitchFamily="34" charset="0"/>
              </a:rPr>
              <a:t>result in a price exceeding the current Single Exit Price.</a:t>
            </a:r>
          </a:p>
          <a:p>
            <a:pPr marL="360363" lvl="2" indent="-360363">
              <a:lnSpc>
                <a:spcPct val="150000"/>
              </a:lnSpc>
              <a:buFont typeface="Arial" pitchFamily="34" charset="0"/>
              <a:buChar char="•"/>
            </a:pPr>
            <a:r>
              <a:rPr lang="en-ZA" b="1" u="sng" dirty="0">
                <a:solidFill>
                  <a:srgbClr val="0070C0"/>
                </a:solidFill>
                <a:latin typeface="Arial" pitchFamily="34" charset="0"/>
                <a:cs typeface="Arial" pitchFamily="34" charset="0"/>
              </a:rPr>
              <a:t>Additional CPA </a:t>
            </a:r>
            <a:r>
              <a:rPr lang="en-ZA" dirty="0">
                <a:latin typeface="Arial" pitchFamily="34" charset="0"/>
                <a:cs typeface="Arial" pitchFamily="34" charset="0"/>
              </a:rPr>
              <a:t>at the start of the contract has been implemented please refer to the CPA Exceptional section 22 of the SRCC for further detail. </a:t>
            </a: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p:txBody>
      </p:sp>
      <p:sp>
        <p:nvSpPr>
          <p:cNvPr id="4" name="Rectangle 2"/>
          <p:cNvSpPr txBox="1">
            <a:spLocks noChangeArrowheads="1"/>
          </p:cNvSpPr>
          <p:nvPr/>
        </p:nvSpPr>
        <p:spPr>
          <a:xfrm>
            <a:off x="215516"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 - </a:t>
            </a:r>
            <a:r>
              <a:rPr lang="en-ZA" sz="2800" b="1" dirty="0">
                <a:solidFill>
                  <a:schemeClr val="bg1"/>
                </a:solidFill>
                <a:latin typeface="Arial" panose="020B0604020202020204" pitchFamily="34" charset="0"/>
                <a:ea typeface="+mj-ea"/>
                <a:cs typeface="Arial" panose="020B0604020202020204" pitchFamily="34" charset="0"/>
              </a:rPr>
              <a:t>S</a:t>
            </a:r>
            <a:r>
              <a:rPr lang="en-ZA"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ection 22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47</a:t>
            </a:fld>
            <a:r>
              <a:rPr lang="en-ZA" sz="1200" dirty="0">
                <a:latin typeface="Arial" pitchFamily="34" charset="0"/>
                <a:cs typeface="Arial" pitchFamily="34" charset="0"/>
              </a:rPr>
              <a:t> </a:t>
            </a:r>
          </a:p>
        </p:txBody>
      </p:sp>
      <p:sp>
        <p:nvSpPr>
          <p:cNvPr id="3" name="TextBox 2"/>
          <p:cNvSpPr txBox="1"/>
          <p:nvPr/>
        </p:nvSpPr>
        <p:spPr>
          <a:xfrm>
            <a:off x="117579" y="977230"/>
            <a:ext cx="8414861" cy="1287532"/>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In order to be eligible for Contractual Price Adjustments all sections of the below example inclusive of currency must be completed.</a:t>
            </a:r>
          </a:p>
        </p:txBody>
      </p:sp>
      <p:sp>
        <p:nvSpPr>
          <p:cNvPr id="4" name="Rectangle 2"/>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7C9B4419-BB03-1121-7070-73B9C417B535}"/>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EEBAD099-BD5C-F8CF-2FF8-AE2BC2A6B4A0}"/>
              </a:ext>
            </a:extLst>
          </p:cNvPr>
          <p:cNvPicPr>
            <a:picLocks noChangeAspect="1"/>
          </p:cNvPicPr>
          <p:nvPr/>
        </p:nvPicPr>
        <p:blipFill>
          <a:blip r:embed="rId2"/>
          <a:stretch>
            <a:fillRect/>
          </a:stretch>
        </p:blipFill>
        <p:spPr>
          <a:xfrm>
            <a:off x="251520" y="2264762"/>
            <a:ext cx="8414861" cy="303831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3" name="TextBox 2"/>
          <p:cNvSpPr txBox="1"/>
          <p:nvPr/>
        </p:nvSpPr>
        <p:spPr>
          <a:xfrm>
            <a:off x="240254" y="3904126"/>
            <a:ext cx="8651500" cy="1708160"/>
          </a:xfrm>
          <a:prstGeom prst="rect">
            <a:avLst/>
          </a:prstGeom>
          <a:noFill/>
        </p:spPr>
        <p:txBody>
          <a:bodyPr wrap="square" rtlCol="0">
            <a:spAutoFit/>
          </a:bodyPr>
          <a:lstStyle/>
          <a:p>
            <a:pPr marL="355600" lvl="2" indent="-355600">
              <a:lnSpc>
                <a:spcPct val="150000"/>
              </a:lnSpc>
              <a:buFont typeface="Arial" pitchFamily="34" charset="0"/>
              <a:buChar char="•"/>
            </a:pPr>
            <a:r>
              <a:rPr lang="en-ZA" dirty="0">
                <a:latin typeface="Arial" pitchFamily="34" charset="0"/>
                <a:cs typeface="Arial" pitchFamily="34" charset="0"/>
              </a:rPr>
              <a:t>Quantities advertised = estimated volumes, </a:t>
            </a:r>
            <a:r>
              <a:rPr lang="en-ZA" b="1" dirty="0">
                <a:solidFill>
                  <a:srgbClr val="0070C0"/>
                </a:solidFill>
                <a:latin typeface="Arial" pitchFamily="34" charset="0"/>
                <a:cs typeface="Arial" pitchFamily="34" charset="0"/>
              </a:rPr>
              <a:t>not guaranteed.</a:t>
            </a:r>
            <a:endParaRPr lang="en-ZA" dirty="0">
              <a:solidFill>
                <a:srgbClr val="0070C0"/>
              </a:solidFill>
              <a:latin typeface="Arial" pitchFamily="34" charset="0"/>
              <a:cs typeface="Arial" pitchFamily="34" charset="0"/>
            </a:endParaRPr>
          </a:p>
          <a:p>
            <a:pPr marL="355600" lvl="2" indent="-355600">
              <a:lnSpc>
                <a:spcPct val="150000"/>
              </a:lnSpc>
              <a:buFont typeface="Arial" pitchFamily="34" charset="0"/>
              <a:buChar char="•"/>
            </a:pPr>
            <a:r>
              <a:rPr lang="en-ZA"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dirty="0">
                <a:latin typeface="Arial" pitchFamily="34" charset="0"/>
                <a:cs typeface="Arial" pitchFamily="34" charset="0"/>
              </a:rPr>
              <a:t>Proposed minimum order quantities should facilitate delivery directly to facilities. </a:t>
            </a:r>
            <a:endParaRPr lang="en-ZA"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07504" y="-1296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240254" y="1169491"/>
            <a:ext cx="4475762" cy="24147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r>
              <a:rPr lang="en-ZA" b="1" dirty="0">
                <a:solidFill>
                  <a:schemeClr val="tx1"/>
                </a:solidFill>
                <a:latin typeface="Arial" pitchFamily="34" charset="0"/>
                <a:cs typeface="Arial" pitchFamily="34" charset="0"/>
              </a:rPr>
              <a:t>Initial lead time</a:t>
            </a:r>
          </a:p>
          <a:p>
            <a:pPr marL="450850" lvl="2" indent="-450850">
              <a:lnSpc>
                <a:spcPct val="150000"/>
              </a:lnSpc>
            </a:pPr>
            <a:r>
              <a:rPr lang="en-ZA" dirty="0">
                <a:solidFill>
                  <a:schemeClr val="tx1"/>
                </a:solidFill>
                <a:latin typeface="Arial" pitchFamily="34" charset="0"/>
                <a:cs typeface="Arial" pitchFamily="34" charset="0"/>
              </a:rPr>
              <a:t>This period may not exceed </a:t>
            </a:r>
            <a:r>
              <a:rPr lang="en-ZA" b="1" dirty="0">
                <a:solidFill>
                  <a:schemeClr val="tx1"/>
                </a:solidFill>
                <a:latin typeface="Arial" pitchFamily="34" charset="0"/>
                <a:cs typeface="Arial" pitchFamily="34" charset="0"/>
              </a:rPr>
              <a:t>75 </a:t>
            </a:r>
            <a:r>
              <a:rPr lang="en-ZA" dirty="0">
                <a:solidFill>
                  <a:schemeClr val="tx1"/>
                </a:solidFill>
                <a:latin typeface="Arial" pitchFamily="34" charset="0"/>
                <a:cs typeface="Arial" pitchFamily="34" charset="0"/>
              </a:rPr>
              <a:t>calendar days from the</a:t>
            </a:r>
            <a:r>
              <a:rPr lang="en-ZA" dirty="0">
                <a:solidFill>
                  <a:srgbClr val="0070C0"/>
                </a:solidFill>
                <a:latin typeface="Arial" pitchFamily="34" charset="0"/>
                <a:cs typeface="Arial" pitchFamily="34" charset="0"/>
              </a:rPr>
              <a:t> </a:t>
            </a:r>
            <a:r>
              <a:rPr lang="en-ZA" b="1" dirty="0">
                <a:solidFill>
                  <a:srgbClr val="0070C0"/>
                </a:solidFill>
                <a:latin typeface="Arial" pitchFamily="34" charset="0"/>
                <a:cs typeface="Arial" pitchFamily="34" charset="0"/>
              </a:rPr>
              <a:t>date of award</a:t>
            </a:r>
            <a:r>
              <a:rPr lang="en-ZA" dirty="0">
                <a:solidFill>
                  <a:schemeClr val="tx1"/>
                </a:solidFill>
                <a:latin typeface="Arial" pitchFamily="34" charset="0"/>
                <a:cs typeface="Arial" pitchFamily="34" charset="0"/>
              </a:rPr>
              <a:t>.</a:t>
            </a:r>
          </a:p>
          <a:p>
            <a:pPr marL="450850" lvl="2" indent="-450850">
              <a:lnSpc>
                <a:spcPct val="150000"/>
              </a:lnSpc>
              <a:buFont typeface="Arial" panose="020B0604020202020204" pitchFamily="34" charset="0"/>
              <a:buChar char="•"/>
            </a:pPr>
            <a:r>
              <a:rPr lang="en-ZA" b="1" dirty="0">
                <a:solidFill>
                  <a:schemeClr val="tx1"/>
                </a:solidFill>
                <a:latin typeface="Arial" pitchFamily="34" charset="0"/>
                <a:cs typeface="Arial" pitchFamily="34" charset="0"/>
              </a:rPr>
              <a:t>NOT from the date of publication of the contract circular or 1</a:t>
            </a:r>
            <a:r>
              <a:rPr lang="en-ZA" b="1" baseline="30000" dirty="0">
                <a:solidFill>
                  <a:schemeClr val="tx1"/>
                </a:solidFill>
                <a:latin typeface="Arial" pitchFamily="34" charset="0"/>
                <a:cs typeface="Arial" pitchFamily="34" charset="0"/>
              </a:rPr>
              <a:t>st</a:t>
            </a:r>
            <a:r>
              <a:rPr lang="en-ZA" b="1" dirty="0">
                <a:solidFill>
                  <a:schemeClr val="tx1"/>
                </a:solidFill>
                <a:latin typeface="Arial" pitchFamily="34" charset="0"/>
                <a:cs typeface="Arial" pitchFamily="34" charset="0"/>
              </a:rPr>
              <a:t> order received</a:t>
            </a:r>
            <a:r>
              <a:rPr lang="en-ZA" dirty="0">
                <a:solidFill>
                  <a:schemeClr val="tx1"/>
                </a:solidFill>
                <a:latin typeface="Arial" pitchFamily="34" charset="0"/>
                <a:cs typeface="Arial" pitchFamily="34" charset="0"/>
              </a:rPr>
              <a:t>. </a:t>
            </a:r>
          </a:p>
        </p:txBody>
      </p:sp>
      <p:sp>
        <p:nvSpPr>
          <p:cNvPr id="8" name="Rectangle 7">
            <a:extLst>
              <a:ext uri="{FF2B5EF4-FFF2-40B4-BE49-F238E27FC236}">
                <a16:creationId xmlns:a16="http://schemas.microsoft.com/office/drawing/2014/main" id="{48C135A4-0772-43A9-AFBA-C531CB05E88D}"/>
              </a:ext>
            </a:extLst>
          </p:cNvPr>
          <p:cNvSpPr/>
          <p:nvPr/>
        </p:nvSpPr>
        <p:spPr>
          <a:xfrm>
            <a:off x="4838746" y="1169492"/>
            <a:ext cx="4197750" cy="241477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endParaRPr lang="en-ZA" b="1" dirty="0">
              <a:solidFill>
                <a:schemeClr val="tx1"/>
              </a:solidFill>
              <a:latin typeface="Arial" pitchFamily="34" charset="0"/>
              <a:cs typeface="Arial" pitchFamily="34" charset="0"/>
            </a:endParaRPr>
          </a:p>
          <a:p>
            <a:pPr marL="450850" lvl="2" indent="-450850">
              <a:lnSpc>
                <a:spcPct val="150000"/>
              </a:lnSpc>
            </a:pPr>
            <a:r>
              <a:rPr lang="en-ZA" b="1" dirty="0">
                <a:solidFill>
                  <a:schemeClr val="tx1"/>
                </a:solidFill>
                <a:latin typeface="Arial" pitchFamily="34" charset="0"/>
                <a:cs typeface="Arial" pitchFamily="34" charset="0"/>
              </a:rPr>
              <a:t>Lead time </a:t>
            </a:r>
          </a:p>
          <a:p>
            <a:pPr marL="450850" lvl="2" indent="-450850">
              <a:lnSpc>
                <a:spcPct val="150000"/>
              </a:lnSpc>
            </a:pPr>
            <a:r>
              <a:rPr lang="en-ZA" dirty="0">
                <a:solidFill>
                  <a:schemeClr val="tx1"/>
                </a:solidFill>
                <a:latin typeface="Arial" pitchFamily="34" charset="0"/>
                <a:cs typeface="Arial" pitchFamily="34" charset="0"/>
              </a:rPr>
              <a:t>(within the contract period)</a:t>
            </a:r>
          </a:p>
          <a:p>
            <a:pPr marL="450850" lvl="2" indent="-450850">
              <a:lnSpc>
                <a:spcPct val="150000"/>
              </a:lnSpc>
              <a:buFont typeface="Arial" panose="020B0604020202020204" pitchFamily="34" charset="0"/>
              <a:buChar char="•"/>
            </a:pPr>
            <a:r>
              <a:rPr lang="en-ZA" dirty="0">
                <a:solidFill>
                  <a:schemeClr val="tx1"/>
                </a:solidFill>
                <a:latin typeface="Arial" pitchFamily="34" charset="0"/>
                <a:cs typeface="Arial" pitchFamily="34" charset="0"/>
              </a:rPr>
              <a:t>This lead time may not exceed 14</a:t>
            </a:r>
          </a:p>
          <a:p>
            <a:pPr marL="450850" lvl="2" indent="-450850">
              <a:lnSpc>
                <a:spcPct val="150000"/>
              </a:lnSpc>
            </a:pPr>
            <a:r>
              <a:rPr lang="en-ZA" dirty="0">
                <a:solidFill>
                  <a:schemeClr val="tx1"/>
                </a:solidFill>
                <a:latin typeface="Arial" pitchFamily="34" charset="0"/>
                <a:cs typeface="Arial" pitchFamily="34" charset="0"/>
              </a:rPr>
              <a:t>	</a:t>
            </a:r>
            <a:r>
              <a:rPr lang="en-ZA" dirty="0" err="1">
                <a:solidFill>
                  <a:schemeClr val="tx1"/>
                </a:solidFill>
                <a:latin typeface="Arial" pitchFamily="34" charset="0"/>
                <a:cs typeface="Arial" pitchFamily="34" charset="0"/>
              </a:rPr>
              <a:t>calender</a:t>
            </a:r>
            <a:r>
              <a:rPr lang="en-ZA" dirty="0">
                <a:solidFill>
                  <a:schemeClr val="tx1"/>
                </a:solidFill>
                <a:latin typeface="Arial" pitchFamily="34" charset="0"/>
                <a:cs typeface="Arial" pitchFamily="34" charset="0"/>
              </a:rPr>
              <a:t> days  </a:t>
            </a:r>
          </a:p>
          <a:p>
            <a:pPr marL="450850" lvl="2" indent="-450850">
              <a:lnSpc>
                <a:spcPct val="150000"/>
              </a:lnSpc>
            </a:pPr>
            <a:endParaRPr lang="en-ZA"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
        <p:nvSpPr>
          <p:cNvPr id="3" name="TextBox 2"/>
          <p:cNvSpPr txBox="1"/>
          <p:nvPr/>
        </p:nvSpPr>
        <p:spPr>
          <a:xfrm>
            <a:off x="109406" y="1134080"/>
            <a:ext cx="8927090" cy="4611519"/>
          </a:xfrm>
          <a:prstGeom prst="rect">
            <a:avLst/>
          </a:prstGeom>
          <a:noFill/>
        </p:spPr>
        <p:txBody>
          <a:bodyPr wrap="square" rtlCol="0">
            <a:spAutoFit/>
          </a:bodyPr>
          <a:lstStyle/>
          <a:p>
            <a:pPr marL="450850" lvl="2" indent="-450850">
              <a:lnSpc>
                <a:spcPct val="150000"/>
              </a:lnSpc>
              <a:buFont typeface="Arial" pitchFamily="34" charset="0"/>
              <a:buChar char="•"/>
            </a:pPr>
            <a:r>
              <a:rPr lang="en-ZA" b="1" dirty="0">
                <a:solidFill>
                  <a:srgbClr val="0070C0"/>
                </a:solidFill>
                <a:latin typeface="Arial" pitchFamily="34" charset="0"/>
                <a:cs typeface="Arial" pitchFamily="34" charset="0"/>
              </a:rPr>
              <a:t>Only orders made on an official, authorised purchase order are valid</a:t>
            </a:r>
            <a:r>
              <a:rPr lang="en-ZA" dirty="0">
                <a:latin typeface="Arial" pitchFamily="34" charset="0"/>
                <a:cs typeface="Arial" pitchFamily="34" charset="0"/>
              </a:rPr>
              <a:t>.</a:t>
            </a:r>
          </a:p>
          <a:p>
            <a:pPr marL="450850" lvl="2" indent="-450850">
              <a:lnSpc>
                <a:spcPct val="150000"/>
              </a:lnSpc>
              <a:buFont typeface="Arial" pitchFamily="34" charset="0"/>
              <a:buChar char="•"/>
            </a:pPr>
            <a:r>
              <a:rPr lang="en-ZA"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lnSpc>
                <a:spcPct val="150000"/>
              </a:lnSpc>
              <a:buFont typeface="Arial" pitchFamily="34" charset="0"/>
              <a:buChar char="•"/>
            </a:pPr>
            <a:r>
              <a:rPr lang="en-ZA" dirty="0">
                <a:latin typeface="Arial" pitchFamily="34" charset="0"/>
                <a:cs typeface="Arial" pitchFamily="34" charset="0"/>
              </a:rPr>
              <a:t>Changes to any quantities ordered may only be made upon receipt of an amended purchase order.</a:t>
            </a:r>
          </a:p>
          <a:p>
            <a:pPr marL="450850" lvl="2" indent="-450850">
              <a:lnSpc>
                <a:spcPct val="150000"/>
              </a:lnSpc>
              <a:buFont typeface="Arial" pitchFamily="34" charset="0"/>
              <a:buChar char="•"/>
            </a:pPr>
            <a:r>
              <a:rPr lang="en-ZA"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lnSpc>
                <a:spcPct val="150000"/>
              </a:lnSpc>
              <a:buFont typeface="Arial" pitchFamily="34" charset="0"/>
              <a:buChar char="•"/>
            </a:pPr>
            <a:r>
              <a:rPr lang="en-ZA"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107504" y="-151379"/>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35496" y="1138313"/>
            <a:ext cx="9108504" cy="4432495"/>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850900" lvl="2" indent="-850900">
              <a:lnSpc>
                <a:spcPct val="150000"/>
              </a:lnSpc>
            </a:pPr>
            <a:r>
              <a:rPr lang="en-ZA" b="1" dirty="0">
                <a:solidFill>
                  <a:srgbClr val="0070C0"/>
                </a:solidFill>
                <a:latin typeface="Arial" pitchFamily="34" charset="0"/>
                <a:cs typeface="Arial" pitchFamily="34" charset="0"/>
              </a:rPr>
              <a:t>Set 2:  Scanned mirror image of Set 1 </a:t>
            </a:r>
            <a:r>
              <a:rPr lang="en-ZA" dirty="0">
                <a:latin typeface="Arial" pitchFamily="34" charset="0"/>
                <a:cs typeface="Arial" pitchFamily="34" charset="0"/>
              </a:rPr>
              <a:t>(Hard Copy) </a:t>
            </a:r>
          </a:p>
          <a:p>
            <a:pPr marL="850900" lvl="2" indent="-850900">
              <a:lnSpc>
                <a:spcPct val="150000"/>
              </a:lnSpc>
            </a:pPr>
            <a:r>
              <a:rPr lang="en-ZA" u="sng" dirty="0">
                <a:latin typeface="Arial" pitchFamily="34" charset="0"/>
                <a:cs typeface="Arial" pitchFamily="34" charset="0"/>
              </a:rPr>
              <a:t>Saved on USB consisting off:</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 folder for each section on Checklist (Annexure A)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Each section containing scanned signed documents</a:t>
            </a:r>
          </a:p>
          <a:p>
            <a:pPr marL="285750" lvl="2" indent="-285750">
              <a:lnSpc>
                <a:spcPct val="150000"/>
              </a:lnSpc>
              <a:buFont typeface="Arial" panose="020B0604020202020204" pitchFamily="34" charset="0"/>
              <a:buChar char="•"/>
            </a:pPr>
            <a:r>
              <a:rPr lang="en-ZA" b="1" dirty="0">
                <a:latin typeface="Arial" pitchFamily="34" charset="0"/>
                <a:cs typeface="Arial" pitchFamily="34" charset="0"/>
              </a:rPr>
              <a:t>NB</a:t>
            </a:r>
            <a:r>
              <a:rPr lang="en-ZA" dirty="0">
                <a:latin typeface="Arial" pitchFamily="34" charset="0"/>
                <a:cs typeface="Arial" pitchFamily="34" charset="0"/>
              </a:rPr>
              <a:t>: Excel Bid Response (price),PBD4.1 PBD9.1</a:t>
            </a:r>
          </a:p>
          <a:p>
            <a:pPr>
              <a:lnSpc>
                <a:spcPct val="150000"/>
              </a:lnSpc>
            </a:pPr>
            <a:endParaRPr lang="en-ZA" i="1"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The full name and address of the bidder, including the return address of the bidder, the bid number 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
        <p:nvSpPr>
          <p:cNvPr id="3" name="TextBox 2"/>
          <p:cNvSpPr txBox="1"/>
          <p:nvPr/>
        </p:nvSpPr>
        <p:spPr>
          <a:xfrm>
            <a:off x="18281" y="1118369"/>
            <a:ext cx="9169696" cy="5858014"/>
          </a:xfrm>
          <a:prstGeom prst="rect">
            <a:avLst/>
          </a:prstGeom>
          <a:solidFill>
            <a:schemeClr val="bg1"/>
          </a:solidFill>
        </p:spPr>
        <p:txBody>
          <a:bodyPr wrap="square" rtlCol="0">
            <a:spAutoFit/>
          </a:bodyPr>
          <a:lstStyle/>
          <a:p>
            <a:pPr marL="0" lvl="2" algn="just">
              <a:lnSpc>
                <a:spcPct val="150000"/>
              </a:lnSpc>
            </a:pPr>
            <a:r>
              <a:rPr lang="en-GB" dirty="0">
                <a:latin typeface="Arial" panose="020B0604020202020204" pitchFamily="34" charset="0"/>
                <a:cs typeface="Arial" panose="020B0604020202020204" pitchFamily="34" charset="0"/>
              </a:rPr>
              <a:t>The National Department of Health, in collaboration with the Participating Authorities, will </a:t>
            </a:r>
            <a:r>
              <a:rPr lang="en-GB" b="1" dirty="0">
                <a:solidFill>
                  <a:srgbClr val="0070C0"/>
                </a:solidFill>
                <a:latin typeface="Arial" panose="020B0604020202020204" pitchFamily="34" charset="0"/>
                <a:cs typeface="Arial" panose="020B0604020202020204" pitchFamily="34" charset="0"/>
              </a:rPr>
              <a:t>monitor the performance of contracted suppliers </a:t>
            </a:r>
            <a:r>
              <a:rPr lang="en-GB" dirty="0">
                <a:latin typeface="Arial" panose="020B0604020202020204" pitchFamily="34" charset="0"/>
                <a:cs typeface="Arial" panose="020B0604020202020204" pitchFamily="34" charset="0"/>
              </a:rPr>
              <a:t>in terms of this contract, including but not limited to the following:</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lead times;</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in full as per the purchase order;</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Percentage of orders delivered on time and in full;</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Attendance of compulsory quarterly meetings</a:t>
            </a:r>
          </a:p>
          <a:p>
            <a:pPr marL="0" lvl="2" algn="just">
              <a:lnSpc>
                <a:spcPct val="150000"/>
              </a:lnSpc>
            </a:pPr>
            <a:endParaRPr lang="en-US" dirty="0">
              <a:latin typeface="Arial" panose="020B0604020202020204" pitchFamily="34" charset="0"/>
              <a:cs typeface="Arial" panose="020B0604020202020204" pitchFamily="34" charset="0"/>
            </a:endParaRPr>
          </a:p>
          <a:p>
            <a:pPr marL="0" lvl="2" algn="just">
              <a:lnSpc>
                <a:spcPct val="150000"/>
              </a:lnSpc>
            </a:pPr>
            <a:r>
              <a:rPr lang="en-US"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a:p>
            <a:pPr marL="0" lvl="2" algn="just">
              <a:lnSpc>
                <a:spcPct val="150000"/>
              </a:lnSpc>
            </a:pP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7259" y="-398995"/>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51</a:t>
            </a:fld>
            <a:r>
              <a:rPr lang="en-ZA" sz="1200" dirty="0">
                <a:latin typeface="Arial" pitchFamily="34" charset="0"/>
                <a:cs typeface="Arial" pitchFamily="34" charset="0"/>
              </a:rPr>
              <a:t> </a:t>
            </a:r>
          </a:p>
        </p:txBody>
      </p:sp>
      <p:sp>
        <p:nvSpPr>
          <p:cNvPr id="3" name="TextBox 2"/>
          <p:cNvSpPr txBox="1"/>
          <p:nvPr/>
        </p:nvSpPr>
        <p:spPr>
          <a:xfrm>
            <a:off x="78265" y="1196752"/>
            <a:ext cx="9036496" cy="4196020"/>
          </a:xfrm>
          <a:prstGeom prst="rect">
            <a:avLst/>
          </a:prstGeom>
          <a:noFill/>
        </p:spPr>
        <p:txBody>
          <a:bodyPr wrap="square" rtlCol="0">
            <a:spAutoFit/>
          </a:bodyPr>
          <a:lstStyle/>
          <a:p>
            <a:pPr marL="0" lvl="2" algn="just">
              <a:lnSpc>
                <a:spcPct val="150000"/>
              </a:lnSpc>
            </a:pPr>
            <a:r>
              <a:rPr lang="en-GB" b="1" dirty="0">
                <a:solidFill>
                  <a:srgbClr val="0070C0"/>
                </a:solidFill>
                <a:latin typeface="Arial" panose="020B0604020202020204" pitchFamily="34" charset="0"/>
                <a:cs typeface="Arial" panose="020B0604020202020204" pitchFamily="34" charset="0"/>
              </a:rPr>
              <a:t>Reporting requirements</a:t>
            </a:r>
          </a:p>
          <a:p>
            <a:pPr>
              <a:lnSpc>
                <a:spcPct val="150000"/>
              </a:lnSpc>
            </a:pPr>
            <a:r>
              <a:rPr lang="en-GB" dirty="0">
                <a:latin typeface="Arial" panose="020B0604020202020204" pitchFamily="34" charset="0"/>
                <a:cs typeface="Arial" panose="020B0604020202020204" pitchFamily="34" charset="0"/>
              </a:rPr>
              <a:t>As a minimum, suppliers will be required to submit the following:</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All transactional data relating to orders;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monthly age analysis;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Production pipeline data and forecast including:</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available (stock on hand);</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Quality Assurance, awaiting release;</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the current month’s production plan.</a:t>
            </a: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Status of outstanding orders.</a:t>
            </a: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52</a:t>
            </a:fld>
            <a:r>
              <a:rPr lang="en-ZA" sz="1200" dirty="0">
                <a:latin typeface="Arial" pitchFamily="34" charset="0"/>
                <a:cs typeface="Arial" pitchFamily="34" charset="0"/>
              </a:rPr>
              <a:t> </a:t>
            </a:r>
          </a:p>
        </p:txBody>
      </p:sp>
      <p:sp>
        <p:nvSpPr>
          <p:cNvPr id="3" name="TextBox 2"/>
          <p:cNvSpPr txBox="1"/>
          <p:nvPr/>
        </p:nvSpPr>
        <p:spPr>
          <a:xfrm>
            <a:off x="12366" y="998155"/>
            <a:ext cx="9135652" cy="5858014"/>
          </a:xfrm>
          <a:prstGeom prst="rect">
            <a:avLst/>
          </a:prstGeom>
          <a:solidFill>
            <a:schemeClr val="bg1"/>
          </a:solid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Suppliers are required to </a:t>
            </a:r>
            <a:r>
              <a:rPr lang="en-US" b="1" dirty="0">
                <a:solidFill>
                  <a:srgbClr val="0070C0"/>
                </a:solidFill>
                <a:latin typeface="Arial" panose="020B0604020202020204" pitchFamily="34" charset="0"/>
                <a:cs typeface="Arial" panose="020B0604020202020204" pitchFamily="34" charset="0"/>
              </a:rPr>
              <a:t>maintain sufficient buffer stock </a:t>
            </a:r>
            <a:r>
              <a:rPr lang="en-US" dirty="0">
                <a:latin typeface="Arial" panose="020B0604020202020204" pitchFamily="34" charset="0"/>
                <a:cs typeface="Arial" panose="020B0604020202020204" pitchFamily="34" charset="0"/>
              </a:rPr>
              <a:t>to meet at least two months demand for all items, aligned with the needs of participating Authorities.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and  the contracted supplier.</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Contractors must inform the National Department of Health at </a:t>
            </a:r>
            <a:r>
              <a:rPr lang="en-GB" b="1" dirty="0">
                <a:latin typeface="Arial" panose="020B0604020202020204" pitchFamily="34" charset="0"/>
                <a:cs typeface="Arial" panose="020B0604020202020204" pitchFamily="34" charset="0"/>
              </a:rPr>
              <a:t>first knowledge </a:t>
            </a:r>
            <a:r>
              <a:rPr lang="en-GB" dirty="0">
                <a:latin typeface="Arial" panose="020B0604020202020204" pitchFamily="34" charset="0"/>
                <a:cs typeface="Arial" panose="020B0604020202020204" pitchFamily="34" charset="0"/>
              </a:rPr>
              <a:t>of any circumstances that may result in interrupted supply, including but not limited to: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anticipated problems associated with the availability of active pharmaceutical ingredient (API);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industrial action;</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challenges with manufacturing pipeline;</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other supply challenges.</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5377"/>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
        <p:nvSpPr>
          <p:cNvPr id="3" name="TextBox 2"/>
          <p:cNvSpPr txBox="1"/>
          <p:nvPr/>
        </p:nvSpPr>
        <p:spPr>
          <a:xfrm>
            <a:off x="68452" y="1052736"/>
            <a:ext cx="8955603" cy="4611519"/>
          </a:xfrm>
          <a:prstGeom prst="rect">
            <a:avLst/>
          </a:prstGeom>
          <a:noFill/>
        </p:spPr>
        <p:txBody>
          <a:bodyPr wrap="square" rtlCol="0">
            <a:spAutoFit/>
          </a:bodyPr>
          <a:lstStyle/>
          <a:p>
            <a:pPr marL="63500" lvl="1" algn="just">
              <a:lnSpc>
                <a:spcPct val="150000"/>
              </a:lnSpc>
            </a:pPr>
            <a:r>
              <a:rPr lang="en-GB" dirty="0">
                <a:latin typeface="Arial" panose="020B0604020202020204" pitchFamily="34" charset="0"/>
                <a:cs typeface="Arial" panose="020B0604020202020204" pitchFamily="34" charset="0"/>
              </a:rPr>
              <a:t>Contracted Suppliers </a:t>
            </a:r>
            <a:r>
              <a:rPr lang="en-GB" b="1" dirty="0">
                <a:solidFill>
                  <a:srgbClr val="0070C0"/>
                </a:solidFill>
                <a:latin typeface="Arial" panose="020B0604020202020204" pitchFamily="34" charset="0"/>
                <a:cs typeface="Arial" panose="020B0604020202020204" pitchFamily="34" charset="0"/>
              </a:rPr>
              <a:t>must direct official communication </a:t>
            </a:r>
            <a:r>
              <a:rPr lang="en-GB" dirty="0">
                <a:latin typeface="Arial" panose="020B0604020202020204" pitchFamily="34" charset="0"/>
                <a:cs typeface="Arial" panose="020B0604020202020204" pitchFamily="34" charset="0"/>
              </a:rPr>
              <a:t>relating to continuity of supply to stockalert@health.gov.za, as well as Participating Authorities;</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If the contracted supplier is unable to supply, the contracted supplier will source alternative product of acceptable quality and up to the same quantity as required in terms of the contract. </a:t>
            </a:r>
          </a:p>
          <a:p>
            <a:pPr marL="63500" lvl="1" algn="just">
              <a:lnSpc>
                <a:spcPct val="150000"/>
              </a:lnSpc>
            </a:pPr>
            <a:endParaRPr lang="en-GB" dirty="0">
              <a:latin typeface="Arial" panose="020B0604020202020204" pitchFamily="34" charset="0"/>
              <a:cs typeface="Arial" panose="020B0604020202020204" pitchFamily="34" charset="0"/>
            </a:endParaRPr>
          </a:p>
          <a:p>
            <a:pPr marL="63500" lvl="1" algn="just">
              <a:lnSpc>
                <a:spcPct val="150000"/>
              </a:lnSpc>
            </a:pPr>
            <a:r>
              <a:rPr lang="en-GB" dirty="0">
                <a:latin typeface="Arial" panose="020B0604020202020204" pitchFamily="34" charset="0"/>
                <a:cs typeface="Arial" panose="020B0604020202020204" pitchFamily="34" charset="0"/>
              </a:rPr>
              <a:t>The substitute item will be supplied at the current price of the contracted item. </a:t>
            </a:r>
            <a:endParaRPr lang="en-GB"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880" y="-243408"/>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B37A2-64A7-64AB-246D-D7FFF6576228}"/>
              </a:ext>
            </a:extLst>
          </p:cNvPr>
          <p:cNvSpPr txBox="1"/>
          <p:nvPr/>
        </p:nvSpPr>
        <p:spPr>
          <a:xfrm>
            <a:off x="35496" y="188640"/>
            <a:ext cx="7632848" cy="523220"/>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 as per updated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B43FAEBA-C750-E336-D309-96FC3625D0BA}"/>
              </a:ext>
            </a:extLst>
          </p:cNvPr>
          <p:cNvSpPr txBox="1"/>
          <p:nvPr/>
        </p:nvSpPr>
        <p:spPr>
          <a:xfrm>
            <a:off x="35496" y="1052736"/>
            <a:ext cx="9108504" cy="6222473"/>
          </a:xfrm>
          <a:prstGeom prst="rect">
            <a:avLst/>
          </a:prstGeom>
          <a:solidFill>
            <a:schemeClr val="bg1"/>
          </a:solidFill>
        </p:spPr>
        <p:txBody>
          <a:bodyPr wrap="square">
            <a:spAutoFit/>
          </a:bodyPr>
          <a:lstStyle/>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(Less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contracted supplier in a split/multiple award cannot supply an item for up to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reallocate volumes to another contracted supplier temporarily.</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(More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supplier cannot supply an item for more than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cancel the contract as per Section 23 of the GCC (Clause 21.2).</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Penalties for Delays: </a:t>
            </a:r>
            <a:r>
              <a:rPr lang="en-US" sz="1700" dirty="0">
                <a:effectLst/>
                <a:latin typeface="Arial" panose="020B0604020202020204" pitchFamily="34" charset="0"/>
                <a:ea typeface="Arial Narrow" panose="020B0606020202030204" pitchFamily="34" charset="0"/>
                <a:cs typeface="Arial" panose="020B0604020202020204" pitchFamily="34" charset="0"/>
              </a:rPr>
              <a:t>Suppliers may face penalties for exceeding the contractual lead time as per Section 22 of the GCC.</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Procurement Outside the Contract:</a:t>
            </a:r>
            <a:r>
              <a:rPr lang="en-US" sz="1700" b="1" dirty="0">
                <a:solidFill>
                  <a:srgbClr val="0070C0"/>
                </a:solidFill>
                <a:latin typeface="Arial" panose="020B0604020202020204" pitchFamily="34" charset="0"/>
                <a:ea typeface="Arial Narrow" panose="020B0606020202030204" pitchFamily="34" charset="0"/>
                <a:cs typeface="Arial" panose="020B0604020202020204" pitchFamily="34" charset="0"/>
              </a:rPr>
              <a:t> </a:t>
            </a:r>
            <a:r>
              <a:rPr lang="en-US" sz="1700" dirty="0">
                <a:effectLst/>
                <a:latin typeface="Arial" panose="020B0604020202020204" pitchFamily="34" charset="0"/>
                <a:ea typeface="Arial Narrow" panose="020B0606020202030204" pitchFamily="34" charset="0"/>
                <a:cs typeface="Arial" panose="020B0604020202020204" pitchFamily="34" charset="0"/>
              </a:rPr>
              <a:t>Participating Authorities can purchase outside the contract if the contracted item is not available within the 14-day lead time. The cost difference between the contracted supplier's item and the alternative item will be borne by the contracted supplier.</a:t>
            </a:r>
          </a:p>
          <a:p>
            <a:pPr lvl="0" algn="just">
              <a:lnSpc>
                <a:spcPct val="150000"/>
              </a:lnSpc>
              <a:spcBef>
                <a:spcPts val="625"/>
              </a:spcBef>
              <a:spcAft>
                <a:spcPts val="600"/>
              </a:spcAft>
              <a:tabLst>
                <a:tab pos="450215" algn="l"/>
              </a:tabLst>
            </a:pP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594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55</a:t>
            </a:fld>
            <a:r>
              <a:rPr lang="en-ZA" sz="1200" dirty="0">
                <a:latin typeface="Arial" pitchFamily="34" charset="0"/>
                <a:cs typeface="Arial" pitchFamily="34" charset="0"/>
              </a:rPr>
              <a:t> </a:t>
            </a:r>
          </a:p>
        </p:txBody>
      </p:sp>
      <p:sp>
        <p:nvSpPr>
          <p:cNvPr id="3" name="TextBox 2"/>
          <p:cNvSpPr txBox="1"/>
          <p:nvPr/>
        </p:nvSpPr>
        <p:spPr>
          <a:xfrm>
            <a:off x="-189" y="1124744"/>
            <a:ext cx="9144189" cy="5858014"/>
          </a:xfrm>
          <a:prstGeom prst="rect">
            <a:avLst/>
          </a:prstGeom>
          <a:solidFill>
            <a:schemeClr val="bg1"/>
          </a:solidFill>
        </p:spPr>
        <p:txBody>
          <a:bodyPr wrap="square" rtlCol="0">
            <a:spAutoFit/>
          </a:bodyPr>
          <a:lstStyle/>
          <a:p>
            <a:pPr marL="342900" indent="-342900">
              <a:lnSpc>
                <a:spcPct val="150000"/>
              </a:lnSpc>
              <a:buFont typeface="Arial" panose="020B0604020202020204" pitchFamily="34" charset="0"/>
              <a:buChar char="•"/>
            </a:pPr>
            <a:r>
              <a:rPr lang="en-GB" dirty="0">
                <a:latin typeface="Arial" pitchFamily="34" charset="0"/>
                <a:cs typeface="Arial" pitchFamily="34" charset="0"/>
              </a:rPr>
              <a:t>Unless MCC or SAHPRA, has approved a shorter shelf life, products must have a shelf-life of at least </a:t>
            </a:r>
            <a:r>
              <a:rPr lang="en-GB" b="1" u="sng" dirty="0">
                <a:solidFill>
                  <a:srgbClr val="0070C0"/>
                </a:solidFill>
                <a:latin typeface="Arial" pitchFamily="34" charset="0"/>
                <a:cs typeface="Arial" pitchFamily="34" charset="0"/>
              </a:rPr>
              <a:t>12</a:t>
            </a:r>
            <a:r>
              <a:rPr lang="en-GB" u="sng" dirty="0">
                <a:solidFill>
                  <a:srgbClr val="0070C0"/>
                </a:solidFill>
                <a:latin typeface="Arial" pitchFamily="34" charset="0"/>
                <a:cs typeface="Arial" pitchFamily="34" charset="0"/>
              </a:rPr>
              <a:t> </a:t>
            </a:r>
            <a:r>
              <a:rPr lang="en-GB" dirty="0">
                <a:latin typeface="Arial" pitchFamily="34" charset="0"/>
                <a:cs typeface="Arial" pitchFamily="34" charset="0"/>
              </a:rPr>
              <a:t>months upon delivery.</a:t>
            </a:r>
            <a:endParaRPr lang="en-US" dirty="0">
              <a:latin typeface="Arial" pitchFamily="34" charset="0"/>
              <a:cs typeface="Arial" pitchFamily="34" charset="0"/>
            </a:endParaRPr>
          </a:p>
          <a:p>
            <a:pPr marL="342900" lvl="1" indent="-342900">
              <a:lnSpc>
                <a:spcPct val="150000"/>
              </a:lnSpc>
              <a:buFont typeface="Arial" panose="020B0604020202020204" pitchFamily="34" charset="0"/>
              <a:buChar char="•"/>
            </a:pPr>
            <a:r>
              <a:rPr lang="en-ZA" dirty="0">
                <a:latin typeface="Arial" pitchFamily="34" charset="0"/>
                <a:cs typeface="Arial" pitchFamily="34" charset="0"/>
              </a:rPr>
              <a:t>Contracted suppliers may apply in writing to PAs to supply a product with a shorter shelf life provided that: </a:t>
            </a:r>
          </a:p>
          <a:p>
            <a:pPr marL="908050" lvl="1" indent="-273050">
              <a:lnSpc>
                <a:spcPct val="150000"/>
              </a:lnSpc>
              <a:buFont typeface="Arial" pitchFamily="34" charset="0"/>
              <a:buChar char="•"/>
            </a:pPr>
            <a:r>
              <a:rPr lang="en-ZA" dirty="0">
                <a:latin typeface="Arial" pitchFamily="34" charset="0"/>
                <a:cs typeface="Arial" pitchFamily="34" charset="0"/>
              </a:rPr>
              <a:t>Applications are accompanied by an undertaking that such short-dated products will be unconditionally replaced or credited before or after expiry; </a:t>
            </a:r>
            <a:r>
              <a:rPr lang="en-ZA" b="1" dirty="0">
                <a:latin typeface="Arial" pitchFamily="34" charset="0"/>
                <a:cs typeface="Arial" pitchFamily="34" charset="0"/>
              </a:rPr>
              <a:t>and</a:t>
            </a:r>
            <a:r>
              <a:rPr lang="en-ZA" dirty="0">
                <a:latin typeface="Arial" pitchFamily="34" charset="0"/>
                <a:cs typeface="Arial" pitchFamily="34" charset="0"/>
              </a:rPr>
              <a:t> </a:t>
            </a:r>
          </a:p>
          <a:p>
            <a:pPr marL="908050" lvl="1" indent="-273050">
              <a:lnSpc>
                <a:spcPct val="150000"/>
              </a:lnSpc>
              <a:buFont typeface="Arial" pitchFamily="34" charset="0"/>
              <a:buChar char="•"/>
            </a:pPr>
            <a:r>
              <a:rPr lang="en-ZA" dirty="0">
                <a:latin typeface="Arial" pitchFamily="34" charset="0"/>
                <a:cs typeface="Arial" pitchFamily="34" charset="0"/>
              </a:rPr>
              <a:t>applications are approved before execution of orders;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upon notification of remaining expired stock such products will be collected by the supplier at their own cost;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lnSpc>
                <a:spcPct val="150000"/>
              </a:lnSpc>
              <a:buFont typeface="Arial" pitchFamily="34" charset="0"/>
              <a:buChar char="•"/>
            </a:pPr>
            <a:r>
              <a:rPr lang="en-ZA" dirty="0">
                <a:latin typeface="Arial" pitchFamily="34" charset="0"/>
                <a:cs typeface="Arial" pitchFamily="34" charset="0"/>
              </a:rPr>
              <a:t>Any PA may, </a:t>
            </a:r>
            <a:r>
              <a:rPr lang="en-ZA" b="1" u="sng" dirty="0">
                <a:solidFill>
                  <a:srgbClr val="0070C0"/>
                </a:solidFill>
                <a:latin typeface="Arial" pitchFamily="34" charset="0"/>
                <a:cs typeface="Arial" pitchFamily="34" charset="0"/>
              </a:rPr>
              <a:t>without prejudice</a:t>
            </a:r>
            <a:r>
              <a:rPr lang="en-ZA"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56</a:t>
            </a:fld>
            <a:r>
              <a:rPr lang="en-ZA" sz="1200" dirty="0">
                <a:latin typeface="Arial" pitchFamily="34" charset="0"/>
                <a:cs typeface="Arial" pitchFamily="34" charset="0"/>
              </a:rPr>
              <a:t> </a:t>
            </a:r>
          </a:p>
        </p:txBody>
      </p:sp>
      <p:sp>
        <p:nvSpPr>
          <p:cNvPr id="3" name="TextBox 2"/>
          <p:cNvSpPr txBox="1"/>
          <p:nvPr/>
        </p:nvSpPr>
        <p:spPr>
          <a:xfrm>
            <a:off x="0" y="894790"/>
            <a:ext cx="9144000" cy="5930085"/>
          </a:xfrm>
          <a:prstGeom prst="rect">
            <a:avLst/>
          </a:prstGeom>
          <a:solidFill>
            <a:schemeClr val="bg1"/>
          </a:solidFill>
        </p:spPr>
        <p:txBody>
          <a:bodyPr wrap="square" rtlCol="0">
            <a:spAutoFit/>
          </a:bodyPr>
          <a:lstStyle/>
          <a:p>
            <a:pPr marL="0" lvl="1">
              <a:lnSpc>
                <a:spcPct val="150000"/>
              </a:lnSpc>
              <a:defRPr/>
            </a:pPr>
            <a:r>
              <a:rPr lang="en-US" sz="1700" b="1" dirty="0">
                <a:solidFill>
                  <a:srgbClr val="0070C0"/>
                </a:solidFill>
                <a:latin typeface="Arial" pitchFamily="34" charset="0"/>
                <a:cs typeface="Arial" pitchFamily="34" charset="0"/>
              </a:rPr>
              <a:t>Bid Response Document - </a:t>
            </a:r>
            <a:r>
              <a:rPr lang="en-ZA" sz="1700" u="sng" dirty="0">
                <a:solidFill>
                  <a:srgbClr val="0070C0"/>
                </a:solidFill>
                <a:latin typeface="Arial" pitchFamily="34" charset="0"/>
                <a:cs typeface="Arial" pitchFamily="34" charset="0"/>
              </a:rPr>
              <a:t>Adobe Reader 9 or later must be used.  </a:t>
            </a:r>
          </a:p>
          <a:p>
            <a:pPr marL="265113" lvl="1" indent="-265113">
              <a:lnSpc>
                <a:spcPct val="150000"/>
              </a:lnSpc>
              <a:buFont typeface="Wingdings" pitchFamily="2" charset="2"/>
              <a:buChar char="v"/>
              <a:defRPr/>
            </a:pPr>
            <a:r>
              <a:rPr lang="en-ZA" sz="1700" dirty="0">
                <a:latin typeface="Arial" pitchFamily="34" charset="0"/>
                <a:cs typeface="Arial" pitchFamily="34" charset="0"/>
              </a:rPr>
              <a:t>This is available as a free download.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Only start completing the document when downloaded and saved. Highlight existing fields to avoid missing any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your Adobe does not allow to complete electronically, complete the document by hand, using black ink.</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Fields can be corrected by overtyping – note that some fields could be “prefilled” from a previous entry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Complete all fields, print and save, confirm correct, then complete any remaining empty fields, then sign and scan.</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Ensure that all fields in the final electronic copy correspond with the </a:t>
            </a:r>
            <a:r>
              <a:rPr lang="en-ZA" sz="1700" u="sng" dirty="0">
                <a:solidFill>
                  <a:srgbClr val="0070C0"/>
                </a:solidFill>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9625" y="-243408"/>
            <a:ext cx="7056784"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57</a:t>
            </a:fld>
            <a:r>
              <a:rPr lang="en-ZA" sz="1200" dirty="0">
                <a:latin typeface="Arial" pitchFamily="34" charset="0"/>
                <a:cs typeface="Arial" pitchFamily="34" charset="0"/>
              </a:rPr>
              <a:t> </a:t>
            </a:r>
          </a:p>
        </p:txBody>
      </p:sp>
      <p:sp>
        <p:nvSpPr>
          <p:cNvPr id="3" name="TextBox 2"/>
          <p:cNvSpPr txBox="1"/>
          <p:nvPr/>
        </p:nvSpPr>
        <p:spPr>
          <a:xfrm>
            <a:off x="107504" y="1124744"/>
            <a:ext cx="8802688" cy="3780522"/>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Excel Document</a:t>
            </a:r>
          </a:p>
          <a:p>
            <a:pPr marL="0" lvl="1">
              <a:lnSpc>
                <a:spcPct val="150000"/>
              </a:lnSpc>
              <a:defRPr/>
            </a:pPr>
            <a:r>
              <a:rPr lang="en-ZA" dirty="0">
                <a:latin typeface="Arial" pitchFamily="34" charset="0"/>
                <a:cs typeface="Arial" pitchFamily="34" charset="0"/>
              </a:rPr>
              <a:t>Use Ms Excel®  2007 or later</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Complete ALL response fields in Excel for items on which bids are submitted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Note carefully what unit is asked for: the estimates are expressed in these units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Submit price according to this unit Certain fields are restricted to numbers only to avoid you entering spaces, commas or letters </a:t>
            </a:r>
            <a:r>
              <a:rPr lang="en-ZA" b="1" dirty="0">
                <a:solidFill>
                  <a:srgbClr val="0070C0"/>
                </a:solidFill>
                <a:latin typeface="Arial" pitchFamily="34" charset="0"/>
                <a:cs typeface="Arial" pitchFamily="34" charset="0"/>
              </a:rPr>
              <a:t>DO NOT </a:t>
            </a:r>
            <a:r>
              <a:rPr lang="en-ZA" dirty="0">
                <a:latin typeface="Arial" pitchFamily="34" charset="0"/>
                <a:cs typeface="Arial" pitchFamily="34" charset="0"/>
              </a:rPr>
              <a:t>make any changes to item numbers, item specifications or estimates or add / duplicate columns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If you want to make additional offer on the same product, submit another Bid Response Document for that item – clearly naming it </a:t>
            </a:r>
            <a:r>
              <a:rPr lang="en-ZA" dirty="0" err="1">
                <a:latin typeface="Arial" pitchFamily="34" charset="0"/>
                <a:cs typeface="Arial" pitchFamily="34" charset="0"/>
              </a:rPr>
              <a:t>Alt_offer</a:t>
            </a:r>
            <a:r>
              <a:rPr lang="en-ZA" dirty="0">
                <a:latin typeface="Arial" pitchFamily="34" charset="0"/>
                <a:cs typeface="Arial" pitchFamily="34" charset="0"/>
              </a:rPr>
              <a:t>(s)</a:t>
            </a:r>
          </a:p>
        </p:txBody>
      </p:sp>
      <p:sp>
        <p:nvSpPr>
          <p:cNvPr id="4" name="Rectangle 2"/>
          <p:cNvSpPr txBox="1">
            <a:spLocks noChangeArrowheads="1"/>
          </p:cNvSpPr>
          <p:nvPr/>
        </p:nvSpPr>
        <p:spPr>
          <a:xfrm>
            <a:off x="107504" y="-107311"/>
            <a:ext cx="7344816"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58</a:t>
            </a:fld>
            <a:r>
              <a:rPr lang="en-ZA" sz="1200" dirty="0">
                <a:latin typeface="Arial" pitchFamily="34" charset="0"/>
                <a:cs typeface="Arial" pitchFamily="34" charset="0"/>
              </a:rPr>
              <a:t> </a:t>
            </a:r>
          </a:p>
        </p:txBody>
      </p:sp>
      <p:sp>
        <p:nvSpPr>
          <p:cNvPr id="3" name="TextBox 2"/>
          <p:cNvSpPr txBox="1"/>
          <p:nvPr/>
        </p:nvSpPr>
        <p:spPr>
          <a:xfrm>
            <a:off x="22880" y="1124744"/>
            <a:ext cx="9121120" cy="5858014"/>
          </a:xfrm>
          <a:prstGeom prst="rect">
            <a:avLst/>
          </a:prstGeom>
          <a:solidFill>
            <a:schemeClr val="bg1"/>
          </a:solid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Finalizing bid document</a:t>
            </a:r>
          </a:p>
          <a:p>
            <a:pPr>
              <a:lnSpc>
                <a:spcPct val="150000"/>
              </a:lnSpc>
            </a:pPr>
            <a:r>
              <a:rPr lang="en-ZA" dirty="0">
                <a:latin typeface="Arial" pitchFamily="34" charset="0"/>
                <a:cs typeface="Arial" pitchFamily="34" charset="0"/>
              </a:rPr>
              <a:t>Double-check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Accuracy and completeness of the completed document.</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All bid prices are for the correct unit and are VAT-inclusive.</a:t>
            </a:r>
          </a:p>
          <a:p>
            <a:pPr>
              <a:lnSpc>
                <a:spcPct val="150000"/>
              </a:lnSpc>
            </a:pPr>
            <a:r>
              <a:rPr lang="en-ZA" b="1" dirty="0">
                <a:solidFill>
                  <a:srgbClr val="0070C0"/>
                </a:solidFill>
                <a:latin typeface="Arial" pitchFamily="34" charset="0"/>
                <a:cs typeface="Arial" pitchFamily="34" charset="0"/>
              </a:rPr>
              <a:t>Print out the BRD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Compare the printed BRD with the electronic version (Ensure that all items are printed - printed version is the legal copy)</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Sign every page of hard copy</a:t>
            </a:r>
          </a:p>
          <a:p>
            <a:pPr>
              <a:lnSpc>
                <a:spcPct val="150000"/>
              </a:lnSpc>
            </a:pPr>
            <a:r>
              <a:rPr lang="en-ZA" b="1" dirty="0">
                <a:solidFill>
                  <a:srgbClr val="0070C0"/>
                </a:solidFill>
                <a:latin typeface="Arial" pitchFamily="34" charset="0"/>
                <a:cs typeface="Arial" pitchFamily="34" charset="0"/>
              </a:rPr>
              <a:t>Save and submit </a:t>
            </a:r>
            <a:r>
              <a:rPr lang="en-ZA" dirty="0">
                <a:latin typeface="Arial" pitchFamily="34" charset="0"/>
                <a:cs typeface="Arial" pitchFamily="34" charset="0"/>
              </a:rPr>
              <a:t>electronic completed BRD in Excel on a USB as </a:t>
            </a:r>
            <a:r>
              <a:rPr lang="en-ZA" b="1" dirty="0">
                <a:latin typeface="Arial" pitchFamily="34" charset="0"/>
                <a:cs typeface="Arial" pitchFamily="34" charset="0"/>
              </a:rPr>
              <a:t>Set 3</a:t>
            </a:r>
            <a:r>
              <a:rPr lang="en-ZA" dirty="0">
                <a:latin typeface="Arial" pitchFamily="34" charset="0"/>
                <a:cs typeface="Arial" pitchFamily="34" charset="0"/>
              </a:rPr>
              <a:t>, and also; </a:t>
            </a:r>
          </a:p>
          <a:p>
            <a:pPr>
              <a:lnSpc>
                <a:spcPct val="150000"/>
              </a:lnSpc>
            </a:pPr>
            <a:r>
              <a:rPr lang="en-ZA" dirty="0">
                <a:latin typeface="Arial" pitchFamily="34" charset="0"/>
                <a:cs typeface="Arial" pitchFamily="34" charset="0"/>
              </a:rPr>
              <a:t>Save and submit a PDF copy of the signed BRD on the </a:t>
            </a:r>
            <a:r>
              <a:rPr lang="en-US" dirty="0">
                <a:effectLst/>
                <a:latin typeface="Arial" panose="020B0604020202020204" pitchFamily="34" charset="0"/>
                <a:ea typeface="Arial Narrow" panose="020B0606020202030204" pitchFamily="34" charset="0"/>
              </a:rPr>
              <a:t>USB as </a:t>
            </a:r>
            <a:r>
              <a:rPr lang="en-US" b="1" dirty="0">
                <a:effectLst/>
                <a:latin typeface="Arial" panose="020B0604020202020204" pitchFamily="34" charset="0"/>
                <a:ea typeface="Arial Narrow" panose="020B0606020202030204" pitchFamily="34" charset="0"/>
              </a:rPr>
              <a:t>Set 2</a:t>
            </a:r>
            <a:r>
              <a:rPr lang="en-US" dirty="0">
                <a:effectLst/>
                <a:latin typeface="Arial" panose="020B0604020202020204" pitchFamily="34" charset="0"/>
                <a:ea typeface="Arial Narrow" panose="020B0606020202030204" pitchFamily="34" charset="0"/>
              </a:rPr>
              <a:t>.</a:t>
            </a:r>
            <a:r>
              <a:rPr lang="en-ZA" b="1" dirty="0">
                <a:highlight>
                  <a:srgbClr val="FFFF00"/>
                </a:highlight>
                <a:latin typeface="Arial" pitchFamily="34" charset="0"/>
                <a:cs typeface="Arial" pitchFamily="34" charset="0"/>
              </a:rPr>
              <a:t> </a:t>
            </a:r>
          </a:p>
          <a:p>
            <a:pPr>
              <a:lnSpc>
                <a:spcPct val="150000"/>
              </a:lnSpc>
            </a:pPr>
            <a:r>
              <a:rPr lang="en-ZA" b="1" dirty="0">
                <a:solidFill>
                  <a:srgbClr val="0070C0"/>
                </a:solidFill>
                <a:latin typeface="Arial" pitchFamily="34" charset="0"/>
                <a:cs typeface="Arial" pitchFamily="34" charset="0"/>
              </a:rPr>
              <a:t>Submission of complete </a:t>
            </a:r>
            <a:r>
              <a:rPr lang="en-ZA" dirty="0">
                <a:latin typeface="Arial" pitchFamily="34" charset="0"/>
                <a:cs typeface="Arial" pitchFamily="34" charset="0"/>
              </a:rPr>
              <a:t>set at </a:t>
            </a:r>
            <a:r>
              <a:rPr lang="en-ZA" dirty="0" err="1">
                <a:latin typeface="Arial" pitchFamily="34" charset="0"/>
                <a:cs typeface="Arial" pitchFamily="34" charset="0"/>
              </a:rPr>
              <a:t>NDoH</a:t>
            </a:r>
            <a:r>
              <a:rPr lang="en-ZA" dirty="0">
                <a:latin typeface="Arial" pitchFamily="34" charset="0"/>
                <a:cs typeface="Arial" pitchFamily="34" charset="0"/>
              </a:rPr>
              <a:t> bid box (Site indicated in SBD1)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Bidders are strongly advised to complete the Bid Box Register when submitting their bid.</a:t>
            </a:r>
          </a:p>
          <a:p>
            <a:pPr>
              <a:lnSpc>
                <a:spcPct val="150000"/>
              </a:lnSpc>
            </a:pPr>
            <a:endParaRPr lang="en-ZA" dirty="0">
              <a:latin typeface="Arial" pitchFamily="34" charset="0"/>
              <a:cs typeface="Arial" pitchFamily="34" charset="0"/>
            </a:endParaRPr>
          </a:p>
        </p:txBody>
      </p:sp>
      <p:sp>
        <p:nvSpPr>
          <p:cNvPr id="4" name="Rectangle 2"/>
          <p:cNvSpPr txBox="1">
            <a:spLocks noChangeArrowheads="1"/>
          </p:cNvSpPr>
          <p:nvPr/>
        </p:nvSpPr>
        <p:spPr>
          <a:xfrm>
            <a:off x="107504" y="-243408"/>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59</a:t>
            </a:fld>
            <a:r>
              <a:rPr lang="en-ZA" sz="1200" dirty="0">
                <a:latin typeface="Arial" pitchFamily="34" charset="0"/>
                <a:cs typeface="Arial" pitchFamily="34" charset="0"/>
              </a:rPr>
              <a:t> </a:t>
            </a:r>
          </a:p>
        </p:txBody>
      </p:sp>
      <p:sp>
        <p:nvSpPr>
          <p:cNvPr id="3" name="TextBox 2"/>
          <p:cNvSpPr txBox="1"/>
          <p:nvPr/>
        </p:nvSpPr>
        <p:spPr>
          <a:xfrm>
            <a:off x="0" y="13208"/>
            <a:ext cx="9143999" cy="7925246"/>
          </a:xfrm>
          <a:prstGeom prst="rect">
            <a:avLst/>
          </a:prstGeom>
          <a:solidFill>
            <a:srgbClr val="005D28"/>
          </a:solidFill>
        </p:spPr>
        <p:txBody>
          <a:bodyPr wrap="square" rtlCol="0">
            <a:spAutoFit/>
          </a:bodyPr>
          <a:lstStyle/>
          <a:p>
            <a:pPr marL="0" lvl="1">
              <a:lnSpc>
                <a:spcPct val="150000"/>
              </a:lnSpc>
              <a:defRPr/>
            </a:pPr>
            <a:r>
              <a:rPr lang="en-US" b="1" dirty="0">
                <a:solidFill>
                  <a:schemeClr val="bg1"/>
                </a:solidFill>
                <a:latin typeface="Arial" pitchFamily="34" charset="0"/>
                <a:cs typeface="Arial" pitchFamily="34" charset="0"/>
              </a:rPr>
              <a:t>Challenges found in previous tenders:</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CD/USB either corrupt or no data saved (Ensure to check that the data is available and accessible);</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Certification of relevant documents was found to be copies and not dated (Ensure it is an original stamp from a Commissioner of Oath and dated);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Compulsory bid documents not signed, if signed a copy was submitted (Ensure compulsory documents are signed in black wet ink in spaces provided)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a:t>
            </a:r>
            <a:r>
              <a:rPr lang="en-ZA" sz="1600">
                <a:solidFill>
                  <a:schemeClr val="bg1"/>
                </a:solidFill>
                <a:latin typeface="Arial" pitchFamily="34" charset="0"/>
                <a:cs typeface="Arial" pitchFamily="34" charset="0"/>
              </a:rPr>
              <a:t>of 3rd </a:t>
            </a:r>
            <a:r>
              <a:rPr lang="en-ZA" sz="1600" dirty="0">
                <a:solidFill>
                  <a:schemeClr val="bg1"/>
                </a:solidFill>
                <a:latin typeface="Arial" pitchFamily="34" charset="0"/>
                <a:cs typeface="Arial" pitchFamily="34" charset="0"/>
              </a:rPr>
              <a:t>Party Authorisation letters as indicated on the Medicine Registration Certificate is compulsory (Please submit the relevant Authorisation. If it deviates from the MRC kindly provide a detailed explanation for the reasons thereof)</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the MRC Variation Summary approved by SAPHRA amending changes on the MRC (MRC must be submitted to verify amendment)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Legible electronic copy of the Package insert as part of Set 2 is a requirement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Naming convention of the electronic files is not in accordance with Annexure A Checklist.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Incorrect MRC Certificate supplied in bid pack.</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Licence to Manufacture omitted from bid pack. </a:t>
            </a:r>
          </a:p>
          <a:p>
            <a:pPr lvl="2"/>
            <a:endParaRPr lang="en-ZA" sz="14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120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3" name="TextBox 2"/>
          <p:cNvSpPr txBox="1"/>
          <p:nvPr/>
        </p:nvSpPr>
        <p:spPr>
          <a:xfrm>
            <a:off x="0" y="980728"/>
            <a:ext cx="9144000" cy="4432495"/>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266700" lvl="2" indent="-266700">
              <a:lnSpc>
                <a:spcPct val="150000"/>
              </a:lnSpc>
            </a:pPr>
            <a:r>
              <a:rPr lang="en-ZA" b="1" dirty="0">
                <a:solidFill>
                  <a:srgbClr val="0070C0"/>
                </a:solidFill>
                <a:latin typeface="Arial" pitchFamily="34" charset="0"/>
                <a:cs typeface="Arial" pitchFamily="34" charset="0"/>
              </a:rPr>
              <a:t>Set 3: Electronic version of bid (Excel Documents)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Completed Bid Response Document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a:t>
            </a:r>
            <a:r>
              <a:rPr lang="en-GB" dirty="0">
                <a:latin typeface="Arial" pitchFamily="34" charset="0"/>
                <a:cs typeface="Arial" pitchFamily="34" charset="0"/>
              </a:rPr>
              <a:t>Bidders’ Contact Details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Profile</a:t>
            </a:r>
          </a:p>
          <a:p>
            <a:pPr marL="457200" lvl="3">
              <a:lnSpc>
                <a:spcPct val="150000"/>
              </a:lnSpc>
            </a:pPr>
            <a:endParaRPr lang="en-ZA"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Package : The full name and address of the bidder, including the return address of the bidder, the </a:t>
            </a:r>
            <a:r>
              <a:rPr lang="en-ZA" sz="1600" b="1" i="1" dirty="0">
                <a:latin typeface="Arial" pitchFamily="34" charset="0"/>
                <a:cs typeface="Arial" pitchFamily="34" charset="0"/>
              </a:rPr>
              <a:t>bid number </a:t>
            </a:r>
            <a:r>
              <a:rPr lang="en-ZA" sz="1600" i="1" dirty="0">
                <a:latin typeface="Arial" pitchFamily="34" charset="0"/>
                <a:cs typeface="Arial" pitchFamily="34" charset="0"/>
              </a:rPr>
              <a:t>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30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60</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61</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0" y="1052736"/>
            <a:ext cx="9137830" cy="2949525"/>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bid documents must be bound in a single file, with Tabs same as Index.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Index: All fields must be completed.</a:t>
            </a:r>
          </a:p>
          <a:p>
            <a:pPr>
              <a:lnSpc>
                <a:spcPct val="150000"/>
              </a:lnSpc>
            </a:pPr>
            <a:r>
              <a:rPr lang="en-GB" dirty="0">
                <a:latin typeface="Arial" panose="020B0604020202020204" pitchFamily="34" charset="0"/>
                <a:cs typeface="Arial" panose="020B0604020202020204" pitchFamily="34" charset="0"/>
              </a:rPr>
              <a:t>The absence of </a:t>
            </a:r>
            <a:r>
              <a:rPr lang="en-GB" b="1" dirty="0">
                <a:latin typeface="Arial" panose="020B0604020202020204" pitchFamily="34" charset="0"/>
                <a:cs typeface="Arial" panose="020B0604020202020204" pitchFamily="34" charset="0"/>
              </a:rPr>
              <a:t>mandatory documents </a:t>
            </a:r>
            <a:r>
              <a:rPr lang="en-GB" dirty="0">
                <a:latin typeface="Arial" panose="020B0604020202020204" pitchFamily="34" charset="0"/>
                <a:cs typeface="Arial" panose="020B0604020202020204" pitchFamily="34" charset="0"/>
              </a:rPr>
              <a:t>will impact the bid's responsiveness. Submission of bid documents is required unless a specific document is not applicable, in which case the bidder must explicitly indicate "N/A" and provide a justification for its exclusion. If a section is blacked out in the "N/A" field, it is not considered a valid selection option for the bidder.</a:t>
            </a:r>
            <a:endParaRPr lang="en-ZA"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1A0161D-6B49-7DD2-2F53-C341F9601EBF}"/>
              </a:ext>
            </a:extLst>
          </p:cNvPr>
          <p:cNvPicPr>
            <a:picLocks noChangeAspect="1"/>
          </p:cNvPicPr>
          <p:nvPr/>
        </p:nvPicPr>
        <p:blipFill>
          <a:blip r:embed="rId3"/>
          <a:stretch>
            <a:fillRect/>
          </a:stretch>
        </p:blipFill>
        <p:spPr>
          <a:xfrm>
            <a:off x="24971" y="4002261"/>
            <a:ext cx="9188518" cy="285573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107505" y="1080120"/>
            <a:ext cx="8928990" cy="738664"/>
          </a:xfrm>
          <a:prstGeom prst="rect">
            <a:avLst/>
          </a:prstGeom>
          <a:noFill/>
        </p:spPr>
        <p:txBody>
          <a:bodyPr wrap="square" rtlCol="0">
            <a:spAutoFit/>
          </a:bodyPr>
          <a:lstStyle/>
          <a:p>
            <a:r>
              <a:rPr lang="en-US" b="1" dirty="0">
                <a:solidFill>
                  <a:srgbClr val="0070C0"/>
                </a:solidFill>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9338" y="146437"/>
            <a:ext cx="5562600" cy="65849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Table 4">
            <a:extLst>
              <a:ext uri="{FF2B5EF4-FFF2-40B4-BE49-F238E27FC236}">
                <a16:creationId xmlns:a16="http://schemas.microsoft.com/office/drawing/2014/main" id="{B03B32E8-94C6-B29F-00AF-E3146626D2EC}"/>
              </a:ext>
            </a:extLst>
          </p:cNvPr>
          <p:cNvGraphicFramePr>
            <a:graphicFrameLocks noGrp="1"/>
          </p:cNvGraphicFramePr>
          <p:nvPr>
            <p:extLst>
              <p:ext uri="{D42A27DB-BD31-4B8C-83A1-F6EECF244321}">
                <p14:modId xmlns:p14="http://schemas.microsoft.com/office/powerpoint/2010/main" val="821297656"/>
              </p:ext>
            </p:extLst>
          </p:nvPr>
        </p:nvGraphicFramePr>
        <p:xfrm>
          <a:off x="251520" y="1628800"/>
          <a:ext cx="8784975" cy="3960440"/>
        </p:xfrm>
        <a:graphic>
          <a:graphicData uri="http://schemas.openxmlformats.org/drawingml/2006/table">
            <a:tbl>
              <a:tblPr firstRow="1" firstCol="1" bandRow="1">
                <a:tableStyleId>{BC89EF96-8CEA-46FF-86C4-4CE0E7609802}</a:tableStyleId>
              </a:tblPr>
              <a:tblGrid>
                <a:gridCol w="2414594">
                  <a:extLst>
                    <a:ext uri="{9D8B030D-6E8A-4147-A177-3AD203B41FA5}">
                      <a16:colId xmlns:a16="http://schemas.microsoft.com/office/drawing/2014/main" val="59636728"/>
                    </a:ext>
                  </a:extLst>
                </a:gridCol>
                <a:gridCol w="2497189">
                  <a:extLst>
                    <a:ext uri="{9D8B030D-6E8A-4147-A177-3AD203B41FA5}">
                      <a16:colId xmlns:a16="http://schemas.microsoft.com/office/drawing/2014/main" val="1354012199"/>
                    </a:ext>
                  </a:extLst>
                </a:gridCol>
                <a:gridCol w="1998103">
                  <a:extLst>
                    <a:ext uri="{9D8B030D-6E8A-4147-A177-3AD203B41FA5}">
                      <a16:colId xmlns:a16="http://schemas.microsoft.com/office/drawing/2014/main" val="1193414314"/>
                    </a:ext>
                  </a:extLst>
                </a:gridCol>
                <a:gridCol w="1875089">
                  <a:extLst>
                    <a:ext uri="{9D8B030D-6E8A-4147-A177-3AD203B41FA5}">
                      <a16:colId xmlns:a16="http://schemas.microsoft.com/office/drawing/2014/main" val="1482163708"/>
                    </a:ext>
                  </a:extLst>
                </a:gridCol>
              </a:tblGrid>
              <a:tr h="738888">
                <a:tc>
                  <a:txBody>
                    <a:bodyPr/>
                    <a:lstStyle/>
                    <a:p>
                      <a:pPr algn="ctr">
                        <a:lnSpc>
                          <a:spcPct val="115000"/>
                        </a:lnSpc>
                        <a:buNone/>
                      </a:pPr>
                      <a:r>
                        <a:rPr lang="en-GB" sz="1600" dirty="0">
                          <a:effectLst/>
                        </a:rPr>
                        <a:t>PHASE 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IV</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extLst>
                  <a:ext uri="{0D108BD9-81ED-4DB2-BD59-A6C34878D82A}">
                    <a16:rowId xmlns:a16="http://schemas.microsoft.com/office/drawing/2014/main" val="1642479297"/>
                  </a:ext>
                </a:extLst>
              </a:tr>
              <a:tr h="1028591">
                <a:tc>
                  <a:txBody>
                    <a:bodyPr/>
                    <a:lstStyle/>
                    <a:p>
                      <a:pPr>
                        <a:lnSpc>
                          <a:spcPct val="115000"/>
                        </a:lnSpc>
                        <a:buNone/>
                      </a:pPr>
                      <a:r>
                        <a:rPr lang="en-GB" sz="1600" dirty="0">
                          <a:effectLst/>
                        </a:rPr>
                        <a:t>Administrative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Product technical evaluation: Legal and regulatory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Price and Preference Points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a:effectLst/>
                        </a:rPr>
                        <a:t>Recommendation and Award</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8797447"/>
                  </a:ext>
                </a:extLst>
              </a:tr>
              <a:tr h="2192961">
                <a:tc>
                  <a:txBody>
                    <a:bodyPr/>
                    <a:lstStyle/>
                    <a:p>
                      <a:pPr>
                        <a:lnSpc>
                          <a:spcPct val="115000"/>
                        </a:lnSpc>
                        <a:buNone/>
                      </a:pPr>
                      <a:r>
                        <a:rPr lang="en-GB" sz="1600">
                          <a:effectLst/>
                        </a:rPr>
                        <a:t>Bidders will be assessed for compliance with the mandatory administrative requirements</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a:effectLst/>
                        </a:rPr>
                        <a:t>Bidders will be evaluated for compliance with the technical mandatory requirements and the product will be evaluated for compliance to the specification.</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w.r.t compliance to HDI and RDP Goals (Price and Preference Points) as per section 6 of the SRCC</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Recommendation and award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1801249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104325" y="1120676"/>
            <a:ext cx="9069829" cy="2954655"/>
          </a:xfrm>
          <a:prstGeom prst="rect">
            <a:avLst/>
          </a:prstGeom>
          <a:noFill/>
        </p:spPr>
        <p:txBody>
          <a:bodyPr wrap="square" rtlCol="0">
            <a:spAutoFit/>
          </a:bodyPr>
          <a:lstStyle/>
          <a:p>
            <a:pPr>
              <a:lnSpc>
                <a:spcPct val="150000"/>
              </a:lnSpc>
            </a:pPr>
            <a:r>
              <a:rPr lang="en-GB" b="1" dirty="0">
                <a:solidFill>
                  <a:schemeClr val="accent2">
                    <a:lumMod val="75000"/>
                  </a:schemeClr>
                </a:solidFill>
                <a:latin typeface="Arial" pitchFamily="34" charset="0"/>
                <a:cs typeface="Arial" pitchFamily="34" charset="0"/>
              </a:rPr>
              <a:t>PBD3 &amp; Resolution</a:t>
            </a:r>
          </a:p>
          <a:p>
            <a:pPr>
              <a:lnSpc>
                <a:spcPct val="150000"/>
              </a:lnSpc>
            </a:pPr>
            <a:r>
              <a:rPr lang="en-GB" dirty="0">
                <a:latin typeface="Arial" pitchFamily="34" charset="0"/>
                <a:cs typeface="Arial" pitchFamily="34" charset="0"/>
              </a:rPr>
              <a:t>The </a:t>
            </a:r>
            <a:r>
              <a:rPr lang="en-GB" b="1" dirty="0">
                <a:latin typeface="Arial" pitchFamily="34" charset="0"/>
                <a:cs typeface="Arial" pitchFamily="34" charset="0"/>
              </a:rPr>
              <a:t>PBD3</a:t>
            </a:r>
            <a:r>
              <a:rPr lang="en-GB" dirty="0">
                <a:latin typeface="Arial" pitchFamily="34" charset="0"/>
                <a:cs typeface="Arial" pitchFamily="34" charset="0"/>
              </a:rPr>
              <a:t> must be accompanied by a </a:t>
            </a:r>
            <a:r>
              <a:rPr lang="en-GB" b="1" dirty="0">
                <a:latin typeface="Arial" pitchFamily="34" charset="0"/>
                <a:cs typeface="Arial" pitchFamily="34" charset="0"/>
              </a:rPr>
              <a:t>certified resolution from the board / members/ partners,</a:t>
            </a:r>
            <a:r>
              <a:rPr lang="en-GB" dirty="0">
                <a:latin typeface="Arial" pitchFamily="34" charset="0"/>
                <a:cs typeface="Arial" pitchFamily="34" charset="0"/>
              </a:rPr>
              <a:t> confirming the authority to sign. </a:t>
            </a: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8C04E51C-3DB7-13B7-9F93-487635D3EAA2}"/>
              </a:ext>
            </a:extLst>
          </p:cNvPr>
          <p:cNvPicPr>
            <a:picLocks noChangeAspect="1"/>
          </p:cNvPicPr>
          <p:nvPr/>
        </p:nvPicPr>
        <p:blipFill>
          <a:blip r:embed="rId3"/>
          <a:stretch>
            <a:fillRect/>
          </a:stretch>
        </p:blipFill>
        <p:spPr>
          <a:xfrm>
            <a:off x="1403648" y="2400031"/>
            <a:ext cx="5688632" cy="3395825"/>
          </a:xfrm>
          <a:prstGeom prst="rect">
            <a:avLst/>
          </a:prstGeom>
        </p:spPr>
      </p:pic>
    </p:spTree>
    <p:extLst>
      <p:ext uri="{BB962C8B-B14F-4D97-AF65-F5344CB8AC3E}">
        <p14:creationId xmlns:p14="http://schemas.microsoft.com/office/powerpoint/2010/main" val="33597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5693</Words>
  <Application>Microsoft Office PowerPoint</Application>
  <PresentationFormat>On-screen Show (4:3)</PresentationFormat>
  <Paragraphs>538</Paragraphs>
  <Slides>61</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61</vt:i4>
      </vt:variant>
    </vt:vector>
  </HeadingPairs>
  <TitlesOfParts>
    <vt:vector size="68" baseType="lpstr">
      <vt:lpstr>Arial</vt:lpstr>
      <vt:lpstr>Calibri</vt:lpstr>
      <vt:lpstr>Symbol</vt:lpstr>
      <vt:lpstr>Times New Roman</vt:lpstr>
      <vt:lpstr>Wingdings</vt:lpstr>
      <vt:lpstr>Office Theme</vt:lpstr>
      <vt:lpstr>Custom Design</vt:lpstr>
      <vt:lpstr>1 </vt:lpstr>
      <vt:lpstr>2 </vt:lpstr>
      <vt:lpstr>3 </vt:lpstr>
      <vt:lpstr>4 </vt:lpstr>
      <vt:lpstr>5 </vt:lpstr>
      <vt:lpstr>6 </vt:lpstr>
      <vt:lpstr>7 </vt:lpstr>
      <vt:lpstr>8 </vt:lpstr>
      <vt:lpstr>9 </vt:lpstr>
      <vt:lpstr>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 </vt:lpstr>
      <vt:lpstr>PowerPoint Presentation</vt:lpstr>
      <vt:lpstr>PowerPoint Presentation</vt:lpstr>
      <vt:lpstr>PowerPoint Presentation</vt:lpstr>
      <vt:lpstr>PowerPoint Presentation</vt:lpstr>
      <vt:lpstr>23 </vt:lpstr>
      <vt:lpstr>24 </vt:lpstr>
      <vt:lpstr>25 </vt:lpstr>
      <vt:lpstr>26 </vt:lpstr>
      <vt:lpstr>PowerPoint Presentation</vt:lpstr>
      <vt:lpstr>PowerPoint Presentation</vt:lpstr>
      <vt:lpstr>29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38 </vt:lpstr>
      <vt:lpstr>39 </vt:lpstr>
      <vt:lpstr>40 </vt:lpstr>
      <vt:lpstr>41 </vt:lpstr>
      <vt:lpstr>42 </vt:lpstr>
      <vt:lpstr>43 </vt:lpstr>
      <vt:lpstr>44 </vt:lpstr>
      <vt:lpstr>45 </vt:lpstr>
      <vt:lpstr>46 </vt:lpstr>
      <vt:lpstr>47 </vt:lpstr>
      <vt:lpstr>48 </vt:lpstr>
      <vt:lpstr>49 </vt:lpstr>
      <vt:lpstr>50 </vt:lpstr>
      <vt:lpstr>51 </vt:lpstr>
      <vt:lpstr>52 </vt:lpstr>
      <vt:lpstr>53 </vt:lpstr>
      <vt:lpstr>PowerPoint Presentation</vt:lpstr>
      <vt:lpstr>55 </vt:lpstr>
      <vt:lpstr>56 </vt:lpstr>
      <vt:lpstr>57 </vt:lpstr>
      <vt:lpstr>58 </vt:lpstr>
      <vt:lpstr>59 </vt:lpstr>
      <vt:lpstr>60 </vt:lpstr>
      <vt:lpstr>61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183</cp:revision>
  <dcterms:created xsi:type="dcterms:W3CDTF">2013-10-17T06:13:57Z</dcterms:created>
  <dcterms:modified xsi:type="dcterms:W3CDTF">2025-09-05T10:31:28Z</dcterms:modified>
</cp:coreProperties>
</file>