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42_AA16B7D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59"/>
  </p:notesMasterIdLst>
  <p:handoutMasterIdLst>
    <p:handoutMasterId r:id="rId60"/>
  </p:handoutMasterIdLst>
  <p:sldIdLst>
    <p:sldId id="256" r:id="rId3"/>
    <p:sldId id="257" r:id="rId4"/>
    <p:sldId id="320" r:id="rId5"/>
    <p:sldId id="262" r:id="rId6"/>
    <p:sldId id="263" r:id="rId7"/>
    <p:sldId id="406" r:id="rId8"/>
    <p:sldId id="264" r:id="rId9"/>
    <p:sldId id="439" r:id="rId10"/>
    <p:sldId id="313" r:id="rId11"/>
    <p:sldId id="265" r:id="rId12"/>
    <p:sldId id="410" r:id="rId13"/>
    <p:sldId id="411" r:id="rId14"/>
    <p:sldId id="365" r:id="rId15"/>
    <p:sldId id="366" r:id="rId16"/>
    <p:sldId id="367" r:id="rId17"/>
    <p:sldId id="447" r:id="rId18"/>
    <p:sldId id="392" r:id="rId19"/>
    <p:sldId id="310" r:id="rId20"/>
    <p:sldId id="393" r:id="rId21"/>
    <p:sldId id="441" r:id="rId22"/>
    <p:sldId id="395" r:id="rId23"/>
    <p:sldId id="396" r:id="rId24"/>
    <p:sldId id="260" r:id="rId25"/>
    <p:sldId id="417" r:id="rId26"/>
    <p:sldId id="271" r:id="rId27"/>
    <p:sldId id="413" r:id="rId28"/>
    <p:sldId id="448" r:id="rId29"/>
    <p:sldId id="449" r:id="rId30"/>
    <p:sldId id="450" r:id="rId31"/>
    <p:sldId id="451" r:id="rId32"/>
    <p:sldId id="453" r:id="rId33"/>
    <p:sldId id="452" r:id="rId34"/>
    <p:sldId id="454" r:id="rId35"/>
    <p:sldId id="455" r:id="rId36"/>
    <p:sldId id="456" r:id="rId37"/>
    <p:sldId id="457" r:id="rId38"/>
    <p:sldId id="418" r:id="rId39"/>
    <p:sldId id="292" r:id="rId40"/>
    <p:sldId id="432" r:id="rId41"/>
    <p:sldId id="445" r:id="rId42"/>
    <p:sldId id="314" r:id="rId43"/>
    <p:sldId id="261" r:id="rId44"/>
    <p:sldId id="297" r:id="rId45"/>
    <p:sldId id="287" r:id="rId46"/>
    <p:sldId id="288" r:id="rId47"/>
    <p:sldId id="299" r:id="rId48"/>
    <p:sldId id="289" r:id="rId49"/>
    <p:sldId id="300" r:id="rId50"/>
    <p:sldId id="397" r:id="rId51"/>
    <p:sldId id="290" r:id="rId52"/>
    <p:sldId id="283" r:id="rId53"/>
    <p:sldId id="301" r:id="rId54"/>
    <p:sldId id="302" r:id="rId55"/>
    <p:sldId id="326" r:id="rId56"/>
    <p:sldId id="282" r:id="rId57"/>
    <p:sldId id="322" r:id="rId5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4D744C-EAC3-E2C1-1404-8B2B1D69F0C3}" name="Mncedisi Dlova" initials="MD" userId="S::Mncedisi.Dlova@health.gov.za::5bbab9a9-b22a-4860-bec9-4974f9c6fe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netta Mosena" initials="SM" lastIdx="10" clrIdx="0">
    <p:extLst>
      <p:ext uri="{19B8F6BF-5375-455C-9EA6-DF929625EA0E}">
        <p15:presenceInfo xmlns:p15="http://schemas.microsoft.com/office/powerpoint/2012/main" userId="836103d28635fd8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D28"/>
    <a:srgbClr val="CCECFF"/>
    <a:srgbClr val="CCFFFF"/>
    <a:srgbClr val="CCCCFF"/>
    <a:srgbClr val="FFD34A"/>
    <a:srgbClr val="CBD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9239" autoAdjust="0"/>
  </p:normalViewPr>
  <p:slideViewPr>
    <p:cSldViewPr>
      <p:cViewPr varScale="1">
        <p:scale>
          <a:sx n="90" d="100"/>
          <a:sy n="90" d="100"/>
        </p:scale>
        <p:origin x="1812" y="3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25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microsoft.com/office/2018/10/relationships/authors" Target="authors.xml"/><Relationship Id="rId5" Type="http://schemas.openxmlformats.org/officeDocument/2006/relationships/slide" Target="slides/slide3.xml"/><Relationship Id="rId61"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omments/modernComment_142_AA16B7D4.xml><?xml version="1.0" encoding="utf-8"?>
<p188:cmLst xmlns:a="http://schemas.openxmlformats.org/drawingml/2006/main" xmlns:r="http://schemas.openxmlformats.org/officeDocument/2006/relationships" xmlns:p188="http://schemas.microsoft.com/office/powerpoint/2018/8/main">
  <p188:cm id="{B24E7DA6-FCDC-4963-875C-16C35CAB6D9A}" authorId="{364D744C-EAC3-E2C1-1404-8B2B1D69F0C3}" created="2025-06-19T09:17:36.266">
    <ac:txMkLst xmlns:ac="http://schemas.microsoft.com/office/drawing/2013/main/command">
      <pc:docMk xmlns:pc="http://schemas.microsoft.com/office/powerpoint/2013/main/command"/>
      <pc:sldMk xmlns:pc="http://schemas.microsoft.com/office/powerpoint/2013/main/command" cId="2853615572" sldId="322"/>
      <ac:spMk id="3" creationId="{00000000-0000-0000-0000-000000000000}"/>
      <ac:txMk cp="67" len="8">
        <ac:context len="116" hash="3128630463"/>
      </ac:txMk>
    </ac:txMkLst>
    <p188:pos x="1833314" y="3248992"/>
    <p188:txBody>
      <a:bodyPr/>
      <a:lstStyle/>
      <a:p>
        <a:r>
          <a:rPr lang="en-ZA"/>
          <a:t>Questions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Company A (Parent company)</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(Bidder)</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 </a:t>
          </a:r>
          <a:r>
            <a:rPr lang="en-ZA" sz="1800" dirty="0"/>
            <a:t>between</a:t>
          </a:r>
        </a:p>
        <a:p>
          <a:r>
            <a:rPr lang="en-ZA" sz="1800" dirty="0"/>
            <a:t>Enterprise B and Enterprise C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40A4B0CF-E874-40F9-8373-CD789C80FF5B}">
      <dgm:prSet phldrT="[Text]" custT="1"/>
      <dgm:spPr/>
      <dgm:t>
        <a:bodyPr/>
        <a:lstStyle/>
        <a:p>
          <a:r>
            <a:rPr lang="en-ZA" sz="1800" dirty="0"/>
            <a:t>Enterprise C (Applicant)</a:t>
          </a:r>
        </a:p>
      </dgm:t>
    </dgm:pt>
    <dgm:pt modelId="{07E08421-B941-4726-85C6-A0159E036C17}" type="parTrans" cxnId="{02FDA4A9-DCF7-48B1-884D-372EC34D7EB7}">
      <dgm:prSet/>
      <dgm:spPr/>
      <dgm:t>
        <a:bodyPr/>
        <a:lstStyle/>
        <a:p>
          <a:endParaRPr lang="en-ZA" sz="1800"/>
        </a:p>
      </dgm:t>
    </dgm:pt>
    <dgm:pt modelId="{B25E7B56-99FB-4CC2-BD75-D631FD0F689C}" type="sibTrans" cxnId="{02FDA4A9-DCF7-48B1-884D-372EC34D7EB7}">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2" custScaleY="91927" custLinFactY="-16392" custLinFactNeighborX="174"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39611" custLinFactY="-9343" custLinFactNeighborX="59334"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LinFactNeighborX="59370" custLinFactNeighborY="-3323">
        <dgm:presLayoutVars>
          <dgm:chPref val="3"/>
        </dgm:presLayoutVars>
      </dgm:prSet>
      <dgm:spPr/>
    </dgm:pt>
    <dgm:pt modelId="{B3DBDB1C-E2B3-48B5-B05A-F597BE7C98A4}" type="pres">
      <dgm:prSet presAssocID="{9C709FB9-1ABB-4833-BC96-5E3B8626AA40}" presName="horzFour" presStyleCnt="0"/>
      <dgm:spPr/>
    </dgm:pt>
    <dgm:pt modelId="{38A9EE57-29B8-464E-85A5-A6D01D8CC4D4}" type="pres">
      <dgm:prSet presAssocID="{AC2A4C07-3F4C-4240-A120-3BEE28D486DB}" presName="sibSpaceTwo" presStyleCnt="0"/>
      <dgm:spPr/>
    </dgm:pt>
    <dgm:pt modelId="{46969FF2-5EEB-428C-B144-38795B8483C0}" type="pres">
      <dgm:prSet presAssocID="{40A4B0CF-E874-40F9-8373-CD789C80FF5B}" presName="vertTwo" presStyleCnt="0"/>
      <dgm:spPr/>
    </dgm:pt>
    <dgm:pt modelId="{431E55B8-46D4-4153-968E-874021A0BA0E}" type="pres">
      <dgm:prSet presAssocID="{40A4B0CF-E874-40F9-8373-CD789C80FF5B}" presName="txTwo" presStyleLbl="node2" presStyleIdx="1" presStyleCnt="2" custScaleY="88451" custLinFactNeighborX="-441" custLinFactNeighborY="-20943">
        <dgm:presLayoutVars>
          <dgm:chPref val="3"/>
        </dgm:presLayoutVars>
      </dgm:prSet>
      <dgm:spPr/>
    </dgm:pt>
    <dgm:pt modelId="{907A1CF9-DDE9-4936-979A-AA317A5BBBE5}" type="pres">
      <dgm:prSet presAssocID="{40A4B0CF-E874-40F9-8373-CD789C80FF5B}" presName="horzTwo"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DBE84067-B00B-4FAB-8B75-5715DBC03859}" type="presOf" srcId="{40A4B0CF-E874-40F9-8373-CD789C80FF5B}" destId="{431E55B8-46D4-4153-968E-874021A0BA0E}"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02FDA4A9-DCF7-48B1-884D-372EC34D7EB7}" srcId="{77FDD35F-5BA9-4F68-8687-B6CA902B4285}" destId="{40A4B0CF-E874-40F9-8373-CD789C80FF5B}" srcOrd="1" destOrd="0" parTransId="{07E08421-B941-4726-85C6-A0159E036C17}" sibTransId="{B25E7B56-99FB-4CC2-BD75-D631FD0F689C}"/>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 modelId="{A6BCD45B-6D74-4F86-B4C2-941D9A7D5457}" type="presParOf" srcId="{5F0AF285-6DB2-4A6A-B4A3-4B23441B93F3}" destId="{38A9EE57-29B8-464E-85A5-A6D01D8CC4D4}" srcOrd="1" destOrd="0" presId="urn:microsoft.com/office/officeart/2005/8/layout/hierarchy4"/>
    <dgm:cxn modelId="{60E5E409-D029-44DF-A464-430AE6274062}" type="presParOf" srcId="{5F0AF285-6DB2-4A6A-B4A3-4B23441B93F3}" destId="{46969FF2-5EEB-428C-B144-38795B8483C0}" srcOrd="2" destOrd="0" presId="urn:microsoft.com/office/officeart/2005/8/layout/hierarchy4"/>
    <dgm:cxn modelId="{B28C7532-2A5C-4188-B9D9-BC329A7B48D4}" type="presParOf" srcId="{46969FF2-5EEB-428C-B144-38795B8483C0}" destId="{431E55B8-46D4-4153-968E-874021A0BA0E}" srcOrd="0" destOrd="0" presId="urn:microsoft.com/office/officeart/2005/8/layout/hierarchy4"/>
    <dgm:cxn modelId="{1D847254-343F-43C9-A719-E46BFADE19E2}" type="presParOf" srcId="{46969FF2-5EEB-428C-B144-38795B8483C0}" destId="{907A1CF9-DDE9-4936-979A-AA317A5BBBE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683235-EB24-4941-8A30-944C5BC0365B}" type="doc">
      <dgm:prSet loTypeId="urn:microsoft.com/office/officeart/2005/8/layout/hierarchy4" loCatId="relationship" qsTypeId="urn:microsoft.com/office/officeart/2005/8/quickstyle/simple1" qsCatId="simple" csTypeId="urn:microsoft.com/office/officeart/2005/8/colors/colorful1" csCatId="colorful" phldr="1"/>
      <dgm:spPr/>
      <dgm:t>
        <a:bodyPr/>
        <a:lstStyle/>
        <a:p>
          <a:endParaRPr lang="en-ZA"/>
        </a:p>
      </dgm:t>
    </dgm:pt>
    <dgm:pt modelId="{77FDD35F-5BA9-4F68-8687-B6CA902B4285}">
      <dgm:prSet phldrT="[Text]" custT="1"/>
      <dgm:spPr/>
      <dgm:t>
        <a:bodyPr/>
        <a:lstStyle/>
        <a:p>
          <a:r>
            <a:rPr lang="en-ZA" sz="1800" dirty="0"/>
            <a:t>Enterprise A</a:t>
          </a:r>
        </a:p>
        <a:p>
          <a:r>
            <a:rPr lang="en-ZA" sz="1800" dirty="0"/>
            <a:t>(Fully or Partly Own Enterprise B) – (Bidder)</a:t>
          </a:r>
        </a:p>
      </dgm:t>
    </dgm:pt>
    <dgm:pt modelId="{A8938B44-40F0-4FA4-B74F-CA958C56EE25}" type="parTrans" cxnId="{4D232BA1-C496-41DF-8410-D16C9C05B85D}">
      <dgm:prSet/>
      <dgm:spPr/>
      <dgm:t>
        <a:bodyPr/>
        <a:lstStyle/>
        <a:p>
          <a:endParaRPr lang="en-ZA" sz="1800"/>
        </a:p>
      </dgm:t>
    </dgm:pt>
    <dgm:pt modelId="{F1EA709E-C829-43A9-AB72-9C17AD4DEBF1}" type="sibTrans" cxnId="{4D232BA1-C496-41DF-8410-D16C9C05B85D}">
      <dgm:prSet/>
      <dgm:spPr/>
      <dgm:t>
        <a:bodyPr/>
        <a:lstStyle/>
        <a:p>
          <a:endParaRPr lang="en-ZA" sz="1800"/>
        </a:p>
      </dgm:t>
    </dgm:pt>
    <dgm:pt modelId="{E53C1748-D760-431F-A8DB-2F3AF932851B}">
      <dgm:prSet phldrT="[Text]" custT="1"/>
      <dgm:spPr/>
      <dgm:t>
        <a:bodyPr/>
        <a:lstStyle/>
        <a:p>
          <a:r>
            <a:rPr lang="en-ZA" sz="1800" dirty="0"/>
            <a:t>Enterprise B (Applicant)</a:t>
          </a:r>
        </a:p>
      </dgm:t>
    </dgm:pt>
    <dgm:pt modelId="{25B3F19F-52E3-4446-A8BC-656881DBDCB5}" type="parTrans" cxnId="{B2DC26FC-6082-4C84-BBD5-AF10E148D91A}">
      <dgm:prSet/>
      <dgm:spPr/>
      <dgm:t>
        <a:bodyPr/>
        <a:lstStyle/>
        <a:p>
          <a:endParaRPr lang="en-ZA" sz="1800"/>
        </a:p>
      </dgm:t>
    </dgm:pt>
    <dgm:pt modelId="{AC2A4C07-3F4C-4240-A120-3BEE28D486DB}" type="sibTrans" cxnId="{B2DC26FC-6082-4C84-BBD5-AF10E148D91A}">
      <dgm:prSet/>
      <dgm:spPr/>
      <dgm:t>
        <a:bodyPr/>
        <a:lstStyle/>
        <a:p>
          <a:endParaRPr lang="en-ZA" sz="1800"/>
        </a:p>
      </dgm:t>
    </dgm:pt>
    <dgm:pt modelId="{E55E9007-71AF-49D7-89EB-83946273D368}">
      <dgm:prSet phldrT="[Text]" custT="1"/>
      <dgm:spPr/>
      <dgm:t>
        <a:bodyPr/>
        <a:lstStyle/>
        <a:p>
          <a:r>
            <a:rPr lang="en-ZA" sz="1800" b="1" dirty="0">
              <a:solidFill>
                <a:schemeClr val="tx1"/>
              </a:solidFill>
            </a:rPr>
            <a:t>AGREEMENT</a:t>
          </a:r>
          <a:r>
            <a:rPr lang="en-ZA" sz="1800" dirty="0"/>
            <a:t> between</a:t>
          </a:r>
        </a:p>
        <a:p>
          <a:r>
            <a:rPr lang="en-ZA" sz="1800" dirty="0"/>
            <a:t>Enterprise A and Enterprise B </a:t>
          </a:r>
        </a:p>
      </dgm:t>
    </dgm:pt>
    <dgm:pt modelId="{9B581CB5-BEA1-4E7D-8A20-34A3E9D5ADD6}" type="parTrans" cxnId="{81EDBEFC-6232-4128-9B3E-B637BA267733}">
      <dgm:prSet/>
      <dgm:spPr/>
      <dgm:t>
        <a:bodyPr/>
        <a:lstStyle/>
        <a:p>
          <a:endParaRPr lang="en-ZA" sz="1800"/>
        </a:p>
      </dgm:t>
    </dgm:pt>
    <dgm:pt modelId="{E0001BCD-1224-4E4D-8014-3BD4A797AFE1}" type="sibTrans" cxnId="{81EDBEFC-6232-4128-9B3E-B637BA267733}">
      <dgm:prSet/>
      <dgm:spPr/>
      <dgm:t>
        <a:bodyPr/>
        <a:lstStyle/>
        <a:p>
          <a:endParaRPr lang="en-ZA" sz="1800"/>
        </a:p>
      </dgm:t>
    </dgm:pt>
    <dgm:pt modelId="{9C709FB9-1ABB-4833-BC96-5E3B8626AA40}">
      <dgm:prSet phldrT="[Text]" custT="1"/>
      <dgm:spPr/>
      <dgm:t>
        <a:bodyPr/>
        <a:lstStyle/>
        <a:p>
          <a:r>
            <a:rPr lang="en-ZA" sz="1800" dirty="0"/>
            <a:t>Tender – Bid </a:t>
          </a:r>
        </a:p>
      </dgm:t>
    </dgm:pt>
    <dgm:pt modelId="{98DEA179-ABF5-4996-A141-72E48567EBA1}" type="parTrans" cxnId="{67DF85B8-889C-4BB6-8C31-1C72A1D9286D}">
      <dgm:prSet/>
      <dgm:spPr/>
      <dgm:t>
        <a:bodyPr/>
        <a:lstStyle/>
        <a:p>
          <a:endParaRPr lang="en-ZA" sz="1800"/>
        </a:p>
      </dgm:t>
    </dgm:pt>
    <dgm:pt modelId="{A8E22147-93B5-40C8-B8AD-5CA492DE3B92}" type="sibTrans" cxnId="{67DF85B8-889C-4BB6-8C31-1C72A1D9286D}">
      <dgm:prSet/>
      <dgm:spPr/>
      <dgm:t>
        <a:bodyPr/>
        <a:lstStyle/>
        <a:p>
          <a:endParaRPr lang="en-ZA" sz="1800"/>
        </a:p>
      </dgm:t>
    </dgm:pt>
    <dgm:pt modelId="{B0BF0B2B-B634-4B12-BA04-F7DDCD548EED}" type="pres">
      <dgm:prSet presAssocID="{EB683235-EB24-4941-8A30-944C5BC0365B}" presName="Name0" presStyleCnt="0">
        <dgm:presLayoutVars>
          <dgm:chPref val="1"/>
          <dgm:dir/>
          <dgm:animOne val="branch"/>
          <dgm:animLvl val="lvl"/>
          <dgm:resizeHandles/>
        </dgm:presLayoutVars>
      </dgm:prSet>
      <dgm:spPr/>
    </dgm:pt>
    <dgm:pt modelId="{FCCE75C6-0243-44CC-A21C-7DD2BCFD4F8F}" type="pres">
      <dgm:prSet presAssocID="{77FDD35F-5BA9-4F68-8687-B6CA902B4285}" presName="vertOne" presStyleCnt="0"/>
      <dgm:spPr/>
    </dgm:pt>
    <dgm:pt modelId="{B7D3317A-859D-4446-9BAC-637B7E651247}" type="pres">
      <dgm:prSet presAssocID="{77FDD35F-5BA9-4F68-8687-B6CA902B4285}" presName="txOne" presStyleLbl="node0" presStyleIdx="0" presStyleCnt="1" custScaleY="18614" custLinFactY="-8524" custLinFactNeighborX="-49" custLinFactNeighborY="-100000">
        <dgm:presLayoutVars>
          <dgm:chPref val="3"/>
        </dgm:presLayoutVars>
      </dgm:prSet>
      <dgm:spPr/>
    </dgm:pt>
    <dgm:pt modelId="{4099115F-2811-4726-9079-5D9A6D4A6C62}" type="pres">
      <dgm:prSet presAssocID="{77FDD35F-5BA9-4F68-8687-B6CA902B4285}" presName="parTransOne" presStyleCnt="0"/>
      <dgm:spPr/>
    </dgm:pt>
    <dgm:pt modelId="{5F0AF285-6DB2-4A6A-B4A3-4B23441B93F3}" type="pres">
      <dgm:prSet presAssocID="{77FDD35F-5BA9-4F68-8687-B6CA902B4285}" presName="horzOne" presStyleCnt="0"/>
      <dgm:spPr/>
    </dgm:pt>
    <dgm:pt modelId="{D51E47EE-D10B-4C3E-BF9E-7FA6381DF379}" type="pres">
      <dgm:prSet presAssocID="{E53C1748-D760-431F-A8DB-2F3AF932851B}" presName="vertTwo" presStyleCnt="0"/>
      <dgm:spPr/>
    </dgm:pt>
    <dgm:pt modelId="{18392504-8982-4478-8210-77B3728F6937}" type="pres">
      <dgm:prSet presAssocID="{E53C1748-D760-431F-A8DB-2F3AF932851B}" presName="txTwo" presStyleLbl="node2" presStyleIdx="0" presStyleCnt="1" custScaleY="17409" custLinFactY="-1536" custLinFactNeighborX="-1119" custLinFactNeighborY="-100000">
        <dgm:presLayoutVars>
          <dgm:chPref val="3"/>
        </dgm:presLayoutVars>
      </dgm:prSet>
      <dgm:spPr/>
    </dgm:pt>
    <dgm:pt modelId="{8DA967D3-F4F0-49D4-A1FD-5A863BF0F101}" type="pres">
      <dgm:prSet presAssocID="{E53C1748-D760-431F-A8DB-2F3AF932851B}" presName="parTransTwo" presStyleCnt="0"/>
      <dgm:spPr/>
    </dgm:pt>
    <dgm:pt modelId="{91260409-EF7E-4793-A292-6E5EE77E3CA4}" type="pres">
      <dgm:prSet presAssocID="{E53C1748-D760-431F-A8DB-2F3AF932851B}" presName="horzTwo" presStyleCnt="0"/>
      <dgm:spPr/>
    </dgm:pt>
    <dgm:pt modelId="{662F12DF-2091-429D-96F7-F5750D44C23C}" type="pres">
      <dgm:prSet presAssocID="{E55E9007-71AF-49D7-89EB-83946273D368}" presName="vertThree" presStyleCnt="0"/>
      <dgm:spPr/>
    </dgm:pt>
    <dgm:pt modelId="{1BAA2D32-0423-4791-A35E-1803E3C14127}" type="pres">
      <dgm:prSet presAssocID="{E55E9007-71AF-49D7-89EB-83946273D368}" presName="txThree" presStyleLbl="node3" presStyleIdx="0" presStyleCnt="1" custScaleY="18939" custLinFactY="-4117" custLinFactNeighborX="-1119" custLinFactNeighborY="-100000">
        <dgm:presLayoutVars>
          <dgm:chPref val="3"/>
        </dgm:presLayoutVars>
      </dgm:prSet>
      <dgm:spPr/>
    </dgm:pt>
    <dgm:pt modelId="{F6FFB66A-F76C-4D8D-B7BF-DE7C377F3B94}" type="pres">
      <dgm:prSet presAssocID="{E55E9007-71AF-49D7-89EB-83946273D368}" presName="parTransThree" presStyleCnt="0"/>
      <dgm:spPr/>
    </dgm:pt>
    <dgm:pt modelId="{ABC51218-1D33-4A39-BB65-44F76E8A6523}" type="pres">
      <dgm:prSet presAssocID="{E55E9007-71AF-49D7-89EB-83946273D368}" presName="horzThree" presStyleCnt="0"/>
      <dgm:spPr/>
    </dgm:pt>
    <dgm:pt modelId="{BD1798FC-6365-4C13-85CF-89BDB3061592}" type="pres">
      <dgm:prSet presAssocID="{9C709FB9-1ABB-4833-BC96-5E3B8626AA40}" presName="vertFour" presStyleCnt="0">
        <dgm:presLayoutVars>
          <dgm:chPref val="3"/>
        </dgm:presLayoutVars>
      </dgm:prSet>
      <dgm:spPr/>
    </dgm:pt>
    <dgm:pt modelId="{564F1F00-CE0F-4782-BA1D-3A3BEE96057E}" type="pres">
      <dgm:prSet presAssocID="{9C709FB9-1ABB-4833-BC96-5E3B8626AA40}" presName="txFour" presStyleLbl="node4" presStyleIdx="0" presStyleCnt="1" custScaleY="20282" custLinFactNeighborX="-366" custLinFactNeighborY="-11630">
        <dgm:presLayoutVars>
          <dgm:chPref val="3"/>
        </dgm:presLayoutVars>
      </dgm:prSet>
      <dgm:spPr/>
    </dgm:pt>
    <dgm:pt modelId="{B3DBDB1C-E2B3-48B5-B05A-F597BE7C98A4}" type="pres">
      <dgm:prSet presAssocID="{9C709FB9-1ABB-4833-BC96-5E3B8626AA40}" presName="horzFour" presStyleCnt="0"/>
      <dgm:spPr/>
    </dgm:pt>
  </dgm:ptLst>
  <dgm:cxnLst>
    <dgm:cxn modelId="{6E61CA00-910C-4366-A97D-973F0964BBCB}" type="presOf" srcId="{E53C1748-D760-431F-A8DB-2F3AF932851B}" destId="{18392504-8982-4478-8210-77B3728F6937}" srcOrd="0" destOrd="0" presId="urn:microsoft.com/office/officeart/2005/8/layout/hierarchy4"/>
    <dgm:cxn modelId="{D199A701-0506-4DAE-B096-0A20CC8FF229}" type="presOf" srcId="{E55E9007-71AF-49D7-89EB-83946273D368}" destId="{1BAA2D32-0423-4791-A35E-1803E3C14127}" srcOrd="0" destOrd="0" presId="urn:microsoft.com/office/officeart/2005/8/layout/hierarchy4"/>
    <dgm:cxn modelId="{08AC2611-FB7B-4ACE-951A-B98D0E9BB861}" type="presOf" srcId="{EB683235-EB24-4941-8A30-944C5BC0365B}" destId="{B0BF0B2B-B634-4B12-BA04-F7DDCD548EED}" srcOrd="0" destOrd="0" presId="urn:microsoft.com/office/officeart/2005/8/layout/hierarchy4"/>
    <dgm:cxn modelId="{E25F083D-BE4B-4ACB-BB26-7BE8B78BCA82}" type="presOf" srcId="{77FDD35F-5BA9-4F68-8687-B6CA902B4285}" destId="{B7D3317A-859D-4446-9BAC-637B7E651247}" srcOrd="0" destOrd="0" presId="urn:microsoft.com/office/officeart/2005/8/layout/hierarchy4"/>
    <dgm:cxn modelId="{4D232BA1-C496-41DF-8410-D16C9C05B85D}" srcId="{EB683235-EB24-4941-8A30-944C5BC0365B}" destId="{77FDD35F-5BA9-4F68-8687-B6CA902B4285}" srcOrd="0" destOrd="0" parTransId="{A8938B44-40F0-4FA4-B74F-CA958C56EE25}" sibTransId="{F1EA709E-C829-43A9-AB72-9C17AD4DEBF1}"/>
    <dgm:cxn modelId="{67DF85B8-889C-4BB6-8C31-1C72A1D9286D}" srcId="{E55E9007-71AF-49D7-89EB-83946273D368}" destId="{9C709FB9-1ABB-4833-BC96-5E3B8626AA40}" srcOrd="0" destOrd="0" parTransId="{98DEA179-ABF5-4996-A141-72E48567EBA1}" sibTransId="{A8E22147-93B5-40C8-B8AD-5CA492DE3B92}"/>
    <dgm:cxn modelId="{36ED87F1-D3AF-400F-BE85-D04BDB1725C1}" type="presOf" srcId="{9C709FB9-1ABB-4833-BC96-5E3B8626AA40}" destId="{564F1F00-CE0F-4782-BA1D-3A3BEE96057E}" srcOrd="0" destOrd="0" presId="urn:microsoft.com/office/officeart/2005/8/layout/hierarchy4"/>
    <dgm:cxn modelId="{B2DC26FC-6082-4C84-BBD5-AF10E148D91A}" srcId="{77FDD35F-5BA9-4F68-8687-B6CA902B4285}" destId="{E53C1748-D760-431F-A8DB-2F3AF932851B}" srcOrd="0" destOrd="0" parTransId="{25B3F19F-52E3-4446-A8BC-656881DBDCB5}" sibTransId="{AC2A4C07-3F4C-4240-A120-3BEE28D486DB}"/>
    <dgm:cxn modelId="{81EDBEFC-6232-4128-9B3E-B637BA267733}" srcId="{E53C1748-D760-431F-A8DB-2F3AF932851B}" destId="{E55E9007-71AF-49D7-89EB-83946273D368}" srcOrd="0" destOrd="0" parTransId="{9B581CB5-BEA1-4E7D-8A20-34A3E9D5ADD6}" sibTransId="{E0001BCD-1224-4E4D-8014-3BD4A797AFE1}"/>
    <dgm:cxn modelId="{6EF2B133-85AD-4479-AE88-F17D7365E503}" type="presParOf" srcId="{B0BF0B2B-B634-4B12-BA04-F7DDCD548EED}" destId="{FCCE75C6-0243-44CC-A21C-7DD2BCFD4F8F}" srcOrd="0" destOrd="0" presId="urn:microsoft.com/office/officeart/2005/8/layout/hierarchy4"/>
    <dgm:cxn modelId="{F3D8551F-2397-448F-A3BF-6E04E7F661FC}" type="presParOf" srcId="{FCCE75C6-0243-44CC-A21C-7DD2BCFD4F8F}" destId="{B7D3317A-859D-4446-9BAC-637B7E651247}" srcOrd="0" destOrd="0" presId="urn:microsoft.com/office/officeart/2005/8/layout/hierarchy4"/>
    <dgm:cxn modelId="{D1DDCD81-16D3-472F-8F90-5F6316896889}" type="presParOf" srcId="{FCCE75C6-0243-44CC-A21C-7DD2BCFD4F8F}" destId="{4099115F-2811-4726-9079-5D9A6D4A6C62}" srcOrd="1" destOrd="0" presId="urn:microsoft.com/office/officeart/2005/8/layout/hierarchy4"/>
    <dgm:cxn modelId="{F720904F-F874-47DB-9A50-A4DA097BDEAD}" type="presParOf" srcId="{FCCE75C6-0243-44CC-A21C-7DD2BCFD4F8F}" destId="{5F0AF285-6DB2-4A6A-B4A3-4B23441B93F3}" srcOrd="2" destOrd="0" presId="urn:microsoft.com/office/officeart/2005/8/layout/hierarchy4"/>
    <dgm:cxn modelId="{6C655F32-6678-4109-BA83-A7E26C497416}" type="presParOf" srcId="{5F0AF285-6DB2-4A6A-B4A3-4B23441B93F3}" destId="{D51E47EE-D10B-4C3E-BF9E-7FA6381DF379}" srcOrd="0" destOrd="0" presId="urn:microsoft.com/office/officeart/2005/8/layout/hierarchy4"/>
    <dgm:cxn modelId="{9F768A52-7C42-4CA0-B4B8-76B5BDAF0617}" type="presParOf" srcId="{D51E47EE-D10B-4C3E-BF9E-7FA6381DF379}" destId="{18392504-8982-4478-8210-77B3728F6937}" srcOrd="0" destOrd="0" presId="urn:microsoft.com/office/officeart/2005/8/layout/hierarchy4"/>
    <dgm:cxn modelId="{537CAD55-488D-4658-BCC5-8FE658F4F48E}" type="presParOf" srcId="{D51E47EE-D10B-4C3E-BF9E-7FA6381DF379}" destId="{8DA967D3-F4F0-49D4-A1FD-5A863BF0F101}" srcOrd="1" destOrd="0" presId="urn:microsoft.com/office/officeart/2005/8/layout/hierarchy4"/>
    <dgm:cxn modelId="{A8CF3584-7AA9-4C6E-AB13-6C034AB741B8}" type="presParOf" srcId="{D51E47EE-D10B-4C3E-BF9E-7FA6381DF379}" destId="{91260409-EF7E-4793-A292-6E5EE77E3CA4}" srcOrd="2" destOrd="0" presId="urn:microsoft.com/office/officeart/2005/8/layout/hierarchy4"/>
    <dgm:cxn modelId="{B60D9D91-C22D-4DE2-8FA5-097C1EAB1DD4}" type="presParOf" srcId="{91260409-EF7E-4793-A292-6E5EE77E3CA4}" destId="{662F12DF-2091-429D-96F7-F5750D44C23C}" srcOrd="0" destOrd="0" presId="urn:microsoft.com/office/officeart/2005/8/layout/hierarchy4"/>
    <dgm:cxn modelId="{6B09555D-344B-4610-91A1-1FB12AB625CC}" type="presParOf" srcId="{662F12DF-2091-429D-96F7-F5750D44C23C}" destId="{1BAA2D32-0423-4791-A35E-1803E3C14127}" srcOrd="0" destOrd="0" presId="urn:microsoft.com/office/officeart/2005/8/layout/hierarchy4"/>
    <dgm:cxn modelId="{BD446BC1-2C18-426A-8C1C-7B60C1DE16DE}" type="presParOf" srcId="{662F12DF-2091-429D-96F7-F5750D44C23C}" destId="{F6FFB66A-F76C-4D8D-B7BF-DE7C377F3B94}" srcOrd="1" destOrd="0" presId="urn:microsoft.com/office/officeart/2005/8/layout/hierarchy4"/>
    <dgm:cxn modelId="{65593984-3A52-49DE-8008-133402C929B4}" type="presParOf" srcId="{662F12DF-2091-429D-96F7-F5750D44C23C}" destId="{ABC51218-1D33-4A39-BB65-44F76E8A6523}" srcOrd="2" destOrd="0" presId="urn:microsoft.com/office/officeart/2005/8/layout/hierarchy4"/>
    <dgm:cxn modelId="{09639C8B-CFCF-4E04-93CD-0AFD5AF3B4AE}" type="presParOf" srcId="{ABC51218-1D33-4A39-BB65-44F76E8A6523}" destId="{BD1798FC-6365-4C13-85CF-89BDB3061592}" srcOrd="0" destOrd="0" presId="urn:microsoft.com/office/officeart/2005/8/layout/hierarchy4"/>
    <dgm:cxn modelId="{80622BE2-17E3-4B32-AD2A-53FD4800F6DD}" type="presParOf" srcId="{BD1798FC-6365-4C13-85CF-89BDB3061592}" destId="{564F1F00-CE0F-4782-BA1D-3A3BEE96057E}" srcOrd="0" destOrd="0" presId="urn:microsoft.com/office/officeart/2005/8/layout/hierarchy4"/>
    <dgm:cxn modelId="{62549C47-91ED-44F6-B6AA-629DB91D78F3}" type="presParOf" srcId="{BD1798FC-6365-4C13-85CF-89BDB3061592}" destId="{B3DBDB1C-E2B3-48B5-B05A-F597BE7C98A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1745" y="1344"/>
          <a:ext cx="4724357" cy="9646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Company A (Parent company)</a:t>
          </a:r>
        </a:p>
      </dsp:txBody>
      <dsp:txXfrm>
        <a:off x="29998" y="29597"/>
        <a:ext cx="4667851" cy="908132"/>
      </dsp:txXfrm>
    </dsp:sp>
    <dsp:sp modelId="{18392504-8982-4478-8210-77B3728F6937}">
      <dsp:nvSpPr>
        <dsp:cNvPr id="0" name=""/>
        <dsp:cNvSpPr/>
      </dsp:nvSpPr>
      <dsp:spPr>
        <a:xfrm>
          <a:off x="10293" y="807859"/>
          <a:ext cx="2262540" cy="8867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(Bidder)</a:t>
          </a:r>
        </a:p>
      </dsp:txBody>
      <dsp:txXfrm>
        <a:off x="36265" y="833831"/>
        <a:ext cx="2210596" cy="834819"/>
      </dsp:txXfrm>
    </dsp:sp>
    <dsp:sp modelId="{1BAA2D32-0423-4791-A35E-1803E3C14127}">
      <dsp:nvSpPr>
        <dsp:cNvPr id="0" name=""/>
        <dsp:cNvSpPr/>
      </dsp:nvSpPr>
      <dsp:spPr>
        <a:xfrm>
          <a:off x="1347988" y="1821440"/>
          <a:ext cx="2253715" cy="134674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 </a:t>
          </a:r>
          <a:r>
            <a:rPr lang="en-ZA" sz="1800" kern="1200" dirty="0"/>
            <a:t>between</a:t>
          </a:r>
        </a:p>
        <a:p>
          <a:pPr marL="0" lvl="0" indent="0" algn="ctr" defTabSz="800100">
            <a:lnSpc>
              <a:spcPct val="90000"/>
            </a:lnSpc>
            <a:spcBef>
              <a:spcPct val="0"/>
            </a:spcBef>
            <a:spcAft>
              <a:spcPct val="35000"/>
            </a:spcAft>
            <a:buNone/>
          </a:pPr>
          <a:r>
            <a:rPr lang="en-ZA" sz="1800" kern="1200" dirty="0"/>
            <a:t>Enterprise B and Enterprise C </a:t>
          </a:r>
        </a:p>
      </dsp:txBody>
      <dsp:txXfrm>
        <a:off x="1387433" y="1860885"/>
        <a:ext cx="2174825" cy="1267851"/>
      </dsp:txXfrm>
    </dsp:sp>
    <dsp:sp modelId="{564F1F00-CE0F-4782-BA1D-3A3BEE96057E}">
      <dsp:nvSpPr>
        <dsp:cNvPr id="0" name=""/>
        <dsp:cNvSpPr/>
      </dsp:nvSpPr>
      <dsp:spPr>
        <a:xfrm>
          <a:off x="1348800" y="3343895"/>
          <a:ext cx="2253715" cy="96463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1377053" y="3372148"/>
        <a:ext cx="2197209" cy="908132"/>
      </dsp:txXfrm>
    </dsp:sp>
    <dsp:sp modelId="{431E55B8-46D4-4153-968E-874021A0BA0E}">
      <dsp:nvSpPr>
        <dsp:cNvPr id="0" name=""/>
        <dsp:cNvSpPr/>
      </dsp:nvSpPr>
      <dsp:spPr>
        <a:xfrm>
          <a:off x="2448972" y="822779"/>
          <a:ext cx="2262540" cy="85323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C (Applicant)</a:t>
          </a:r>
        </a:p>
      </dsp:txBody>
      <dsp:txXfrm>
        <a:off x="2473962" y="847769"/>
        <a:ext cx="2212560" cy="803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3317A-859D-4446-9BAC-637B7E651247}">
      <dsp:nvSpPr>
        <dsp:cNvPr id="0" name=""/>
        <dsp:cNvSpPr/>
      </dsp:nvSpPr>
      <dsp:spPr>
        <a:xfrm>
          <a:off x="0" y="0"/>
          <a:ext cx="4727848" cy="9121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A</a:t>
          </a:r>
        </a:p>
        <a:p>
          <a:pPr marL="0" lvl="0" indent="0" algn="ctr" defTabSz="800100">
            <a:lnSpc>
              <a:spcPct val="90000"/>
            </a:lnSpc>
            <a:spcBef>
              <a:spcPct val="0"/>
            </a:spcBef>
            <a:spcAft>
              <a:spcPct val="35000"/>
            </a:spcAft>
            <a:buNone/>
          </a:pPr>
          <a:r>
            <a:rPr lang="en-ZA" sz="1800" kern="1200" dirty="0"/>
            <a:t>(Fully or Partly Own Enterprise B) – (Bidder)</a:t>
          </a:r>
        </a:p>
      </dsp:txBody>
      <dsp:txXfrm>
        <a:off x="26716" y="26716"/>
        <a:ext cx="4674416" cy="858728"/>
      </dsp:txXfrm>
    </dsp:sp>
    <dsp:sp modelId="{18392504-8982-4478-8210-77B3728F6937}">
      <dsp:nvSpPr>
        <dsp:cNvPr id="0" name=""/>
        <dsp:cNvSpPr/>
      </dsp:nvSpPr>
      <dsp:spPr>
        <a:xfrm>
          <a:off x="0" y="1046322"/>
          <a:ext cx="4727848" cy="85311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Enterprise B (Applicant)</a:t>
          </a:r>
        </a:p>
      </dsp:txBody>
      <dsp:txXfrm>
        <a:off x="24987" y="1071309"/>
        <a:ext cx="4677874" cy="803136"/>
      </dsp:txXfrm>
    </dsp:sp>
    <dsp:sp modelId="{1BAA2D32-0423-4791-A35E-1803E3C14127}">
      <dsp:nvSpPr>
        <dsp:cNvPr id="0" name=""/>
        <dsp:cNvSpPr/>
      </dsp:nvSpPr>
      <dsp:spPr>
        <a:xfrm>
          <a:off x="0" y="2037712"/>
          <a:ext cx="4727848" cy="92808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dirty="0">
              <a:solidFill>
                <a:schemeClr val="tx1"/>
              </a:solidFill>
            </a:rPr>
            <a:t>AGREEMENT</a:t>
          </a:r>
          <a:r>
            <a:rPr lang="en-ZA" sz="1800" kern="1200" dirty="0"/>
            <a:t> between</a:t>
          </a:r>
        </a:p>
        <a:p>
          <a:pPr marL="0" lvl="0" indent="0" algn="ctr" defTabSz="800100">
            <a:lnSpc>
              <a:spcPct val="90000"/>
            </a:lnSpc>
            <a:spcBef>
              <a:spcPct val="0"/>
            </a:spcBef>
            <a:spcAft>
              <a:spcPct val="35000"/>
            </a:spcAft>
            <a:buNone/>
          </a:pPr>
          <a:r>
            <a:rPr lang="en-ZA" sz="1800" kern="1200" dirty="0"/>
            <a:t>Enterprise A and Enterprise B </a:t>
          </a:r>
        </a:p>
      </dsp:txBody>
      <dsp:txXfrm>
        <a:off x="27183" y="2064895"/>
        <a:ext cx="4673482" cy="873720"/>
      </dsp:txXfrm>
    </dsp:sp>
    <dsp:sp modelId="{564F1F00-CE0F-4782-BA1D-3A3BEE96057E}">
      <dsp:nvSpPr>
        <dsp:cNvPr id="0" name=""/>
        <dsp:cNvSpPr/>
      </dsp:nvSpPr>
      <dsp:spPr>
        <a:xfrm>
          <a:off x="0" y="3127150"/>
          <a:ext cx="4727848" cy="9938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t>Tender – Bid </a:t>
          </a:r>
        </a:p>
      </dsp:txBody>
      <dsp:txXfrm>
        <a:off x="29110" y="3156260"/>
        <a:ext cx="4669628" cy="9356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5B3E96-510A-4CE8-A11B-31CBD2FA4C0D}" type="datetimeFigureOut">
              <a:rPr lang="en-US" smtClean="0"/>
              <a:pPr/>
              <a:t>11/7/2025</a:t>
            </a:fld>
            <a:endParaRPr lang="en-ZA"/>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7A12ED-F32A-47F0-AB5B-DA049A49CEC4}" type="slidenum">
              <a:rPr lang="en-ZA" smtClean="0"/>
              <a:pPr/>
              <a:t>‹#›</a:t>
            </a:fld>
            <a:endParaRPr lang="en-Z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2EB90656-425C-4BD6-8B59-937B71857D80}" type="datetimeFigureOut">
              <a:rPr lang="en-US" smtClean="0"/>
              <a:pPr/>
              <a:t>11/7/2025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D4EA3F3-7F60-4372-AD96-0BFBCD79137E}" type="slidenum">
              <a:rPr lang="en-ZA" smtClean="0"/>
              <a:pPr/>
              <a:t>‹#›</a:t>
            </a:fld>
            <a:endParaRPr lang="en-ZA"/>
          </a:p>
        </p:txBody>
      </p:sp>
    </p:spTree>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8F783065-C2FC-4804-BC0B-97B864B91CCB}" type="datetime1">
              <a:rPr lang="en-US" smtClean="0"/>
              <a:pPr/>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a:t>
            </a:fld>
            <a:endParaRPr lang="en-ZA"/>
          </a:p>
        </p:txBody>
      </p:sp>
    </p:spTree>
    <p:extLst>
      <p:ext uri="{BB962C8B-B14F-4D97-AF65-F5344CB8AC3E}">
        <p14:creationId xmlns:p14="http://schemas.microsoft.com/office/powerpoint/2010/main" val="2165926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D5B60AA3-F72E-4548-86CB-B383ACA2DF0F}" type="datetime1">
              <a:rPr lang="en-US" smtClean="0"/>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18</a:t>
            </a:fld>
            <a:endParaRPr lang="en-ZA"/>
          </a:p>
        </p:txBody>
      </p:sp>
    </p:spTree>
    <p:extLst>
      <p:ext uri="{BB962C8B-B14F-4D97-AF65-F5344CB8AC3E}">
        <p14:creationId xmlns:p14="http://schemas.microsoft.com/office/powerpoint/2010/main" val="287102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344E4-9C11-74D9-9EB0-A95E5BA06E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3D983-30BB-7F3C-1283-00262931F5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883548-A1AC-C2B5-6202-CDDD6F57730E}"/>
              </a:ext>
            </a:extLst>
          </p:cNvPr>
          <p:cNvSpPr>
            <a:spLocks noGrp="1"/>
          </p:cNvSpPr>
          <p:nvPr>
            <p:ph type="body" idx="1"/>
          </p:nvPr>
        </p:nvSpPr>
        <p:spPr/>
        <p:txBody>
          <a:bodyPr/>
          <a:lstStyle/>
          <a:p>
            <a:r>
              <a:rPr lang="en-ZA" dirty="0"/>
              <a:t>Compliance to all specifications and regulations – all other bids prices measured against lowest and calculated accordingly, to obtain a score out of 90</a:t>
            </a:r>
          </a:p>
        </p:txBody>
      </p:sp>
      <p:sp>
        <p:nvSpPr>
          <p:cNvPr id="4" name="Date Placeholder 3">
            <a:extLst>
              <a:ext uri="{FF2B5EF4-FFF2-40B4-BE49-F238E27FC236}">
                <a16:creationId xmlns:a16="http://schemas.microsoft.com/office/drawing/2014/main" id="{149D8E59-ECCD-7AE2-E62F-0D2C3684755C}"/>
              </a:ext>
            </a:extLst>
          </p:cNvPr>
          <p:cNvSpPr>
            <a:spLocks noGrp="1"/>
          </p:cNvSpPr>
          <p:nvPr>
            <p:ph type="dt" idx="1"/>
          </p:nvPr>
        </p:nvSpPr>
        <p:spPr/>
        <p:txBody>
          <a:bodyPr/>
          <a:lstStyle/>
          <a:p>
            <a:fld id="{2B331C96-53A7-4181-AC24-C907F9B4BEF5}" type="datetime1">
              <a:rPr lang="en-US" smtClean="0"/>
              <a:t>11/7/2025</a:t>
            </a:fld>
            <a:endParaRPr lang="en-ZA" dirty="0"/>
          </a:p>
        </p:txBody>
      </p:sp>
      <p:sp>
        <p:nvSpPr>
          <p:cNvPr id="5" name="Footer Placeholder 4">
            <a:extLst>
              <a:ext uri="{FF2B5EF4-FFF2-40B4-BE49-F238E27FC236}">
                <a16:creationId xmlns:a16="http://schemas.microsoft.com/office/drawing/2014/main" id="{43D76B0B-78D6-89AB-8A2A-08644CA2C4C6}"/>
              </a:ext>
            </a:extLst>
          </p:cNvPr>
          <p:cNvSpPr>
            <a:spLocks noGrp="1"/>
          </p:cNvSpPr>
          <p:nvPr>
            <p:ph type="ftr" sz="quarter" idx="4"/>
          </p:nvPr>
        </p:nvSpPr>
        <p:spPr/>
        <p:txBody>
          <a:bodyPr/>
          <a:lstStyle/>
          <a:p>
            <a:endParaRPr lang="en-ZA" dirty="0"/>
          </a:p>
        </p:txBody>
      </p:sp>
      <p:sp>
        <p:nvSpPr>
          <p:cNvPr id="6" name="Slide Number Placeholder 5">
            <a:extLst>
              <a:ext uri="{FF2B5EF4-FFF2-40B4-BE49-F238E27FC236}">
                <a16:creationId xmlns:a16="http://schemas.microsoft.com/office/drawing/2014/main" id="{82248B9A-6018-B252-4A2F-9B3E126CB6AF}"/>
              </a:ext>
            </a:extLst>
          </p:cNvPr>
          <p:cNvSpPr>
            <a:spLocks noGrp="1"/>
          </p:cNvSpPr>
          <p:nvPr>
            <p:ph type="sldNum" sz="quarter" idx="5"/>
          </p:nvPr>
        </p:nvSpPr>
        <p:spPr/>
        <p:txBody>
          <a:bodyPr/>
          <a:lstStyle/>
          <a:p>
            <a:fld id="{BD4EA3F3-7F60-4372-AD96-0BFBCD79137E}" type="slidenum">
              <a:rPr lang="en-ZA" smtClean="0"/>
              <a:pPr/>
              <a:t>34</a:t>
            </a:fld>
            <a:endParaRPr lang="en-ZA" dirty="0"/>
          </a:p>
        </p:txBody>
      </p:sp>
    </p:spTree>
    <p:extLst>
      <p:ext uri="{BB962C8B-B14F-4D97-AF65-F5344CB8AC3E}">
        <p14:creationId xmlns:p14="http://schemas.microsoft.com/office/powerpoint/2010/main" val="130422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850" lvl="2" indent="-450850"/>
            <a:endParaRPr lang="en-ZA" sz="2000" dirty="0">
              <a:latin typeface="Arial" pitchFamily="34" charset="0"/>
              <a:cs typeface="Arial" pitchFamily="34" charset="0"/>
            </a:endParaRPr>
          </a:p>
          <a:p>
            <a:endParaRPr lang="en-ZA" dirty="0"/>
          </a:p>
        </p:txBody>
      </p:sp>
      <p:sp>
        <p:nvSpPr>
          <p:cNvPr id="4" name="Date Placeholder 3"/>
          <p:cNvSpPr>
            <a:spLocks noGrp="1"/>
          </p:cNvSpPr>
          <p:nvPr>
            <p:ph type="dt" idx="1"/>
          </p:nvPr>
        </p:nvSpPr>
        <p:spPr/>
        <p:txBody>
          <a:bodyPr/>
          <a:lstStyle/>
          <a:p>
            <a:fld id="{F66E407E-BE12-43F9-8C9A-626DCEF25001}" type="datetime1">
              <a:rPr lang="en-US" smtClean="0"/>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43</a:t>
            </a:fld>
            <a:endParaRPr lang="en-ZA"/>
          </a:p>
        </p:txBody>
      </p:sp>
    </p:spTree>
    <p:extLst>
      <p:ext uri="{BB962C8B-B14F-4D97-AF65-F5344CB8AC3E}">
        <p14:creationId xmlns:p14="http://schemas.microsoft.com/office/powerpoint/2010/main" val="2821620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02708692-611D-4C68-841F-B37B72C29063}" type="datetime1">
              <a:rPr lang="en-US" smtClean="0"/>
              <a:pPr/>
              <a:t>11/7/2025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BD4EA3F3-7F60-4372-AD96-0BFBCD79137E}" type="slidenum">
              <a:rPr lang="en-ZA" smtClean="0"/>
              <a:pPr/>
              <a:t>55</a:t>
            </a:fld>
            <a:endParaRPr lang="en-ZA"/>
          </a:p>
        </p:txBody>
      </p:sp>
    </p:spTree>
    <p:extLst>
      <p:ext uri="{BB962C8B-B14F-4D97-AF65-F5344CB8AC3E}">
        <p14:creationId xmlns:p14="http://schemas.microsoft.com/office/powerpoint/2010/main" val="901330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a:solidFill>
                  <a:schemeClr val="tx1"/>
                </a:solidFill>
                <a:effectLst/>
                <a:latin typeface="+mn-lt"/>
                <a:ea typeface="+mn-ea"/>
                <a:cs typeface="+mn-cs"/>
              </a:rPr>
              <a:t> </a:t>
            </a:r>
            <a:endParaRPr lang="en-ZA" dirty="0"/>
          </a:p>
        </p:txBody>
      </p:sp>
      <p:sp>
        <p:nvSpPr>
          <p:cNvPr id="4" name="Slide Number Placeholder 3"/>
          <p:cNvSpPr>
            <a:spLocks noGrp="1"/>
          </p:cNvSpPr>
          <p:nvPr>
            <p:ph type="sldNum" sz="quarter" idx="10"/>
          </p:nvPr>
        </p:nvSpPr>
        <p:spPr/>
        <p:txBody>
          <a:bodyPr/>
          <a:lstStyle/>
          <a:p>
            <a:fld id="{BD4EA3F3-7F60-4372-AD96-0BFBCD79137E}" type="slidenum">
              <a:rPr lang="en-ZA" smtClean="0"/>
              <a:pPr/>
              <a:t>2</a:t>
            </a:fld>
            <a:endParaRPr lang="en-ZA"/>
          </a:p>
        </p:txBody>
      </p:sp>
      <p:sp>
        <p:nvSpPr>
          <p:cNvPr id="5" name="Date Placeholder 4"/>
          <p:cNvSpPr>
            <a:spLocks noGrp="1"/>
          </p:cNvSpPr>
          <p:nvPr>
            <p:ph type="dt" idx="11"/>
          </p:nvPr>
        </p:nvSpPr>
        <p:spPr/>
        <p:txBody>
          <a:bodyPr/>
          <a:lstStyle/>
          <a:p>
            <a:fld id="{7503E255-4AEF-4C54-9967-59FBF84C76AC}" type="datetime1">
              <a:rPr lang="en-US" smtClean="0"/>
              <a:pPr/>
              <a:t>11/7/2025</a:t>
            </a:fld>
            <a:endParaRPr lang="en-ZA"/>
          </a:p>
        </p:txBody>
      </p:sp>
      <p:sp>
        <p:nvSpPr>
          <p:cNvPr id="6" name="Footer Placeholder 5"/>
          <p:cNvSpPr>
            <a:spLocks noGrp="1"/>
          </p:cNvSpPr>
          <p:nvPr>
            <p:ph type="ftr" sz="quarter" idx="12"/>
          </p:nvPr>
        </p:nvSpPr>
        <p:spPr/>
        <p:txBody>
          <a:bodyPr/>
          <a:lstStyle/>
          <a:p>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680DDD62-C30A-4097-8DBB-A7096F7D4901}" type="datetime1">
              <a:rPr lang="en-US" smtClean="0"/>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3</a:t>
            </a:fld>
            <a:endParaRPr lang="en-ZA"/>
          </a:p>
        </p:txBody>
      </p:sp>
    </p:spTree>
    <p:extLst>
      <p:ext uri="{BB962C8B-B14F-4D97-AF65-F5344CB8AC3E}">
        <p14:creationId xmlns:p14="http://schemas.microsoft.com/office/powerpoint/2010/main" val="1920841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3" indent="0" algn="ctr">
              <a:buFont typeface="Wingdings" pitchFamily="2" charset="2"/>
              <a:buChar char="Ø"/>
            </a:pPr>
            <a:r>
              <a:rPr lang="en-ZA" sz="2000" dirty="0">
                <a:latin typeface="Arial" pitchFamily="34" charset="0"/>
                <a:cs typeface="Arial" pitchFamily="34" charset="0"/>
              </a:rPr>
              <a:t>All SBD, PBD and Bid Response forms fully completed and printed, signed where indicated. </a:t>
            </a:r>
          </a:p>
          <a:p>
            <a:pPr marL="0" lvl="3" indent="0" algn="ctr">
              <a:buFont typeface="Wingdings" pitchFamily="2" charset="2"/>
              <a:buChar char="Ø"/>
            </a:pPr>
            <a:r>
              <a:rPr lang="en-ZA" sz="2000" dirty="0">
                <a:latin typeface="Arial" pitchFamily="34" charset="0"/>
                <a:cs typeface="Arial" pitchFamily="34" charset="0"/>
              </a:rPr>
              <a:t>Remaining entry fields completed clearly in black ink, handwritten in capital letters. </a:t>
            </a:r>
          </a:p>
          <a:p>
            <a:endParaRPr lang="en-ZA" dirty="0"/>
          </a:p>
        </p:txBody>
      </p:sp>
      <p:sp>
        <p:nvSpPr>
          <p:cNvPr id="4" name="Date Placeholder 3"/>
          <p:cNvSpPr>
            <a:spLocks noGrp="1"/>
          </p:cNvSpPr>
          <p:nvPr>
            <p:ph type="dt" idx="1"/>
          </p:nvPr>
        </p:nvSpPr>
        <p:spPr/>
        <p:txBody>
          <a:bodyPr/>
          <a:lstStyle/>
          <a:p>
            <a:fld id="{0395DC7E-6B88-4978-87EE-EF48B69D083E}" type="datetime1">
              <a:rPr lang="en-US" smtClean="0"/>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4</a:t>
            </a:fld>
            <a:endParaRPr lang="en-ZA"/>
          </a:p>
        </p:txBody>
      </p:sp>
    </p:spTree>
    <p:extLst>
      <p:ext uri="{BB962C8B-B14F-4D97-AF65-F5344CB8AC3E}">
        <p14:creationId xmlns:p14="http://schemas.microsoft.com/office/powerpoint/2010/main" val="181809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A36A1E35-2C56-4B77-8D79-EB9463FA6A40}" type="datetime1">
              <a:rPr lang="en-US" smtClean="0"/>
              <a:pPr/>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7</a:t>
            </a:fld>
            <a:endParaRPr lang="en-ZA"/>
          </a:p>
        </p:txBody>
      </p:sp>
    </p:spTree>
    <p:extLst>
      <p:ext uri="{BB962C8B-B14F-4D97-AF65-F5344CB8AC3E}">
        <p14:creationId xmlns:p14="http://schemas.microsoft.com/office/powerpoint/2010/main" val="135802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71C7-5CF3-6FF0-7739-D245FEB02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8ECBF-04D8-DDE6-41AB-41D56326E2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389019-B39C-7B14-AB78-AFD39264AC74}"/>
              </a:ext>
            </a:extLst>
          </p:cNvPr>
          <p:cNvSpPr>
            <a:spLocks noGrp="1"/>
          </p:cNvSpPr>
          <p:nvPr>
            <p:ph type="body" idx="1"/>
          </p:nvPr>
        </p:nvSpPr>
        <p:spPr/>
        <p:txBody>
          <a:bodyPr/>
          <a:lstStyle/>
          <a:p>
            <a:endParaRPr lang="en-ZA" dirty="0"/>
          </a:p>
        </p:txBody>
      </p:sp>
      <p:sp>
        <p:nvSpPr>
          <p:cNvPr id="4" name="Date Placeholder 3">
            <a:extLst>
              <a:ext uri="{FF2B5EF4-FFF2-40B4-BE49-F238E27FC236}">
                <a16:creationId xmlns:a16="http://schemas.microsoft.com/office/drawing/2014/main" id="{0FB40D80-C67E-F2A8-31AB-1C7270D4E328}"/>
              </a:ext>
            </a:extLst>
          </p:cNvPr>
          <p:cNvSpPr>
            <a:spLocks noGrp="1"/>
          </p:cNvSpPr>
          <p:nvPr>
            <p:ph type="dt" idx="1"/>
          </p:nvPr>
        </p:nvSpPr>
        <p:spPr/>
        <p:txBody>
          <a:bodyPr/>
          <a:lstStyle/>
          <a:p>
            <a:fld id="{A36A1E35-2C56-4B77-8D79-EB9463FA6A40}" type="datetime1">
              <a:rPr lang="en-US" smtClean="0"/>
              <a:pPr/>
              <a:t>11/7/2025</a:t>
            </a:fld>
            <a:endParaRPr lang="en-ZA"/>
          </a:p>
        </p:txBody>
      </p:sp>
      <p:sp>
        <p:nvSpPr>
          <p:cNvPr id="5" name="Footer Placeholder 4">
            <a:extLst>
              <a:ext uri="{FF2B5EF4-FFF2-40B4-BE49-F238E27FC236}">
                <a16:creationId xmlns:a16="http://schemas.microsoft.com/office/drawing/2014/main" id="{201DBF86-3C35-D631-6B70-10983F391FD2}"/>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5FE9A010-A4B7-3F3E-B3DE-A0129AF672E4}"/>
              </a:ext>
            </a:extLst>
          </p:cNvPr>
          <p:cNvSpPr>
            <a:spLocks noGrp="1"/>
          </p:cNvSpPr>
          <p:nvPr>
            <p:ph type="sldNum" sz="quarter" idx="5"/>
          </p:nvPr>
        </p:nvSpPr>
        <p:spPr/>
        <p:txBody>
          <a:bodyPr/>
          <a:lstStyle/>
          <a:p>
            <a:fld id="{BD4EA3F3-7F60-4372-AD96-0BFBCD79137E}" type="slidenum">
              <a:rPr lang="en-ZA" smtClean="0"/>
              <a:pPr/>
              <a:t>8</a:t>
            </a:fld>
            <a:endParaRPr lang="en-ZA"/>
          </a:p>
        </p:txBody>
      </p:sp>
    </p:spTree>
    <p:extLst>
      <p:ext uri="{BB962C8B-B14F-4D97-AF65-F5344CB8AC3E}">
        <p14:creationId xmlns:p14="http://schemas.microsoft.com/office/powerpoint/2010/main" val="1428733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fld id="{19392CC1-21F2-440D-A6C0-08C2E9CFCF1F}" type="datetime1">
              <a:rPr lang="en-US" smtClean="0"/>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9</a:t>
            </a:fld>
            <a:endParaRPr lang="en-ZA"/>
          </a:p>
        </p:txBody>
      </p:sp>
    </p:spTree>
    <p:extLst>
      <p:ext uri="{BB962C8B-B14F-4D97-AF65-F5344CB8AC3E}">
        <p14:creationId xmlns:p14="http://schemas.microsoft.com/office/powerpoint/2010/main" val="193676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p:cNvSpPr>
            <a:spLocks noGrp="1"/>
          </p:cNvSpPr>
          <p:nvPr>
            <p:ph type="dt" idx="1"/>
          </p:nvPr>
        </p:nvSpPr>
        <p:spPr/>
        <p:txBody>
          <a:bodyPr/>
          <a:lstStyle/>
          <a:p>
            <a:fld id="{1148FD48-8C4E-442A-8645-95A3AC203F2C}" type="datetime1">
              <a:rPr lang="en-US" smtClean="0"/>
              <a:t>11/7/2025</a:t>
            </a:fld>
            <a:endParaRPr lang="en-ZA"/>
          </a:p>
        </p:txBody>
      </p:sp>
      <p:sp>
        <p:nvSpPr>
          <p:cNvPr id="5" name="Footer Placeholder 4"/>
          <p:cNvSpPr>
            <a:spLocks noGrp="1"/>
          </p:cNvSpPr>
          <p:nvPr>
            <p:ph type="ftr" sz="quarter" idx="4"/>
          </p:nvPr>
        </p:nvSpPr>
        <p:spPr/>
        <p:txBody>
          <a:bodyPr/>
          <a:lstStyle/>
          <a:p>
            <a:endParaRPr lang="en-ZA"/>
          </a:p>
        </p:txBody>
      </p:sp>
      <p:sp>
        <p:nvSpPr>
          <p:cNvPr id="6" name="Slide Number Placeholder 5"/>
          <p:cNvSpPr>
            <a:spLocks noGrp="1"/>
          </p:cNvSpPr>
          <p:nvPr>
            <p:ph type="sldNum" sz="quarter" idx="5"/>
          </p:nvPr>
        </p:nvSpPr>
        <p:spPr/>
        <p:txBody>
          <a:bodyPr/>
          <a:lstStyle/>
          <a:p>
            <a:fld id="{BD4EA3F3-7F60-4372-AD96-0BFBCD79137E}" type="slidenum">
              <a:rPr lang="en-ZA" smtClean="0"/>
              <a:pPr/>
              <a:t>10</a:t>
            </a:fld>
            <a:endParaRPr lang="en-ZA"/>
          </a:p>
        </p:txBody>
      </p:sp>
    </p:spTree>
    <p:extLst>
      <p:ext uri="{BB962C8B-B14F-4D97-AF65-F5344CB8AC3E}">
        <p14:creationId xmlns:p14="http://schemas.microsoft.com/office/powerpoint/2010/main" val="179630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7317A-56D5-1437-88EE-4DC70C5DB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C2C47-C8E3-F86E-B0AC-4FF951D010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904CB4-EFE1-8D23-A64B-F9F365A97BB9}"/>
              </a:ext>
            </a:extLst>
          </p:cNvPr>
          <p:cNvSpPr>
            <a:spLocks noGrp="1"/>
          </p:cNvSpPr>
          <p:nvPr>
            <p:ph type="body" idx="1"/>
          </p:nvPr>
        </p:nvSpPr>
        <p:spPr/>
        <p:txBody>
          <a:bodyPr>
            <a:normAutofit/>
          </a:bodyPr>
          <a:lstStyle/>
          <a:p>
            <a:pPr marL="63500" lvl="3" algn="just"/>
            <a:r>
              <a:rPr lang="en-GB" sz="2400" dirty="0">
                <a:latin typeface="Arial" pitchFamily="34" charset="0"/>
                <a:cs typeface="Arial" pitchFamily="34" charset="0"/>
              </a:rPr>
              <a:t>Bidders are required to be registered on the CSD managed by National Treasury. The National Department of Health shall verify the bidder’s tax compliance status through the CSD.</a:t>
            </a:r>
          </a:p>
          <a:p>
            <a:pPr marL="63500" lvl="3" algn="just"/>
            <a:r>
              <a:rPr lang="en-GB" sz="2400" dirty="0">
                <a:latin typeface="Arial" pitchFamily="34" charset="0"/>
                <a:cs typeface="Arial" pitchFamily="34" charset="0"/>
              </a:rPr>
              <a:t>Bidders are required to submit a Tax Clearance pin, issued by the South African Revenue Services (SARS). </a:t>
            </a:r>
            <a:endParaRPr lang="en-ZA" dirty="0"/>
          </a:p>
        </p:txBody>
      </p:sp>
      <p:sp>
        <p:nvSpPr>
          <p:cNvPr id="4" name="Date Placeholder 3">
            <a:extLst>
              <a:ext uri="{FF2B5EF4-FFF2-40B4-BE49-F238E27FC236}">
                <a16:creationId xmlns:a16="http://schemas.microsoft.com/office/drawing/2014/main" id="{343A1DFD-09E5-41DA-1026-32835070C89F}"/>
              </a:ext>
            </a:extLst>
          </p:cNvPr>
          <p:cNvSpPr>
            <a:spLocks noGrp="1"/>
          </p:cNvSpPr>
          <p:nvPr>
            <p:ph type="dt" idx="1"/>
          </p:nvPr>
        </p:nvSpPr>
        <p:spPr/>
        <p:txBody>
          <a:bodyPr/>
          <a:lstStyle/>
          <a:p>
            <a:fld id="{1148FD48-8C4E-442A-8645-95A3AC203F2C}" type="datetime1">
              <a:rPr lang="en-US" smtClean="0"/>
              <a:t>11/7/2025</a:t>
            </a:fld>
            <a:endParaRPr lang="en-ZA"/>
          </a:p>
        </p:txBody>
      </p:sp>
      <p:sp>
        <p:nvSpPr>
          <p:cNvPr id="5" name="Footer Placeholder 4">
            <a:extLst>
              <a:ext uri="{FF2B5EF4-FFF2-40B4-BE49-F238E27FC236}">
                <a16:creationId xmlns:a16="http://schemas.microsoft.com/office/drawing/2014/main" id="{EF8108A4-BBC1-62BB-BF52-6F54FA10B93B}"/>
              </a:ext>
            </a:extLst>
          </p:cNvPr>
          <p:cNvSpPr>
            <a:spLocks noGrp="1"/>
          </p:cNvSpPr>
          <p:nvPr>
            <p:ph type="ftr" sz="quarter" idx="4"/>
          </p:nvPr>
        </p:nvSpPr>
        <p:spPr/>
        <p:txBody>
          <a:bodyPr/>
          <a:lstStyle/>
          <a:p>
            <a:endParaRPr lang="en-ZA"/>
          </a:p>
        </p:txBody>
      </p:sp>
      <p:sp>
        <p:nvSpPr>
          <p:cNvPr id="6" name="Slide Number Placeholder 5">
            <a:extLst>
              <a:ext uri="{FF2B5EF4-FFF2-40B4-BE49-F238E27FC236}">
                <a16:creationId xmlns:a16="http://schemas.microsoft.com/office/drawing/2014/main" id="{0F1FD801-7AC7-E7CA-29AE-E80DC783FEFA}"/>
              </a:ext>
            </a:extLst>
          </p:cNvPr>
          <p:cNvSpPr>
            <a:spLocks noGrp="1"/>
          </p:cNvSpPr>
          <p:nvPr>
            <p:ph type="sldNum" sz="quarter" idx="5"/>
          </p:nvPr>
        </p:nvSpPr>
        <p:spPr/>
        <p:txBody>
          <a:bodyPr/>
          <a:lstStyle/>
          <a:p>
            <a:fld id="{BD4EA3F3-7F60-4372-AD96-0BFBCD79137E}" type="slidenum">
              <a:rPr lang="en-ZA" smtClean="0"/>
              <a:pPr/>
              <a:t>11</a:t>
            </a:fld>
            <a:endParaRPr lang="en-ZA"/>
          </a:p>
        </p:txBody>
      </p:sp>
    </p:spTree>
    <p:extLst>
      <p:ext uri="{BB962C8B-B14F-4D97-AF65-F5344CB8AC3E}">
        <p14:creationId xmlns:p14="http://schemas.microsoft.com/office/powerpoint/2010/main" val="11405595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p:cNvPicPr>
            <a:picLocks noChangeAspect="1" noChangeArrowheads="1"/>
          </p:cNvPicPr>
          <p:nvPr userDrawn="1"/>
        </p:nvPicPr>
        <p:blipFill>
          <a:blip r:embed="rId2" cstate="print"/>
          <a:srcRect r="26000"/>
          <a:stretch>
            <a:fillRect/>
          </a:stretch>
        </p:blipFill>
        <p:spPr bwMode="auto">
          <a:xfrm>
            <a:off x="228600" y="1219200"/>
            <a:ext cx="1524000" cy="1372973"/>
          </a:xfrm>
          <a:prstGeom prst="rect">
            <a:avLst/>
          </a:prstGeom>
          <a:noFill/>
          <a:ln w="9525">
            <a:noFill/>
            <a:miter lim="800000"/>
            <a:headEnd/>
            <a:tailEnd/>
          </a:ln>
          <a:effectLst/>
        </p:spPr>
      </p:pic>
      <p:pic>
        <p:nvPicPr>
          <p:cNvPr id="9" name="Picture 7"/>
          <p:cNvPicPr>
            <a:picLocks noChangeAspect="1" noChangeArrowheads="1"/>
          </p:cNvPicPr>
          <p:nvPr userDrawn="1"/>
        </p:nvPicPr>
        <p:blipFill>
          <a:blip r:embed="rId3" cstate="print"/>
          <a:srcRect l="5799" r="18813"/>
          <a:stretch>
            <a:fillRect/>
          </a:stretch>
        </p:blipFill>
        <p:spPr bwMode="auto">
          <a:xfrm flipH="1">
            <a:off x="228600" y="2743200"/>
            <a:ext cx="1524000" cy="1333891"/>
          </a:xfrm>
          <a:prstGeom prst="rect">
            <a:avLst/>
          </a:prstGeom>
          <a:noFill/>
          <a:ln w="9525">
            <a:noFill/>
            <a:miter lim="800000"/>
            <a:headEnd/>
            <a:tailEnd/>
          </a:ln>
          <a:effectLst/>
        </p:spPr>
      </p:pic>
      <p:pic>
        <p:nvPicPr>
          <p:cNvPr id="10" name="Picture 9"/>
          <p:cNvPicPr>
            <a:picLocks noChangeAspect="1" noChangeArrowheads="1"/>
          </p:cNvPicPr>
          <p:nvPr userDrawn="1"/>
        </p:nvPicPr>
        <p:blipFill>
          <a:blip r:embed="rId4" cstate="print"/>
          <a:srcRect l="11563" r="32932" b="27168"/>
          <a:stretch>
            <a:fillRect/>
          </a:stretch>
        </p:blipFill>
        <p:spPr bwMode="auto">
          <a:xfrm>
            <a:off x="228600" y="4267200"/>
            <a:ext cx="1567543" cy="1371600"/>
          </a:xfrm>
          <a:prstGeom prst="rect">
            <a:avLst/>
          </a:prstGeom>
          <a:noFill/>
          <a:ln w="9525">
            <a:noFill/>
            <a:miter lim="800000"/>
            <a:headEnd/>
            <a:tailEnd/>
          </a:ln>
          <a:effectLst/>
        </p:spPr>
      </p:pic>
      <p:cxnSp>
        <p:nvCxnSpPr>
          <p:cNvPr id="12" name="Straight Connector 11"/>
          <p:cNvCxnSpPr/>
          <p:nvPr userDrawn="1"/>
        </p:nvCxnSpPr>
        <p:spPr>
          <a:xfrm>
            <a:off x="2514600" y="2667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14600" y="4191000"/>
            <a:ext cx="6400800" cy="1588"/>
          </a:xfrm>
          <a:prstGeom prst="line">
            <a:avLst/>
          </a:prstGeom>
          <a:ln>
            <a:solidFill>
              <a:srgbClr val="005D28"/>
            </a:solidFill>
          </a:ln>
        </p:spPr>
        <p:style>
          <a:lnRef idx="1">
            <a:schemeClr val="accent1"/>
          </a:lnRef>
          <a:fillRef idx="0">
            <a:schemeClr val="accent1"/>
          </a:fillRef>
          <a:effectRef idx="0">
            <a:schemeClr val="accent1"/>
          </a:effectRef>
          <a:fontRef idx="minor">
            <a:schemeClr val="tx1"/>
          </a:fontRef>
        </p:style>
      </p:cxnSp>
      <p:pic>
        <p:nvPicPr>
          <p:cNvPr id="16" name="Picture 15" descr="NDOH Logo.jpg"/>
          <p:cNvPicPr>
            <a:picLocks noChangeAspect="1"/>
          </p:cNvPicPr>
          <p:nvPr userDrawn="1"/>
        </p:nvPicPr>
        <p:blipFill>
          <a:blip r:embed="rId5" cstate="print"/>
          <a:stretch>
            <a:fillRect/>
          </a:stretch>
        </p:blipFill>
        <p:spPr>
          <a:xfrm>
            <a:off x="152400" y="5867400"/>
            <a:ext cx="2286000" cy="824484"/>
          </a:xfrm>
          <a:prstGeom prst="rect">
            <a:avLst/>
          </a:prstGeom>
        </p:spPr>
      </p:pic>
      <p:cxnSp>
        <p:nvCxnSpPr>
          <p:cNvPr id="17" name="Straight Connector 1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Phila.jpg"/>
          <p:cNvPicPr>
            <a:picLocks noChangeAspect="1"/>
          </p:cNvPicPr>
          <p:nvPr userDrawn="1"/>
        </p:nvPicPr>
        <p:blipFill>
          <a:blip r:embed="rId6" cstate="print"/>
          <a:stretch>
            <a:fillRect/>
          </a:stretch>
        </p:blipFill>
        <p:spPr>
          <a:xfrm>
            <a:off x="6786578" y="5929354"/>
            <a:ext cx="1071570" cy="910387"/>
          </a:xfrm>
          <a:prstGeom prst="rect">
            <a:avLst/>
          </a:prstGeom>
        </p:spPr>
      </p:pic>
      <p:pic>
        <p:nvPicPr>
          <p:cNvPr id="13" name="Picture 12" descr="Logo - NDP - Full colour.jpg"/>
          <p:cNvPicPr>
            <a:picLocks noChangeAspect="1"/>
          </p:cNvPicPr>
          <p:nvPr userDrawn="1"/>
        </p:nvPicPr>
        <p:blipFill>
          <a:blip r:embed="rId7" cstate="print"/>
          <a:stretch>
            <a:fillRect/>
          </a:stretch>
        </p:blipFill>
        <p:spPr>
          <a:xfrm>
            <a:off x="8001024" y="5870484"/>
            <a:ext cx="1058978" cy="105897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7" name="Straight Connector 6"/>
          <p:cNvCxnSpPr/>
          <p:nvPr userDrawn="1"/>
        </p:nvCxnSpPr>
        <p:spPr>
          <a:xfrm>
            <a:off x="0" y="5791200"/>
            <a:ext cx="9144000" cy="158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Phila.jpg"/>
          <p:cNvPicPr>
            <a:picLocks noChangeAspect="1"/>
          </p:cNvPicPr>
          <p:nvPr userDrawn="1"/>
        </p:nvPicPr>
        <p:blipFill>
          <a:blip r:embed="rId2" cstate="print"/>
          <a:stretch>
            <a:fillRect/>
          </a:stretch>
        </p:blipFill>
        <p:spPr>
          <a:xfrm>
            <a:off x="5584724" y="5929354"/>
            <a:ext cx="1071570" cy="910387"/>
          </a:xfrm>
          <a:prstGeom prst="rect">
            <a:avLst/>
          </a:prstGeom>
        </p:spPr>
      </p:pic>
      <p:pic>
        <p:nvPicPr>
          <p:cNvPr id="4" name="Picture 3" descr="Logo - NDP - Full colour.jpg"/>
          <p:cNvPicPr>
            <a:picLocks noChangeAspect="1"/>
          </p:cNvPicPr>
          <p:nvPr userDrawn="1"/>
        </p:nvPicPr>
        <p:blipFill>
          <a:blip r:embed="rId3" cstate="print"/>
          <a:stretch>
            <a:fillRect/>
          </a:stretch>
        </p:blipFill>
        <p:spPr>
          <a:xfrm>
            <a:off x="6799170" y="5870484"/>
            <a:ext cx="1058978" cy="105897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79DE21-5DAA-4204-B423-28510684095B}" type="slidenum">
              <a:rPr lang="en-ZA" smtClean="0"/>
              <a:pPr/>
              <a:t>‹#›</a:t>
            </a:fld>
            <a:endParaRPr lang="en-ZA" dirty="0"/>
          </a:p>
        </p:txBody>
      </p:sp>
    </p:spTree>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10668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NDOH Logo.jpg"/>
          <p:cNvPicPr>
            <a:picLocks noChangeAspect="1"/>
          </p:cNvPicPr>
          <p:nvPr userDrawn="1"/>
        </p:nvPicPr>
        <p:blipFill>
          <a:blip r:embed="rId3" cstate="print"/>
          <a:stretch>
            <a:fillRect/>
          </a:stretch>
        </p:blipFill>
        <p:spPr>
          <a:xfrm>
            <a:off x="152400" y="5867400"/>
            <a:ext cx="2286000" cy="824484"/>
          </a:xfrm>
          <a:prstGeom prst="rect">
            <a:avLst/>
          </a:prstGeom>
        </p:spPr>
      </p:pic>
      <p:pic>
        <p:nvPicPr>
          <p:cNvPr id="9" name="Picture 11"/>
          <p:cNvPicPr>
            <a:picLocks noChangeAspect="1" noChangeArrowheads="1"/>
          </p:cNvPicPr>
          <p:nvPr userDrawn="1"/>
        </p:nvPicPr>
        <p:blipFill>
          <a:blip r:embed="rId4" cstate="print"/>
          <a:srcRect r="26000"/>
          <a:stretch>
            <a:fillRect/>
          </a:stretch>
        </p:blipFill>
        <p:spPr bwMode="auto">
          <a:xfrm>
            <a:off x="7341870" y="1"/>
            <a:ext cx="1184147" cy="1066799"/>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treasury.gov.z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resbank.co.za/"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tel:0800701701" TargetMode="External"/><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hyperlink" Target="http://www.southafrica.info/services/government/hotline-anticorruption.htm" TargetMode="External"/></Relationships>
</file>

<file path=ppt/slides/_rels/slide56.xml.rels><?xml version="1.0" encoding="UTF-8" standalone="yes"?>
<Relationships xmlns="http://schemas.openxmlformats.org/package/2006/relationships"><Relationship Id="rId2" Type="http://schemas.microsoft.com/office/2018/10/relationships/comments" Target="../comments/modernComment_142_AA16B7D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1752600"/>
            <a:ext cx="5791200" cy="707886"/>
          </a:xfrm>
          <a:prstGeom prst="rect">
            <a:avLst/>
          </a:prstGeom>
          <a:noFill/>
        </p:spPr>
        <p:txBody>
          <a:bodyPr wrap="square" rtlCol="0">
            <a:spAutoFit/>
          </a:bodyPr>
          <a:lstStyle/>
          <a:p>
            <a:r>
              <a:rPr lang="en-US" sz="2000" b="1" dirty="0">
                <a:solidFill>
                  <a:schemeClr val="bg1">
                    <a:lumMod val="50000"/>
                  </a:schemeClr>
                </a:solidFill>
                <a:latin typeface="Arial" pitchFamily="34" charset="0"/>
                <a:cs typeface="Arial" pitchFamily="34" charset="0"/>
              </a:rPr>
              <a:t>Briefing session </a:t>
            </a:r>
          </a:p>
          <a:p>
            <a:r>
              <a:rPr lang="en-US" sz="2000" b="1" dirty="0">
                <a:solidFill>
                  <a:schemeClr val="bg1">
                    <a:lumMod val="50000"/>
                  </a:schemeClr>
                </a:solidFill>
                <a:latin typeface="Arial" pitchFamily="34" charset="0"/>
                <a:cs typeface="Arial" pitchFamily="34" charset="0"/>
              </a:rPr>
              <a:t>HP02-2025AI/01</a:t>
            </a:r>
          </a:p>
        </p:txBody>
      </p:sp>
      <p:sp>
        <p:nvSpPr>
          <p:cNvPr id="7" name="Rectangle 2"/>
          <p:cNvSpPr txBox="1">
            <a:spLocks noChangeArrowheads="1"/>
          </p:cNvSpPr>
          <p:nvPr/>
        </p:nvSpPr>
        <p:spPr>
          <a:xfrm>
            <a:off x="205717" y="243006"/>
            <a:ext cx="8928992" cy="838200"/>
          </a:xfrm>
          <a:prstGeom prst="rect">
            <a:avLst/>
          </a:prstGeom>
        </p:spPr>
        <p:txBody>
          <a:bodyPr tIns="45720" rIns="91440" bIns="45720" anchor="b">
            <a:no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000" b="1" dirty="0">
              <a:solidFill>
                <a:schemeClr val="bg1"/>
              </a:solidFill>
              <a:latin typeface="Arial" panose="020B0604020202020204" pitchFamily="34" charset="0"/>
              <a:cs typeface="Arial" panose="020B0604020202020204" pitchFamily="34" charset="0"/>
            </a:endParaRPr>
          </a:p>
          <a:p>
            <a:endParaRPr kumimoji="0" lang="en-GB" sz="28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8" name="Title 7"/>
          <p:cNvSpPr>
            <a:spLocks noGrp="1"/>
          </p:cNvSpPr>
          <p:nvPr>
            <p:ph type="title" idx="4294967295"/>
          </p:nvPr>
        </p:nvSpPr>
        <p:spPr>
          <a:xfrm>
            <a:off x="4427984" y="6093296"/>
            <a:ext cx="4211960" cy="504056"/>
          </a:xfrm>
          <a:prstGeom prst="rect">
            <a:avLst/>
          </a:prstGeom>
        </p:spPr>
        <p:txBody>
          <a:bodyPr/>
          <a:lstStyle/>
          <a:p>
            <a:pPr algn="r"/>
            <a:fld id="{CBC46984-3EBE-41C3-89AC-B4134D0B3EC1}" type="slidenum">
              <a:rPr lang="en-ZA" sz="1200" smtClean="0">
                <a:latin typeface="Arial" pitchFamily="34" charset="0"/>
                <a:cs typeface="Arial" pitchFamily="34" charset="0"/>
              </a:rPr>
              <a:pPr algn="r"/>
              <a:t>1</a:t>
            </a:fld>
            <a:r>
              <a:rPr lang="en-ZA" sz="1200" dirty="0">
                <a:latin typeface="Arial" pitchFamily="34" charset="0"/>
                <a:cs typeface="Arial" pitchFamily="34" charset="0"/>
              </a:rPr>
              <a:t> </a:t>
            </a:r>
          </a:p>
        </p:txBody>
      </p:sp>
      <p:sp>
        <p:nvSpPr>
          <p:cNvPr id="9" name="TextBox 8"/>
          <p:cNvSpPr txBox="1"/>
          <p:nvPr/>
        </p:nvSpPr>
        <p:spPr>
          <a:xfrm>
            <a:off x="2485361" y="3129832"/>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Contracting, governance and policy unit</a:t>
            </a:r>
          </a:p>
        </p:txBody>
      </p:sp>
      <p:sp>
        <p:nvSpPr>
          <p:cNvPr id="10" name="TextBox 9"/>
          <p:cNvSpPr txBox="1"/>
          <p:nvPr/>
        </p:nvSpPr>
        <p:spPr>
          <a:xfrm>
            <a:off x="2500298" y="4814840"/>
            <a:ext cx="5791200" cy="400110"/>
          </a:xfrm>
          <a:prstGeom prst="rect">
            <a:avLst/>
          </a:prstGeom>
          <a:noFill/>
        </p:spPr>
        <p:txBody>
          <a:bodyPr wrap="square" rtlCol="0">
            <a:spAutoFit/>
          </a:bodyPr>
          <a:lstStyle/>
          <a:p>
            <a:r>
              <a:rPr lang="en-US" sz="2000" dirty="0">
                <a:solidFill>
                  <a:schemeClr val="bg1">
                    <a:lumMod val="50000"/>
                  </a:schemeClr>
                </a:solidFill>
                <a:latin typeface="Arial" pitchFamily="34" charset="0"/>
                <a:cs typeface="Arial" pitchFamily="34" charset="0"/>
              </a:rPr>
              <a:t>7 November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10</a:t>
            </a:fld>
            <a:r>
              <a:rPr lang="en-ZA" sz="1200" dirty="0">
                <a:latin typeface="Arial" pitchFamily="34" charset="0"/>
                <a:cs typeface="Arial" pitchFamily="34" charset="0"/>
              </a:rPr>
              <a:t> </a:t>
            </a:r>
          </a:p>
        </p:txBody>
      </p:sp>
      <p:sp>
        <p:nvSpPr>
          <p:cNvPr id="3" name="TextBox 2"/>
          <p:cNvSpPr txBox="1"/>
          <p:nvPr/>
        </p:nvSpPr>
        <p:spPr>
          <a:xfrm>
            <a:off x="104325" y="1120676"/>
            <a:ext cx="9069829" cy="5032147"/>
          </a:xfrm>
          <a:prstGeom prst="rect">
            <a:avLst/>
          </a:prstGeom>
          <a:noFill/>
        </p:spPr>
        <p:txBody>
          <a:bodyPr wrap="square" rtlCol="0">
            <a:spAutoFit/>
          </a:bodyPr>
          <a:lstStyle/>
          <a:p>
            <a:pPr>
              <a:lnSpc>
                <a:spcPct val="150000"/>
              </a:lnSpc>
            </a:pPr>
            <a:r>
              <a:rPr lang="en-GB" b="1" dirty="0">
                <a:solidFill>
                  <a:schemeClr val="accent2">
                    <a:lumMod val="75000"/>
                  </a:schemeClr>
                </a:solidFill>
                <a:latin typeface="Arial" pitchFamily="34" charset="0"/>
                <a:cs typeface="Arial" pitchFamily="34" charset="0"/>
              </a:rPr>
              <a:t>PBD3 AND PBD3.1: BID SIGNATURE AUTHORISATION</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 is required for bids submitted by a single bidding entity.</a:t>
            </a:r>
          </a:p>
          <a:p>
            <a:pPr marL="285750" indent="-285750">
              <a:lnSpc>
                <a:spcPct val="150000"/>
              </a:lnSpc>
              <a:buFont typeface="Arial" panose="020B0604020202020204" pitchFamily="34" charset="0"/>
              <a:buChar char="•"/>
            </a:pPr>
            <a:r>
              <a:rPr lang="en-GB" dirty="0">
                <a:latin typeface="Arial" pitchFamily="34" charset="0"/>
                <a:cs typeface="Arial" pitchFamily="34" charset="0"/>
              </a:rPr>
              <a:t>PBD3.1 is required for bids submitted by a multi-entity bidding enterprise as described in section 4.3 of this SRCC.</a:t>
            </a:r>
          </a:p>
          <a:p>
            <a:pPr marL="285750" indent="-285750">
              <a:lnSpc>
                <a:spcPct val="150000"/>
              </a:lnSpc>
              <a:buFont typeface="Arial" panose="020B0604020202020204" pitchFamily="34" charset="0"/>
              <a:buChar char="•"/>
            </a:pPr>
            <a:r>
              <a:rPr lang="en-GB" dirty="0">
                <a:latin typeface="Arial" pitchFamily="34" charset="0"/>
                <a:cs typeface="Arial" pitchFamily="34" charset="0"/>
              </a:rPr>
              <a:t>The PBD3 or PBD3.1 must be the original template from the bid pack.</a:t>
            </a:r>
          </a:p>
          <a:p>
            <a:pPr marL="285750" indent="-285750">
              <a:lnSpc>
                <a:spcPct val="150000"/>
              </a:lnSpc>
              <a:buFont typeface="Arial" panose="020B0604020202020204" pitchFamily="34" charset="0"/>
              <a:buChar char="•"/>
            </a:pPr>
            <a:r>
              <a:rPr lang="en-GB" dirty="0">
                <a:latin typeface="Arial" pitchFamily="34" charset="0"/>
                <a:cs typeface="Arial" pitchFamily="34" charset="0"/>
              </a:rPr>
              <a:t>If a copy of this mandatory document is submitted, it must be certified by a Commissioner of Oaths as a true copy of the original. Failure to comply will render the bid non-responsive.</a:t>
            </a: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pPr>
              <a:lnSpc>
                <a:spcPct val="150000"/>
              </a:lnSpc>
            </a:pPr>
            <a:endParaRPr lang="en-GB" b="1" dirty="0">
              <a:solidFill>
                <a:schemeClr val="accent2">
                  <a:lumMod val="75000"/>
                </a:schemeClr>
              </a:solidFill>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pic>
        <p:nvPicPr>
          <p:cNvPr id="7" name="Picture 6">
            <a:extLst>
              <a:ext uri="{FF2B5EF4-FFF2-40B4-BE49-F238E27FC236}">
                <a16:creationId xmlns:a16="http://schemas.microsoft.com/office/drawing/2014/main" id="{3AFBD724-6996-658B-11B3-6BDA0A082E34}"/>
              </a:ext>
            </a:extLst>
          </p:cNvPr>
          <p:cNvPicPr>
            <a:picLocks noChangeAspect="1"/>
          </p:cNvPicPr>
          <p:nvPr/>
        </p:nvPicPr>
        <p:blipFill>
          <a:blip r:embed="rId3"/>
          <a:stretch>
            <a:fillRect/>
          </a:stretch>
        </p:blipFill>
        <p:spPr>
          <a:xfrm>
            <a:off x="3118309" y="4060795"/>
            <a:ext cx="5630155" cy="2793441"/>
          </a:xfrm>
          <a:prstGeom prst="rect">
            <a:avLst/>
          </a:prstGeom>
        </p:spPr>
      </p:pic>
    </p:spTree>
    <p:extLst>
      <p:ext uri="{BB962C8B-B14F-4D97-AF65-F5344CB8AC3E}">
        <p14:creationId xmlns:p14="http://schemas.microsoft.com/office/powerpoint/2010/main" val="335977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D5E818-FE7C-42AC-A67C-62082D007E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648C0-E37F-56B8-B7A6-BB2AF4DD36E4}"/>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11</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630EEED-4C6A-7A18-15CD-D18378A54E41}"/>
              </a:ext>
            </a:extLst>
          </p:cNvPr>
          <p:cNvSpPr txBox="1"/>
          <p:nvPr/>
        </p:nvSpPr>
        <p:spPr>
          <a:xfrm>
            <a:off x="104325" y="1120676"/>
            <a:ext cx="9069829" cy="4616648"/>
          </a:xfrm>
          <a:prstGeom prst="rect">
            <a:avLst/>
          </a:prstGeom>
          <a:noFill/>
        </p:spPr>
        <p:txBody>
          <a:bodyPr wrap="square" rtlCol="0">
            <a:spAutoFit/>
          </a:bodyPr>
          <a:lstStyle/>
          <a:p>
            <a:pPr>
              <a:lnSpc>
                <a:spcPct val="150000"/>
              </a:lnSpc>
            </a:pPr>
            <a:r>
              <a:rPr lang="en-GB" b="1" dirty="0">
                <a:solidFill>
                  <a:srgbClr val="0070C0"/>
                </a:solidFill>
                <a:latin typeface="Arial" pitchFamily="34" charset="0"/>
                <a:cs typeface="Arial" pitchFamily="34" charset="0"/>
              </a:rPr>
              <a:t>Registration on the Central Supplier Database (CSD)</a:t>
            </a:r>
          </a:p>
          <a:p>
            <a:pPr>
              <a:lnSpc>
                <a:spcPct val="150000"/>
              </a:lnSpc>
            </a:pPr>
            <a:r>
              <a:rPr lang="en-GB" b="1" dirty="0">
                <a:solidFill>
                  <a:srgbClr val="0070C0"/>
                </a:solidFill>
                <a:latin typeface="Arial" pitchFamily="34" charset="0"/>
                <a:cs typeface="Arial" pitchFamily="34" charset="0"/>
              </a:rPr>
              <a:t>Tax Compliance Status</a:t>
            </a:r>
          </a:p>
          <a:p>
            <a:pPr marL="285750" indent="-285750">
              <a:lnSpc>
                <a:spcPct val="150000"/>
              </a:lnSpc>
              <a:buFont typeface="Arial" panose="020B0604020202020204" pitchFamily="34" charset="0"/>
              <a:buChar char="•"/>
            </a:pPr>
            <a:r>
              <a:rPr lang="en-GB" dirty="0">
                <a:latin typeface="Arial" pitchFamily="34" charset="0"/>
                <a:cs typeface="Arial" pitchFamily="34" charset="0"/>
              </a:rPr>
              <a:t>Bidders must be Tax compliant throughout bid validity period. </a:t>
            </a:r>
          </a:p>
          <a:p>
            <a:pPr marL="285750" indent="-285750">
              <a:lnSpc>
                <a:spcPct val="150000"/>
              </a:lnSpc>
              <a:buFont typeface="Arial" panose="020B0604020202020204" pitchFamily="34" charset="0"/>
              <a:buChar char="•"/>
            </a:pPr>
            <a:r>
              <a:rPr lang="en-GB" dirty="0">
                <a:latin typeface="Arial" pitchFamily="34" charset="0"/>
                <a:cs typeface="Arial" pitchFamily="34" charset="0"/>
              </a:rPr>
              <a:t>Submit a tax clearance pin.</a:t>
            </a:r>
          </a:p>
          <a:p>
            <a:pPr>
              <a:lnSpc>
                <a:spcPct val="150000"/>
              </a:lnSpc>
            </a:pPr>
            <a:endParaRPr lang="en-GB" b="1" dirty="0">
              <a:solidFill>
                <a:srgbClr val="0070C0"/>
              </a:solidFill>
              <a:latin typeface="Arial" pitchFamily="34" charset="0"/>
              <a:cs typeface="Arial" pitchFamily="34" charset="0"/>
            </a:endParaRPr>
          </a:p>
          <a:p>
            <a:pPr>
              <a:lnSpc>
                <a:spcPct val="150000"/>
              </a:lnSpc>
            </a:pPr>
            <a:r>
              <a:rPr lang="en-GB" b="1" dirty="0">
                <a:solidFill>
                  <a:srgbClr val="0070C0"/>
                </a:solidFill>
                <a:latin typeface="Arial" pitchFamily="34" charset="0"/>
                <a:cs typeface="Arial" pitchFamily="34" charset="0"/>
              </a:rPr>
              <a:t>Bid Submission – Hardcopy</a:t>
            </a:r>
          </a:p>
          <a:p>
            <a:pPr marL="342900" indent="-342900">
              <a:lnSpc>
                <a:spcPct val="150000"/>
              </a:lnSpc>
              <a:buFont typeface="Arial" panose="020B0604020202020204" pitchFamily="34" charset="0"/>
              <a:buChar char="•"/>
            </a:pPr>
            <a:r>
              <a:rPr lang="en-GB" dirty="0">
                <a:latin typeface="Arial" pitchFamily="34" charset="0"/>
                <a:cs typeface="Arial" pitchFamily="34" charset="0"/>
              </a:rPr>
              <a:t>All documents must be signed.</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Sequence in bid file as per checklist (Annexure A).</a:t>
            </a:r>
          </a:p>
          <a:p>
            <a:pPr marL="342900" indent="-342900">
              <a:lnSpc>
                <a:spcPct val="150000"/>
              </a:lnSpc>
              <a:buFont typeface="Arial" panose="020B0604020202020204" pitchFamily="34" charset="0"/>
              <a:buChar char="•"/>
            </a:pPr>
            <a:r>
              <a:rPr lang="en-GB" dirty="0">
                <a:latin typeface="Arial" pitchFamily="34" charset="0"/>
                <a:cs typeface="Arial" pitchFamily="34" charset="0"/>
              </a:rPr>
              <a:t>Separated by section tabs.</a:t>
            </a:r>
          </a:p>
          <a:p>
            <a:pPr marL="342900" indent="-342900">
              <a:lnSpc>
                <a:spcPct val="150000"/>
              </a:lnSpc>
              <a:buFont typeface="Arial" panose="020B0604020202020204" pitchFamily="34" charset="0"/>
              <a:buChar char="•"/>
            </a:pPr>
            <a:r>
              <a:rPr lang="en-GB" dirty="0">
                <a:latin typeface="Arial" pitchFamily="34" charset="0"/>
                <a:cs typeface="Arial" pitchFamily="34" charset="0"/>
              </a:rPr>
              <a:t>Ensure USB included in bid file (containing Set2 &amp; Set3)</a:t>
            </a:r>
            <a:endParaRPr lang="en-GB" b="1" dirty="0">
              <a:latin typeface="Arial" pitchFamily="34" charset="0"/>
              <a:cs typeface="Arial" pitchFamily="34" charset="0"/>
            </a:endParaRPr>
          </a:p>
          <a:p>
            <a:endParaRPr lang="en-GB" sz="24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19A07739-1024-650E-8E2E-9FF2CCAF4C55}"/>
              </a:ext>
            </a:extLst>
          </p:cNvPr>
          <p:cNvSpPr txBox="1">
            <a:spLocks noChangeArrowheads="1"/>
          </p:cNvSpPr>
          <p:nvPr/>
        </p:nvSpPr>
        <p:spPr>
          <a:xfrm>
            <a:off x="107504"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800" b="1" i="0" u="none" strike="noStrike" kern="1200" cap="none" spc="0" normalizeH="0" baseline="0" noProof="0" dirty="0" err="1">
                <a:ln>
                  <a:noFill/>
                </a:ln>
                <a:solidFill>
                  <a:schemeClr val="bg1"/>
                </a:solidFill>
                <a:uLnTx/>
                <a:uFillTx/>
                <a:latin typeface="Arial" pitchFamily="34" charset="0"/>
                <a:ea typeface="+mj-ea"/>
                <a:cs typeface="Arial" pitchFamily="34" charset="0"/>
              </a:rPr>
              <a:t>Administ</a:t>
            </a:r>
            <a:r>
              <a:rPr lang="en-GB" sz="2800" b="1" dirty="0" err="1">
                <a:solidFill>
                  <a:schemeClr val="bg1"/>
                </a:solidFill>
                <a:latin typeface="Arial" pitchFamily="34" charset="0"/>
                <a:ea typeface="+mj-ea"/>
                <a:cs typeface="Arial" pitchFamily="34" charset="0"/>
              </a:rPr>
              <a:t>rative</a:t>
            </a:r>
            <a:r>
              <a:rPr lang="en-GB" sz="2800" b="1" dirty="0">
                <a:solidFill>
                  <a:schemeClr val="bg1"/>
                </a:solidFill>
                <a:latin typeface="Arial" pitchFamily="34" charset="0"/>
                <a:ea typeface="+mj-ea"/>
                <a:cs typeface="Arial" pitchFamily="34" charset="0"/>
              </a:rPr>
              <a:t> requirements (Phase I evaluation) Sec 4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050390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C88A3-143A-1D82-90F1-4BE5C1023C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DE453B-86D7-DA43-E289-6570B18CE04F}"/>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 Joint Venture/Consortium/Partnerships (4.2)</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3A77AB7-1B6D-7B43-25E8-7670A3EEDAE9}"/>
              </a:ext>
            </a:extLst>
          </p:cNvPr>
          <p:cNvSpPr txBox="1"/>
          <p:nvPr/>
        </p:nvSpPr>
        <p:spPr>
          <a:xfrm>
            <a:off x="0" y="1124744"/>
            <a:ext cx="9144000" cy="58580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In the case of a </a:t>
            </a:r>
            <a:r>
              <a:rPr lang="en-GB" b="1" kern="1200"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Consortium, Joint Venture (Incorporated or Unincorporated), and or Partnership an agreement is required </a:t>
            </a:r>
          </a:p>
          <a:p>
            <a:pPr marL="228600">
              <a:lnSpc>
                <a:spcPct val="150000"/>
              </a:lnSpc>
            </a:pPr>
            <a:endParaRPr lang="en-GB" b="1" dirty="0">
              <a:latin typeface="Arial" panose="020B0604020202020204" pitchFamily="34" charset="0"/>
              <a:cs typeface="Arial" panose="020B0604020202020204" pitchFamily="34" charset="0"/>
            </a:endParaRPr>
          </a:p>
          <a:p>
            <a:pPr marL="228600">
              <a:lnSpc>
                <a:spcPct val="150000"/>
              </a:lnSpc>
            </a:pPr>
            <a:r>
              <a:rPr lang="en-GB" b="1" dirty="0">
                <a:latin typeface="Arial" panose="020B0604020202020204" pitchFamily="34" charset="0"/>
                <a:cs typeface="Arial" panose="020B0604020202020204" pitchFamily="34" charset="0"/>
              </a:rPr>
              <a:t>If the bidder is not the applicant as required in section 5, but any of the following conditions apply, a signed agreement between the bidder and the applicant must be included in the bid submission. </a:t>
            </a:r>
          </a:p>
          <a:p>
            <a:pPr marL="228600">
              <a:lnSpc>
                <a:spcPct val="150000"/>
              </a:lnSpc>
            </a:pPr>
            <a:r>
              <a:rPr lang="en-GB" b="1" dirty="0">
                <a:latin typeface="Arial" panose="020B0604020202020204" pitchFamily="34" charset="0"/>
                <a:cs typeface="Arial" panose="020B0604020202020204" pitchFamily="34" charset="0"/>
              </a:rPr>
              <a:t>This applies in the following cases:</a:t>
            </a:r>
            <a:endParaRPr lang="en-ZA" b="1" dirty="0">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both the bidder and the applicant are subsidiaries of a single legal entity (same parent company).</a:t>
            </a:r>
            <a:endParaRPr lang="en-ZA" dirty="0">
              <a:solidFill>
                <a:srgbClr val="000000"/>
              </a:solidFill>
              <a:latin typeface="Arial" panose="020B0604020202020204" pitchFamily="34" charset="0"/>
              <a:cs typeface="Arial" panose="020B0604020202020204" pitchFamily="34" charset="0"/>
            </a:endParaRP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either the bidder or the applicant is fully or partially owned by the other.</a:t>
            </a:r>
          </a:p>
          <a:p>
            <a:pPr marL="571500" lvl="0" indent="-342900">
              <a:lnSpc>
                <a:spcPct val="150000"/>
              </a:lnSpc>
              <a:buFont typeface="Arial" panose="020B0604020202020204" pitchFamily="34" charset="0"/>
              <a:buChar char="•"/>
            </a:pPr>
            <a:r>
              <a:rPr lang="en-GB" dirty="0">
                <a:solidFill>
                  <a:srgbClr val="000000"/>
                </a:solidFill>
                <a:latin typeface="Arial" panose="020B0604020202020204" pitchFamily="34" charset="0"/>
                <a:cs typeface="Arial" panose="020B0604020202020204" pitchFamily="34" charset="0"/>
              </a:rPr>
              <a:t>The bidder is not the applicant on the MRC, but the bidder and the applicant are part of a technology transfer arrangement.</a:t>
            </a:r>
          </a:p>
          <a:p>
            <a:pPr marL="571500" lvl="0" indent="-342900">
              <a:lnSpc>
                <a:spcPct val="150000"/>
              </a:lnSpc>
              <a:buFont typeface="Arial" panose="020B0604020202020204" pitchFamily="34" charset="0"/>
              <a:buChar char="•"/>
            </a:pPr>
            <a:endParaRPr lang="en-GB"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875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072FFA-14B6-7CFE-9BC4-FD5DDAE43FDD}"/>
              </a:ext>
            </a:extLst>
          </p:cNvPr>
          <p:cNvSpPr txBox="1"/>
          <p:nvPr/>
        </p:nvSpPr>
        <p:spPr>
          <a:xfrm>
            <a:off x="5724128" y="1340768"/>
            <a:ext cx="2880320" cy="2956066"/>
          </a:xfrm>
          <a:prstGeom prst="rect">
            <a:avLst/>
          </a:prstGeom>
          <a:noFill/>
        </p:spPr>
        <p:txBody>
          <a:bodyPr wrap="square">
            <a:spAutoFit/>
          </a:bodyPr>
          <a:lstStyle/>
          <a:p>
            <a:pPr lvl="1">
              <a:lnSpc>
                <a:spcPct val="150000"/>
              </a:lnSpc>
              <a:spcBef>
                <a:spcPts val="600"/>
              </a:spcBef>
            </a:pPr>
            <a:r>
              <a:rPr lang="en-GB"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 </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and the applicant are subsidiaries of a single legal entity (same parent company)</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22F2317-640B-01DF-5D27-81E32056EFFB}"/>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grpSp>
        <p:nvGrpSpPr>
          <p:cNvPr id="19" name="Group 18">
            <a:extLst>
              <a:ext uri="{FF2B5EF4-FFF2-40B4-BE49-F238E27FC236}">
                <a16:creationId xmlns:a16="http://schemas.microsoft.com/office/drawing/2014/main" id="{61B6459E-B4FA-DDAA-CB3E-8F27294E0326}"/>
              </a:ext>
            </a:extLst>
          </p:cNvPr>
          <p:cNvGrpSpPr/>
          <p:nvPr/>
        </p:nvGrpSpPr>
        <p:grpSpPr>
          <a:xfrm>
            <a:off x="516136" y="1369343"/>
            <a:ext cx="4727848" cy="4341933"/>
            <a:chOff x="1948712" y="1318849"/>
            <a:chExt cx="4727848" cy="4341933"/>
          </a:xfrm>
        </p:grpSpPr>
        <p:graphicFrame>
          <p:nvGraphicFramePr>
            <p:cNvPr id="11" name="Diagram 10">
              <a:extLst>
                <a:ext uri="{FF2B5EF4-FFF2-40B4-BE49-F238E27FC236}">
                  <a16:creationId xmlns:a16="http://schemas.microsoft.com/office/drawing/2014/main" id="{BC28AA20-75AA-9D9E-D4F0-06A4D57B674B}"/>
                </a:ext>
              </a:extLst>
            </p:cNvPr>
            <p:cNvGraphicFramePr/>
            <p:nvPr>
              <p:extLst>
                <p:ext uri="{D42A27DB-BD31-4B8C-83A1-F6EECF244321}">
                  <p14:modId xmlns:p14="http://schemas.microsoft.com/office/powerpoint/2010/main" val="61748602"/>
                </p:ext>
              </p:extLst>
            </p:nvPr>
          </p:nvGraphicFramePr>
          <p:xfrm>
            <a:off x="1948712" y="1318849"/>
            <a:ext cx="4727848" cy="4341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rrow: Right 11">
              <a:extLst>
                <a:ext uri="{FF2B5EF4-FFF2-40B4-BE49-F238E27FC236}">
                  <a16:creationId xmlns:a16="http://schemas.microsoft.com/office/drawing/2014/main" id="{76C57B27-7E51-7B39-89D5-8E1990CF0F07}"/>
                </a:ext>
              </a:extLst>
            </p:cNvPr>
            <p:cNvSpPr/>
            <p:nvPr/>
          </p:nvSpPr>
          <p:spPr>
            <a:xfrm rot="2622376">
              <a:off x="3330404" y="2852936"/>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DF52C3E-7A58-4054-037C-375C508F0EDF}"/>
                </a:ext>
              </a:extLst>
            </p:cNvPr>
            <p:cNvSpPr/>
            <p:nvPr/>
          </p:nvSpPr>
          <p:spPr>
            <a:xfrm rot="7796338">
              <a:off x="5030755" y="2881513"/>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98A8FE96-5BCA-FB22-EA44-42CCF2985738}"/>
                </a:ext>
              </a:extLst>
            </p:cNvPr>
            <p:cNvSpPr/>
            <p:nvPr/>
          </p:nvSpPr>
          <p:spPr>
            <a:xfrm rot="5400000">
              <a:off x="4187745" y="4493889"/>
              <a:ext cx="504056" cy="36004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759427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503292-08A7-271A-4A49-DE177F7E26BE}"/>
              </a:ext>
            </a:extLst>
          </p:cNvPr>
          <p:cNvSpPr txBox="1"/>
          <p:nvPr/>
        </p:nvSpPr>
        <p:spPr>
          <a:xfrm>
            <a:off x="5798517" y="1457484"/>
            <a:ext cx="3053178" cy="2540567"/>
          </a:xfrm>
          <a:prstGeom prst="rect">
            <a:avLst/>
          </a:prstGeom>
          <a:noFill/>
        </p:spPr>
        <p:txBody>
          <a:bodyPr wrap="square">
            <a:spAutoFit/>
          </a:bodyPr>
          <a:lstStyle/>
          <a:p>
            <a:pPr lvl="1">
              <a:lnSpc>
                <a:spcPct val="150000"/>
              </a:lnSpc>
            </a:pPr>
            <a:r>
              <a:rPr lang="en-GB" dirty="0">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GB" b="1" dirty="0">
                <a:effectLst/>
                <a:latin typeface="Calibri" panose="020F0502020204030204" pitchFamily="34" charset="0"/>
                <a:ea typeface="Times New Roman" panose="02020603050405020304" pitchFamily="18" charset="0"/>
                <a:cs typeface="Times New Roman" panose="02020603050405020304" pitchFamily="18" charset="0"/>
              </a:rPr>
              <a:t>but</a:t>
            </a:r>
            <a:r>
              <a:rPr lang="en-GB" dirty="0">
                <a:effectLst/>
                <a:latin typeface="Calibri" panose="020F0502020204030204" pitchFamily="34" charset="0"/>
                <a:ea typeface="Times New Roman" panose="02020603050405020304" pitchFamily="18" charset="0"/>
                <a:cs typeface="Times New Roman" panose="02020603050405020304" pitchFamily="18" charset="0"/>
              </a:rPr>
              <a:t> either the bidder or the applicant is fully or partially owned by the other.</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40DCC164-844C-9CCB-A149-8851DB124107}"/>
              </a:ext>
            </a:extLst>
          </p:cNvPr>
          <p:cNvGrpSpPr/>
          <p:nvPr/>
        </p:nvGrpSpPr>
        <p:grpSpPr>
          <a:xfrm>
            <a:off x="327205" y="1215394"/>
            <a:ext cx="4727848" cy="4900398"/>
            <a:chOff x="1948712" y="1903006"/>
            <a:chExt cx="4727848" cy="3757776"/>
          </a:xfrm>
        </p:grpSpPr>
        <p:graphicFrame>
          <p:nvGraphicFramePr>
            <p:cNvPr id="6" name="Diagram 5">
              <a:extLst>
                <a:ext uri="{FF2B5EF4-FFF2-40B4-BE49-F238E27FC236}">
                  <a16:creationId xmlns:a16="http://schemas.microsoft.com/office/drawing/2014/main" id="{068EDA19-6400-7F68-E5C5-5F3ED7DAA24E}"/>
                </a:ext>
              </a:extLst>
            </p:cNvPr>
            <p:cNvGraphicFramePr/>
            <p:nvPr>
              <p:extLst>
                <p:ext uri="{D42A27DB-BD31-4B8C-83A1-F6EECF244321}">
                  <p14:modId xmlns:p14="http://schemas.microsoft.com/office/powerpoint/2010/main" val="1918346971"/>
                </p:ext>
              </p:extLst>
            </p:nvPr>
          </p:nvGraphicFramePr>
          <p:xfrm>
            <a:off x="1948712" y="1903006"/>
            <a:ext cx="4727848" cy="375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Right 6">
              <a:extLst>
                <a:ext uri="{FF2B5EF4-FFF2-40B4-BE49-F238E27FC236}">
                  <a16:creationId xmlns:a16="http://schemas.microsoft.com/office/drawing/2014/main" id="{8AF2B369-70DC-B20E-E23E-84038A6AE5F7}"/>
                </a:ext>
              </a:extLst>
            </p:cNvPr>
            <p:cNvSpPr/>
            <p:nvPr/>
          </p:nvSpPr>
          <p:spPr>
            <a:xfrm rot="5400000">
              <a:off x="4153542" y="3189299"/>
              <a:ext cx="414868"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5" name="Group 14">
            <a:extLst>
              <a:ext uri="{FF2B5EF4-FFF2-40B4-BE49-F238E27FC236}">
                <a16:creationId xmlns:a16="http://schemas.microsoft.com/office/drawing/2014/main" id="{2938370F-0016-EC51-BE54-E1B3071EECD7}"/>
              </a:ext>
            </a:extLst>
          </p:cNvPr>
          <p:cNvGrpSpPr/>
          <p:nvPr/>
        </p:nvGrpSpPr>
        <p:grpSpPr>
          <a:xfrm>
            <a:off x="2532242" y="1860751"/>
            <a:ext cx="3251554" cy="2675273"/>
            <a:chOff x="2532242" y="1860751"/>
            <a:chExt cx="3251554" cy="2675273"/>
          </a:xfrm>
        </p:grpSpPr>
        <p:sp>
          <p:nvSpPr>
            <p:cNvPr id="12" name="Arrow: Bent-Up 11">
              <a:extLst>
                <a:ext uri="{FF2B5EF4-FFF2-40B4-BE49-F238E27FC236}">
                  <a16:creationId xmlns:a16="http://schemas.microsoft.com/office/drawing/2014/main" id="{BDF2CFC3-CB4F-5C66-7DA3-72C88B71C645}"/>
                </a:ext>
              </a:extLst>
            </p:cNvPr>
            <p:cNvSpPr/>
            <p:nvPr/>
          </p:nvSpPr>
          <p:spPr>
            <a:xfrm rot="16200000" flipH="1">
              <a:off x="4694597" y="3047541"/>
              <a:ext cx="678942" cy="1236105"/>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Arrow: Bent-Up 10">
              <a:extLst>
                <a:ext uri="{FF2B5EF4-FFF2-40B4-BE49-F238E27FC236}">
                  <a16:creationId xmlns:a16="http://schemas.microsoft.com/office/drawing/2014/main" id="{D9D4B5F4-18DB-328F-2108-3BA68D1068C8}"/>
                </a:ext>
              </a:extLst>
            </p:cNvPr>
            <p:cNvSpPr/>
            <p:nvPr/>
          </p:nvSpPr>
          <p:spPr>
            <a:xfrm rot="10800000" flipH="1">
              <a:off x="4998489" y="1860751"/>
              <a:ext cx="785307"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09A2ED84-903F-6543-3112-4A53E61A42AB}"/>
                </a:ext>
              </a:extLst>
            </p:cNvPr>
            <p:cNvSpPr/>
            <p:nvPr/>
          </p:nvSpPr>
          <p:spPr>
            <a:xfrm rot="5400000">
              <a:off x="2462384" y="2035391"/>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2770DE2D-AB95-15B0-9260-7ED1E99E9C08}"/>
                </a:ext>
              </a:extLst>
            </p:cNvPr>
            <p:cNvSpPr/>
            <p:nvPr/>
          </p:nvSpPr>
          <p:spPr>
            <a:xfrm rot="5400000">
              <a:off x="2488445" y="4106125"/>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3" name="TextBox 2">
            <a:extLst>
              <a:ext uri="{FF2B5EF4-FFF2-40B4-BE49-F238E27FC236}">
                <a16:creationId xmlns:a16="http://schemas.microsoft.com/office/drawing/2014/main" id="{E4E73062-C992-F92B-B180-3D885162C112}"/>
              </a:ext>
            </a:extLst>
          </p:cNvPr>
          <p:cNvSpPr txBox="1"/>
          <p:nvPr/>
        </p:nvSpPr>
        <p:spPr>
          <a:xfrm>
            <a:off x="-396552" y="303903"/>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1293998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Rounded Corners 32">
            <a:extLst>
              <a:ext uri="{FF2B5EF4-FFF2-40B4-BE49-F238E27FC236}">
                <a16:creationId xmlns:a16="http://schemas.microsoft.com/office/drawing/2014/main" id="{346B5F2A-8823-F7B8-4371-1A31598537CA}"/>
              </a:ext>
            </a:extLst>
          </p:cNvPr>
          <p:cNvSpPr/>
          <p:nvPr/>
        </p:nvSpPr>
        <p:spPr>
          <a:xfrm>
            <a:off x="1115616" y="2264283"/>
            <a:ext cx="3600400" cy="1080120"/>
          </a:xfrm>
          <a:prstGeom prst="roundRect">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dirty="0"/>
              <a:t>Technology transfer agreement</a:t>
            </a:r>
          </a:p>
          <a:p>
            <a:pPr algn="ctr"/>
            <a:r>
              <a:rPr lang="en-ZA" dirty="0"/>
              <a:t> – In Progress</a:t>
            </a:r>
          </a:p>
        </p:txBody>
      </p:sp>
      <p:sp>
        <p:nvSpPr>
          <p:cNvPr id="57" name="Rectangle 2">
            <a:extLst>
              <a:ext uri="{FF2B5EF4-FFF2-40B4-BE49-F238E27FC236}">
                <a16:creationId xmlns:a16="http://schemas.microsoft.com/office/drawing/2014/main" id="{0AEA9D82-A4C8-2557-16C8-2EEC302D3E19}"/>
              </a:ext>
            </a:extLst>
          </p:cNvPr>
          <p:cNvSpPr txBox="1">
            <a:spLocks noChangeArrowheads="1"/>
          </p:cNvSpPr>
          <p:nvPr/>
        </p:nvSpPr>
        <p:spPr>
          <a:xfrm>
            <a:off x="-24342" y="332656"/>
            <a:ext cx="7524328" cy="369332"/>
          </a:xfrm>
          <a:prstGeom prst="rect">
            <a:avLst/>
          </a:prstGeom>
        </p:spPr>
        <p:txBody>
          <a:bodyPr tIns="45720" rIns="91440" bIns="45720" anchor="ctr">
            <a:noAutofit/>
          </a:bodyPr>
          <a:lstStyle/>
          <a:p>
            <a:pPr marL="457200">
              <a:lnSpc>
                <a:spcPct val="150000"/>
              </a:lnSpc>
            </a:pPr>
            <a:endParaRPr lang="en-ZA" sz="2000" dirty="0">
              <a:solidFill>
                <a:schemeClr val="bg1"/>
              </a:solidFill>
              <a:latin typeface="Arial" panose="020B0604020202020204" pitchFamily="34" charset="0"/>
            </a:endParaRPr>
          </a:p>
        </p:txBody>
      </p:sp>
      <p:sp>
        <p:nvSpPr>
          <p:cNvPr id="3" name="TextBox 2">
            <a:extLst>
              <a:ext uri="{FF2B5EF4-FFF2-40B4-BE49-F238E27FC236}">
                <a16:creationId xmlns:a16="http://schemas.microsoft.com/office/drawing/2014/main" id="{4F5802FA-40FD-425C-E5B1-781D63EDD995}"/>
              </a:ext>
            </a:extLst>
          </p:cNvPr>
          <p:cNvSpPr txBox="1"/>
          <p:nvPr/>
        </p:nvSpPr>
        <p:spPr>
          <a:xfrm>
            <a:off x="5609638" y="1606717"/>
            <a:ext cx="3123173" cy="2542363"/>
          </a:xfrm>
          <a:prstGeom prst="rect">
            <a:avLst/>
          </a:prstGeom>
          <a:noFill/>
        </p:spPr>
        <p:txBody>
          <a:bodyPr wrap="square">
            <a:spAutoFit/>
          </a:bodyPr>
          <a:lstStyle/>
          <a:p>
            <a:pPr lvl="1">
              <a:lnSpc>
                <a:spcPct val="150000"/>
              </a:lnSpc>
              <a:spcAft>
                <a:spcPts val="600"/>
              </a:spcAft>
            </a:pP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bidder is not the applicant on the MRC, </a:t>
            </a:r>
            <a:r>
              <a:rPr lang="en-ZA" b="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but</a:t>
            </a:r>
            <a:r>
              <a:rPr lang="en-ZA"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the bidder and the applicant are part of a technology transfer arrangement.</a:t>
            </a:r>
          </a:p>
        </p:txBody>
      </p:sp>
      <p:sp>
        <p:nvSpPr>
          <p:cNvPr id="31" name="Rectangle: Rounded Corners 30">
            <a:extLst>
              <a:ext uri="{FF2B5EF4-FFF2-40B4-BE49-F238E27FC236}">
                <a16:creationId xmlns:a16="http://schemas.microsoft.com/office/drawing/2014/main" id="{D8C353F4-AC9C-14EE-4F4C-DC4ED3326841}"/>
              </a:ext>
            </a:extLst>
          </p:cNvPr>
          <p:cNvSpPr/>
          <p:nvPr/>
        </p:nvSpPr>
        <p:spPr>
          <a:xfrm>
            <a:off x="467544" y="1268575"/>
            <a:ext cx="2304256" cy="1080120"/>
          </a:xfrm>
          <a:prstGeom prst="roundRect">
            <a:avLst/>
          </a:prstGeom>
          <a:solidFill>
            <a:srgbClr val="0070C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dirty="0"/>
              <a:t>Enterprise A</a:t>
            </a:r>
          </a:p>
          <a:p>
            <a:pPr lvl="0" algn="ctr"/>
            <a:r>
              <a:rPr lang="en-ZA" dirty="0"/>
              <a:t>(</a:t>
            </a:r>
            <a:r>
              <a:rPr lang="en-ZA" sz="1800" dirty="0"/>
              <a:t>Bidder)</a:t>
            </a:r>
          </a:p>
        </p:txBody>
      </p:sp>
      <p:sp>
        <p:nvSpPr>
          <p:cNvPr id="32" name="Rectangle: Rounded Corners 31">
            <a:extLst>
              <a:ext uri="{FF2B5EF4-FFF2-40B4-BE49-F238E27FC236}">
                <a16:creationId xmlns:a16="http://schemas.microsoft.com/office/drawing/2014/main" id="{B59BCF60-742D-13E3-6023-D85948062DA6}"/>
              </a:ext>
            </a:extLst>
          </p:cNvPr>
          <p:cNvSpPr/>
          <p:nvPr/>
        </p:nvSpPr>
        <p:spPr>
          <a:xfrm>
            <a:off x="1835696" y="3429000"/>
            <a:ext cx="2304256" cy="1080120"/>
          </a:xfrm>
          <a:prstGeom prst="roundRect">
            <a:avLst/>
          </a:prstGeom>
          <a:solidFill>
            <a:schemeClr val="accent3"/>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700" b="1" dirty="0">
                <a:solidFill>
                  <a:schemeClr val="tx1"/>
                </a:solidFill>
              </a:rPr>
              <a:t>AGREEMENT</a:t>
            </a:r>
            <a:r>
              <a:rPr lang="en-ZA" sz="1700" dirty="0"/>
              <a:t> between</a:t>
            </a:r>
          </a:p>
          <a:p>
            <a:pPr lvl="0" algn="ctr"/>
            <a:r>
              <a:rPr lang="en-ZA" sz="1700" dirty="0"/>
              <a:t>Enterprise A and Enterprise B </a:t>
            </a:r>
          </a:p>
        </p:txBody>
      </p:sp>
      <p:sp>
        <p:nvSpPr>
          <p:cNvPr id="34" name="Rectangle: Rounded Corners 33">
            <a:extLst>
              <a:ext uri="{FF2B5EF4-FFF2-40B4-BE49-F238E27FC236}">
                <a16:creationId xmlns:a16="http://schemas.microsoft.com/office/drawing/2014/main" id="{20AFEE10-5ABF-EBED-6916-3190ACF4BD7F}"/>
              </a:ext>
            </a:extLst>
          </p:cNvPr>
          <p:cNvSpPr/>
          <p:nvPr/>
        </p:nvSpPr>
        <p:spPr>
          <a:xfrm>
            <a:off x="2879812" y="1268575"/>
            <a:ext cx="2304256" cy="1080120"/>
          </a:xfrm>
          <a:prstGeom prst="round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Enterprise B (Applicant)</a:t>
            </a:r>
            <a:endParaRPr lang="en-ZA" sz="1800" dirty="0"/>
          </a:p>
        </p:txBody>
      </p:sp>
      <p:sp>
        <p:nvSpPr>
          <p:cNvPr id="35" name="Rectangle: Rounded Corners 34">
            <a:extLst>
              <a:ext uri="{FF2B5EF4-FFF2-40B4-BE49-F238E27FC236}">
                <a16:creationId xmlns:a16="http://schemas.microsoft.com/office/drawing/2014/main" id="{AB03DE08-E96C-7FC1-840B-24E2ED822261}"/>
              </a:ext>
            </a:extLst>
          </p:cNvPr>
          <p:cNvSpPr/>
          <p:nvPr/>
        </p:nvSpPr>
        <p:spPr>
          <a:xfrm>
            <a:off x="1835696" y="4593717"/>
            <a:ext cx="2304256" cy="1080120"/>
          </a:xfrm>
          <a:prstGeom prst="roundRect">
            <a:avLst/>
          </a:prstGeom>
          <a:solidFill>
            <a:schemeClr val="accent4">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ZA" sz="1800"/>
              <a:t>Tender – Bid </a:t>
            </a:r>
            <a:endParaRPr lang="en-ZA" sz="1800" dirty="0"/>
          </a:p>
        </p:txBody>
      </p:sp>
      <p:grpSp>
        <p:nvGrpSpPr>
          <p:cNvPr id="38" name="Group 37">
            <a:extLst>
              <a:ext uri="{FF2B5EF4-FFF2-40B4-BE49-F238E27FC236}">
                <a16:creationId xmlns:a16="http://schemas.microsoft.com/office/drawing/2014/main" id="{2CF0EB3D-0AD6-C2BF-9C2C-3DA051F570B3}"/>
              </a:ext>
            </a:extLst>
          </p:cNvPr>
          <p:cNvGrpSpPr/>
          <p:nvPr/>
        </p:nvGrpSpPr>
        <p:grpSpPr>
          <a:xfrm>
            <a:off x="3923928" y="1726998"/>
            <a:ext cx="1584176" cy="2422084"/>
            <a:chOff x="3995936" y="1726998"/>
            <a:chExt cx="1512168" cy="2422084"/>
          </a:xfrm>
        </p:grpSpPr>
        <p:sp>
          <p:nvSpPr>
            <p:cNvPr id="36" name="Arrow: Bent-Up 35">
              <a:extLst>
                <a:ext uri="{FF2B5EF4-FFF2-40B4-BE49-F238E27FC236}">
                  <a16:creationId xmlns:a16="http://schemas.microsoft.com/office/drawing/2014/main" id="{E2DA3549-1AA5-A616-07B0-CB1C57F80917}"/>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Arrow: Bent-Up 36">
              <a:extLst>
                <a:ext uri="{FF2B5EF4-FFF2-40B4-BE49-F238E27FC236}">
                  <a16:creationId xmlns:a16="http://schemas.microsoft.com/office/drawing/2014/main" id="{733A46FD-2944-9B3B-D866-BE99E9BFAACD}"/>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39" name="Group 38">
            <a:extLst>
              <a:ext uri="{FF2B5EF4-FFF2-40B4-BE49-F238E27FC236}">
                <a16:creationId xmlns:a16="http://schemas.microsoft.com/office/drawing/2014/main" id="{C7555B44-D407-FE85-0D26-E404607C4EE9}"/>
              </a:ext>
            </a:extLst>
          </p:cNvPr>
          <p:cNvGrpSpPr/>
          <p:nvPr/>
        </p:nvGrpSpPr>
        <p:grpSpPr>
          <a:xfrm flipH="1">
            <a:off x="251518" y="1808635"/>
            <a:ext cx="1743443" cy="2340446"/>
            <a:chOff x="3995936" y="1726998"/>
            <a:chExt cx="1512168" cy="2422084"/>
          </a:xfrm>
        </p:grpSpPr>
        <p:sp>
          <p:nvSpPr>
            <p:cNvPr id="40" name="Arrow: Bent-Up 39">
              <a:extLst>
                <a:ext uri="{FF2B5EF4-FFF2-40B4-BE49-F238E27FC236}">
                  <a16:creationId xmlns:a16="http://schemas.microsoft.com/office/drawing/2014/main" id="{5EE89435-83BC-94DC-6539-B81CAA754236}"/>
                </a:ext>
              </a:extLst>
            </p:cNvPr>
            <p:cNvSpPr/>
            <p:nvPr/>
          </p:nvSpPr>
          <p:spPr>
            <a:xfrm rot="16200000" flipH="1">
              <a:off x="4319454" y="3032436"/>
              <a:ext cx="793128" cy="1440163"/>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1" name="Arrow: Bent-Up 40">
              <a:extLst>
                <a:ext uri="{FF2B5EF4-FFF2-40B4-BE49-F238E27FC236}">
                  <a16:creationId xmlns:a16="http://schemas.microsoft.com/office/drawing/2014/main" id="{F0F12B31-96C6-E273-6F74-64A633C692EE}"/>
                </a:ext>
              </a:extLst>
            </p:cNvPr>
            <p:cNvSpPr/>
            <p:nvPr/>
          </p:nvSpPr>
          <p:spPr>
            <a:xfrm rot="10800000" flipH="1">
              <a:off x="4752020" y="1726998"/>
              <a:ext cx="756084" cy="1809826"/>
            </a:xfrm>
            <a:prstGeom prst="ben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grpSp>
      <p:sp>
        <p:nvSpPr>
          <p:cNvPr id="42" name="Arrow: Right 41">
            <a:extLst>
              <a:ext uri="{FF2B5EF4-FFF2-40B4-BE49-F238E27FC236}">
                <a16:creationId xmlns:a16="http://schemas.microsoft.com/office/drawing/2014/main" id="{1DB298B9-6F6A-472D-06A9-BED81635F2B5}"/>
              </a:ext>
            </a:extLst>
          </p:cNvPr>
          <p:cNvSpPr/>
          <p:nvPr/>
        </p:nvSpPr>
        <p:spPr>
          <a:xfrm rot="5400000">
            <a:off x="2701942" y="4476799"/>
            <a:ext cx="499757" cy="3600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extBox 1">
            <a:extLst>
              <a:ext uri="{FF2B5EF4-FFF2-40B4-BE49-F238E27FC236}">
                <a16:creationId xmlns:a16="http://schemas.microsoft.com/office/drawing/2014/main" id="{03A1BCAB-0B9D-F21D-91EA-F8F5E3C4D56E}"/>
              </a:ext>
            </a:extLst>
          </p:cNvPr>
          <p:cNvSpPr txBox="1"/>
          <p:nvPr/>
        </p:nvSpPr>
        <p:spPr>
          <a:xfrm>
            <a:off x="-398400" y="300740"/>
            <a:ext cx="7600013" cy="430887"/>
          </a:xfrm>
          <a:prstGeom prst="rect">
            <a:avLst/>
          </a:prstGeom>
          <a:noFill/>
        </p:spPr>
        <p:txBody>
          <a:bodyPr wrap="square">
            <a:spAutoFit/>
          </a:bodyPr>
          <a:lstStyle/>
          <a:p>
            <a:pPr marL="457200"/>
            <a:r>
              <a:rPr lang="en-ZA" sz="2200" b="1" dirty="0">
                <a:solidFill>
                  <a:schemeClr val="accent4">
                    <a:lumMod val="60000"/>
                    <a:lumOff val="40000"/>
                  </a:schemeClr>
                </a:solidFill>
                <a:latin typeface="Arial" panose="020B0604020202020204" pitchFamily="34" charset="0"/>
                <a:cs typeface="Arial" panose="020B0604020202020204" pitchFamily="34" charset="0"/>
              </a:rPr>
              <a:t>The bidder is not the applicant but….</a:t>
            </a:r>
          </a:p>
        </p:txBody>
      </p:sp>
    </p:spTree>
    <p:extLst>
      <p:ext uri="{BB962C8B-B14F-4D97-AF65-F5344CB8AC3E}">
        <p14:creationId xmlns:p14="http://schemas.microsoft.com/office/powerpoint/2010/main" val="2192344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A3C64-795F-E642-1F81-3504BFCCE96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82268F8-4209-D823-211F-11C571C5B0CC}"/>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Administrative requirements</a:t>
            </a:r>
            <a:r>
              <a:rPr lang="en-GB" sz="2600" b="1" dirty="0">
                <a:solidFill>
                  <a:schemeClr val="accent4">
                    <a:lumMod val="60000"/>
                    <a:lumOff val="40000"/>
                  </a:schemeClr>
                </a:solidFill>
                <a:latin typeface="Arial" pitchFamily="34" charset="0"/>
                <a:cs typeface="Arial" pitchFamily="34" charset="0"/>
              </a:rPr>
              <a:t> continue: Joint Venture/Consortium/Partnerships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9EC84838-41C7-74EC-7F2C-051135E75F22}"/>
              </a:ext>
            </a:extLst>
          </p:cNvPr>
          <p:cNvSpPr txBox="1"/>
          <p:nvPr/>
        </p:nvSpPr>
        <p:spPr>
          <a:xfrm>
            <a:off x="72008" y="1124744"/>
            <a:ext cx="8964488" cy="646331"/>
          </a:xfrm>
          <a:prstGeom prst="rect">
            <a:avLst/>
          </a:prstGeom>
          <a:solidFill>
            <a:schemeClr val="bg1"/>
          </a:solidFill>
        </p:spPr>
        <p:txBody>
          <a:bodyPr wrap="square">
            <a:spAutoFit/>
          </a:bodyPr>
          <a:lstStyle/>
          <a:p>
            <a:pPr algn="just">
              <a:spcBef>
                <a:spcPts val="600"/>
              </a:spcBef>
              <a:spcAft>
                <a:spcPts val="600"/>
              </a:spcAft>
            </a:pPr>
            <a:r>
              <a:rPr lang="en-GB" dirty="0">
                <a:latin typeface="Arial" panose="020B0604020202020204" pitchFamily="34" charset="0"/>
                <a:cs typeface="Arial" panose="020B0604020202020204" pitchFamily="34" charset="0"/>
              </a:rPr>
              <a:t>Entities specified in the </a:t>
            </a:r>
            <a:r>
              <a:rPr lang="en-GB" b="1" dirty="0">
                <a:latin typeface="Arial" panose="020B0604020202020204" pitchFamily="34" charset="0"/>
                <a:cs typeface="Arial" panose="020B0604020202020204" pitchFamily="34" charset="0"/>
              </a:rPr>
              <a:t>signed agreement between the bidder and the applicant</a:t>
            </a:r>
            <a:r>
              <a:rPr lang="en-GB" dirty="0">
                <a:latin typeface="Arial" panose="020B0604020202020204" pitchFamily="34" charset="0"/>
                <a:cs typeface="Arial" panose="020B0604020202020204" pitchFamily="34" charset="0"/>
              </a:rPr>
              <a:t> must submit all mandatory documents including the following:</a:t>
            </a:r>
          </a:p>
        </p:txBody>
      </p:sp>
      <p:sp>
        <p:nvSpPr>
          <p:cNvPr id="11" name="TextBox 10">
            <a:extLst>
              <a:ext uri="{FF2B5EF4-FFF2-40B4-BE49-F238E27FC236}">
                <a16:creationId xmlns:a16="http://schemas.microsoft.com/office/drawing/2014/main" id="{0C09B977-ECD1-E66B-2369-1B1AB68AEA18}"/>
              </a:ext>
            </a:extLst>
          </p:cNvPr>
          <p:cNvSpPr txBox="1"/>
          <p:nvPr/>
        </p:nvSpPr>
        <p:spPr>
          <a:xfrm>
            <a:off x="339374" y="1700808"/>
            <a:ext cx="3958480" cy="4113947"/>
          </a:xfrm>
          <a:prstGeom prst="rect">
            <a:avLst/>
          </a:prstGeom>
          <a:solidFill>
            <a:schemeClr val="accent1">
              <a:lumMod val="20000"/>
              <a:lumOff val="80000"/>
            </a:schemeClr>
          </a:solidFill>
          <a:ln>
            <a:noFill/>
          </a:ln>
        </p:spPr>
        <p:txBody>
          <a:bodyPr wrap="square">
            <a:spAutoFit/>
          </a:bodyPr>
          <a:lstStyle/>
          <a:p>
            <a:pPr marL="285750" indent="-285750">
              <a:spcBef>
                <a:spcPts val="600"/>
              </a:spcBef>
              <a:spcAft>
                <a:spcPts val="600"/>
              </a:spcAft>
              <a:buFont typeface="Arial" panose="020B0604020202020204" pitchFamily="34" charset="0"/>
              <a:buChar char="•"/>
            </a:pPr>
            <a:endParaRPr lang="en-GB"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SBD 1: Invitation to bid.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4: Declaration of interest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SBD5: The National Industrial 	 	   Participation Programme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PBD8: Declaration of compliance </a:t>
            </a:r>
          </a:p>
          <a:p>
            <a:pPr>
              <a:spcBef>
                <a:spcPts val="200"/>
              </a:spcBef>
              <a:spcAft>
                <a:spcPts val="200"/>
              </a:spcAft>
            </a:pPr>
            <a:r>
              <a:rPr lang="en-GB" dirty="0">
                <a:latin typeface="Arial" panose="020B0604020202020204" pitchFamily="34" charset="0"/>
                <a:cs typeface="Arial" panose="020B0604020202020204" pitchFamily="34" charset="0"/>
              </a:rPr>
              <a:t>	SRCC and GCC</a:t>
            </a:r>
          </a:p>
          <a:p>
            <a:pPr marL="285750" indent="-285750">
              <a:spcBef>
                <a:spcPts val="200"/>
              </a:spcBef>
              <a:spcAft>
                <a:spcPts val="200"/>
              </a:spcAft>
              <a:buFont typeface="Arial" panose="020B0604020202020204" pitchFamily="34" charset="0"/>
              <a:buChar char="•"/>
            </a:pPr>
            <a:r>
              <a:rPr lang="en-GB">
                <a:latin typeface="Arial" panose="020B0604020202020204" pitchFamily="34" charset="0"/>
                <a:cs typeface="Arial" panose="020B0604020202020204" pitchFamily="34" charset="0"/>
              </a:rPr>
              <a:t>PBD 9.1: </a:t>
            </a:r>
            <a:r>
              <a:rPr lang="en-GB" dirty="0">
                <a:latin typeface="Arial" panose="020B0604020202020204" pitchFamily="34" charset="0"/>
                <a:cs typeface="Arial" panose="020B0604020202020204" pitchFamily="34" charset="0"/>
              </a:rPr>
              <a:t>Directors &amp; Owners</a:t>
            </a:r>
            <a:endParaRPr lang="en-ZA" dirty="0"/>
          </a:p>
        </p:txBody>
      </p:sp>
      <p:sp>
        <p:nvSpPr>
          <p:cNvPr id="13" name="TextBox 12">
            <a:extLst>
              <a:ext uri="{FF2B5EF4-FFF2-40B4-BE49-F238E27FC236}">
                <a16:creationId xmlns:a16="http://schemas.microsoft.com/office/drawing/2014/main" id="{795B7F4A-B137-A4F6-8975-49608B88D7CF}"/>
              </a:ext>
            </a:extLst>
          </p:cNvPr>
          <p:cNvSpPr txBox="1"/>
          <p:nvPr/>
        </p:nvSpPr>
        <p:spPr>
          <a:xfrm>
            <a:off x="5220072" y="1803975"/>
            <a:ext cx="3571614" cy="3980577"/>
          </a:xfrm>
          <a:prstGeom prst="rect">
            <a:avLst/>
          </a:prstGeom>
          <a:solidFill>
            <a:schemeClr val="accent3">
              <a:lumMod val="40000"/>
              <a:lumOff val="60000"/>
            </a:schemeClr>
          </a:solidFill>
        </p:spPr>
        <p:txBody>
          <a:bodyPr wrap="square">
            <a:spAutoFit/>
          </a:bodyPr>
          <a:lstStyle/>
          <a:p>
            <a:pPr marL="285750" indent="-285750">
              <a:spcBef>
                <a:spcPts val="200"/>
              </a:spcBef>
              <a:spcAft>
                <a:spcPts val="200"/>
              </a:spcAft>
              <a:buFont typeface="Arial" panose="020B0604020202020204" pitchFamily="34" charset="0"/>
              <a:buChar char="•"/>
            </a:pPr>
            <a:endParaRPr lang="en-GB" dirty="0">
              <a:latin typeface="Arial" panose="020B0604020202020204" pitchFamily="34" charset="0"/>
              <a:ea typeface="Times New Roman" panose="02020603050405020304" pitchFamily="18" charset="0"/>
              <a:cs typeface="Arial" panose="020B0604020202020204" pitchFamily="34" charset="0"/>
            </a:endParaRP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CSD Registration report</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SARS Tax Clearance Pin</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ea typeface="Times New Roman" panose="02020603050405020304" pitchFamily="18" charset="0"/>
                <a:cs typeface="Arial" panose="020B0604020202020204" pitchFamily="34" charset="0"/>
              </a:rPr>
              <a:t>CIPC registration certificate</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SBD 6(1) </a:t>
            </a:r>
          </a:p>
          <a:p>
            <a:pPr marL="285750" indent="-285750">
              <a:spcBef>
                <a:spcPts val="200"/>
              </a:spcBef>
              <a:spcAft>
                <a:spcPts val="200"/>
              </a:spcAft>
              <a:buFont typeface="Arial" panose="020B0604020202020204" pitchFamily="34" charset="0"/>
              <a:buChar char="•"/>
            </a:pPr>
            <a:r>
              <a:rPr lang="en-GB" dirty="0">
                <a:latin typeface="Arial" panose="020B0604020202020204" pitchFamily="34" charset="0"/>
                <a:cs typeface="Arial" panose="020B0604020202020204" pitchFamily="34" charset="0"/>
              </a:rPr>
              <a:t>PBD 9.1 Directors &amp; Owners</a:t>
            </a: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lgn="just">
              <a:spcBef>
                <a:spcPts val="200"/>
              </a:spcBef>
              <a:spcAft>
                <a:spcPts val="200"/>
              </a:spcAf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0BDC977-6173-9CA9-6945-2705669C93C0}"/>
              </a:ext>
            </a:extLst>
          </p:cNvPr>
          <p:cNvSpPr txBox="1"/>
          <p:nvPr/>
        </p:nvSpPr>
        <p:spPr>
          <a:xfrm>
            <a:off x="4135748" y="4060429"/>
            <a:ext cx="4655938" cy="1754326"/>
          </a:xfrm>
          <a:prstGeom prst="rect">
            <a:avLst/>
          </a:prstGeom>
          <a:solidFill>
            <a:schemeClr val="accent4">
              <a:lumMod val="60000"/>
              <a:lumOff val="40000"/>
            </a:schemeClr>
          </a:solidFill>
        </p:spPr>
        <p:txBody>
          <a:bodyPr wrap="square">
            <a:spAutoFit/>
          </a:bodyPr>
          <a:lstStyle/>
          <a:p>
            <a:r>
              <a:rPr lang="en-GB" dirty="0">
                <a:latin typeface="Arial" panose="020B0604020202020204" pitchFamily="34" charset="0"/>
                <a:ea typeface="Times New Roman" panose="02020603050405020304" pitchFamily="18" charset="0"/>
                <a:cs typeface="Arial" panose="020B0604020202020204" pitchFamily="34" charset="0"/>
              </a:rPr>
              <a:t>PBD3.1: Bid Signature Authorisation</a:t>
            </a:r>
          </a:p>
          <a:p>
            <a:r>
              <a:rPr lang="en-GB" dirty="0">
                <a:latin typeface="Arial" panose="020B0604020202020204" pitchFamily="34" charset="0"/>
                <a:ea typeface="Times New Roman" panose="02020603050405020304" pitchFamily="18" charset="0"/>
                <a:cs typeface="Arial" panose="020B0604020202020204" pitchFamily="34" charset="0"/>
              </a:rPr>
              <a:t>              One document (PBD 3.1)</a:t>
            </a:r>
          </a:p>
          <a:p>
            <a:r>
              <a:rPr lang="en-GB" sz="1800" dirty="0">
                <a:latin typeface="Arial" panose="020B0604020202020204" pitchFamily="34" charset="0"/>
                <a:ea typeface="Times New Roman" panose="02020603050405020304" pitchFamily="18" charset="0"/>
                <a:cs typeface="Arial" panose="020B0604020202020204" pitchFamily="34" charset="0"/>
              </a:rPr>
              <a:t>Signed by PBD9.1 directors </a:t>
            </a:r>
            <a:r>
              <a:rPr lang="en-GB" dirty="0">
                <a:latin typeface="Arial" panose="020B0604020202020204" pitchFamily="34" charset="0"/>
                <a:ea typeface="Times New Roman" panose="02020603050405020304" pitchFamily="18" charset="0"/>
                <a:cs typeface="Arial" panose="020B0604020202020204" pitchFamily="34" charset="0"/>
              </a:rPr>
              <a:t>of both entities</a:t>
            </a:r>
            <a:endParaRPr lang="en-GB" sz="1800" dirty="0">
              <a:latin typeface="Arial" panose="020B0604020202020204" pitchFamily="34" charset="0"/>
              <a:ea typeface="Times New Roman" panose="02020603050405020304" pitchFamily="18" charset="0"/>
              <a:cs typeface="Arial" panose="020B0604020202020204" pitchFamily="34" charset="0"/>
            </a:endParaRPr>
          </a:p>
          <a:p>
            <a:r>
              <a:rPr lang="en-GB" sz="1800" dirty="0">
                <a:latin typeface="Arial" panose="020B0604020202020204" pitchFamily="34" charset="0"/>
                <a:ea typeface="Times New Roman" panose="02020603050405020304" pitchFamily="18" charset="0"/>
                <a:cs typeface="Arial" panose="020B0604020202020204" pitchFamily="34" charset="0"/>
              </a:rPr>
              <a:t>(Bidder and Applicant) appointing authorised tender signatory on behalf of bidding enterprise.</a:t>
            </a:r>
            <a:endParaRPr lang="en-ZA" sz="1800" dirty="0"/>
          </a:p>
        </p:txBody>
      </p:sp>
      <p:sp>
        <p:nvSpPr>
          <p:cNvPr id="8" name="Rectangle 7">
            <a:extLst>
              <a:ext uri="{FF2B5EF4-FFF2-40B4-BE49-F238E27FC236}">
                <a16:creationId xmlns:a16="http://schemas.microsoft.com/office/drawing/2014/main" id="{6843139C-5B5D-670B-BCEA-376ECA8C0877}"/>
              </a:ext>
            </a:extLst>
          </p:cNvPr>
          <p:cNvSpPr/>
          <p:nvPr/>
        </p:nvSpPr>
        <p:spPr>
          <a:xfrm>
            <a:off x="5220072" y="1712824"/>
            <a:ext cx="3571614" cy="346139"/>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Applicant</a:t>
            </a:r>
            <a:endParaRPr lang="en-ZA" dirty="0">
              <a:solidFill>
                <a:srgbClr val="002060"/>
              </a:solidFill>
            </a:endParaRPr>
          </a:p>
        </p:txBody>
      </p:sp>
      <p:sp>
        <p:nvSpPr>
          <p:cNvPr id="7" name="Rectangle 6">
            <a:extLst>
              <a:ext uri="{FF2B5EF4-FFF2-40B4-BE49-F238E27FC236}">
                <a16:creationId xmlns:a16="http://schemas.microsoft.com/office/drawing/2014/main" id="{00E46ACB-3FB2-8CA6-C084-B2D1A9FA4615}"/>
              </a:ext>
            </a:extLst>
          </p:cNvPr>
          <p:cNvSpPr/>
          <p:nvPr/>
        </p:nvSpPr>
        <p:spPr>
          <a:xfrm>
            <a:off x="352314" y="1732961"/>
            <a:ext cx="3945540" cy="33425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Bidder</a:t>
            </a:r>
            <a:endParaRPr lang="en-ZA" dirty="0">
              <a:solidFill>
                <a:srgbClr val="002060"/>
              </a:solidFill>
            </a:endParaRPr>
          </a:p>
        </p:txBody>
      </p:sp>
    </p:spTree>
    <p:extLst>
      <p:ext uri="{BB962C8B-B14F-4D97-AF65-F5344CB8AC3E}">
        <p14:creationId xmlns:p14="http://schemas.microsoft.com/office/powerpoint/2010/main" val="42108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34191A5-E8F4-6457-E429-22BC6551C800}"/>
              </a:ext>
            </a:extLst>
          </p:cNvPr>
          <p:cNvSpPr txBox="1"/>
          <p:nvPr/>
        </p:nvSpPr>
        <p:spPr>
          <a:xfrm>
            <a:off x="107504" y="0"/>
            <a:ext cx="45768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4C771AA1-F5AB-4C72-0BA3-130BF5820291}"/>
              </a:ext>
            </a:extLst>
          </p:cNvPr>
          <p:cNvSpPr txBox="1"/>
          <p:nvPr/>
        </p:nvSpPr>
        <p:spPr>
          <a:xfrm>
            <a:off x="0" y="1124744"/>
            <a:ext cx="9144000" cy="4611519"/>
          </a:xfrm>
          <a:prstGeom prst="rect">
            <a:avLst/>
          </a:prstGeom>
          <a:solidFill>
            <a:schemeClr val="bg1"/>
          </a:solidFill>
        </p:spPr>
        <p:txBody>
          <a:bodyPr wrap="square">
            <a:spAutoFit/>
          </a:bodyPr>
          <a:lstStyle/>
          <a:p>
            <a:pPr>
              <a:lnSpc>
                <a:spcPct val="150000"/>
              </a:lnSpc>
            </a:pPr>
            <a:r>
              <a:rPr lang="en-ZA" b="1" dirty="0">
                <a:solidFill>
                  <a:schemeClr val="accent2">
                    <a:lumMod val="75000"/>
                  </a:schemeClr>
                </a:solidFill>
                <a:latin typeface="Arial" panose="020B0604020202020204" pitchFamily="34" charset="0"/>
                <a:cs typeface="Arial" panose="020B0604020202020204" pitchFamily="34" charset="0"/>
              </a:rPr>
              <a:t>Licence Requirements: </a:t>
            </a:r>
          </a:p>
          <a:p>
            <a:pPr>
              <a:lnSpc>
                <a:spcPct val="150000"/>
              </a:lnSpc>
            </a:pPr>
            <a:r>
              <a:rPr lang="en-ZA" dirty="0">
                <a:latin typeface="Arial" panose="020B0604020202020204" pitchFamily="34" charset="0"/>
                <a:cs typeface="Arial" panose="020B0604020202020204" pitchFamily="34" charset="0"/>
              </a:rPr>
              <a:t>If the product is deemed as a </a:t>
            </a:r>
            <a:r>
              <a:rPr lang="en-ZA" b="1" dirty="0">
                <a:solidFill>
                  <a:srgbClr val="0070C0"/>
                </a:solidFill>
                <a:latin typeface="Arial" panose="020B0604020202020204" pitchFamily="34" charset="0"/>
                <a:cs typeface="Arial" panose="020B0604020202020204" pitchFamily="34" charset="0"/>
              </a:rPr>
              <a:t>medicine</a:t>
            </a:r>
            <a:r>
              <a:rPr lang="en-ZA" dirty="0">
                <a:latin typeface="Arial" panose="020B0604020202020204" pitchFamily="34" charset="0"/>
                <a:cs typeface="Arial" panose="020B0604020202020204" pitchFamily="34" charset="0"/>
              </a:rPr>
              <a:t> by SAPHRA: </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Bidder must be the holder of a </a:t>
            </a:r>
            <a:r>
              <a:rPr lang="en-ZA" b="1" dirty="0">
                <a:latin typeface="Arial" panose="020B0604020202020204" pitchFamily="34" charset="0"/>
                <a:cs typeface="Arial" panose="020B0604020202020204" pitchFamily="34" charset="0"/>
              </a:rPr>
              <a:t>licence to manufacture medicines </a:t>
            </a:r>
            <a:r>
              <a:rPr lang="en-ZA" dirty="0">
                <a:latin typeface="Arial" panose="020B0604020202020204" pitchFamily="34" charset="0"/>
                <a:cs typeface="Arial" panose="020B0604020202020204" pitchFamily="34" charset="0"/>
              </a:rPr>
              <a:t>issued in terms of section 22C (1)(b) of the Medicines Act, as amended.</a:t>
            </a:r>
          </a:p>
          <a:p>
            <a:pPr marL="285750" indent="-285750">
              <a:lnSpc>
                <a:spcPct val="150000"/>
              </a:lnSpc>
              <a:buFont typeface="Arial" panose="020B0604020202020204" pitchFamily="34" charset="0"/>
              <a:buChar char="•"/>
            </a:pPr>
            <a:r>
              <a:rPr lang="en-US" dirty="0">
                <a:latin typeface="Arial" panose="020B0604020202020204" pitchFamily="34" charset="0"/>
                <a:cs typeface="Arial" panose="020B0604020202020204" pitchFamily="34" charset="0"/>
              </a:rPr>
              <a:t>Additionally, the bidder offering a product </a:t>
            </a:r>
            <a:r>
              <a:rPr lang="en-US" b="1" dirty="0">
                <a:latin typeface="Arial" panose="020B0604020202020204" pitchFamily="34" charset="0"/>
                <a:cs typeface="Arial" panose="020B0604020202020204" pitchFamily="34" charset="0"/>
              </a:rPr>
              <a:t>manufactured locally</a:t>
            </a:r>
            <a:r>
              <a:rPr lang="en-US" dirty="0">
                <a:latin typeface="Arial" panose="020B0604020202020204" pitchFamily="34" charset="0"/>
                <a:cs typeface="Arial" panose="020B0604020202020204" pitchFamily="34" charset="0"/>
              </a:rPr>
              <a:t>, must submit a copy of the </a:t>
            </a:r>
            <a:r>
              <a:rPr lang="en-US" b="1" dirty="0">
                <a:latin typeface="Arial" panose="020B0604020202020204" pitchFamily="34" charset="0"/>
                <a:cs typeface="Arial" panose="020B0604020202020204" pitchFamily="34" charset="0"/>
              </a:rPr>
              <a:t>licence to manufacture medicines </a:t>
            </a:r>
            <a:r>
              <a:rPr lang="en-US" dirty="0">
                <a:latin typeface="Arial" panose="020B0604020202020204" pitchFamily="34" charset="0"/>
                <a:cs typeface="Arial" panose="020B0604020202020204" pitchFamily="34" charset="0"/>
              </a:rPr>
              <a:t>as issued by SAPHRA to the local manufacturer. (If local manufacturer is not the bidder, and is indicated on the MRC)</a:t>
            </a:r>
          </a:p>
          <a:p>
            <a:pPr>
              <a:lnSpc>
                <a:spcPct val="150000"/>
              </a:lnSpc>
            </a:pP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In case of a joint venture all companies in the agreement must supply their </a:t>
            </a:r>
            <a:r>
              <a:rPr lang="en-GB" b="1" dirty="0">
                <a:latin typeface="Arial" panose="020B0604020202020204" pitchFamily="34" charset="0"/>
                <a:cs typeface="Arial" panose="020B0604020202020204" pitchFamily="34" charset="0"/>
              </a:rPr>
              <a:t>licence to manufacture medicines</a:t>
            </a:r>
            <a:r>
              <a:rPr lang="en-GB" dirty="0">
                <a:latin typeface="Arial" panose="020B0604020202020204" pitchFamily="34" charset="0"/>
                <a:cs typeface="Arial" panose="020B0604020202020204" pitchFamily="34" charset="0"/>
              </a:rPr>
              <a:t> issued in terms of section 22C (1)(b) Medicines Act, as amended. </a:t>
            </a:r>
            <a:endParaRPr lang="en-Z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720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18</a:t>
            </a:fld>
            <a:r>
              <a:rPr lang="en-ZA" sz="1200" dirty="0">
                <a:latin typeface="Arial" pitchFamily="34" charset="0"/>
                <a:cs typeface="Arial" pitchFamily="34" charset="0"/>
              </a:rPr>
              <a:t> </a:t>
            </a:r>
          </a:p>
        </p:txBody>
      </p:sp>
      <p:sp>
        <p:nvSpPr>
          <p:cNvPr id="3" name="TextBox 2"/>
          <p:cNvSpPr txBox="1"/>
          <p:nvPr/>
        </p:nvSpPr>
        <p:spPr>
          <a:xfrm>
            <a:off x="0" y="908720"/>
            <a:ext cx="9144000" cy="4196020"/>
          </a:xfrm>
          <a:prstGeom prst="rect">
            <a:avLst/>
          </a:prstGeom>
          <a:solidFill>
            <a:schemeClr val="bg1"/>
          </a:solidFill>
        </p:spPr>
        <p:txBody>
          <a:bodyPr wrap="square" rtlCol="0">
            <a:spAutoFit/>
          </a:bodyPr>
          <a:lstStyle/>
          <a:p>
            <a:pPr>
              <a:lnSpc>
                <a:spcPct val="150000"/>
              </a:lnSpc>
            </a:pPr>
            <a:r>
              <a:rPr lang="en-ZA" b="1" dirty="0">
                <a:latin typeface="Arial" panose="020B0604020202020204" pitchFamily="34" charset="0"/>
                <a:cs typeface="Arial" panose="020B0604020202020204" pitchFamily="34" charset="0"/>
              </a:rPr>
              <a:t>Medicines offered must be registered </a:t>
            </a:r>
            <a:r>
              <a:rPr lang="en-ZA" dirty="0">
                <a:latin typeface="Arial" panose="020B0604020202020204" pitchFamily="34" charset="0"/>
                <a:cs typeface="Arial" panose="020B0604020202020204" pitchFamily="34" charset="0"/>
              </a:rPr>
              <a:t>in terms of section 15 of the Medicines Act and must comply with the conditions of registration for the duration of the contract.</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The </a:t>
            </a:r>
            <a:r>
              <a:rPr lang="en-ZA" b="1" dirty="0">
                <a:solidFill>
                  <a:srgbClr val="0070C0"/>
                </a:solidFill>
                <a:latin typeface="Arial" panose="020B0604020202020204" pitchFamily="34" charset="0"/>
                <a:cs typeface="Arial" panose="020B0604020202020204" pitchFamily="34" charset="0"/>
              </a:rPr>
              <a:t>bidder must be indicated as the applicant </a:t>
            </a:r>
            <a:r>
              <a:rPr lang="en-ZA" dirty="0">
                <a:latin typeface="Arial" panose="020B0604020202020204" pitchFamily="34" charset="0"/>
                <a:cs typeface="Arial" panose="020B0604020202020204" pitchFamily="34" charset="0"/>
              </a:rPr>
              <a:t>on the Medicine Registration Certificate.</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a:t>
            </a:r>
            <a:r>
              <a:rPr lang="en-ZA" b="1" dirty="0">
                <a:latin typeface="Arial" panose="020B0604020202020204" pitchFamily="34" charset="0"/>
                <a:cs typeface="Arial" panose="020B0604020202020204" pitchFamily="34" charset="0"/>
              </a:rPr>
              <a:t>Certified copy </a:t>
            </a:r>
            <a:r>
              <a:rPr lang="en-ZA" dirty="0">
                <a:latin typeface="Arial" panose="020B0604020202020204" pitchFamily="34" charset="0"/>
                <a:cs typeface="Arial" panose="020B0604020202020204" pitchFamily="34" charset="0"/>
              </a:rPr>
              <a:t>of the Medicine Registration Certificate, must be included for all items offered.</a:t>
            </a:r>
          </a:p>
          <a:p>
            <a:pPr marL="342900" indent="-34290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Inclusive of any </a:t>
            </a:r>
            <a:r>
              <a:rPr lang="en-ZA" b="1" dirty="0">
                <a:latin typeface="Arial" panose="020B0604020202020204" pitchFamily="34" charset="0"/>
                <a:cs typeface="Arial" panose="020B0604020202020204" pitchFamily="34" charset="0"/>
              </a:rPr>
              <a:t>valid variation summary </a:t>
            </a:r>
            <a:r>
              <a:rPr lang="en-ZA" dirty="0">
                <a:latin typeface="Arial" panose="020B0604020202020204" pitchFamily="34" charset="0"/>
                <a:cs typeface="Arial" panose="020B0604020202020204" pitchFamily="34" charset="0"/>
              </a:rPr>
              <a:t>approved by SAPHRA for amendments on the Medicine Registration Certificate.</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Annexure A (Conditions of Registration) will only be required </a:t>
            </a:r>
            <a:r>
              <a:rPr lang="en-GB" b="1" dirty="0">
                <a:latin typeface="Arial" panose="020B0604020202020204" pitchFamily="34" charset="0"/>
                <a:cs typeface="Arial" panose="020B0604020202020204" pitchFamily="34" charset="0"/>
              </a:rPr>
              <a:t>for newly </a:t>
            </a:r>
            <a:r>
              <a:rPr lang="en-GB" dirty="0">
                <a:latin typeface="Arial" panose="020B0604020202020204" pitchFamily="34" charset="0"/>
                <a:cs typeface="Arial" panose="020B0604020202020204" pitchFamily="34" charset="0"/>
              </a:rPr>
              <a:t>registered medicines.</a:t>
            </a:r>
          </a:p>
        </p:txBody>
      </p:sp>
      <p:sp>
        <p:nvSpPr>
          <p:cNvPr id="4" name="Rectangle 2"/>
          <p:cNvSpPr txBox="1">
            <a:spLocks noChangeArrowheads="1"/>
          </p:cNvSpPr>
          <p:nvPr/>
        </p:nvSpPr>
        <p:spPr>
          <a:xfrm>
            <a:off x="107504" y="0"/>
            <a:ext cx="72008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Legislative requirements </a:t>
            </a:r>
          </a:p>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cs typeface="Arial" pitchFamily="34" charset="0"/>
              </a:rPr>
              <a:t>(Phase 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170555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48EB4C-09D3-EF99-AC00-D433E48C29C6}"/>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C703F6D7-0612-EA36-DF10-83A12793D9CE}"/>
              </a:ext>
            </a:extLst>
          </p:cNvPr>
          <p:cNvSpPr txBox="1"/>
          <p:nvPr/>
        </p:nvSpPr>
        <p:spPr>
          <a:xfrm>
            <a:off x="0" y="1124744"/>
            <a:ext cx="9144000" cy="3883114"/>
          </a:xfrm>
          <a:prstGeom prst="rect">
            <a:avLst/>
          </a:prstGeom>
          <a:solidFill>
            <a:schemeClr val="bg1"/>
          </a:solidFill>
        </p:spPr>
        <p:txBody>
          <a:bodyPr wrap="square">
            <a:spAutoFit/>
          </a:bodyPr>
          <a:lstStyle/>
          <a:p>
            <a:pPr marL="228600">
              <a:lnSpc>
                <a:spcPct val="150000"/>
              </a:lnSpc>
            </a:pPr>
            <a:r>
              <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rPr>
              <a:t>If the bidder is not the applicant as required in section 5, but any of the conditions apply, a signed agreement between the bidder and the applicant must be included in the bid submission (refer to section 4.3 of the SRCC). </a:t>
            </a:r>
          </a:p>
          <a:p>
            <a:pPr marL="228600">
              <a:lnSpc>
                <a:spcPct val="150000"/>
              </a:lnSpc>
            </a:pPr>
            <a:endParaRPr lang="en-GB" b="1" dirty="0">
              <a:solidFill>
                <a:schemeClr val="accent4">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ZA" sz="1800" dirty="0">
                <a:effectLst/>
                <a:latin typeface="Arial" panose="020B0604020202020204" pitchFamily="34" charset="0"/>
                <a:ea typeface="Times New Roman" panose="02020603050405020304" pitchFamily="18" charset="0"/>
              </a:rPr>
              <a:t>The following </a:t>
            </a:r>
            <a:r>
              <a:rPr lang="en-ZA" sz="1800" b="1" dirty="0">
                <a:solidFill>
                  <a:schemeClr val="accent4">
                    <a:lumMod val="75000"/>
                  </a:schemeClr>
                </a:solidFill>
                <a:effectLst/>
                <a:latin typeface="Arial" panose="020B0604020202020204" pitchFamily="34" charset="0"/>
                <a:ea typeface="Times New Roman" panose="02020603050405020304" pitchFamily="18" charset="0"/>
              </a:rPr>
              <a:t>legislative documents are mandatory </a:t>
            </a:r>
            <a:r>
              <a:rPr lang="en-ZA" sz="1800" dirty="0">
                <a:effectLst/>
                <a:latin typeface="Arial" panose="020B0604020202020204" pitchFamily="34" charset="0"/>
                <a:ea typeface="Times New Roman" panose="02020603050405020304" pitchFamily="18" charset="0"/>
              </a:rPr>
              <a:t>for all parties involved in </a:t>
            </a:r>
            <a:r>
              <a:rPr lang="en-GB" sz="1800" dirty="0">
                <a:effectLst/>
                <a:latin typeface="Arial" panose="020B0604020202020204" pitchFamily="34" charset="0"/>
                <a:ea typeface="Times New Roman" panose="02020603050405020304" pitchFamily="18" charset="0"/>
              </a:rPr>
              <a:t>consortium, joint venture (incorporated or unincorporated), or partnership.</a:t>
            </a:r>
            <a:r>
              <a:rPr lang="en-ZA" sz="1800" dirty="0">
                <a:effectLst/>
                <a:latin typeface="Arial" panose="020B0604020202020204" pitchFamily="34" charset="0"/>
                <a:ea typeface="Times New Roman" panose="02020603050405020304" pitchFamily="18" charset="0"/>
              </a:rPr>
              <a:t>:</a:t>
            </a:r>
          </a:p>
          <a:p>
            <a:pPr marL="285750" lvl="0" indent="-285750" algn="just">
              <a:lnSpc>
                <a:spcPct val="150000"/>
              </a:lnSpc>
              <a:spcAft>
                <a:spcPts val="800"/>
              </a:spcAft>
              <a:buFont typeface="Arial" panose="020B0604020202020204" pitchFamily="34" charset="0"/>
              <a:buChar char="•"/>
            </a:pPr>
            <a:endParaRPr lang="en-ZA" sz="1800" b="1" dirty="0">
              <a:solidFill>
                <a:schemeClr val="accent4">
                  <a:lumMod val="75000"/>
                </a:schemeClr>
              </a:solidFill>
              <a:effectLst/>
              <a:latin typeface="Arial" panose="020B0604020202020204" pitchFamily="34" charset="0"/>
              <a:ea typeface="Times New Roman" panose="02020603050405020304" pitchFamily="18" charset="0"/>
            </a:endParaRPr>
          </a:p>
          <a:p>
            <a:pPr marL="285750" lvl="0" indent="-285750" algn="just">
              <a:lnSpc>
                <a:spcPct val="150000"/>
              </a:lnSpc>
              <a:spcAft>
                <a:spcPts val="800"/>
              </a:spcAft>
              <a:buFont typeface="Arial" panose="020B0604020202020204" pitchFamily="34" charset="0"/>
              <a:buChar char="•"/>
            </a:pPr>
            <a:r>
              <a:rPr lang="en-ZA" sz="1800" b="1" dirty="0">
                <a:solidFill>
                  <a:schemeClr val="accent4">
                    <a:lumMod val="75000"/>
                  </a:schemeClr>
                </a:solidFill>
                <a:effectLst/>
                <a:latin typeface="Arial" panose="020B0604020202020204" pitchFamily="34" charset="0"/>
                <a:ea typeface="Times New Roman" panose="02020603050405020304" pitchFamily="18" charset="0"/>
              </a:rPr>
              <a:t>A valid license to manufacture (bidder and applicant), </a:t>
            </a:r>
            <a:r>
              <a:rPr lang="en-ZA" sz="1800" dirty="0">
                <a:effectLst/>
                <a:latin typeface="Arial" panose="020B0604020202020204" pitchFamily="34" charset="0"/>
                <a:ea typeface="Times New Roman" panose="02020603050405020304" pitchFamily="18" charset="0"/>
              </a:rPr>
              <a:t>along with certified copies as per section 5.1, must be provided for all parties involved in the bid.</a:t>
            </a:r>
          </a:p>
        </p:txBody>
      </p:sp>
    </p:spTree>
    <p:extLst>
      <p:ext uri="{BB962C8B-B14F-4D97-AF65-F5344CB8AC3E}">
        <p14:creationId xmlns:p14="http://schemas.microsoft.com/office/powerpoint/2010/main" val="2492511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923" y="1143000"/>
            <a:ext cx="8947720" cy="3785652"/>
          </a:xfrm>
          <a:prstGeom prst="rect">
            <a:avLst/>
          </a:prstGeom>
          <a:noFill/>
        </p:spPr>
        <p:txBody>
          <a:bodyPr wrap="square" rtlCol="0">
            <a:spAutoFit/>
          </a:bodyPr>
          <a:lstStyle/>
          <a:p>
            <a:pPr>
              <a:lnSpc>
                <a:spcPct val="150000"/>
              </a:lnSpc>
            </a:pPr>
            <a:r>
              <a:rPr lang="en-US" b="1" dirty="0">
                <a:solidFill>
                  <a:schemeClr val="accent2">
                    <a:lumMod val="75000"/>
                  </a:schemeClr>
                </a:solidFill>
                <a:latin typeface="Arial" pitchFamily="34" charset="0"/>
                <a:cs typeface="Arial" pitchFamily="34" charset="0"/>
              </a:rPr>
              <a:t>Closing date: 24 November 2025</a:t>
            </a:r>
          </a:p>
          <a:p>
            <a:pPr>
              <a:lnSpc>
                <a:spcPct val="150000"/>
              </a:lnSpc>
            </a:pPr>
            <a:r>
              <a:rPr lang="en-US" b="1" dirty="0">
                <a:solidFill>
                  <a:srgbClr val="0070C0"/>
                </a:solidFill>
                <a:latin typeface="Arial" pitchFamily="34" charset="0"/>
                <a:cs typeface="Arial" pitchFamily="34" charset="0"/>
              </a:rPr>
              <a:t>Contract Period:</a:t>
            </a:r>
          </a:p>
          <a:p>
            <a:pPr>
              <a:lnSpc>
                <a:spcPct val="150000"/>
              </a:lnSpc>
            </a:pPr>
            <a:r>
              <a:rPr lang="en-US" dirty="0">
                <a:latin typeface="Arial" pitchFamily="34" charset="0"/>
                <a:cs typeface="Arial" pitchFamily="34" charset="0"/>
              </a:rPr>
              <a:t>HP02-2025AI/01 – </a:t>
            </a:r>
            <a:r>
              <a:rPr lang="en-US" b="1" dirty="0">
                <a:latin typeface="Arial" pitchFamily="34" charset="0"/>
                <a:cs typeface="Arial" pitchFamily="34" charset="0"/>
              </a:rPr>
              <a:t>period ending 30 September 2028</a:t>
            </a:r>
          </a:p>
          <a:p>
            <a:pPr>
              <a:lnSpc>
                <a:spcPct val="150000"/>
              </a:lnSpc>
            </a:pPr>
            <a:r>
              <a:rPr lang="en-US" b="1" dirty="0">
                <a:latin typeface="Arial" pitchFamily="34" charset="0"/>
                <a:cs typeface="Arial" pitchFamily="34" charset="0"/>
              </a:rPr>
              <a:t>Erratum 1 Published – 3 Nov 2025</a:t>
            </a:r>
          </a:p>
          <a:p>
            <a:pPr marL="285750" indent="-285750">
              <a:lnSpc>
                <a:spcPct val="150000"/>
              </a:lnSpc>
              <a:buFont typeface="Arial" panose="020B0604020202020204" pitchFamily="34" charset="0"/>
              <a:buChar char="•"/>
            </a:pPr>
            <a:r>
              <a:rPr lang="en-US" dirty="0">
                <a:latin typeface="Arial" pitchFamily="34" charset="0"/>
                <a:cs typeface="Arial" pitchFamily="34" charset="0"/>
              </a:rPr>
              <a:t>Erratum 1 – Notice to Bid</a:t>
            </a:r>
          </a:p>
          <a:p>
            <a:pPr marL="285750" indent="-285750">
              <a:lnSpc>
                <a:spcPct val="150000"/>
              </a:lnSpc>
              <a:buFont typeface="Arial" panose="020B0604020202020204" pitchFamily="34" charset="0"/>
              <a:buChar char="•"/>
            </a:pPr>
            <a:r>
              <a:rPr lang="en-US" dirty="0">
                <a:latin typeface="Arial" pitchFamily="34" charset="0"/>
                <a:cs typeface="Arial" pitchFamily="34" charset="0"/>
              </a:rPr>
              <a:t>Erratum 1 - Item List</a:t>
            </a:r>
          </a:p>
          <a:p>
            <a:pPr marL="285750" indent="-285750">
              <a:lnSpc>
                <a:spcPct val="150000"/>
              </a:lnSpc>
              <a:buFont typeface="Arial" panose="020B0604020202020204" pitchFamily="34" charset="0"/>
              <a:buChar char="•"/>
            </a:pPr>
            <a:r>
              <a:rPr lang="en-US" dirty="0">
                <a:latin typeface="Arial" pitchFamily="34" charset="0"/>
                <a:cs typeface="Arial" pitchFamily="34" charset="0"/>
              </a:rPr>
              <a:t>Erratum 1 - Bid Response Document</a:t>
            </a:r>
          </a:p>
          <a:p>
            <a:pPr>
              <a:lnSpc>
                <a:spcPct val="150000"/>
              </a:lnSpc>
            </a:pPr>
            <a:r>
              <a:rPr lang="en-US" dirty="0">
                <a:latin typeface="Arial" pitchFamily="34" charset="0"/>
                <a:cs typeface="Arial" pitchFamily="34" charset="0"/>
              </a:rPr>
              <a:t>HP tenders' advertisement platforms</a:t>
            </a:r>
          </a:p>
          <a:p>
            <a:endParaRPr lang="en-US" sz="2400" b="1" dirty="0">
              <a:latin typeface="Arial" pitchFamily="34" charset="0"/>
              <a:cs typeface="Arial" pitchFamily="34" charset="0"/>
            </a:endParaRPr>
          </a:p>
        </p:txBody>
      </p:sp>
      <p:sp>
        <p:nvSpPr>
          <p:cNvPr id="4" name="Slide Number Placeholder 19"/>
          <p:cNvSpPr txBox="1">
            <a:spLocks/>
          </p:cNvSpPr>
          <p:nvPr/>
        </p:nvSpPr>
        <p:spPr>
          <a:xfrm>
            <a:off x="6553200" y="635635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Rectangle 6"/>
          <p:cNvSpPr/>
          <p:nvPr/>
        </p:nvSpPr>
        <p:spPr>
          <a:xfrm>
            <a:off x="3000364" y="5786454"/>
            <a:ext cx="1571636" cy="1071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7"/>
          <p:cNvSpPr>
            <a:spLocks noGrp="1"/>
          </p:cNvSpPr>
          <p:nvPr>
            <p:ph type="title" idx="4294967295"/>
          </p:nvPr>
        </p:nvSpPr>
        <p:spPr>
          <a:xfrm>
            <a:off x="914400" y="5715000"/>
            <a:ext cx="7834064" cy="1143000"/>
          </a:xfrm>
          <a:prstGeom prst="rect">
            <a:avLst/>
          </a:prstGeom>
        </p:spPr>
        <p:txBody>
          <a:bodyPr/>
          <a:lstStyle/>
          <a:p>
            <a:pPr algn="r"/>
            <a:fld id="{034BC01B-5C8B-4466-B861-7223A51BC0CB}" type="slidenum">
              <a:rPr lang="en-ZA" sz="1200" smtClean="0">
                <a:latin typeface="Arial" pitchFamily="34" charset="0"/>
                <a:cs typeface="Arial" pitchFamily="34" charset="0"/>
              </a:rPr>
              <a:pPr algn="r"/>
              <a:t>2</a:t>
            </a:fld>
            <a:r>
              <a:rPr lang="en-ZA" dirty="0"/>
              <a:t> </a:t>
            </a:r>
          </a:p>
        </p:txBody>
      </p:sp>
      <p:sp>
        <p:nvSpPr>
          <p:cNvPr id="9" name="Rectangle 2"/>
          <p:cNvSpPr txBox="1">
            <a:spLocks noChangeArrowheads="1"/>
          </p:cNvSpPr>
          <p:nvPr/>
        </p:nvSpPr>
        <p:spPr>
          <a:xfrm>
            <a:off x="2991" y="-16215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 dates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3" name="Rectangle 2">
            <a:extLst>
              <a:ext uri="{FF2B5EF4-FFF2-40B4-BE49-F238E27FC236}">
                <a16:creationId xmlns:a16="http://schemas.microsoft.com/office/drawing/2014/main" id="{EE11D136-351D-4CAC-B651-A3F56C5BA0FB}"/>
              </a:ext>
            </a:extLst>
          </p:cNvPr>
          <p:cNvSpPr/>
          <p:nvPr/>
        </p:nvSpPr>
        <p:spPr>
          <a:xfrm>
            <a:off x="431319" y="4437112"/>
            <a:ext cx="41764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a:t>
            </a:r>
            <a:r>
              <a:rPr lang="en-ZA" dirty="0" err="1">
                <a:latin typeface="Arial" pitchFamily="34" charset="0"/>
                <a:cs typeface="Arial" pitchFamily="34" charset="0"/>
              </a:rPr>
              <a:t>NDoH</a:t>
            </a:r>
            <a:r>
              <a:rPr lang="en-ZA" dirty="0">
                <a:latin typeface="Arial" pitchFamily="34" charset="0"/>
                <a:cs typeface="Arial" pitchFamily="34" charset="0"/>
              </a:rPr>
              <a:t> website </a:t>
            </a:r>
          </a:p>
          <a:p>
            <a:pPr marL="0" lvl="1">
              <a:defRPr/>
            </a:pPr>
            <a:r>
              <a:rPr lang="en-ZA" dirty="0">
                <a:latin typeface="Arial" pitchFamily="34" charset="0"/>
                <a:cs typeface="Arial" pitchFamily="34" charset="0"/>
              </a:rPr>
              <a:t>     www.health.gov.za </a:t>
            </a:r>
          </a:p>
          <a:p>
            <a:pPr lvl="1" indent="-457200">
              <a:buFont typeface="Arial" panose="020B0604020202020204" pitchFamily="34" charset="0"/>
              <a:buChar char="•"/>
              <a:defRPr/>
            </a:pPr>
            <a:r>
              <a:rPr lang="en-ZA" dirty="0">
                <a:latin typeface="Arial" pitchFamily="34" charset="0"/>
                <a:cs typeface="Arial" pitchFamily="34" charset="0"/>
              </a:rPr>
              <a:t>|Tenders| </a:t>
            </a:r>
            <a:r>
              <a:rPr lang="en-ZA" i="1" dirty="0">
                <a:latin typeface="Arial" pitchFamily="34" charset="0"/>
                <a:cs typeface="Arial" pitchFamily="34" charset="0"/>
              </a:rPr>
              <a:t>View Pharmaceutical Tenders</a:t>
            </a:r>
          </a:p>
        </p:txBody>
      </p:sp>
      <p:sp>
        <p:nvSpPr>
          <p:cNvPr id="5" name="Rectangle 4">
            <a:extLst>
              <a:ext uri="{FF2B5EF4-FFF2-40B4-BE49-F238E27FC236}">
                <a16:creationId xmlns:a16="http://schemas.microsoft.com/office/drawing/2014/main" id="{448ACA52-C43A-4B2E-881A-ECBD087A168F}"/>
              </a:ext>
            </a:extLst>
          </p:cNvPr>
          <p:cNvSpPr/>
          <p:nvPr/>
        </p:nvSpPr>
        <p:spPr>
          <a:xfrm>
            <a:off x="4788026" y="4437112"/>
            <a:ext cx="3713064" cy="1277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defRPr/>
            </a:pPr>
            <a:r>
              <a:rPr lang="en-ZA" dirty="0">
                <a:latin typeface="Arial" pitchFamily="34" charset="0"/>
                <a:cs typeface="Arial" pitchFamily="34" charset="0"/>
              </a:rPr>
              <a:t>Available on National Treasury Website</a:t>
            </a:r>
          </a:p>
          <a:p>
            <a:pPr marL="0" lvl="1">
              <a:defRPr/>
            </a:pPr>
            <a:r>
              <a:rPr lang="en-ZA" dirty="0">
                <a:solidFill>
                  <a:schemeClr val="bg1">
                    <a:lumMod val="95000"/>
                  </a:schemeClr>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www.treasury.gov.za</a:t>
            </a:r>
            <a:endParaRPr lang="en-ZA" dirty="0">
              <a:solidFill>
                <a:schemeClr val="bg1">
                  <a:lumMod val="95000"/>
                </a:schemeClr>
              </a:solidFill>
              <a:latin typeface="Arial" pitchFamily="34" charset="0"/>
              <a:cs typeface="Arial" pitchFamily="34" charset="0"/>
            </a:endParaRPr>
          </a:p>
          <a:p>
            <a:pPr marL="342900" lvl="1" indent="-342900">
              <a:buFont typeface="Arial" panose="020B0604020202020204" pitchFamily="34" charset="0"/>
              <a:buChar char="•"/>
              <a:defRPr/>
            </a:pPr>
            <a:r>
              <a:rPr lang="en-ZA" dirty="0">
                <a:latin typeface="Arial" pitchFamily="34" charset="0"/>
                <a:cs typeface="Arial" pitchFamily="34" charset="0"/>
              </a:rPr>
              <a:t>e-tenders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286F2-F405-53EE-02E9-C86029D3C8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3B7C59E-61F7-353D-EDC6-3239D79983F0}"/>
              </a:ext>
            </a:extLst>
          </p:cNvPr>
          <p:cNvSpPr txBox="1"/>
          <p:nvPr/>
        </p:nvSpPr>
        <p:spPr>
          <a:xfrm>
            <a:off x="0" y="25736"/>
            <a:ext cx="8244408" cy="892552"/>
          </a:xfrm>
          <a:prstGeom prst="rect">
            <a:avLst/>
          </a:prstGeom>
          <a:noFill/>
        </p:spPr>
        <p:txBody>
          <a:bodyPr wrap="square">
            <a:sp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600" b="1" dirty="0">
                <a:solidFill>
                  <a:schemeClr val="accent4">
                    <a:lumMod val="60000"/>
                    <a:lumOff val="40000"/>
                  </a:schemeClr>
                </a:solidFill>
                <a:latin typeface="Arial" pitchFamily="34" charset="0"/>
                <a:ea typeface="+mj-ea"/>
                <a:cs typeface="Arial" pitchFamily="34" charset="0"/>
              </a:rPr>
              <a:t>Legislative requirements </a:t>
            </a:r>
            <a:r>
              <a:rPr lang="en-GB" sz="2600" b="1" dirty="0">
                <a:solidFill>
                  <a:schemeClr val="accent4">
                    <a:lumMod val="60000"/>
                    <a:lumOff val="40000"/>
                  </a:schemeClr>
                </a:solidFill>
                <a:latin typeface="Arial" pitchFamily="34" charset="0"/>
                <a:cs typeface="Arial" pitchFamily="34" charset="0"/>
              </a:rPr>
              <a:t>(Phase II evaluation) continue: Joint Venture/Consortium (4.3)</a:t>
            </a:r>
            <a:endParaRPr kumimoji="0" lang="en-GB" sz="2600" b="1" i="0" u="none" strike="noStrike" kern="1200" cap="none" spc="0" normalizeH="0" baseline="0" noProof="0" dirty="0">
              <a:ln>
                <a:noFill/>
              </a:ln>
              <a:solidFill>
                <a:schemeClr val="accent4">
                  <a:lumMod val="60000"/>
                  <a:lumOff val="40000"/>
                </a:schemeClr>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22C9E8B7-1E2F-551B-8992-05066C539B81}"/>
              </a:ext>
            </a:extLst>
          </p:cNvPr>
          <p:cNvSpPr txBox="1"/>
          <p:nvPr/>
        </p:nvSpPr>
        <p:spPr>
          <a:xfrm>
            <a:off x="0" y="1124744"/>
            <a:ext cx="9144000" cy="4094839"/>
          </a:xfrm>
          <a:prstGeom prst="rect">
            <a:avLst/>
          </a:prstGeom>
          <a:solidFill>
            <a:schemeClr val="bg1"/>
          </a:solidFill>
        </p:spPr>
        <p:txBody>
          <a:bodyPr wrap="square">
            <a:spAutoFit/>
          </a:bodyPr>
          <a:lstStyle/>
          <a:p>
            <a:pPr lvl="0" algn="just">
              <a:lnSpc>
                <a:spcPct val="150000"/>
              </a:lnSpc>
              <a:spcAft>
                <a:spcPts val="800"/>
              </a:spcAft>
            </a:pPr>
            <a:r>
              <a:rPr lang="en-US" dirty="0">
                <a:latin typeface="Arial" panose="020B0604020202020204" pitchFamily="34" charset="0"/>
                <a:cs typeface="Arial" panose="020B0604020202020204" pitchFamily="34" charset="0"/>
              </a:rPr>
              <a:t>Continue:</a:t>
            </a:r>
          </a:p>
          <a:p>
            <a:pPr marL="285750" lvl="0" indent="-285750" algn="just">
              <a:lnSpc>
                <a:spcPct val="150000"/>
              </a:lnSpc>
              <a:spcAft>
                <a:spcPts val="800"/>
              </a:spcAft>
              <a:buFont typeface="Arial" panose="020B0604020202020204" pitchFamily="34" charset="0"/>
              <a:buChar char="•"/>
            </a:pPr>
            <a:r>
              <a:rPr lang="en-GB" dirty="0">
                <a:latin typeface="Arial" panose="020B0604020202020204" pitchFamily="34" charset="0"/>
                <a:cs typeface="Arial" panose="020B0604020202020204" pitchFamily="34" charset="0"/>
              </a:rPr>
              <a:t>An MRC (Medicines Registration Certificate) as per section 5, where one of the parties in the consortium, joint venture (incorporated or unincorporated) or partnership is identified as the applicant.</a:t>
            </a:r>
          </a:p>
          <a:p>
            <a:pPr marL="285750" lvl="0" indent="-285750" algn="just">
              <a:lnSpc>
                <a:spcPct val="150000"/>
              </a:lnSpc>
              <a:spcAft>
                <a:spcPts val="800"/>
              </a:spcAft>
              <a:buFont typeface="Arial" panose="020B0604020202020204" pitchFamily="34" charset="0"/>
              <a:buChar char="•"/>
            </a:pPr>
            <a:r>
              <a:rPr lang="en-US" dirty="0">
                <a:latin typeface="Arial" panose="020B0604020202020204" pitchFamily="34" charset="0"/>
                <a:cs typeface="Arial" panose="020B0604020202020204" pitchFamily="34" charset="0"/>
              </a:rPr>
              <a:t>All parties in the Consortium/Joint Venture or Partnership must submit the legislative and mandatory requirements pertaining to this bid as indicated in the SRCC. </a:t>
            </a:r>
          </a:p>
          <a:p>
            <a:pPr marL="228600">
              <a:lnSpc>
                <a:spcPct val="150000"/>
              </a:lnSpc>
            </a:pPr>
            <a:endPar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endParaRPr>
          </a:p>
          <a:p>
            <a:pPr marL="228600">
              <a:lnSpc>
                <a:spcPct val="150000"/>
              </a:lnSpc>
            </a:pPr>
            <a:r>
              <a:rPr lang="en-ZA" b="1" dirty="0">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Refer to section 5 of the SRCC for further details pertaining to mandatory legislative requirements.</a:t>
            </a:r>
            <a:endParaRPr lang="en-US"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324034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564E69-EE66-A452-D069-05D273F88413}"/>
              </a:ext>
            </a:extLst>
          </p:cNvPr>
          <p:cNvSpPr txBox="1"/>
          <p:nvPr/>
        </p:nvSpPr>
        <p:spPr>
          <a:xfrm>
            <a:off x="-2453" y="0"/>
            <a:ext cx="7668344"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Authorisation Declaration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TextBox 6">
            <a:extLst>
              <a:ext uri="{FF2B5EF4-FFF2-40B4-BE49-F238E27FC236}">
                <a16:creationId xmlns:a16="http://schemas.microsoft.com/office/drawing/2014/main" id="{D5B986E1-7ADF-4D10-3F2B-A33FAD68BF99}"/>
              </a:ext>
            </a:extLst>
          </p:cNvPr>
          <p:cNvSpPr txBox="1"/>
          <p:nvPr/>
        </p:nvSpPr>
        <p:spPr>
          <a:xfrm>
            <a:off x="35496" y="1052736"/>
            <a:ext cx="9022208" cy="5028236"/>
          </a:xfrm>
          <a:prstGeom prst="rect">
            <a:avLst/>
          </a:prstGeom>
          <a:solidFill>
            <a:schemeClr val="bg1"/>
          </a:solidFill>
        </p:spPr>
        <p:txBody>
          <a:bodyPr wrap="square">
            <a:spAutoFit/>
          </a:bodyPr>
          <a:lstStyle/>
          <a:p>
            <a:pPr marL="285750" algn="just">
              <a:lnSpc>
                <a:spcPct val="150000"/>
              </a:lnSpc>
            </a:pPr>
            <a:r>
              <a:rPr lang="en-GB" dirty="0">
                <a:effectLst/>
                <a:latin typeface="Arial" panose="020B0604020202020204" pitchFamily="34" charset="0"/>
                <a:ea typeface="Times New Roman" panose="02020603050405020304" pitchFamily="18" charset="0"/>
                <a:cs typeface="Arial" panose="020B0604020202020204" pitchFamily="34" charset="0"/>
              </a:rPr>
              <a:t>Only the holder of a MRC issued in terms of the Medicines Act, may submit a bid. </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The manufacturer</a:t>
            </a:r>
            <a:r>
              <a:rPr lang="en-GB" dirty="0">
                <a:effectLst/>
                <a:latin typeface="Arial" panose="020B0604020202020204" pitchFamily="34" charset="0"/>
                <a:ea typeface="Times New Roman" panose="02020603050405020304" pitchFamily="18" charset="0"/>
                <a:cs typeface="Arial" panose="020B0604020202020204" pitchFamily="34" charset="0"/>
              </a:rPr>
              <a:t>, or other entity, as listed on the MRC, </a:t>
            </a: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are considered external third parties</a:t>
            </a:r>
            <a:r>
              <a:rPr lang="en-GB" dirty="0">
                <a:effectLst/>
                <a:latin typeface="Arial" panose="020B0604020202020204" pitchFamily="34" charset="0"/>
                <a:ea typeface="Times New Roman" panose="02020603050405020304" pitchFamily="18" charset="0"/>
                <a:cs typeface="Arial" panose="020B0604020202020204" pitchFamily="34" charset="0"/>
              </a:rPr>
              <a:t>:</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If the holder of the Medicines Registration Certificate (MRC) is not the manufacturer of the product offered in this bid, a third-party manufacturer authorisation is required. </a:t>
            </a:r>
          </a:p>
          <a:p>
            <a:pPr marL="571500" indent="-285750" algn="just">
              <a:lnSpc>
                <a:spcPct val="150000"/>
              </a:lnSpc>
              <a:buFont typeface="Arial" panose="020B0604020202020204" pitchFamily="34" charset="0"/>
              <a:buChar char="•"/>
            </a:pPr>
            <a:r>
              <a:rPr lang="en-GB" dirty="0">
                <a:effectLst/>
                <a:latin typeface="Arial" panose="020B0604020202020204" pitchFamily="34" charset="0"/>
                <a:ea typeface="Times New Roman" panose="02020603050405020304" pitchFamily="18" charset="0"/>
                <a:cs typeface="Arial" panose="020B0604020202020204" pitchFamily="34" charset="0"/>
              </a:rPr>
              <a:t>In such cases, the bidder must establish a formal legal agreement with the third-party manufacturer and submit a signed Authorisation Declaration (PBD1.2) from the relevant manufacturer as approved by SAPHRA which must be listed on the MRC.</a:t>
            </a:r>
          </a:p>
          <a:p>
            <a:pPr marL="285750" algn="just">
              <a:lnSpc>
                <a:spcPct val="150000"/>
              </a:lnSpc>
            </a:pPr>
            <a:r>
              <a:rPr lang="en-GB"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Note: Authorisation Declaration can only be submitted by the approved third party as indicated on the registration certificate.</a:t>
            </a:r>
            <a:endParaRPr lang="en-ZA"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59517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997162-60A9-91E0-AF9E-03F77E8EE36C}"/>
              </a:ext>
            </a:extLst>
          </p:cNvPr>
          <p:cNvSpPr txBox="1"/>
          <p:nvPr/>
        </p:nvSpPr>
        <p:spPr>
          <a:xfrm>
            <a:off x="31504" y="0"/>
            <a:ext cx="6408712" cy="954107"/>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Preference for Locally Produced Products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A801D77A-1A1A-738C-DB12-8E436793FC10}"/>
              </a:ext>
            </a:extLst>
          </p:cNvPr>
          <p:cNvSpPr txBox="1"/>
          <p:nvPr/>
        </p:nvSpPr>
        <p:spPr>
          <a:xfrm>
            <a:off x="0" y="1124744"/>
            <a:ext cx="9144000" cy="5604098"/>
          </a:xfrm>
          <a:prstGeom prst="rect">
            <a:avLst/>
          </a:prstGeom>
          <a:solidFill>
            <a:schemeClr val="bg1"/>
          </a:solidFill>
        </p:spPr>
        <p:txBody>
          <a:bodyPr wrap="square">
            <a:spAutoFit/>
          </a:bodyPr>
          <a:lstStyle/>
          <a:p>
            <a:pPr marL="342900" indent="-252730" algn="just">
              <a:lnSpc>
                <a:spcPct val="150000"/>
              </a:lnSpc>
              <a:spcBef>
                <a:spcPts val="600"/>
              </a:spcBef>
              <a:spcAft>
                <a:spcPts val="300"/>
              </a:spcAft>
            </a:pPr>
            <a:r>
              <a:rPr lang="en-ZA" sz="1800" kern="1600" dirty="0">
                <a:solidFill>
                  <a:srgbClr val="0070C0"/>
                </a:solidFill>
                <a:effectLst/>
                <a:latin typeface="Calibri" panose="020F0502020204030204" pitchFamily="34" charset="0"/>
                <a:ea typeface="Times New Roman" panose="02020603050405020304" pitchFamily="18"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To provide preference to locally produced products, the definition of a locally produced product will be limited to product formulation and conversion processes that use materials and components to manufacture medicines in the Republic of South Africa. </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Included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and finish of sterile products (including vaccines, large and small volume </a:t>
            </a:r>
            <a:r>
              <a:rPr lang="en-ZA" sz="1800" kern="1600" dirty="0" err="1">
                <a:effectLst/>
                <a:latin typeface="Arial" panose="020B0604020202020204" pitchFamily="34" charset="0"/>
                <a:ea typeface="Times New Roman" panose="02020603050405020304" pitchFamily="18" charset="0"/>
                <a:cs typeface="Arial" panose="020B0604020202020204" pitchFamily="34" charset="0"/>
              </a:rPr>
              <a:t>parenterals</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a:t>
            </a:r>
          </a:p>
          <a:p>
            <a:pPr marL="375920" indent="-285750" algn="just">
              <a:lnSpc>
                <a:spcPct val="150000"/>
              </a:lnSpc>
              <a:spcBef>
                <a:spcPts val="600"/>
              </a:spcBef>
              <a:spcAft>
                <a:spcPts val="300"/>
              </a:spcAft>
              <a:buFont typeface="Arial" panose="020B0604020202020204" pitchFamily="34" charset="0"/>
              <a:buChar char="•"/>
            </a:pPr>
            <a:r>
              <a:rPr lang="en-ZA" sz="1800" b="1"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Excluded</a:t>
            </a:r>
            <a:r>
              <a:rPr lang="en-ZA" sz="1800" kern="16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ZA" sz="1800" kern="1600" dirty="0">
                <a:effectLst/>
                <a:latin typeface="Arial" panose="020B0604020202020204" pitchFamily="34" charset="0"/>
                <a:ea typeface="Times New Roman" panose="02020603050405020304" pitchFamily="18" charset="0"/>
                <a:cs typeface="Arial" panose="020B0604020202020204" pitchFamily="34" charset="0"/>
              </a:rPr>
              <a:t>Fill, finish, and packaging of products such as solids, liquids, sterile drops and semi-solid dosage forms. </a:t>
            </a:r>
            <a:r>
              <a:rPr lang="en-ZA" kern="1600" dirty="0">
                <a:latin typeface="Arial" panose="020B0604020202020204" pitchFamily="34" charset="0"/>
                <a:ea typeface="Times New Roman" panose="02020603050405020304" pitchFamily="18" charset="0"/>
                <a:cs typeface="Arial" panose="020B0604020202020204" pitchFamily="34" charset="0"/>
              </a:rPr>
              <a:t>	</a:t>
            </a:r>
          </a:p>
          <a:p>
            <a:pPr marL="90170" algn="just">
              <a:lnSpc>
                <a:spcPct val="150000"/>
              </a:lnSpc>
              <a:spcBef>
                <a:spcPts val="600"/>
              </a:spcBef>
              <a:spcAft>
                <a:spcPts val="300"/>
              </a:spcAft>
            </a:pPr>
            <a:r>
              <a:rPr lang="en-ZA" b="1"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     Requirement: </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local site is listed as a Manufacturer on the MRC issued by SAHPRA.</a:t>
            </a:r>
          </a:p>
          <a:p>
            <a:pPr marL="375920" indent="-285750" algn="just">
              <a:lnSpc>
                <a:spcPct val="150000"/>
              </a:lnSpc>
              <a:spcBef>
                <a:spcPts val="600"/>
              </a:spcBef>
              <a:spcAft>
                <a:spcPts val="300"/>
              </a:spcAft>
              <a:buFont typeface="Arial" panose="020B0604020202020204" pitchFamily="34" charset="0"/>
              <a:buChar char="•"/>
            </a:pPr>
            <a:r>
              <a:rPr lang="en-ZA" kern="1600" dirty="0">
                <a:effectLst/>
                <a:latin typeface="Arial" panose="020B0604020202020204" pitchFamily="34" charset="0"/>
                <a:ea typeface="Times New Roman" panose="02020603050405020304" pitchFamily="18" charset="0"/>
                <a:cs typeface="Arial" panose="020B0604020202020204" pitchFamily="34" charset="0"/>
              </a:rPr>
              <a:t>The valid l</a:t>
            </a:r>
            <a:r>
              <a:rPr lang="en-ZA" kern="1600" dirty="0">
                <a:latin typeface="Arial" panose="020B0604020202020204" pitchFamily="34" charset="0"/>
                <a:ea typeface="Times New Roman" panose="02020603050405020304" pitchFamily="18" charset="0"/>
                <a:cs typeface="Arial" panose="020B0604020202020204" pitchFamily="34" charset="0"/>
              </a:rPr>
              <a:t>icence to Manufacture and all applicable annexures for the site are submitted</a:t>
            </a:r>
            <a:r>
              <a:rPr lang="en-ZA" kern="1600" dirty="0">
                <a:solidFill>
                  <a:srgbClr val="0070C0"/>
                </a:solidFill>
                <a:latin typeface="Arial" panose="020B0604020202020204" pitchFamily="34" charset="0"/>
                <a:ea typeface="Times New Roman" panose="02020603050405020304" pitchFamily="18" charset="0"/>
                <a:cs typeface="Arial" panose="020B0604020202020204" pitchFamily="34" charset="0"/>
              </a:rPr>
              <a:t>.</a:t>
            </a:r>
            <a:endParaRPr lang="en-ZA" dirty="0">
              <a:solidFill>
                <a:srgbClr val="0070C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8421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23</a:t>
            </a:fld>
            <a:r>
              <a:rPr lang="en-ZA" sz="1200" dirty="0">
                <a:latin typeface="Arial" pitchFamily="34" charset="0"/>
                <a:cs typeface="Arial" pitchFamily="34" charset="0"/>
              </a:rPr>
              <a:t> </a:t>
            </a:r>
          </a:p>
        </p:txBody>
      </p:sp>
      <p:sp>
        <p:nvSpPr>
          <p:cNvPr id="3" name="TextBox 2"/>
          <p:cNvSpPr txBox="1"/>
          <p:nvPr/>
        </p:nvSpPr>
        <p:spPr>
          <a:xfrm>
            <a:off x="125506" y="1124744"/>
            <a:ext cx="8892988" cy="4313425"/>
          </a:xfrm>
          <a:prstGeom prst="rect">
            <a:avLst/>
          </a:prstGeom>
          <a:noFill/>
        </p:spPr>
        <p:txBody>
          <a:bodyPr wrap="square" rtlCol="0">
            <a:spAutoFit/>
          </a:bodyPr>
          <a:lstStyle/>
          <a:p>
            <a:pPr>
              <a:lnSpc>
                <a:spcPct val="150000"/>
              </a:lnSpc>
            </a:pPr>
            <a:r>
              <a:rPr lang="en-ZA" dirty="0">
                <a:latin typeface="Arial" panose="020B0604020202020204" pitchFamily="34" charset="0"/>
                <a:cs typeface="Arial" panose="020B0604020202020204" pitchFamily="34" charset="0"/>
              </a:rPr>
              <a:t>All bidders are required to </a:t>
            </a:r>
            <a:r>
              <a:rPr lang="en-ZA" b="1" dirty="0">
                <a:latin typeface="Arial" panose="020B0604020202020204" pitchFamily="34" charset="0"/>
                <a:cs typeface="Arial" panose="020B0604020202020204" pitchFamily="34" charset="0"/>
              </a:rPr>
              <a:t>submit samples including bidders </a:t>
            </a:r>
            <a:r>
              <a:rPr lang="en-ZA" dirty="0">
                <a:latin typeface="Arial" panose="020B0604020202020204" pitchFamily="34" charset="0"/>
                <a:cs typeface="Arial" panose="020B0604020202020204" pitchFamily="34" charset="0"/>
              </a:rPr>
              <a:t>who are currently supplying the NDoH with products to confirm the following:</a:t>
            </a: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Compliance with </a:t>
            </a:r>
            <a:r>
              <a:rPr lang="en-ZA" b="1" dirty="0">
                <a:latin typeface="Arial" panose="020B0604020202020204" pitchFamily="34" charset="0"/>
                <a:cs typeface="Arial" panose="020B0604020202020204" pitchFamily="34" charset="0"/>
              </a:rPr>
              <a:t>specifications as set out in the bid document/ item specification.</a:t>
            </a:r>
          </a:p>
          <a:p>
            <a:pPr marL="285750" indent="-285750">
              <a:lnSpc>
                <a:spcPct val="150000"/>
              </a:lnSpc>
              <a:buFont typeface="Arial" panose="020B0604020202020204" pitchFamily="34" charset="0"/>
              <a:buChar char="•"/>
            </a:pPr>
            <a:r>
              <a:rPr lang="en-ZA" b="1" dirty="0">
                <a:latin typeface="Arial" panose="020B0604020202020204" pitchFamily="34" charset="0"/>
                <a:cs typeface="Arial" panose="020B0604020202020204" pitchFamily="34" charset="0"/>
              </a:rPr>
              <a:t>Compliance of the product with the requirements </a:t>
            </a:r>
            <a:r>
              <a:rPr lang="en-ZA" dirty="0">
                <a:latin typeface="Arial" panose="020B0604020202020204" pitchFamily="34" charset="0"/>
                <a:cs typeface="Arial" panose="020B0604020202020204" pitchFamily="34" charset="0"/>
              </a:rPr>
              <a:t>of the Medicines Act.</a:t>
            </a:r>
          </a:p>
          <a:p>
            <a:pPr marL="285750" indent="-285750">
              <a:lnSpc>
                <a:spcPct val="150000"/>
              </a:lnSpc>
              <a:buFont typeface="Arial" panose="020B0604020202020204" pitchFamily="34" charset="0"/>
              <a:buChar char="•"/>
            </a:pPr>
            <a:r>
              <a:rPr lang="en-ZA" dirty="0">
                <a:effectLst/>
                <a:latin typeface="Arial" panose="020B0604020202020204" pitchFamily="34" charset="0"/>
                <a:ea typeface="Times New Roman" panose="02020603050405020304" pitchFamily="18" charset="0"/>
                <a:cs typeface="Arial" panose="020B0604020202020204" pitchFamily="34" charset="0"/>
              </a:rPr>
              <a:t>Samples must be submitted to both Health Facilities as indicated in the SRCC, before bid closure.</a:t>
            </a:r>
          </a:p>
          <a:p>
            <a:pPr marL="285750" indent="-285750">
              <a:lnSpc>
                <a:spcPct val="150000"/>
              </a:lnSpc>
              <a:buFont typeface="Arial" panose="020B0604020202020204" pitchFamily="34" charset="0"/>
              <a:buChar char="•"/>
            </a:pPr>
            <a:r>
              <a:rPr lang="en-ZA" dirty="0">
                <a:latin typeface="Arial" panose="020B0604020202020204" pitchFamily="34" charset="0"/>
                <a:ea typeface="Times New Roman" panose="02020603050405020304" pitchFamily="18" charset="0"/>
                <a:cs typeface="Arial" panose="020B0604020202020204" pitchFamily="34" charset="0"/>
              </a:rPr>
              <a:t>Samples received after Bid Closure will not be evaluated.</a:t>
            </a:r>
          </a:p>
          <a:p>
            <a:pPr lvl="0" algn="just">
              <a:lnSpc>
                <a:spcPct val="150000"/>
              </a:lnSpc>
              <a:spcBef>
                <a:spcPts val="600"/>
              </a:spcBef>
            </a:pPr>
            <a:r>
              <a:rPr lang="en-ZA" b="1"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No samples must be sent to the National Department of Health. </a:t>
            </a:r>
            <a:endParaRPr lang="en-ZA" b="1" dirty="0">
              <a:solidFill>
                <a:srgbClr val="0070C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Sample submission and product technical compliance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5FED0B-04A3-9750-4A20-CA235BF04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A3D4F7-31B1-1F80-5EC5-77A10FE29E11}"/>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24</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4F72B2F7-C170-B49D-7367-C3813403A502}"/>
              </a:ext>
            </a:extLst>
          </p:cNvPr>
          <p:cNvSpPr txBox="1"/>
          <p:nvPr/>
        </p:nvSpPr>
        <p:spPr>
          <a:xfrm>
            <a:off x="125506" y="1124744"/>
            <a:ext cx="8892988" cy="5898474"/>
          </a:xfrm>
          <a:prstGeom prst="rect">
            <a:avLst/>
          </a:prstGeom>
          <a:solidFill>
            <a:schemeClr val="bg1"/>
          </a:solidFill>
        </p:spPr>
        <p:txBody>
          <a:bodyPr wrap="square" rtlCol="0">
            <a:spAutoFit/>
          </a:bodyPr>
          <a:lstStyle/>
          <a:p>
            <a:pPr marL="285750" indent="-285750" algn="just">
              <a:lnSpc>
                <a:spcPct val="150000"/>
              </a:lnSpc>
              <a:buFont typeface="Arial" panose="020B0604020202020204" pitchFamily="34" charset="0"/>
              <a:buChar char="•"/>
            </a:pPr>
            <a:r>
              <a:rPr lang="en-GB" sz="1800" dirty="0">
                <a:effectLst/>
                <a:latin typeface="Arial" panose="020B0604020202020204" pitchFamily="34" charset="0"/>
                <a:ea typeface="Symbol" panose="05050102010706020507" pitchFamily="18" charset="2"/>
                <a:cs typeface="Symbol" panose="05050102010706020507" pitchFamily="18" charset="2"/>
              </a:rPr>
              <a:t>All medicines must be supplied in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complete, patient-ready packaging in the specified pack size</a:t>
            </a:r>
            <a:r>
              <a:rPr lang="en-GB" sz="1800" dirty="0">
                <a:effectLst/>
                <a:latin typeface="Arial" panose="020B0604020202020204" pitchFamily="34" charset="0"/>
                <a:ea typeface="Symbol" panose="05050102010706020507" pitchFamily="18" charset="2"/>
                <a:cs typeface="Symbol" panose="05050102010706020507" pitchFamily="18" charset="2"/>
              </a:rPr>
              <a:t>, using containers that are properly sealed and labelled in compliance with Medicines Act. Packaging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must be in a ready-to-dispense format </a:t>
            </a:r>
            <a:r>
              <a:rPr lang="en-GB" sz="1800" dirty="0">
                <a:effectLst/>
                <a:latin typeface="Arial" panose="020B0604020202020204" pitchFamily="34" charset="0"/>
                <a:ea typeface="Symbol" panose="05050102010706020507" pitchFamily="18" charset="2"/>
                <a:cs typeface="Symbol" panose="05050102010706020507" pitchFamily="18" charset="2"/>
              </a:rPr>
              <a:t>that </a:t>
            </a:r>
            <a:r>
              <a:rPr lang="en-GB" sz="1800" b="1" dirty="0">
                <a:solidFill>
                  <a:schemeClr val="accent1"/>
                </a:solidFill>
                <a:effectLst/>
                <a:latin typeface="Arial" panose="020B0604020202020204" pitchFamily="34" charset="0"/>
                <a:ea typeface="Symbol" panose="05050102010706020507" pitchFamily="18" charset="2"/>
                <a:cs typeface="Symbol" panose="05050102010706020507" pitchFamily="18" charset="2"/>
              </a:rPr>
              <a:t>does not require any manipulation, packing, or repacking </a:t>
            </a:r>
            <a:r>
              <a:rPr lang="en-GB" sz="1800" dirty="0">
                <a:effectLst/>
                <a:latin typeface="Arial" panose="020B0604020202020204" pitchFamily="34" charset="0"/>
                <a:ea typeface="Symbol" panose="05050102010706020507" pitchFamily="18" charset="2"/>
                <a:cs typeface="Symbol" panose="05050102010706020507" pitchFamily="18" charset="2"/>
              </a:rPr>
              <a:t>by the dispensing healthcare workers.</a:t>
            </a:r>
            <a:endParaRPr lang="en-ZA" sz="1800" dirty="0">
              <a:effectLst/>
              <a:latin typeface="Times New Roman" panose="02020603050405020304" pitchFamily="18" charset="0"/>
              <a:ea typeface="Symbol" panose="05050102010706020507" pitchFamily="18" charset="2"/>
              <a:cs typeface="Symbol" panose="05050102010706020507" pitchFamily="18" charset="2"/>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The 28-day dispensing pack size is currently being phased out</a:t>
            </a:r>
            <a:r>
              <a:rPr lang="en-GB" sz="1800" dirty="0">
                <a:effectLst/>
                <a:latin typeface="Arial" panose="020B0604020202020204" pitchFamily="34" charset="0"/>
                <a:ea typeface="Times New Roman" panose="02020603050405020304" pitchFamily="18" charset="0"/>
              </a:rPr>
              <a:t>. In the case of medicines for chronic conditions, pack sizes suitable for a 30-day treatment cycle are required. </a:t>
            </a:r>
            <a:endParaRPr lang="en-ZA" dirty="0">
              <a:latin typeface="Times New Roman" panose="02020603050405020304" pitchFamily="18" charset="0"/>
              <a:ea typeface="Times New Roman" panose="02020603050405020304" pitchFamily="18" charset="0"/>
            </a:endParaRPr>
          </a:p>
          <a:p>
            <a:pPr marL="285750" lvl="0" indent="-285750" algn="just">
              <a:lnSpc>
                <a:spcPct val="150000"/>
              </a:lnSpc>
              <a:buFont typeface="Arial" panose="020B0604020202020204" pitchFamily="34" charset="0"/>
              <a:buChar char="•"/>
            </a:pPr>
            <a:r>
              <a:rPr lang="en-GB" sz="1800" b="1" dirty="0">
                <a:solidFill>
                  <a:schemeClr val="accent1"/>
                </a:solidFill>
                <a:effectLst/>
                <a:latin typeface="Arial" panose="020B0604020202020204" pitchFamily="34" charset="0"/>
                <a:ea typeface="Times New Roman" panose="02020603050405020304" pitchFamily="18" charset="0"/>
              </a:rPr>
              <a:t>Where a 30-day dispensing pack size is advertised, and a 28-day dispensing provided, no conversion factor will be utilised.</a:t>
            </a:r>
            <a:r>
              <a:rPr lang="en-GB" sz="1800" dirty="0">
                <a:effectLst/>
                <a:latin typeface="Arial" panose="020B0604020202020204" pitchFamily="34" charset="0"/>
                <a:ea typeface="Times New Roman" panose="02020603050405020304" pitchFamily="18" charset="0"/>
              </a:rPr>
              <a:t> Evaluation will directly compare the 30-day dispensing pack size with other options offered and will not be considered as a specification deviation. All bidders are encouraged to participate in this tender.</a:t>
            </a:r>
            <a:endParaRPr lang="en-ZA" sz="1800" dirty="0">
              <a:effectLst/>
              <a:latin typeface="Times New Roman" panose="02020603050405020304" pitchFamily="18" charset="0"/>
              <a:ea typeface="Times New Roman" panose="02020603050405020304" pitchFamily="18" charset="0"/>
            </a:endParaRPr>
          </a:p>
          <a:p>
            <a:pPr>
              <a:lnSpc>
                <a:spcPct val="150000"/>
              </a:lnSpc>
            </a:pPr>
            <a:endParaRPr lang="en-US" sz="2000" dirty="0">
              <a:solidFill>
                <a:schemeClr val="bg1">
                  <a:lumMod val="50000"/>
                </a:schemeClr>
              </a:solidFill>
              <a:latin typeface="Arial" pitchFamily="34" charset="0"/>
              <a:cs typeface="Arial" pitchFamily="34" charset="0"/>
            </a:endParaRPr>
          </a:p>
        </p:txBody>
      </p:sp>
      <p:sp>
        <p:nvSpPr>
          <p:cNvPr id="4" name="Rectangle 2">
            <a:extLst>
              <a:ext uri="{FF2B5EF4-FFF2-40B4-BE49-F238E27FC236}">
                <a16:creationId xmlns:a16="http://schemas.microsoft.com/office/drawing/2014/main" id="{EEC2F66E-5A8B-E3D2-AA42-1C856DF9EEE5}"/>
              </a:ext>
            </a:extLst>
          </p:cNvPr>
          <p:cNvSpPr txBox="1">
            <a:spLocks noChangeArrowheads="1"/>
          </p:cNvSpPr>
          <p:nvPr/>
        </p:nvSpPr>
        <p:spPr>
          <a:xfrm>
            <a:off x="0" y="-22390"/>
            <a:ext cx="7812360" cy="990600"/>
          </a:xfrm>
          <a:prstGeom prst="rect">
            <a:avLst/>
          </a:prstGeom>
        </p:spPr>
        <p:txBody>
          <a:bodyPr tIns="45720" rIns="91440" bIns="45720" anchor="b">
            <a:no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Compliance to specifications (Phase 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80387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25</a:t>
            </a:fld>
            <a:r>
              <a:rPr lang="en-ZA" sz="1200" dirty="0">
                <a:latin typeface="Arial" pitchFamily="34" charset="0"/>
                <a:cs typeface="Arial" pitchFamily="34" charset="0"/>
              </a:rPr>
              <a:t> </a:t>
            </a:r>
          </a:p>
        </p:txBody>
      </p:sp>
      <p:sp>
        <p:nvSpPr>
          <p:cNvPr id="3" name="TextBox 2"/>
          <p:cNvSpPr txBox="1"/>
          <p:nvPr/>
        </p:nvSpPr>
        <p:spPr>
          <a:xfrm>
            <a:off x="107504" y="1101429"/>
            <a:ext cx="9036496" cy="5944641"/>
          </a:xfrm>
          <a:prstGeom prst="rect">
            <a:avLst/>
          </a:prstGeom>
          <a:solidFill>
            <a:schemeClr val="bg1"/>
          </a:solidFill>
        </p:spPr>
        <p:txBody>
          <a:bodyPr wrap="square" rtlCol="0">
            <a:spAutoFit/>
          </a:bodyPr>
          <a:lstStyle/>
          <a:p>
            <a:pPr>
              <a:lnSpc>
                <a:spcPct val="150000"/>
              </a:lnSpc>
            </a:pPr>
            <a:r>
              <a:rPr lang="en-US" b="1" dirty="0">
                <a:solidFill>
                  <a:srgbClr val="0070C0"/>
                </a:solidFill>
                <a:latin typeface="Arial" pitchFamily="34" charset="0"/>
                <a:cs typeface="Arial" pitchFamily="34" charset="0"/>
              </a:rPr>
              <a:t>Price breakdown</a:t>
            </a:r>
          </a:p>
          <a:p>
            <a:pPr marL="0" lvl="2">
              <a:lnSpc>
                <a:spcPct val="150000"/>
              </a:lnSpc>
            </a:pPr>
            <a:r>
              <a:rPr lang="en-ZA" dirty="0">
                <a:latin typeface="Arial" pitchFamily="34" charset="0"/>
                <a:cs typeface="Arial" pitchFamily="34" charset="0"/>
              </a:rPr>
              <a:t>The delivered price must be divided across five components: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Active Pharmaceutical Ingredients (API);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Formulation;</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Packaging;</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Logistics </a:t>
            </a:r>
            <a:r>
              <a:rPr lang="en-US" dirty="0">
                <a:latin typeface="Arial" pitchFamily="34" charset="0"/>
                <a:cs typeface="Arial" pitchFamily="34" charset="0"/>
              </a:rPr>
              <a:t>(this includes transportation, warehousing and distribution)</a:t>
            </a:r>
            <a:r>
              <a:rPr lang="en-ZA" dirty="0">
                <a:latin typeface="Arial" pitchFamily="34" charset="0"/>
                <a:cs typeface="Arial" pitchFamily="34" charset="0"/>
              </a:rPr>
              <a:t>; and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Gross margin (remaining portion).</a:t>
            </a:r>
          </a:p>
          <a:p>
            <a:pPr marL="0" lvl="2">
              <a:lnSpc>
                <a:spcPct val="150000"/>
              </a:lnSpc>
            </a:pPr>
            <a:r>
              <a:rPr lang="en-ZA" dirty="0">
                <a:latin typeface="Arial" pitchFamily="34" charset="0"/>
                <a:cs typeface="Arial" pitchFamily="34" charset="0"/>
              </a:rPr>
              <a:t>The sum of these categories must be equal to 100% of the delivered price for the line item.</a:t>
            </a:r>
          </a:p>
          <a:p>
            <a:pPr marL="0" lvl="2">
              <a:lnSpc>
                <a:spcPct val="150000"/>
              </a:lnSpc>
            </a:pPr>
            <a:r>
              <a:rPr lang="en-ZA" b="1" dirty="0">
                <a:solidFill>
                  <a:srgbClr val="0070C0"/>
                </a:solidFill>
                <a:latin typeface="Arial" pitchFamily="34" charset="0"/>
                <a:cs typeface="Arial" pitchFamily="34" charset="0"/>
              </a:rPr>
              <a:t>Bid Prices may not exceed  SEP Ex Man + VAT and Full SEP</a:t>
            </a:r>
          </a:p>
          <a:p>
            <a:pPr marL="0" lvl="2">
              <a:lnSpc>
                <a:spcPct val="150000"/>
              </a:lnSpc>
            </a:pPr>
            <a:r>
              <a:rPr lang="en-ZA" b="1" dirty="0">
                <a:solidFill>
                  <a:srgbClr val="0070C0"/>
                </a:solidFill>
                <a:latin typeface="Arial" pitchFamily="34" charset="0"/>
                <a:cs typeface="Arial" pitchFamily="34" charset="0"/>
              </a:rPr>
              <a:t>Note: If no price breakdown or Foreign Currency is supplied in the Bid Response document, items will be deemed ineligible for CPA. </a:t>
            </a:r>
          </a:p>
          <a:p>
            <a:pPr marL="0" lvl="2">
              <a:lnSpc>
                <a:spcPct val="150000"/>
              </a:lnSpc>
            </a:pPr>
            <a:endParaRPr lang="en-ZA" sz="2000" b="1" dirty="0">
              <a:solidFill>
                <a:srgbClr val="0070C0"/>
              </a:solidFill>
              <a:latin typeface="Arial" pitchFamily="34" charset="0"/>
              <a:cs typeface="Arial" pitchFamily="34" charset="0"/>
            </a:endParaRPr>
          </a:p>
          <a:p>
            <a:pPr marL="0" lvl="2">
              <a:lnSpc>
                <a:spcPct val="150000"/>
              </a:lnSpc>
            </a:pPr>
            <a:endParaRPr lang="en-ZA" sz="2000" dirty="0">
              <a:latin typeface="Arial" pitchFamily="34" charset="0"/>
              <a:cs typeface="Arial" pitchFamily="34" charset="0"/>
            </a:endParaRPr>
          </a:p>
        </p:txBody>
      </p:sp>
      <p:sp>
        <p:nvSpPr>
          <p:cNvPr id="4" name="Rectangle 2"/>
          <p:cNvSpPr txBox="1">
            <a:spLocks noChangeArrowheads="1"/>
          </p:cNvSpPr>
          <p:nvPr/>
        </p:nvSpPr>
        <p:spPr>
          <a:xfrm>
            <a:off x="6532" y="-32015"/>
            <a:ext cx="7157755"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54091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401AD-EB05-07C5-1F7D-9E03E895A4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FA4356-6956-6559-DF39-B20545B081E4}"/>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26</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900C25A4-21B4-F2CF-60A2-623CD78CD34F}"/>
              </a:ext>
            </a:extLst>
          </p:cNvPr>
          <p:cNvSpPr txBox="1"/>
          <p:nvPr/>
        </p:nvSpPr>
        <p:spPr>
          <a:xfrm>
            <a:off x="117579" y="977230"/>
            <a:ext cx="8414861" cy="872034"/>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Example </a:t>
            </a:r>
          </a:p>
        </p:txBody>
      </p:sp>
      <p:sp>
        <p:nvSpPr>
          <p:cNvPr id="4" name="Rectangle 2">
            <a:extLst>
              <a:ext uri="{FF2B5EF4-FFF2-40B4-BE49-F238E27FC236}">
                <a16:creationId xmlns:a16="http://schemas.microsoft.com/office/drawing/2014/main" id="{1A36A657-8F10-C573-36D1-AC058C2D0124}"/>
              </a:ext>
            </a:extLst>
          </p:cNvPr>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A658664F-98B2-31FE-54BE-8FFA198F38A4}"/>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6" name="Picture 5">
            <a:extLst>
              <a:ext uri="{FF2B5EF4-FFF2-40B4-BE49-F238E27FC236}">
                <a16:creationId xmlns:a16="http://schemas.microsoft.com/office/drawing/2014/main" id="{1837D6CC-C9C4-9B2A-3461-5A491165A672}"/>
              </a:ext>
            </a:extLst>
          </p:cNvPr>
          <p:cNvPicPr>
            <a:picLocks noChangeAspect="1"/>
          </p:cNvPicPr>
          <p:nvPr/>
        </p:nvPicPr>
        <p:blipFill>
          <a:blip r:embed="rId2"/>
          <a:stretch>
            <a:fillRect/>
          </a:stretch>
        </p:blipFill>
        <p:spPr>
          <a:xfrm>
            <a:off x="251520" y="2068671"/>
            <a:ext cx="8414861" cy="3038310"/>
          </a:xfrm>
          <a:prstGeom prst="rect">
            <a:avLst/>
          </a:prstGeom>
        </p:spPr>
      </p:pic>
    </p:spTree>
    <p:extLst>
      <p:ext uri="{BB962C8B-B14F-4D97-AF65-F5344CB8AC3E}">
        <p14:creationId xmlns:p14="http://schemas.microsoft.com/office/powerpoint/2010/main" val="1979794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A5159-9645-DF1F-3089-16FCDF24FD26}"/>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433DCE4-47E8-FCBC-0B3F-ACA16DF5892F}"/>
              </a:ext>
            </a:extLst>
          </p:cNvPr>
          <p:cNvSpPr txBox="1">
            <a:spLocks noChangeArrowheads="1"/>
          </p:cNvSpPr>
          <p:nvPr/>
        </p:nvSpPr>
        <p:spPr>
          <a:xfrm>
            <a:off x="107504" y="-99392"/>
            <a:ext cx="6073080" cy="839071"/>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2400" i="0" u="none" strike="noStrike" kern="1200" cap="none" spc="0" normalizeH="0" baseline="0" noProof="0" dirty="0">
                <a:ln>
                  <a:noFill/>
                </a:ln>
                <a:solidFill>
                  <a:schemeClr val="bg1"/>
                </a:solidFill>
                <a:uLnTx/>
                <a:uFillTx/>
                <a:latin typeface="Arial" pitchFamily="34" charset="0"/>
                <a:ea typeface="+mj-ea"/>
                <a:cs typeface="Arial" pitchFamily="34" charset="0"/>
              </a:rPr>
              <a:t>Preference Point Allocation – Phase III</a:t>
            </a:r>
          </a:p>
        </p:txBody>
      </p:sp>
      <p:grpSp>
        <p:nvGrpSpPr>
          <p:cNvPr id="8" name="Group 7">
            <a:extLst>
              <a:ext uri="{FF2B5EF4-FFF2-40B4-BE49-F238E27FC236}">
                <a16:creationId xmlns:a16="http://schemas.microsoft.com/office/drawing/2014/main" id="{77BD94E3-8128-3E5E-8EF3-D735B1E295D9}"/>
              </a:ext>
            </a:extLst>
          </p:cNvPr>
          <p:cNvGrpSpPr/>
          <p:nvPr/>
        </p:nvGrpSpPr>
        <p:grpSpPr>
          <a:xfrm>
            <a:off x="827584" y="1340768"/>
            <a:ext cx="7272808" cy="3960440"/>
            <a:chOff x="611560" y="1916833"/>
            <a:chExt cx="7200800" cy="3863406"/>
          </a:xfrm>
        </p:grpSpPr>
        <p:sp>
          <p:nvSpPr>
            <p:cNvPr id="5" name="Rectangle: Rounded Corners 4">
              <a:extLst>
                <a:ext uri="{FF2B5EF4-FFF2-40B4-BE49-F238E27FC236}">
                  <a16:creationId xmlns:a16="http://schemas.microsoft.com/office/drawing/2014/main" id="{366D79C7-A0F6-836D-7689-22ADED27F415}"/>
                </a:ext>
              </a:extLst>
            </p:cNvPr>
            <p:cNvSpPr/>
            <p:nvPr/>
          </p:nvSpPr>
          <p:spPr>
            <a:xfrm>
              <a:off x="611560" y="1916833"/>
              <a:ext cx="7200800" cy="3863406"/>
            </a:xfrm>
            <a:prstGeom prst="roundRect">
              <a:avLst>
                <a:gd name="adj" fmla="val 1236"/>
              </a:avLst>
            </a:prstGeom>
            <a:solidFill>
              <a:schemeClr val="accent5">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6" name="Picture 5">
              <a:extLst>
                <a:ext uri="{FF2B5EF4-FFF2-40B4-BE49-F238E27FC236}">
                  <a16:creationId xmlns:a16="http://schemas.microsoft.com/office/drawing/2014/main" id="{B3ECBFA5-DCCD-2240-B1EA-00501A852755}"/>
                </a:ext>
              </a:extLst>
            </p:cNvPr>
            <p:cNvPicPr>
              <a:picLocks noChangeAspect="1"/>
            </p:cNvPicPr>
            <p:nvPr/>
          </p:nvPicPr>
          <p:blipFill>
            <a:blip r:embed="rId2"/>
            <a:srcRect l="26375" t="27554" r="25587" b="29001"/>
            <a:stretch/>
          </p:blipFill>
          <p:spPr>
            <a:xfrm>
              <a:off x="755576" y="2090156"/>
              <a:ext cx="6912767" cy="3516759"/>
            </a:xfrm>
            <a:prstGeom prst="rect">
              <a:avLst/>
            </a:prstGeom>
            <a:noFill/>
          </p:spPr>
        </p:pic>
      </p:grpSp>
      <p:sp>
        <p:nvSpPr>
          <p:cNvPr id="4" name="Rectangle 3">
            <a:extLst>
              <a:ext uri="{FF2B5EF4-FFF2-40B4-BE49-F238E27FC236}">
                <a16:creationId xmlns:a16="http://schemas.microsoft.com/office/drawing/2014/main" id="{41D16A20-349E-0278-A0E9-7E8D9A0BCCE0}"/>
              </a:ext>
            </a:extLst>
          </p:cNvPr>
          <p:cNvSpPr/>
          <p:nvPr/>
        </p:nvSpPr>
        <p:spPr>
          <a:xfrm>
            <a:off x="971600" y="1504182"/>
            <a:ext cx="6984776"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0" i="0" u="none" strike="noStrike" baseline="0" dirty="0">
                <a:solidFill>
                  <a:schemeClr val="bg1"/>
                </a:solidFill>
                <a:latin typeface="Arial" panose="020B0604020202020204" pitchFamily="34" charset="0"/>
              </a:rPr>
              <a:t>Evaluated as per the requirements stated in bid document &amp; SRCC</a:t>
            </a:r>
          </a:p>
        </p:txBody>
      </p:sp>
    </p:spTree>
    <p:extLst>
      <p:ext uri="{BB962C8B-B14F-4D97-AF65-F5344CB8AC3E}">
        <p14:creationId xmlns:p14="http://schemas.microsoft.com/office/powerpoint/2010/main" val="3040186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4955B5-808D-38D5-E9D9-7D44F3FEF516}"/>
              </a:ext>
            </a:extLst>
          </p:cNvPr>
          <p:cNvPicPr>
            <a:picLocks noChangeAspect="1"/>
          </p:cNvPicPr>
          <p:nvPr/>
        </p:nvPicPr>
        <p:blipFill rotWithShape="1">
          <a:blip r:embed="rId2"/>
          <a:srcRect l="13093" t="14689" r="31610" b="53221"/>
          <a:stretch/>
        </p:blipFill>
        <p:spPr>
          <a:xfrm>
            <a:off x="827584" y="1652607"/>
            <a:ext cx="5184575" cy="1692435"/>
          </a:xfrm>
          <a:prstGeom prst="rect">
            <a:avLst/>
          </a:prstGeom>
          <a:solidFill>
            <a:srgbClr val="008000"/>
          </a:solidFill>
          <a:ln w="12700">
            <a:solidFill>
              <a:schemeClr val="tx2">
                <a:lumMod val="40000"/>
                <a:lumOff val="60000"/>
              </a:schemeClr>
            </a:solidFill>
          </a:ln>
        </p:spPr>
      </p:pic>
      <p:sp>
        <p:nvSpPr>
          <p:cNvPr id="5" name="TextBox 4">
            <a:extLst>
              <a:ext uri="{FF2B5EF4-FFF2-40B4-BE49-F238E27FC236}">
                <a16:creationId xmlns:a16="http://schemas.microsoft.com/office/drawing/2014/main" id="{03D7FEA4-BDC3-F9D0-DCCD-46FC667ADAA5}"/>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Procurement Regulations</a:t>
            </a:r>
          </a:p>
        </p:txBody>
      </p:sp>
      <p:sp>
        <p:nvSpPr>
          <p:cNvPr id="2" name="Rectangle 1">
            <a:extLst>
              <a:ext uri="{FF2B5EF4-FFF2-40B4-BE49-F238E27FC236}">
                <a16:creationId xmlns:a16="http://schemas.microsoft.com/office/drawing/2014/main" id="{D0F0B4B0-11FF-C01B-4047-36DB2C360364}"/>
              </a:ext>
            </a:extLst>
          </p:cNvPr>
          <p:cNvSpPr/>
          <p:nvPr/>
        </p:nvSpPr>
        <p:spPr>
          <a:xfrm>
            <a:off x="-13692" y="1052736"/>
            <a:ext cx="9157692"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Placeholder for  Public Procurement Bill  / </a:t>
            </a:r>
            <a:r>
              <a:rPr lang="en-US" dirty="0">
                <a:solidFill>
                  <a:schemeClr val="bg1"/>
                </a:solidFill>
                <a:latin typeface="Arial" panose="020B0604020202020204" pitchFamily="34" charset="0"/>
              </a:rPr>
              <a:t>Public Procurement Act, 2024 </a:t>
            </a:r>
            <a:endParaRPr lang="en-US" sz="1800" b="0" i="0" u="none" strike="noStrike" baseline="0" dirty="0">
              <a:solidFill>
                <a:schemeClr val="bg1"/>
              </a:solidFill>
              <a:latin typeface="Arial" panose="020B0604020202020204" pitchFamily="34" charset="0"/>
            </a:endParaRPr>
          </a:p>
        </p:txBody>
      </p:sp>
      <p:sp>
        <p:nvSpPr>
          <p:cNvPr id="7" name="TextBox 6">
            <a:extLst>
              <a:ext uri="{FF2B5EF4-FFF2-40B4-BE49-F238E27FC236}">
                <a16:creationId xmlns:a16="http://schemas.microsoft.com/office/drawing/2014/main" id="{AE7942BB-D1DD-AA4D-F676-9FDE139B4E42}"/>
              </a:ext>
            </a:extLst>
          </p:cNvPr>
          <p:cNvSpPr txBox="1"/>
          <p:nvPr/>
        </p:nvSpPr>
        <p:spPr>
          <a:xfrm>
            <a:off x="653216" y="3773939"/>
            <a:ext cx="8262084" cy="1477328"/>
          </a:xfrm>
          <a:prstGeom prst="rect">
            <a:avLst/>
          </a:prstGeom>
          <a:noFill/>
        </p:spPr>
        <p:txBody>
          <a:bodyPr wrap="square">
            <a:spAutoFit/>
          </a:bodyPr>
          <a:lstStyle/>
          <a:p>
            <a:pPr marL="285750" indent="-285750">
              <a:buFont typeface="Arial" panose="020B0604020202020204" pitchFamily="34" charset="0"/>
              <a:buChar char="•"/>
              <a:defRPr sz="1800"/>
            </a:pPr>
            <a:r>
              <a:rPr lang="en-US" dirty="0"/>
              <a:t>2022 Regulations  : Pre-determined B-BBEE Level scoring was removed for the Price and Preference points scoring system - 90/10 or 80/20</a:t>
            </a:r>
          </a:p>
          <a:p>
            <a:pPr marL="285750" indent="-285750">
              <a:buFont typeface="Arial" panose="020B0604020202020204" pitchFamily="34" charset="0"/>
              <a:buChar char="•"/>
              <a:defRPr sz="1800"/>
            </a:pPr>
            <a:endParaRPr lang="en-US" dirty="0"/>
          </a:p>
          <a:p>
            <a:pPr marL="285750" indent="-285750">
              <a:buFont typeface="Arial" panose="020B0604020202020204" pitchFamily="34" charset="0"/>
              <a:buChar char="•"/>
              <a:defRPr sz="1800"/>
            </a:pPr>
            <a:r>
              <a:rPr lang="en-US" dirty="0"/>
              <a:t>Preference points to be allocated for HDI Equity Ownership and compliance to specific goal/s i.e., Promotion of South African owned enterprises</a:t>
            </a:r>
          </a:p>
        </p:txBody>
      </p:sp>
      <p:pic>
        <p:nvPicPr>
          <p:cNvPr id="4" name="Picture 3">
            <a:extLst>
              <a:ext uri="{FF2B5EF4-FFF2-40B4-BE49-F238E27FC236}">
                <a16:creationId xmlns:a16="http://schemas.microsoft.com/office/drawing/2014/main" id="{C3073486-BDCB-2253-4ED9-4DDD099C078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colorTemperature colorTemp="4147"/>
                    </a14:imgEffect>
                    <a14:imgEffect>
                      <a14:saturation sat="184000"/>
                    </a14:imgEffect>
                    <a14:imgEffect>
                      <a14:brightnessContrast bright="2000" contrast="-28000"/>
                    </a14:imgEffect>
                  </a14:imgLayer>
                </a14:imgProps>
              </a:ext>
            </a:extLst>
          </a:blip>
          <a:srcRect l="62600" t="29000" r="4326" b="36000"/>
          <a:stretch/>
        </p:blipFill>
        <p:spPr>
          <a:xfrm>
            <a:off x="6226063" y="1645471"/>
            <a:ext cx="2689237" cy="1600736"/>
          </a:xfrm>
          <a:prstGeom prst="rect">
            <a:avLst/>
          </a:prstGeom>
          <a:ln w="57150">
            <a:solidFill>
              <a:schemeClr val="tx2">
                <a:lumMod val="40000"/>
                <a:lumOff val="60000"/>
              </a:schemeClr>
            </a:solidFill>
          </a:ln>
        </p:spPr>
      </p:pic>
    </p:spTree>
    <p:extLst>
      <p:ext uri="{BB962C8B-B14F-4D97-AF65-F5344CB8AC3E}">
        <p14:creationId xmlns:p14="http://schemas.microsoft.com/office/powerpoint/2010/main" val="4170378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26A20-1B8D-003B-F3B8-6AE88C2DB72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FA55E12-C9A7-CAC7-A931-B20331F7584C}"/>
              </a:ext>
            </a:extLst>
          </p:cNvPr>
          <p:cNvSpPr/>
          <p:nvPr/>
        </p:nvSpPr>
        <p:spPr>
          <a:xfrm>
            <a:off x="336004" y="3933056"/>
            <a:ext cx="8268444" cy="187220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solidFill>
                <a:schemeClr val="bg1"/>
              </a:solidFill>
            </a:endParaRPr>
          </a:p>
        </p:txBody>
      </p:sp>
      <p:sp>
        <p:nvSpPr>
          <p:cNvPr id="5" name="TextBox 4">
            <a:extLst>
              <a:ext uri="{FF2B5EF4-FFF2-40B4-BE49-F238E27FC236}">
                <a16:creationId xmlns:a16="http://schemas.microsoft.com/office/drawing/2014/main" id="{B4550466-14F6-09CE-EBD0-A809D139813C}"/>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Interpretation of 2022 Regulations </a:t>
            </a:r>
          </a:p>
        </p:txBody>
      </p:sp>
      <p:sp>
        <p:nvSpPr>
          <p:cNvPr id="4" name="Content Placeholder 2">
            <a:extLst>
              <a:ext uri="{FF2B5EF4-FFF2-40B4-BE49-F238E27FC236}">
                <a16:creationId xmlns:a16="http://schemas.microsoft.com/office/drawing/2014/main" id="{290810E6-257D-41B6-54BF-1D4336733E26}"/>
              </a:ext>
            </a:extLst>
          </p:cNvPr>
          <p:cNvSpPr txBox="1">
            <a:spLocks/>
          </p:cNvSpPr>
          <p:nvPr/>
        </p:nvSpPr>
        <p:spPr>
          <a:xfrm>
            <a:off x="395536" y="1326468"/>
            <a:ext cx="8579296" cy="4478796"/>
          </a:xfrm>
          <a:prstGeom prst="rect">
            <a:avLst/>
          </a:prstGeom>
        </p:spPr>
        <p:txBody>
          <a:bodyPr/>
          <a:lstStyle>
            <a:defPPr>
              <a:defRPr lang="en-US"/>
            </a:defPPr>
            <a:lvl1pPr marL="342900" indent="-342900">
              <a:spcBef>
                <a:spcPct val="20000"/>
              </a:spcBef>
              <a:buFont typeface="Arial" pitchFamily="34" charset="0"/>
              <a:buChar char="•"/>
              <a:defRPr/>
            </a:lvl1pPr>
            <a:lvl2pPr marL="742950" indent="-285750">
              <a:spcBef>
                <a:spcPct val="20000"/>
              </a:spcBef>
              <a:buFont typeface="Arial" pitchFamily="34" charset="0"/>
              <a:buChar char="–"/>
              <a:defRPr sz="2800"/>
            </a:lvl2pPr>
            <a:lvl3pPr marL="1143000" indent="-228600">
              <a:spcBef>
                <a:spcPct val="20000"/>
              </a:spcBef>
              <a:buFont typeface="Arial" pitchFamily="34" charset="0"/>
              <a:buChar char="•"/>
              <a:defRPr sz="24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dirty="0"/>
              <a:t>Organs of State may select preference points allocations and select own specific goal/s within the framework of the Regulations when:</a:t>
            </a:r>
          </a:p>
          <a:p>
            <a:pPr marL="0" indent="0" algn="ctr">
              <a:buNone/>
            </a:pPr>
            <a:r>
              <a:rPr lang="en-ZA" i="1" dirty="0">
                <a:cs typeface="Arial" pitchFamily="34" charset="0"/>
              </a:rPr>
              <a:t>“contracting with persons, or categories of persons, </a:t>
            </a:r>
          </a:p>
          <a:p>
            <a:pPr marL="0" indent="0" algn="ctr">
              <a:buNone/>
            </a:pPr>
            <a:r>
              <a:rPr lang="en-ZA" i="1" dirty="0">
                <a:cs typeface="Arial" pitchFamily="34" charset="0"/>
              </a:rPr>
              <a:t>historically disadvantaged by unfair discrimination </a:t>
            </a:r>
          </a:p>
          <a:p>
            <a:pPr marL="0" indent="0" algn="ctr">
              <a:buNone/>
            </a:pPr>
            <a:r>
              <a:rPr lang="en-ZA" i="1" dirty="0">
                <a:cs typeface="Arial" pitchFamily="34" charset="0"/>
              </a:rPr>
              <a:t>on the basis of race, gender and disability “</a:t>
            </a:r>
          </a:p>
          <a:p>
            <a:pPr marL="0" indent="0">
              <a:buNone/>
            </a:pPr>
            <a:endParaRPr lang="en-US" sz="1050" dirty="0"/>
          </a:p>
          <a:p>
            <a:pPr marL="0" indent="0">
              <a:buNone/>
            </a:pPr>
            <a:r>
              <a:rPr lang="en-US" dirty="0"/>
              <a:t>The NDoH specific goal was introduced through a formal BEC process</a:t>
            </a:r>
          </a:p>
          <a:p>
            <a:pPr marL="742950" lvl="2" indent="-342900"/>
            <a:r>
              <a:rPr lang="en-US" sz="1800" dirty="0"/>
              <a:t>Goal : </a:t>
            </a:r>
            <a:r>
              <a:rPr lang="en-US" sz="1800" i="1" dirty="0"/>
              <a:t>“Promotion of South African owned enterprises”</a:t>
            </a:r>
            <a:r>
              <a:rPr lang="en-US" sz="1800" dirty="0"/>
              <a:t> </a:t>
            </a:r>
          </a:p>
          <a:p>
            <a:pPr marL="0" indent="0">
              <a:buNone/>
            </a:pPr>
            <a:endParaRPr lang="en-US" sz="1050" dirty="0"/>
          </a:p>
          <a:p>
            <a:pPr marL="0" indent="0">
              <a:buNone/>
            </a:pPr>
            <a:r>
              <a:rPr lang="en-US" dirty="0">
                <a:solidFill>
                  <a:schemeClr val="bg1"/>
                </a:solidFill>
              </a:rPr>
              <a:t>This tender</a:t>
            </a:r>
          </a:p>
          <a:p>
            <a:r>
              <a:rPr lang="en-US" dirty="0">
                <a:solidFill>
                  <a:schemeClr val="bg1"/>
                </a:solidFill>
              </a:rPr>
              <a:t>Price and Preference points  : 90/10 </a:t>
            </a:r>
          </a:p>
          <a:p>
            <a:r>
              <a:rPr lang="en-US" dirty="0">
                <a:solidFill>
                  <a:schemeClr val="bg1"/>
                </a:solidFill>
              </a:rPr>
              <a:t>Points allocated for HDI equity ownership and South African ownership in bidding enterprise (supported by individual share certificates).</a:t>
            </a:r>
          </a:p>
          <a:p>
            <a:r>
              <a:rPr lang="en-US" dirty="0">
                <a:solidFill>
                  <a:schemeClr val="bg1"/>
                </a:solidFill>
              </a:rPr>
              <a:t>B-BBEE certificate not required - not used as a measurement tool</a:t>
            </a:r>
          </a:p>
          <a:p>
            <a:pPr marL="0" indent="0">
              <a:buNone/>
            </a:pPr>
            <a:endParaRPr lang="en-US" b="1" dirty="0"/>
          </a:p>
          <a:p>
            <a:endParaRPr lang="en-US" dirty="0"/>
          </a:p>
          <a:p>
            <a:pPr marL="742950" lvl="2" indent="-342900"/>
            <a:endParaRPr lang="en-ZA" dirty="0"/>
          </a:p>
        </p:txBody>
      </p:sp>
    </p:spTree>
    <p:extLst>
      <p:ext uri="{BB962C8B-B14F-4D97-AF65-F5344CB8AC3E}">
        <p14:creationId xmlns:p14="http://schemas.microsoft.com/office/powerpoint/2010/main" val="347088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3</a:t>
            </a:fld>
            <a:r>
              <a:rPr lang="en-ZA" sz="1200" dirty="0">
                <a:latin typeface="Arial" pitchFamily="34" charset="0"/>
                <a:cs typeface="Arial" pitchFamily="34" charset="0"/>
              </a:rPr>
              <a:t> </a:t>
            </a:r>
          </a:p>
        </p:txBody>
      </p:sp>
      <p:sp>
        <p:nvSpPr>
          <p:cNvPr id="3" name="TextBox 2"/>
          <p:cNvSpPr txBox="1"/>
          <p:nvPr/>
        </p:nvSpPr>
        <p:spPr>
          <a:xfrm>
            <a:off x="107504" y="1124744"/>
            <a:ext cx="8928992" cy="5027017"/>
          </a:xfrm>
          <a:prstGeom prst="rect">
            <a:avLst/>
          </a:prstGeom>
          <a:noFill/>
        </p:spPr>
        <p:txBody>
          <a:bodyPr wrap="square" rtlCol="0">
            <a:spAutoFit/>
          </a:bodyPr>
          <a:lstStyle/>
          <a:p>
            <a:pPr marL="0" lvl="1">
              <a:lnSpc>
                <a:spcPct val="150000"/>
              </a:lnSpc>
              <a:defRPr/>
            </a:pPr>
            <a:r>
              <a:rPr lang="en-ZA" b="1" dirty="0">
                <a:solidFill>
                  <a:schemeClr val="accent2">
                    <a:lumMod val="75000"/>
                  </a:schemeClr>
                </a:solidFill>
                <a:latin typeface="Arial" pitchFamily="34" charset="0"/>
                <a:cs typeface="Arial" pitchFamily="34" charset="0"/>
              </a:rPr>
              <a:t>Seven documents </a:t>
            </a:r>
            <a:r>
              <a:rPr lang="en-ZA" dirty="0">
                <a:latin typeface="Arial" pitchFamily="34" charset="0"/>
                <a:cs typeface="Arial" pitchFamily="34" charset="0"/>
              </a:rPr>
              <a:t>must be downloaded per tender and saved: </a:t>
            </a:r>
          </a:p>
          <a:p>
            <a:pPr lvl="2" indent="-457200">
              <a:lnSpc>
                <a:spcPct val="150000"/>
              </a:lnSpc>
              <a:buAutoNum type="arabicParenR"/>
              <a:defRPr/>
            </a:pPr>
            <a:r>
              <a:rPr lang="en-ZA" dirty="0">
                <a:latin typeface="Arial" pitchFamily="34" charset="0"/>
                <a:cs typeface="Arial" pitchFamily="34" charset="0"/>
              </a:rPr>
              <a:t>Bid pack - </a:t>
            </a:r>
            <a:r>
              <a:rPr lang="en-ZA" b="1" dirty="0">
                <a:latin typeface="Arial" pitchFamily="34" charset="0"/>
                <a:cs typeface="Arial" pitchFamily="34" charset="0"/>
              </a:rPr>
              <a:t>Replacement</a:t>
            </a:r>
          </a:p>
          <a:p>
            <a:pPr lvl="2" indent="-457200">
              <a:lnSpc>
                <a:spcPct val="150000"/>
              </a:lnSpc>
              <a:defRPr/>
            </a:pPr>
            <a:r>
              <a:rPr lang="en-ZA" dirty="0">
                <a:latin typeface="Arial" pitchFamily="34" charset="0"/>
                <a:cs typeface="Arial" pitchFamily="34" charset="0"/>
              </a:rPr>
              <a:t>2)    Bid Response Document (Excel)</a:t>
            </a:r>
          </a:p>
          <a:p>
            <a:pPr lvl="2" indent="-457200">
              <a:lnSpc>
                <a:spcPct val="150000"/>
              </a:lnSpc>
              <a:buAutoNum type="arabicParenR" startAt="3"/>
              <a:defRPr/>
            </a:pPr>
            <a:r>
              <a:rPr lang="en-ZA" dirty="0">
                <a:latin typeface="Arial" pitchFamily="34" charset="0"/>
                <a:cs typeface="Arial" pitchFamily="34" charset="0"/>
              </a:rPr>
              <a:t>Annexure A – Checklist (Excel)</a:t>
            </a:r>
          </a:p>
          <a:p>
            <a:pPr lvl="2" indent="-457200">
              <a:lnSpc>
                <a:spcPct val="150000"/>
              </a:lnSpc>
              <a:buAutoNum type="arabicParenR" startAt="3"/>
              <a:defRPr/>
            </a:pPr>
            <a:r>
              <a:rPr lang="en-ZA" dirty="0">
                <a:latin typeface="Arial" pitchFamily="34" charset="0"/>
                <a:cs typeface="Arial" pitchFamily="34" charset="0"/>
              </a:rPr>
              <a:t>Annexure B – Invoice requirements</a:t>
            </a:r>
          </a:p>
          <a:p>
            <a:pPr lvl="2" indent="-457200">
              <a:lnSpc>
                <a:spcPct val="150000"/>
              </a:lnSpc>
              <a:buAutoNum type="arabicParenR" startAt="3"/>
              <a:defRPr/>
            </a:pPr>
            <a:r>
              <a:rPr lang="en-ZA" dirty="0">
                <a:latin typeface="Arial" pitchFamily="34" charset="0"/>
                <a:cs typeface="Arial" pitchFamily="34" charset="0"/>
              </a:rPr>
              <a:t>PBD4.1 – Bidders’ Contact Details (Excel)</a:t>
            </a:r>
          </a:p>
          <a:p>
            <a:pPr marL="800100" lvl="2" indent="-342900">
              <a:lnSpc>
                <a:spcPct val="150000"/>
              </a:lnSpc>
              <a:buAutoNum type="arabicParenR" startAt="6"/>
              <a:defRPr/>
            </a:pPr>
            <a:r>
              <a:rPr lang="en-ZA" dirty="0">
                <a:latin typeface="Arial" pitchFamily="34" charset="0"/>
                <a:cs typeface="Arial" pitchFamily="34" charset="0"/>
              </a:rPr>
              <a:t>  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(Excel)</a:t>
            </a:r>
          </a:p>
          <a:p>
            <a:pPr marL="800100" lvl="2" indent="-342900">
              <a:lnSpc>
                <a:spcPct val="150000"/>
              </a:lnSpc>
              <a:buAutoNum type="arabicParenR" startAt="6"/>
              <a:defRPr/>
            </a:pPr>
            <a:r>
              <a:rPr lang="en-ZA" dirty="0">
                <a:latin typeface="Arial" pitchFamily="34" charset="0"/>
                <a:cs typeface="Arial" pitchFamily="34" charset="0"/>
              </a:rPr>
              <a:t>  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(Excel)</a:t>
            </a:r>
            <a:endParaRPr lang="en-ZA" dirty="0">
              <a:latin typeface="Arial" pitchFamily="34" charset="0"/>
              <a:cs typeface="Arial" pitchFamily="34" charset="0"/>
            </a:endParaRPr>
          </a:p>
          <a:p>
            <a:pPr marL="457200" lvl="2">
              <a:lnSpc>
                <a:spcPct val="150000"/>
              </a:lnSpc>
              <a:defRPr/>
            </a:pPr>
            <a:r>
              <a:rPr lang="en-ZA" dirty="0">
                <a:latin typeface="Arial" pitchFamily="34" charset="0"/>
                <a:cs typeface="Arial" pitchFamily="34" charset="0"/>
              </a:rPr>
              <a:t>All Excel documents provided must be completed in excel and additionally be submitted as Set 3 in excel.</a:t>
            </a:r>
          </a:p>
          <a:p>
            <a:pPr marL="457200" lvl="2" algn="ctr">
              <a:lnSpc>
                <a:spcPct val="150000"/>
              </a:lnSpc>
              <a:defRPr/>
            </a:pPr>
            <a:r>
              <a:rPr lang="en-ZA" sz="1600" b="1" dirty="0">
                <a:solidFill>
                  <a:schemeClr val="accent2">
                    <a:lumMod val="75000"/>
                  </a:schemeClr>
                </a:solidFill>
                <a:latin typeface="Arial" pitchFamily="34" charset="0"/>
                <a:cs typeface="Arial" pitchFamily="34" charset="0"/>
              </a:rPr>
              <a:t>Note: Its compulsory to submit certified copies of Director’s/Owners      identification documents</a:t>
            </a:r>
            <a:endParaRPr lang="en-US" sz="1600" dirty="0">
              <a:solidFill>
                <a:schemeClr val="bg1">
                  <a:lumMod val="50000"/>
                </a:schemeClr>
              </a:solidFill>
              <a:latin typeface="Arial" pitchFamily="34" charset="0"/>
              <a:cs typeface="Arial" pitchFamily="34" charset="0"/>
            </a:endParaRP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Tender Documents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522182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53437-CA09-08A1-DA66-9E128D344A4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67F65BC-4564-14DF-8335-5AAA4D818EBF}"/>
              </a:ext>
            </a:extLst>
          </p:cNvPr>
          <p:cNvSpPr txBox="1"/>
          <p:nvPr/>
        </p:nvSpPr>
        <p:spPr>
          <a:xfrm>
            <a:off x="-13692" y="-93591"/>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2022 Preferential Points Allocation – SBD6.1</a:t>
            </a:r>
          </a:p>
        </p:txBody>
      </p:sp>
      <p:sp>
        <p:nvSpPr>
          <p:cNvPr id="8" name="Rectangle: Rounded Corners 7">
            <a:extLst>
              <a:ext uri="{FF2B5EF4-FFF2-40B4-BE49-F238E27FC236}">
                <a16:creationId xmlns:a16="http://schemas.microsoft.com/office/drawing/2014/main" id="{C2C0FEC4-D59E-4B34-9BFE-313D7E1942A8}"/>
              </a:ext>
            </a:extLst>
          </p:cNvPr>
          <p:cNvSpPr/>
          <p:nvPr/>
        </p:nvSpPr>
        <p:spPr>
          <a:xfrm>
            <a:off x="0" y="1433155"/>
            <a:ext cx="7920880"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ADBC7FDD-47EC-112F-0793-845B4C4CAA3E}"/>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AMD Mandate : SCM Circular 10 of 2022-2023 NDoH Implementation – 1 Feb 2023 </a:t>
            </a:r>
          </a:p>
        </p:txBody>
      </p:sp>
      <p:grpSp>
        <p:nvGrpSpPr>
          <p:cNvPr id="19" name="Group 18">
            <a:extLst>
              <a:ext uri="{FF2B5EF4-FFF2-40B4-BE49-F238E27FC236}">
                <a16:creationId xmlns:a16="http://schemas.microsoft.com/office/drawing/2014/main" id="{F40145E9-A34D-61A8-E0AB-2066066F6737}"/>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5F3CC2FD-8763-4274-2F36-A9FF22650540}"/>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5C4B84FD-4ECE-1F4E-676D-144D001D3992}"/>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4D998DB8-448D-E659-C739-5B6EAFAE3918}"/>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D4DF6954-4B27-9897-6E8A-D0D9C09ABC87}"/>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4235B48B-268B-65A4-32DF-AB30CC97028B}"/>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42D043DA-4856-F75B-F2D1-05680C1162CB}"/>
                  </a:ext>
                </a:extLst>
              </p:cNvPr>
              <p:cNvSpPr txBox="1"/>
              <p:nvPr/>
            </p:nvSpPr>
            <p:spPr>
              <a:xfrm>
                <a:off x="1043608" y="5150300"/>
                <a:ext cx="3832477" cy="276999"/>
              </a:xfrm>
              <a:prstGeom prst="rect">
                <a:avLst/>
              </a:prstGeom>
              <a:noFill/>
            </p:spPr>
            <p:txBody>
              <a:bodyPr wrap="none" rtlCol="0">
                <a:spAutoFit/>
              </a:bodyPr>
              <a:lstStyle/>
              <a:p>
                <a:r>
                  <a:rPr lang="en-US" sz="1200" dirty="0">
                    <a:solidFill>
                      <a:schemeClr val="tx1">
                        <a:lumMod val="65000"/>
                        <a:lumOff val="35000"/>
                      </a:schemeClr>
                    </a:solidFill>
                    <a:latin typeface="Aptos SemiBold" panose="020B0004020202020204" pitchFamily="34" charset="0"/>
                    <a:cs typeface="Arial" panose="020B0604020202020204" pitchFamily="34" charset="0"/>
                  </a:rPr>
                  <a:t>Specific Goal : </a:t>
                </a:r>
                <a:r>
                  <a:rPr lang="en-US" sz="1200" dirty="0">
                    <a:solidFill>
                      <a:schemeClr val="tx1">
                        <a:lumMod val="65000"/>
                        <a:lumOff val="35000"/>
                      </a:schemeClr>
                    </a:solidFill>
                    <a:latin typeface="Aptos SemiBold" panose="020B0004020202020204" pitchFamily="34" charset="0"/>
                  </a:rPr>
                  <a:t>Promotion of South African owned enterprises</a:t>
                </a:r>
                <a:endParaRPr lang="en-ZA" sz="1200" dirty="0">
                  <a:solidFill>
                    <a:schemeClr val="tx1">
                      <a:lumMod val="65000"/>
                      <a:lumOff val="35000"/>
                    </a:schemeClr>
                  </a:solidFill>
                  <a:latin typeface="Aptos SemiBold" panose="020B00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F6C2D676-B02C-5CB5-6FE6-FF44C2E95499}"/>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pic>
        <p:nvPicPr>
          <p:cNvPr id="10" name="Picture 9">
            <a:extLst>
              <a:ext uri="{FF2B5EF4-FFF2-40B4-BE49-F238E27FC236}">
                <a16:creationId xmlns:a16="http://schemas.microsoft.com/office/drawing/2014/main" id="{7858BFFB-D1FE-0A51-EF71-DCFC9F05A6A2}"/>
              </a:ext>
            </a:extLst>
          </p:cNvPr>
          <p:cNvPicPr>
            <a:picLocks noChangeAspect="1"/>
          </p:cNvPicPr>
          <p:nvPr/>
        </p:nvPicPr>
        <p:blipFill>
          <a:blip r:embed="rId3"/>
          <a:srcRect l="35213" t="53845" r="34862" b="20577"/>
          <a:stretch/>
        </p:blipFill>
        <p:spPr>
          <a:xfrm>
            <a:off x="6020134" y="1508763"/>
            <a:ext cx="2969773" cy="1584176"/>
          </a:xfrm>
          <a:prstGeom prst="rect">
            <a:avLst/>
          </a:prstGeom>
        </p:spPr>
      </p:pic>
      <p:sp>
        <p:nvSpPr>
          <p:cNvPr id="21" name="TextBox 20">
            <a:extLst>
              <a:ext uri="{FF2B5EF4-FFF2-40B4-BE49-F238E27FC236}">
                <a16:creationId xmlns:a16="http://schemas.microsoft.com/office/drawing/2014/main" id="{37912CBA-C207-9EAC-7C80-552081531446}"/>
              </a:ext>
            </a:extLst>
          </p:cNvPr>
          <p:cNvSpPr txBox="1"/>
          <p:nvPr/>
        </p:nvSpPr>
        <p:spPr>
          <a:xfrm>
            <a:off x="869532" y="1703362"/>
            <a:ext cx="4508670" cy="830997"/>
          </a:xfrm>
          <a:prstGeom prst="rect">
            <a:avLst/>
          </a:prstGeom>
          <a:noFill/>
        </p:spPr>
        <p:txBody>
          <a:bodyPr wrap="none" rtlCol="0">
            <a:spAutoFit/>
          </a:bodyPr>
          <a:lstStyle/>
          <a:p>
            <a:r>
              <a:rPr lang="en-ZA" sz="1600" i="1" dirty="0">
                <a:cs typeface="Arial" pitchFamily="34" charset="0"/>
              </a:rPr>
              <a:t>“contracting with persons, or categories of persons, </a:t>
            </a:r>
          </a:p>
          <a:p>
            <a:r>
              <a:rPr lang="en-ZA" sz="1600" i="1" dirty="0">
                <a:cs typeface="Arial" pitchFamily="34" charset="0"/>
              </a:rPr>
              <a:t>historically disadvantaged by unfair discrimination </a:t>
            </a:r>
          </a:p>
          <a:p>
            <a:r>
              <a:rPr lang="en-ZA" sz="1600" i="1" dirty="0">
                <a:cs typeface="Arial" pitchFamily="34" charset="0"/>
              </a:rPr>
              <a:t>on the basis of race, gender and disability “</a:t>
            </a:r>
          </a:p>
        </p:txBody>
      </p:sp>
    </p:spTree>
    <p:extLst>
      <p:ext uri="{BB962C8B-B14F-4D97-AF65-F5344CB8AC3E}">
        <p14:creationId xmlns:p14="http://schemas.microsoft.com/office/powerpoint/2010/main" val="2563504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3DE4B-B206-05A9-6429-318F9BE33A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069678-54A3-E1E7-A436-E2926A62935A}"/>
              </a:ext>
            </a:extLst>
          </p:cNvPr>
          <p:cNvPicPr>
            <a:picLocks noChangeAspect="1"/>
          </p:cNvPicPr>
          <p:nvPr/>
        </p:nvPicPr>
        <p:blipFill rotWithShape="1">
          <a:blip r:embed="rId2"/>
          <a:srcRect l="16926" t="36000" r="47637" b="31685"/>
          <a:stretch/>
        </p:blipFill>
        <p:spPr>
          <a:xfrm>
            <a:off x="648678" y="2348880"/>
            <a:ext cx="6345408" cy="2433958"/>
          </a:xfrm>
          <a:prstGeom prst="rect">
            <a:avLst/>
          </a:prstGeom>
        </p:spPr>
      </p:pic>
      <p:sp>
        <p:nvSpPr>
          <p:cNvPr id="9" name="TextBox 8">
            <a:extLst>
              <a:ext uri="{FF2B5EF4-FFF2-40B4-BE49-F238E27FC236}">
                <a16:creationId xmlns:a16="http://schemas.microsoft.com/office/drawing/2014/main" id="{A6742453-0C6C-3678-5170-A008890B1F47}"/>
              </a:ext>
            </a:extLst>
          </p:cNvPr>
          <p:cNvSpPr txBox="1"/>
          <p:nvPr/>
        </p:nvSpPr>
        <p:spPr>
          <a:xfrm>
            <a:off x="60841" y="235612"/>
            <a:ext cx="6933245" cy="523220"/>
          </a:xfrm>
          <a:prstGeom prst="rect">
            <a:avLst/>
          </a:prstGeom>
        </p:spPr>
        <p:txBody>
          <a:bodyPr tIns="45720" rIns="91440" bIns="45720" anchor="b">
            <a:norm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800" b="1"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sz="2400" b="0" dirty="0">
                <a:ea typeface="+mn-ea"/>
                <a:cs typeface="+mn-cs"/>
              </a:rPr>
              <a:t>SBD 6.1  Claim Document</a:t>
            </a:r>
          </a:p>
        </p:txBody>
      </p:sp>
      <p:sp>
        <p:nvSpPr>
          <p:cNvPr id="2" name="Rectangle 1">
            <a:extLst>
              <a:ext uri="{FF2B5EF4-FFF2-40B4-BE49-F238E27FC236}">
                <a16:creationId xmlns:a16="http://schemas.microsoft.com/office/drawing/2014/main" id="{1A8A13FA-CF0D-F6BD-A32A-8C44E0B1A8B1}"/>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dirty="0">
                <a:solidFill>
                  <a:schemeClr val="bg1"/>
                </a:solidFill>
                <a:latin typeface="Arial" panose="020B0604020202020204" pitchFamily="34" charset="0"/>
              </a:rPr>
              <a:t>        % </a:t>
            </a:r>
            <a:r>
              <a:rPr lang="en-US" sz="2000" b="0" i="0" u="none" strike="noStrike" baseline="0" dirty="0">
                <a:solidFill>
                  <a:schemeClr val="bg1"/>
                </a:solidFill>
                <a:latin typeface="Arial" panose="020B0604020202020204" pitchFamily="34" charset="0"/>
              </a:rPr>
              <a:t>Ownership = </a:t>
            </a:r>
            <a:r>
              <a:rPr lang="en-US" sz="2000" dirty="0">
                <a:solidFill>
                  <a:schemeClr val="bg1"/>
                </a:solidFill>
                <a:latin typeface="Arial" panose="020B0604020202020204" pitchFamily="34" charset="0"/>
              </a:rPr>
              <a:t>% of Point available </a:t>
            </a:r>
            <a:endParaRPr lang="en-US" sz="2000" b="0" i="0" u="none" strike="noStrike" baseline="0" dirty="0">
              <a:solidFill>
                <a:schemeClr val="bg1"/>
              </a:solidFill>
              <a:latin typeface="Arial" panose="020B0604020202020204" pitchFamily="34" charset="0"/>
            </a:endParaRPr>
          </a:p>
        </p:txBody>
      </p:sp>
      <p:sp>
        <p:nvSpPr>
          <p:cNvPr id="30" name="TextBox 29">
            <a:extLst>
              <a:ext uri="{FF2B5EF4-FFF2-40B4-BE49-F238E27FC236}">
                <a16:creationId xmlns:a16="http://schemas.microsoft.com/office/drawing/2014/main" id="{D87D4F08-B1E3-9AF8-C71B-CD2F953462F5}"/>
              </a:ext>
            </a:extLst>
          </p:cNvPr>
          <p:cNvSpPr txBox="1"/>
          <p:nvPr/>
        </p:nvSpPr>
        <p:spPr>
          <a:xfrm>
            <a:off x="1763688" y="1455167"/>
            <a:ext cx="6002082" cy="923330"/>
          </a:xfrm>
          <a:prstGeom prst="rect">
            <a:avLst/>
          </a:prstGeom>
          <a:noFill/>
        </p:spPr>
        <p:txBody>
          <a:bodyPr wrap="square" rtlCol="0">
            <a:spAutoFit/>
          </a:bodyPr>
          <a:lstStyle/>
          <a:p>
            <a:r>
              <a:rPr lang="en-ZA" dirty="0">
                <a:cs typeface="Arial" pitchFamily="34" charset="0"/>
              </a:rPr>
              <a:t>Criteria : HDI / any SA female / any SA person with a disability </a:t>
            </a:r>
          </a:p>
          <a:p>
            <a:r>
              <a:rPr lang="en-ZA" dirty="0">
                <a:cs typeface="Arial" pitchFamily="34" charset="0"/>
              </a:rPr>
              <a:t>(ownership supported by share certificate in the name of the individual)</a:t>
            </a:r>
          </a:p>
        </p:txBody>
      </p:sp>
      <p:cxnSp>
        <p:nvCxnSpPr>
          <p:cNvPr id="32" name="Straight Arrow Connector 31">
            <a:extLst>
              <a:ext uri="{FF2B5EF4-FFF2-40B4-BE49-F238E27FC236}">
                <a16:creationId xmlns:a16="http://schemas.microsoft.com/office/drawing/2014/main" id="{C7D9BD69-173D-2DA8-D45E-EBD5A8849141}"/>
              </a:ext>
            </a:extLst>
          </p:cNvPr>
          <p:cNvCxnSpPr/>
          <p:nvPr/>
        </p:nvCxnSpPr>
        <p:spPr>
          <a:xfrm>
            <a:off x="2123728" y="4581128"/>
            <a:ext cx="432048" cy="4320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Right Brace 32">
            <a:extLst>
              <a:ext uri="{FF2B5EF4-FFF2-40B4-BE49-F238E27FC236}">
                <a16:creationId xmlns:a16="http://schemas.microsoft.com/office/drawing/2014/main" id="{EBF8B6BB-B39A-9DA8-7E26-BD56939B3A6A}"/>
              </a:ext>
            </a:extLst>
          </p:cNvPr>
          <p:cNvSpPr/>
          <p:nvPr/>
        </p:nvSpPr>
        <p:spPr>
          <a:xfrm>
            <a:off x="2051720" y="3140968"/>
            <a:ext cx="216024" cy="100811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34" name="TextBox 33">
            <a:extLst>
              <a:ext uri="{FF2B5EF4-FFF2-40B4-BE49-F238E27FC236}">
                <a16:creationId xmlns:a16="http://schemas.microsoft.com/office/drawing/2014/main" id="{407A5DD2-263A-9F71-2BBE-0B275FA47B41}"/>
              </a:ext>
            </a:extLst>
          </p:cNvPr>
          <p:cNvSpPr txBox="1"/>
          <p:nvPr/>
        </p:nvSpPr>
        <p:spPr>
          <a:xfrm>
            <a:off x="2420144" y="5093568"/>
            <a:ext cx="6002082" cy="646331"/>
          </a:xfrm>
          <a:prstGeom prst="rect">
            <a:avLst/>
          </a:prstGeom>
          <a:noFill/>
        </p:spPr>
        <p:txBody>
          <a:bodyPr wrap="square" rtlCol="0">
            <a:spAutoFit/>
          </a:bodyPr>
          <a:lstStyle/>
          <a:p>
            <a:r>
              <a:rPr lang="en-ZA" dirty="0">
                <a:cs typeface="Arial" pitchFamily="34" charset="0"/>
              </a:rPr>
              <a:t>Criteria : South African with ownership in bidding enterprise </a:t>
            </a:r>
          </a:p>
          <a:p>
            <a:r>
              <a:rPr lang="en-ZA" dirty="0">
                <a:cs typeface="Arial" pitchFamily="34" charset="0"/>
              </a:rPr>
              <a:t>(supported by share certificate in the name of the individual)</a:t>
            </a:r>
          </a:p>
        </p:txBody>
      </p:sp>
      <p:cxnSp>
        <p:nvCxnSpPr>
          <p:cNvPr id="36" name="Straight Arrow Connector 35">
            <a:extLst>
              <a:ext uri="{FF2B5EF4-FFF2-40B4-BE49-F238E27FC236}">
                <a16:creationId xmlns:a16="http://schemas.microsoft.com/office/drawing/2014/main" id="{C04AE873-9DC9-03A9-74B0-AEDE5C15DCDF}"/>
              </a:ext>
            </a:extLst>
          </p:cNvPr>
          <p:cNvCxnSpPr>
            <a:stCxn id="33" idx="1"/>
          </p:cNvCxnSpPr>
          <p:nvPr/>
        </p:nvCxnSpPr>
        <p:spPr>
          <a:xfrm flipV="1">
            <a:off x="2267744" y="2060848"/>
            <a:ext cx="864096" cy="15841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518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B866-F59A-6661-3842-E8BFD25F7AD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02A5CA8-9C0B-D356-4FCE-E664473275D6}"/>
              </a:ext>
            </a:extLst>
          </p:cNvPr>
          <p:cNvSpPr txBox="1"/>
          <p:nvPr/>
        </p:nvSpPr>
        <p:spPr>
          <a:xfrm>
            <a:off x="18295" y="-94526"/>
            <a:ext cx="8928992" cy="830997"/>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ZA" dirty="0"/>
              <a:t>How to claim for HDI &amp; RDP (ownership)</a:t>
            </a:r>
          </a:p>
        </p:txBody>
      </p:sp>
      <p:sp>
        <p:nvSpPr>
          <p:cNvPr id="8" name="Rectangle: Rounded Corners 7">
            <a:extLst>
              <a:ext uri="{FF2B5EF4-FFF2-40B4-BE49-F238E27FC236}">
                <a16:creationId xmlns:a16="http://schemas.microsoft.com/office/drawing/2014/main" id="{5D10212F-D62A-959D-7B39-5A345C863AC9}"/>
              </a:ext>
            </a:extLst>
          </p:cNvPr>
          <p:cNvSpPr/>
          <p:nvPr/>
        </p:nvSpPr>
        <p:spPr>
          <a:xfrm>
            <a:off x="0" y="1433155"/>
            <a:ext cx="9180512" cy="1995845"/>
          </a:xfrm>
          <a:prstGeom prst="roundRect">
            <a:avLst>
              <a:gd name="adj" fmla="val 379"/>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Rectangle 1">
            <a:extLst>
              <a:ext uri="{FF2B5EF4-FFF2-40B4-BE49-F238E27FC236}">
                <a16:creationId xmlns:a16="http://schemas.microsoft.com/office/drawing/2014/main" id="{4C64109F-598C-1D6A-33EC-BE19C6792754}"/>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Ownership held by HDI (No 1, 2, 3)  = % of Point available (4, 2, 2)</a:t>
            </a:r>
          </a:p>
        </p:txBody>
      </p:sp>
      <p:grpSp>
        <p:nvGrpSpPr>
          <p:cNvPr id="19" name="Group 18">
            <a:extLst>
              <a:ext uri="{FF2B5EF4-FFF2-40B4-BE49-F238E27FC236}">
                <a16:creationId xmlns:a16="http://schemas.microsoft.com/office/drawing/2014/main" id="{84E58A9D-4E7F-3785-E6CD-A97DB2E3FE36}"/>
              </a:ext>
            </a:extLst>
          </p:cNvPr>
          <p:cNvGrpSpPr/>
          <p:nvPr/>
        </p:nvGrpSpPr>
        <p:grpSpPr>
          <a:xfrm>
            <a:off x="18295" y="3140968"/>
            <a:ext cx="8971611" cy="2434531"/>
            <a:chOff x="395536" y="3055367"/>
            <a:chExt cx="7920880" cy="2434531"/>
          </a:xfrm>
        </p:grpSpPr>
        <p:grpSp>
          <p:nvGrpSpPr>
            <p:cNvPr id="17" name="Group 16">
              <a:extLst>
                <a:ext uri="{FF2B5EF4-FFF2-40B4-BE49-F238E27FC236}">
                  <a16:creationId xmlns:a16="http://schemas.microsoft.com/office/drawing/2014/main" id="{1221FED6-73F7-AC85-1E05-8DFB022B6981}"/>
                </a:ext>
              </a:extLst>
            </p:cNvPr>
            <p:cNvGrpSpPr/>
            <p:nvPr/>
          </p:nvGrpSpPr>
          <p:grpSpPr>
            <a:xfrm>
              <a:off x="395536" y="3055367"/>
              <a:ext cx="7920880" cy="2434531"/>
              <a:chOff x="395536" y="3055367"/>
              <a:chExt cx="7920880" cy="2434531"/>
            </a:xfrm>
          </p:grpSpPr>
          <p:pic>
            <p:nvPicPr>
              <p:cNvPr id="11" name="Picture 10">
                <a:extLst>
                  <a:ext uri="{FF2B5EF4-FFF2-40B4-BE49-F238E27FC236}">
                    <a16:creationId xmlns:a16="http://schemas.microsoft.com/office/drawing/2014/main" id="{D0C4FEF0-62F7-C9F9-DA41-7CBBAF31C2AA}"/>
                  </a:ext>
                </a:extLst>
              </p:cNvPr>
              <p:cNvPicPr>
                <a:picLocks noChangeAspect="1"/>
              </p:cNvPicPr>
              <p:nvPr/>
            </p:nvPicPr>
            <p:blipFill>
              <a:blip r:embed="rId2"/>
              <a:srcRect l="20349" t="41782" r="25884" b="38354"/>
              <a:stretch/>
            </p:blipFill>
            <p:spPr>
              <a:xfrm>
                <a:off x="395536" y="3055367"/>
                <a:ext cx="7920880" cy="1646051"/>
              </a:xfrm>
              <a:prstGeom prst="rect">
                <a:avLst/>
              </a:prstGeom>
            </p:spPr>
          </p:pic>
          <p:pic>
            <p:nvPicPr>
              <p:cNvPr id="12" name="Picture 11">
                <a:extLst>
                  <a:ext uri="{FF2B5EF4-FFF2-40B4-BE49-F238E27FC236}">
                    <a16:creationId xmlns:a16="http://schemas.microsoft.com/office/drawing/2014/main" id="{77A16650-A655-ED5C-DBB2-F41E91E458CF}"/>
                  </a:ext>
                </a:extLst>
              </p:cNvPr>
              <p:cNvPicPr>
                <a:picLocks noChangeAspect="1"/>
              </p:cNvPicPr>
              <p:nvPr/>
            </p:nvPicPr>
            <p:blipFill>
              <a:blip r:embed="rId2"/>
              <a:srcRect l="20349" t="51938" r="25884" b="43159"/>
              <a:stretch/>
            </p:blipFill>
            <p:spPr>
              <a:xfrm>
                <a:off x="395536" y="5083640"/>
                <a:ext cx="7920880" cy="406258"/>
              </a:xfrm>
              <a:prstGeom prst="rect">
                <a:avLst/>
              </a:prstGeom>
            </p:spPr>
          </p:pic>
          <p:pic>
            <p:nvPicPr>
              <p:cNvPr id="14" name="Picture 13">
                <a:extLst>
                  <a:ext uri="{FF2B5EF4-FFF2-40B4-BE49-F238E27FC236}">
                    <a16:creationId xmlns:a16="http://schemas.microsoft.com/office/drawing/2014/main" id="{9F2A78B2-F641-595B-2489-4259EA19173C}"/>
                  </a:ext>
                </a:extLst>
              </p:cNvPr>
              <p:cNvPicPr>
                <a:picLocks noChangeAspect="1"/>
              </p:cNvPicPr>
              <p:nvPr/>
            </p:nvPicPr>
            <p:blipFill>
              <a:blip r:embed="rId2"/>
              <a:srcRect l="20349" t="41782" r="25884" b="53315"/>
              <a:stretch/>
            </p:blipFill>
            <p:spPr>
              <a:xfrm>
                <a:off x="395536" y="4701418"/>
                <a:ext cx="7920880" cy="406258"/>
              </a:xfrm>
              <a:prstGeom prst="rect">
                <a:avLst/>
              </a:prstGeom>
            </p:spPr>
          </p:pic>
          <p:pic>
            <p:nvPicPr>
              <p:cNvPr id="15" name="Picture 14">
                <a:extLst>
                  <a:ext uri="{FF2B5EF4-FFF2-40B4-BE49-F238E27FC236}">
                    <a16:creationId xmlns:a16="http://schemas.microsoft.com/office/drawing/2014/main" id="{5B0A08E3-5691-E139-B7C9-59F69994FB06}"/>
                  </a:ext>
                </a:extLst>
              </p:cNvPr>
              <p:cNvPicPr>
                <a:picLocks noChangeAspect="1"/>
              </p:cNvPicPr>
              <p:nvPr/>
            </p:nvPicPr>
            <p:blipFill>
              <a:blip r:embed="rId2"/>
              <a:srcRect l="33001" t="51938" r="41093" b="43503"/>
              <a:stretch/>
            </p:blipFill>
            <p:spPr>
              <a:xfrm>
                <a:off x="1043608" y="5138116"/>
                <a:ext cx="3816424" cy="324824"/>
              </a:xfrm>
              <a:prstGeom prst="rect">
                <a:avLst/>
              </a:prstGeom>
            </p:spPr>
          </p:pic>
          <p:sp>
            <p:nvSpPr>
              <p:cNvPr id="16" name="TextBox 15">
                <a:extLst>
                  <a:ext uri="{FF2B5EF4-FFF2-40B4-BE49-F238E27FC236}">
                    <a16:creationId xmlns:a16="http://schemas.microsoft.com/office/drawing/2014/main" id="{CDF24BF2-B91D-15FC-E112-69CE6A5F6741}"/>
                  </a:ext>
                </a:extLst>
              </p:cNvPr>
              <p:cNvSpPr txBox="1"/>
              <p:nvPr/>
            </p:nvSpPr>
            <p:spPr>
              <a:xfrm>
                <a:off x="1043608" y="5150300"/>
                <a:ext cx="897561"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Specific Goal</a:t>
                </a:r>
                <a:endParaRPr lang="en-ZA" sz="1100" dirty="0">
                  <a:latin typeface="Arial" panose="020B0604020202020204" pitchFamily="34" charset="0"/>
                  <a:cs typeface="Arial" panose="020B0604020202020204" pitchFamily="34" charset="0"/>
                </a:endParaRPr>
              </a:p>
            </p:txBody>
          </p:sp>
        </p:grpSp>
        <p:pic>
          <p:nvPicPr>
            <p:cNvPr id="18" name="Picture 17">
              <a:extLst>
                <a:ext uri="{FF2B5EF4-FFF2-40B4-BE49-F238E27FC236}">
                  <a16:creationId xmlns:a16="http://schemas.microsoft.com/office/drawing/2014/main" id="{82BE2A3A-32DE-887B-9A47-D1FB93C56DA3}"/>
                </a:ext>
              </a:extLst>
            </p:cNvPr>
            <p:cNvPicPr>
              <a:picLocks noChangeAspect="1"/>
            </p:cNvPicPr>
            <p:nvPr/>
          </p:nvPicPr>
          <p:blipFill>
            <a:blip r:embed="rId2"/>
            <a:srcRect l="20349" t="42714" r="75309" b="47739"/>
            <a:stretch/>
          </p:blipFill>
          <p:spPr>
            <a:xfrm>
              <a:off x="395536" y="4798110"/>
              <a:ext cx="639688" cy="691788"/>
            </a:xfrm>
            <a:prstGeom prst="rect">
              <a:avLst/>
            </a:prstGeom>
          </p:spPr>
        </p:pic>
      </p:grpSp>
      <p:sp>
        <p:nvSpPr>
          <p:cNvPr id="21" name="TextBox 20">
            <a:extLst>
              <a:ext uri="{FF2B5EF4-FFF2-40B4-BE49-F238E27FC236}">
                <a16:creationId xmlns:a16="http://schemas.microsoft.com/office/drawing/2014/main" id="{208F7310-CDBA-4670-A7E5-477430E2213B}"/>
              </a:ext>
            </a:extLst>
          </p:cNvPr>
          <p:cNvSpPr txBox="1"/>
          <p:nvPr/>
        </p:nvSpPr>
        <p:spPr>
          <a:xfrm>
            <a:off x="1331640" y="1664723"/>
            <a:ext cx="6002082" cy="1354217"/>
          </a:xfrm>
          <a:prstGeom prst="rect">
            <a:avLst/>
          </a:prstGeom>
          <a:noFill/>
        </p:spPr>
        <p:txBody>
          <a:bodyPr wrap="square" rtlCol="0">
            <a:spAutoFit/>
          </a:bodyPr>
          <a:lstStyle/>
          <a:p>
            <a:r>
              <a:rPr lang="en-ZA" dirty="0">
                <a:cs typeface="Arial" pitchFamily="34" charset="0"/>
              </a:rPr>
              <a:t>Ownership of each qualifying HDI  must be supported by a Share Certificate to translate into Preferential Points</a:t>
            </a:r>
          </a:p>
          <a:p>
            <a:endParaRPr lang="en-ZA" sz="900" dirty="0">
              <a:cs typeface="Arial" pitchFamily="34" charset="0"/>
            </a:endParaRPr>
          </a:p>
          <a:p>
            <a:r>
              <a:rPr lang="en-ZA" dirty="0">
                <a:cs typeface="Arial" pitchFamily="34" charset="0"/>
              </a:rPr>
              <a:t>Criteria : HDI (share certificate owner) born before 1994 / Any SA female / Person with disability </a:t>
            </a:r>
          </a:p>
        </p:txBody>
      </p:sp>
      <p:grpSp>
        <p:nvGrpSpPr>
          <p:cNvPr id="26" name="Group 25">
            <a:extLst>
              <a:ext uri="{FF2B5EF4-FFF2-40B4-BE49-F238E27FC236}">
                <a16:creationId xmlns:a16="http://schemas.microsoft.com/office/drawing/2014/main" id="{4069C4C0-9F32-D534-2607-3E08377AD968}"/>
              </a:ext>
            </a:extLst>
          </p:cNvPr>
          <p:cNvGrpSpPr/>
          <p:nvPr/>
        </p:nvGrpSpPr>
        <p:grpSpPr>
          <a:xfrm>
            <a:off x="228700" y="1433155"/>
            <a:ext cx="3119164" cy="3311240"/>
            <a:chOff x="228700" y="1433155"/>
            <a:chExt cx="3119164" cy="3311240"/>
          </a:xfrm>
        </p:grpSpPr>
        <p:sp>
          <p:nvSpPr>
            <p:cNvPr id="3" name="Rectangle 2">
              <a:extLst>
                <a:ext uri="{FF2B5EF4-FFF2-40B4-BE49-F238E27FC236}">
                  <a16:creationId xmlns:a16="http://schemas.microsoft.com/office/drawing/2014/main" id="{B30F4C36-24DF-E891-C0E6-F99A1F77824F}"/>
                </a:ext>
              </a:extLst>
            </p:cNvPr>
            <p:cNvSpPr/>
            <p:nvPr/>
          </p:nvSpPr>
          <p:spPr>
            <a:xfrm>
              <a:off x="228700" y="3645024"/>
              <a:ext cx="31085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6" name="Straight Connector 5">
              <a:extLst>
                <a:ext uri="{FF2B5EF4-FFF2-40B4-BE49-F238E27FC236}">
                  <a16:creationId xmlns:a16="http://schemas.microsoft.com/office/drawing/2014/main" id="{0D927508-8960-8030-DDE7-C01370BED109}"/>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679F406-81F0-0164-051D-EFC5963E9F1E}"/>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B8455FF-D259-86D9-FC8B-FD0BCEE1F04A}"/>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166C4EE2-1233-3B4F-BF88-532F1F836A80}"/>
              </a:ext>
            </a:extLst>
          </p:cNvPr>
          <p:cNvGrpSpPr/>
          <p:nvPr/>
        </p:nvGrpSpPr>
        <p:grpSpPr>
          <a:xfrm flipH="1">
            <a:off x="6606661" y="1388656"/>
            <a:ext cx="1537018" cy="3311240"/>
            <a:chOff x="228702" y="1433155"/>
            <a:chExt cx="3119162" cy="3311240"/>
          </a:xfrm>
        </p:grpSpPr>
        <p:sp>
          <p:nvSpPr>
            <p:cNvPr id="28" name="Rectangle 27">
              <a:extLst>
                <a:ext uri="{FF2B5EF4-FFF2-40B4-BE49-F238E27FC236}">
                  <a16:creationId xmlns:a16="http://schemas.microsoft.com/office/drawing/2014/main" id="{4C6DC823-6F11-DBCA-C5D3-887DE8E9FEF2}"/>
                </a:ext>
              </a:extLst>
            </p:cNvPr>
            <p:cNvSpPr/>
            <p:nvPr/>
          </p:nvSpPr>
          <p:spPr>
            <a:xfrm>
              <a:off x="228702" y="3645024"/>
              <a:ext cx="630832" cy="1099371"/>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29" name="Straight Connector 28">
              <a:extLst>
                <a:ext uri="{FF2B5EF4-FFF2-40B4-BE49-F238E27FC236}">
                  <a16:creationId xmlns:a16="http://schemas.microsoft.com/office/drawing/2014/main" id="{4A5F3346-A261-2622-8480-2570F4C1506C}"/>
                </a:ext>
              </a:extLst>
            </p:cNvPr>
            <p:cNvCxnSpPr>
              <a:cxnSpLocks/>
            </p:cNvCxnSpPr>
            <p:nvPr/>
          </p:nvCxnSpPr>
          <p:spPr>
            <a:xfrm>
              <a:off x="236074" y="1675490"/>
              <a:ext cx="0" cy="19938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50C848-2CC2-A4B5-2DE9-9E58BB4AD045}"/>
                </a:ext>
              </a:extLst>
            </p:cNvPr>
            <p:cNvCxnSpPr>
              <a:cxnSpLocks/>
            </p:cNvCxnSpPr>
            <p:nvPr/>
          </p:nvCxnSpPr>
          <p:spPr>
            <a:xfrm flipH="1">
              <a:off x="257778" y="1664723"/>
              <a:ext cx="3090086" cy="2153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68A4E2-4178-B071-AD61-BB29A69F9819}"/>
                </a:ext>
              </a:extLst>
            </p:cNvPr>
            <p:cNvCxnSpPr/>
            <p:nvPr/>
          </p:nvCxnSpPr>
          <p:spPr>
            <a:xfrm flipV="1">
              <a:off x="3347864" y="1433155"/>
              <a:ext cx="0" cy="23156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3748F3F9-AF25-AD9A-F8DA-E5FC9F543C89}"/>
              </a:ext>
            </a:extLst>
          </p:cNvPr>
          <p:cNvSpPr/>
          <p:nvPr/>
        </p:nvSpPr>
        <p:spPr>
          <a:xfrm>
            <a:off x="752336" y="5235901"/>
            <a:ext cx="1155368" cy="261610"/>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34" name="Straight Arrow Connector 33">
            <a:extLst>
              <a:ext uri="{FF2B5EF4-FFF2-40B4-BE49-F238E27FC236}">
                <a16:creationId xmlns:a16="http://schemas.microsoft.com/office/drawing/2014/main" id="{38F42CDE-470F-3F00-95EA-78545BD1127F}"/>
              </a:ext>
            </a:extLst>
          </p:cNvPr>
          <p:cNvCxnSpPr>
            <a:cxnSpLocks/>
          </p:cNvCxnSpPr>
          <p:nvPr/>
        </p:nvCxnSpPr>
        <p:spPr>
          <a:xfrm>
            <a:off x="1917200" y="5373216"/>
            <a:ext cx="278536"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132DE9AA-AD88-BB73-58C1-3B5758351CC5}"/>
              </a:ext>
            </a:extLst>
          </p:cNvPr>
          <p:cNvSpPr txBox="1"/>
          <p:nvPr/>
        </p:nvSpPr>
        <p:spPr>
          <a:xfrm>
            <a:off x="2140242" y="5194028"/>
            <a:ext cx="6002082" cy="369332"/>
          </a:xfrm>
          <a:prstGeom prst="rect">
            <a:avLst/>
          </a:prstGeom>
          <a:noFill/>
        </p:spPr>
        <p:txBody>
          <a:bodyPr wrap="square" rtlCol="0">
            <a:spAutoFit/>
          </a:bodyPr>
          <a:lstStyle/>
          <a:p>
            <a:r>
              <a:rPr lang="en-ZA" dirty="0">
                <a:cs typeface="Arial" pitchFamily="34" charset="0"/>
              </a:rPr>
              <a:t>Criteria : South African with ownership</a:t>
            </a:r>
          </a:p>
        </p:txBody>
      </p:sp>
    </p:spTree>
    <p:extLst>
      <p:ext uri="{BB962C8B-B14F-4D97-AF65-F5344CB8AC3E}">
        <p14:creationId xmlns:p14="http://schemas.microsoft.com/office/powerpoint/2010/main" val="2226478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087A1-4201-A0E2-D32A-0C50DE110AA7}"/>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210D8C0-8D70-9287-9BBB-C6BF9699BF1E}"/>
              </a:ext>
            </a:extLst>
          </p:cNvPr>
          <p:cNvSpPr txBox="1"/>
          <p:nvPr/>
        </p:nvSpPr>
        <p:spPr>
          <a:xfrm>
            <a:off x="82719" y="208423"/>
            <a:ext cx="6933245" cy="523220"/>
          </a:xfrm>
          <a:prstGeom prst="rect">
            <a:avLst/>
          </a:prstGeom>
        </p:spPr>
        <p:txBody>
          <a:bodyPr tIns="45720" rIns="91440" bIns="45720" anchor="b">
            <a:normAutofit/>
          </a:bodyPr>
          <a:lstStyle>
            <a:defPPr>
              <a:defRPr lang="en-US"/>
            </a:defPPr>
            <a:lvl1pPr lvl="0"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panose="020B0604020202020204" pitchFamily="34" charset="0"/>
              </a:defRPr>
            </a:lvl1pPr>
          </a:lstStyle>
          <a:p>
            <a:r>
              <a:rPr lang="en-GB" dirty="0"/>
              <a:t>SBD 6.1  Claim Document - Calculation</a:t>
            </a:r>
          </a:p>
        </p:txBody>
      </p:sp>
      <p:pic>
        <p:nvPicPr>
          <p:cNvPr id="11" name="Picture 10">
            <a:extLst>
              <a:ext uri="{FF2B5EF4-FFF2-40B4-BE49-F238E27FC236}">
                <a16:creationId xmlns:a16="http://schemas.microsoft.com/office/drawing/2014/main" id="{4DD2D4EA-8E62-4BA2-637F-EE6C89033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748" y="1615590"/>
            <a:ext cx="8343561" cy="3901642"/>
          </a:xfrm>
          <a:prstGeom prst="rect">
            <a:avLst/>
          </a:prstGeom>
        </p:spPr>
      </p:pic>
      <p:sp>
        <p:nvSpPr>
          <p:cNvPr id="18" name="Rectangle 17">
            <a:extLst>
              <a:ext uri="{FF2B5EF4-FFF2-40B4-BE49-F238E27FC236}">
                <a16:creationId xmlns:a16="http://schemas.microsoft.com/office/drawing/2014/main" id="{E7A4E4C5-D118-A4C7-094C-0A371E4AB746}"/>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 Equity Ownership x Points Available = Points Scored </a:t>
            </a:r>
          </a:p>
        </p:txBody>
      </p:sp>
    </p:spTree>
    <p:extLst>
      <p:ext uri="{BB962C8B-B14F-4D97-AF65-F5344CB8AC3E}">
        <p14:creationId xmlns:p14="http://schemas.microsoft.com/office/powerpoint/2010/main" val="2765102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D5AE0-942C-7924-362F-325683AF404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5364438-5C4C-78E9-761F-4050F9598E3F}"/>
              </a:ext>
            </a:extLst>
          </p:cNvPr>
          <p:cNvSpPr txBox="1"/>
          <p:nvPr/>
        </p:nvSpPr>
        <p:spPr>
          <a:xfrm>
            <a:off x="0" y="427817"/>
            <a:ext cx="7416824" cy="400110"/>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      </a:t>
            </a:r>
          </a:p>
          <a:p>
            <a:r>
              <a:rPr lang="en-GB" dirty="0">
                <a:ea typeface="+mn-ea"/>
                <a:cs typeface="+mn-cs"/>
              </a:rPr>
              <a:t>Points  &amp; Ranking of Bids Received - 90/10</a:t>
            </a:r>
          </a:p>
        </p:txBody>
      </p:sp>
      <p:sp>
        <p:nvSpPr>
          <p:cNvPr id="6" name="TextBox 5">
            <a:extLst>
              <a:ext uri="{FF2B5EF4-FFF2-40B4-BE49-F238E27FC236}">
                <a16:creationId xmlns:a16="http://schemas.microsoft.com/office/drawing/2014/main" id="{94142D63-1B62-E4DA-8400-BC6545C84255}"/>
              </a:ext>
            </a:extLst>
          </p:cNvPr>
          <p:cNvSpPr txBox="1"/>
          <p:nvPr/>
        </p:nvSpPr>
        <p:spPr>
          <a:xfrm>
            <a:off x="825590" y="4436040"/>
            <a:ext cx="7744339" cy="369332"/>
          </a:xfrm>
          <a:prstGeom prst="rect">
            <a:avLst/>
          </a:prstGeom>
          <a:noFill/>
        </p:spPr>
        <p:txBody>
          <a:bodyPr wrap="square">
            <a:spAutoFit/>
          </a:bodyPr>
          <a:lstStyle>
            <a:defPPr>
              <a:defRPr lang="en-US"/>
            </a:defPPr>
            <a:lvl1pPr algn="ctr">
              <a:defRPr b="0" i="1">
                <a:solidFill>
                  <a:srgbClr val="333333"/>
                </a:solidFill>
                <a:effectLst/>
                <a:latin typeface="open sans" panose="020B0606030504020204" pitchFamily="34" charset="0"/>
              </a:defRPr>
            </a:lvl1pPr>
          </a:lstStyle>
          <a:p>
            <a:r>
              <a:rPr lang="en-GB" i="0" dirty="0">
                <a:solidFill>
                  <a:schemeClr val="tx1">
                    <a:lumMod val="75000"/>
                    <a:lumOff val="25000"/>
                  </a:schemeClr>
                </a:solidFill>
                <a:latin typeface="Arial" panose="020B0604020202020204" pitchFamily="34" charset="0"/>
                <a:cs typeface="Arial" panose="020B0604020202020204" pitchFamily="34" charset="0"/>
              </a:rPr>
              <a:t> TOTAL POINTS SCORED &amp; DETERMINES RANKING OF BID</a:t>
            </a:r>
          </a:p>
        </p:txBody>
      </p:sp>
      <p:pic>
        <p:nvPicPr>
          <p:cNvPr id="8" name="Picture 7">
            <a:extLst>
              <a:ext uri="{FF2B5EF4-FFF2-40B4-BE49-F238E27FC236}">
                <a16:creationId xmlns:a16="http://schemas.microsoft.com/office/drawing/2014/main" id="{62CC1BCF-1310-DD8C-156F-E5C8B4B5FB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0274"/>
          <a:stretch/>
        </p:blipFill>
        <p:spPr>
          <a:xfrm>
            <a:off x="233264" y="2168324"/>
            <a:ext cx="4028116" cy="1162793"/>
          </a:xfrm>
          <a:prstGeom prst="rect">
            <a:avLst/>
          </a:prstGeom>
          <a:ln>
            <a:solidFill>
              <a:schemeClr val="tx2"/>
            </a:solidFill>
          </a:ln>
        </p:spPr>
      </p:pic>
      <p:pic>
        <p:nvPicPr>
          <p:cNvPr id="10" name="Picture 9">
            <a:extLst>
              <a:ext uri="{FF2B5EF4-FFF2-40B4-BE49-F238E27FC236}">
                <a16:creationId xmlns:a16="http://schemas.microsoft.com/office/drawing/2014/main" id="{B2521A37-1C5D-2CDA-331B-AE6C9A8D04F3}"/>
              </a:ext>
            </a:extLst>
          </p:cNvPr>
          <p:cNvPicPr>
            <a:picLocks noChangeAspect="1"/>
          </p:cNvPicPr>
          <p:nvPr/>
        </p:nvPicPr>
        <p:blipFill rotWithShape="1">
          <a:blip r:embed="rId4"/>
          <a:srcRect l="25276" t="19200" r="60251" b="70026"/>
          <a:stretch/>
        </p:blipFill>
        <p:spPr>
          <a:xfrm>
            <a:off x="5084937" y="2317622"/>
            <a:ext cx="3573263" cy="732794"/>
          </a:xfrm>
          <a:prstGeom prst="rect">
            <a:avLst/>
          </a:prstGeom>
          <a:ln>
            <a:noFill/>
          </a:ln>
        </p:spPr>
      </p:pic>
      <p:sp>
        <p:nvSpPr>
          <p:cNvPr id="11" name="Plus Sign 10">
            <a:extLst>
              <a:ext uri="{FF2B5EF4-FFF2-40B4-BE49-F238E27FC236}">
                <a16:creationId xmlns:a16="http://schemas.microsoft.com/office/drawing/2014/main" id="{6EA231D0-4C98-7E76-881A-7FCEA227455B}"/>
              </a:ext>
            </a:extLst>
          </p:cNvPr>
          <p:cNvSpPr/>
          <p:nvPr/>
        </p:nvSpPr>
        <p:spPr>
          <a:xfrm>
            <a:off x="4409728" y="2474352"/>
            <a:ext cx="432048" cy="504056"/>
          </a:xfrm>
          <a:prstGeom prst="mathPlus">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3" name="Rectangle 12">
            <a:extLst>
              <a:ext uri="{FF2B5EF4-FFF2-40B4-BE49-F238E27FC236}">
                <a16:creationId xmlns:a16="http://schemas.microsoft.com/office/drawing/2014/main" id="{317D1C6D-E628-FE6C-58B8-65E309C2D2F1}"/>
              </a:ext>
            </a:extLst>
          </p:cNvPr>
          <p:cNvSpPr/>
          <p:nvPr/>
        </p:nvSpPr>
        <p:spPr>
          <a:xfrm>
            <a:off x="5062132" y="2168324"/>
            <a:ext cx="4028116" cy="1162793"/>
          </a:xfrm>
          <a:prstGeom prst="rect">
            <a:avLst/>
          </a:prstGeom>
          <a:noFill/>
          <a:ln w="3175">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sp>
        <p:nvSpPr>
          <p:cNvPr id="16" name="Left Brace 15">
            <a:extLst>
              <a:ext uri="{FF2B5EF4-FFF2-40B4-BE49-F238E27FC236}">
                <a16:creationId xmlns:a16="http://schemas.microsoft.com/office/drawing/2014/main" id="{385AD77C-3297-FA2E-9E1C-5ABE1348558D}"/>
              </a:ext>
            </a:extLst>
          </p:cNvPr>
          <p:cNvSpPr/>
          <p:nvPr/>
        </p:nvSpPr>
        <p:spPr>
          <a:xfrm rot="16200000">
            <a:off x="4445734" y="1860234"/>
            <a:ext cx="504055" cy="3744418"/>
          </a:xfrm>
          <a:prstGeom prst="leftBrace">
            <a:avLst>
              <a:gd name="adj1" fmla="val 10874"/>
              <a:gd name="adj2" fmla="val 49586"/>
            </a:avLst>
          </a:pr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ZA" dirty="0">
              <a:solidFill>
                <a:schemeClr val="tx1">
                  <a:lumMod val="75000"/>
                  <a:lumOff val="25000"/>
                </a:schemeClr>
              </a:solidFill>
            </a:endParaRPr>
          </a:p>
        </p:txBody>
      </p:sp>
      <p:sp>
        <p:nvSpPr>
          <p:cNvPr id="2" name="Equals 1">
            <a:extLst>
              <a:ext uri="{FF2B5EF4-FFF2-40B4-BE49-F238E27FC236}">
                <a16:creationId xmlns:a16="http://schemas.microsoft.com/office/drawing/2014/main" id="{2C4FFBA5-330E-C597-4A1F-A873C7BC9758}"/>
              </a:ext>
            </a:extLst>
          </p:cNvPr>
          <p:cNvSpPr/>
          <p:nvPr/>
        </p:nvSpPr>
        <p:spPr>
          <a:xfrm>
            <a:off x="4481736" y="4109939"/>
            <a:ext cx="432048" cy="290633"/>
          </a:xfrm>
          <a:prstGeom prst="mathEqual">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ln>
                <a:solidFill>
                  <a:sysClr val="windowText" lastClr="000000"/>
                </a:solidFill>
              </a:ln>
              <a:solidFill>
                <a:schemeClr val="tx1">
                  <a:lumMod val="75000"/>
                  <a:lumOff val="25000"/>
                </a:schemeClr>
              </a:solidFill>
            </a:endParaRPr>
          </a:p>
        </p:txBody>
      </p:sp>
      <p:sp>
        <p:nvSpPr>
          <p:cNvPr id="14" name="Rectangle 13">
            <a:extLst>
              <a:ext uri="{FF2B5EF4-FFF2-40B4-BE49-F238E27FC236}">
                <a16:creationId xmlns:a16="http://schemas.microsoft.com/office/drawing/2014/main" id="{D624A2C8-55B2-663D-924F-A1CF18137E2A}"/>
              </a:ext>
            </a:extLst>
          </p:cNvPr>
          <p:cNvSpPr/>
          <p:nvPr/>
        </p:nvSpPr>
        <p:spPr>
          <a:xfrm>
            <a:off x="0" y="1053711"/>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Maximum 90 Points for Bid Price + Maximum 10 Points for HDI &amp; RDP</a:t>
            </a:r>
          </a:p>
        </p:txBody>
      </p:sp>
    </p:spTree>
    <p:extLst>
      <p:ext uri="{BB962C8B-B14F-4D97-AF65-F5344CB8AC3E}">
        <p14:creationId xmlns:p14="http://schemas.microsoft.com/office/powerpoint/2010/main" val="3688437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5F2DF-91A1-BD2C-455E-9736B76C18F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ADE5D54-1276-73E9-9132-63A234F06D0B}"/>
              </a:ext>
            </a:extLst>
          </p:cNvPr>
          <p:cNvSpPr txBox="1"/>
          <p:nvPr/>
        </p:nvSpPr>
        <p:spPr>
          <a:xfrm>
            <a:off x="107504" y="339043"/>
            <a:ext cx="3744416"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Bid Ranking</a:t>
            </a:r>
          </a:p>
        </p:txBody>
      </p:sp>
      <p:pic>
        <p:nvPicPr>
          <p:cNvPr id="10" name="Picture 9">
            <a:extLst>
              <a:ext uri="{FF2B5EF4-FFF2-40B4-BE49-F238E27FC236}">
                <a16:creationId xmlns:a16="http://schemas.microsoft.com/office/drawing/2014/main" id="{C3B4833E-4670-F66A-AF1B-306C3DF3E361}"/>
              </a:ext>
            </a:extLst>
          </p:cNvPr>
          <p:cNvPicPr>
            <a:picLocks noChangeAspect="1"/>
          </p:cNvPicPr>
          <p:nvPr/>
        </p:nvPicPr>
        <p:blipFill>
          <a:blip r:embed="rId2">
            <a:extLst>
              <a:ext uri="{28A0092B-C50C-407E-A947-70E740481C1C}">
                <a14:useLocalDpi xmlns:a14="http://schemas.microsoft.com/office/drawing/2010/main" val="0"/>
              </a:ext>
            </a:extLst>
          </a:blip>
          <a:srcRect l="898" t="3704" r="1988" b="3685"/>
          <a:stretch/>
        </p:blipFill>
        <p:spPr>
          <a:xfrm>
            <a:off x="634214" y="1687017"/>
            <a:ext cx="7623806" cy="3902224"/>
          </a:xfrm>
          <a:prstGeom prst="rect">
            <a:avLst/>
          </a:prstGeom>
        </p:spPr>
      </p:pic>
      <p:sp>
        <p:nvSpPr>
          <p:cNvPr id="18" name="Rectangle 17">
            <a:extLst>
              <a:ext uri="{FF2B5EF4-FFF2-40B4-BE49-F238E27FC236}">
                <a16:creationId xmlns:a16="http://schemas.microsoft.com/office/drawing/2014/main" id="{DEF4347A-8A27-8B6F-4722-4ABBC084254C}"/>
              </a:ext>
            </a:extLst>
          </p:cNvPr>
          <p:cNvSpPr/>
          <p:nvPr/>
        </p:nvSpPr>
        <p:spPr>
          <a:xfrm>
            <a:off x="1043608" y="3933056"/>
            <a:ext cx="2808312" cy="15080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pic>
        <p:nvPicPr>
          <p:cNvPr id="16" name="Picture 15">
            <a:extLst>
              <a:ext uri="{FF2B5EF4-FFF2-40B4-BE49-F238E27FC236}">
                <a16:creationId xmlns:a16="http://schemas.microsoft.com/office/drawing/2014/main" id="{D57F6094-B080-0DCE-05EB-B600BA0A803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940" b="34243"/>
          <a:stretch/>
        </p:blipFill>
        <p:spPr>
          <a:xfrm>
            <a:off x="1115616" y="3793135"/>
            <a:ext cx="3016144" cy="1508072"/>
          </a:xfrm>
          <a:prstGeom prst="rect">
            <a:avLst/>
          </a:prstGeom>
        </p:spPr>
      </p:pic>
      <p:grpSp>
        <p:nvGrpSpPr>
          <p:cNvPr id="13" name="Group 12">
            <a:extLst>
              <a:ext uri="{FF2B5EF4-FFF2-40B4-BE49-F238E27FC236}">
                <a16:creationId xmlns:a16="http://schemas.microsoft.com/office/drawing/2014/main" id="{1E5B405E-621A-7D4A-42F9-EDFD93B9453F}"/>
              </a:ext>
            </a:extLst>
          </p:cNvPr>
          <p:cNvGrpSpPr/>
          <p:nvPr/>
        </p:nvGrpSpPr>
        <p:grpSpPr>
          <a:xfrm>
            <a:off x="634214" y="2356793"/>
            <a:ext cx="296416" cy="1064294"/>
            <a:chOff x="-188912" y="2213260"/>
            <a:chExt cx="296416" cy="1064294"/>
          </a:xfrm>
        </p:grpSpPr>
        <p:sp>
          <p:nvSpPr>
            <p:cNvPr id="12" name="Rectangle 11">
              <a:extLst>
                <a:ext uri="{FF2B5EF4-FFF2-40B4-BE49-F238E27FC236}">
                  <a16:creationId xmlns:a16="http://schemas.microsoft.com/office/drawing/2014/main" id="{69A9875F-7411-7AF6-26D0-C3A22B2BF020}"/>
                </a:ext>
              </a:extLst>
            </p:cNvPr>
            <p:cNvSpPr/>
            <p:nvPr/>
          </p:nvSpPr>
          <p:spPr>
            <a:xfrm>
              <a:off x="-188912" y="2213260"/>
              <a:ext cx="296416" cy="1061829"/>
            </a:xfrm>
            <a:prstGeom prst="rect">
              <a:avLst/>
            </a:prstGeom>
            <a:solidFill>
              <a:srgbClr val="CCC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5" name="TextBox 4">
              <a:extLst>
                <a:ext uri="{FF2B5EF4-FFF2-40B4-BE49-F238E27FC236}">
                  <a16:creationId xmlns:a16="http://schemas.microsoft.com/office/drawing/2014/main" id="{CD462BA5-3D97-5A1A-9246-C0AF512E0496}"/>
                </a:ext>
              </a:extLst>
            </p:cNvPr>
            <p:cNvSpPr txBox="1"/>
            <p:nvPr/>
          </p:nvSpPr>
          <p:spPr>
            <a:xfrm>
              <a:off x="-188912" y="2213260"/>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PRICE</a:t>
              </a:r>
            </a:p>
            <a:p>
              <a:pPr algn="ctr"/>
              <a:endParaRPr lang="en-ZA" sz="1050" dirty="0">
                <a:solidFill>
                  <a:schemeClr val="accent1">
                    <a:lumMod val="75000"/>
                  </a:schemeClr>
                </a:solidFill>
              </a:endParaRPr>
            </a:p>
          </p:txBody>
        </p:sp>
        <p:sp>
          <p:nvSpPr>
            <p:cNvPr id="9" name="TextBox 8">
              <a:extLst>
                <a:ext uri="{FF2B5EF4-FFF2-40B4-BE49-F238E27FC236}">
                  <a16:creationId xmlns:a16="http://schemas.microsoft.com/office/drawing/2014/main" id="{482258B3-BF35-986A-28DD-2672A7C9AC65}"/>
                </a:ext>
              </a:extLst>
            </p:cNvPr>
            <p:cNvSpPr txBox="1"/>
            <p:nvPr/>
          </p:nvSpPr>
          <p:spPr>
            <a:xfrm>
              <a:off x="-36512" y="2215725"/>
              <a:ext cx="144016" cy="1061829"/>
            </a:xfrm>
            <a:prstGeom prst="rect">
              <a:avLst/>
            </a:prstGeom>
            <a:solidFill>
              <a:srgbClr val="CCCCFF"/>
            </a:solidFill>
            <a:ln>
              <a:noFill/>
            </a:ln>
          </p:spPr>
          <p:txBody>
            <a:bodyPr wrap="square" rtlCol="0">
              <a:spAutoFit/>
            </a:bodyPr>
            <a:lstStyle/>
            <a:p>
              <a:pPr algn="ctr"/>
              <a:r>
                <a:rPr lang="en-ZA" sz="1050" dirty="0">
                  <a:solidFill>
                    <a:schemeClr val="accent1">
                      <a:lumMod val="75000"/>
                    </a:schemeClr>
                  </a:solidFill>
                </a:rPr>
                <a:t>POINTS</a:t>
              </a:r>
            </a:p>
          </p:txBody>
        </p:sp>
      </p:grpSp>
      <p:grpSp>
        <p:nvGrpSpPr>
          <p:cNvPr id="21" name="Group 20">
            <a:extLst>
              <a:ext uri="{FF2B5EF4-FFF2-40B4-BE49-F238E27FC236}">
                <a16:creationId xmlns:a16="http://schemas.microsoft.com/office/drawing/2014/main" id="{0C569759-748D-0055-D804-0225242EB2A4}"/>
              </a:ext>
            </a:extLst>
          </p:cNvPr>
          <p:cNvGrpSpPr/>
          <p:nvPr/>
        </p:nvGrpSpPr>
        <p:grpSpPr>
          <a:xfrm>
            <a:off x="611560" y="3916221"/>
            <a:ext cx="380342" cy="1493478"/>
            <a:chOff x="-36512" y="3996989"/>
            <a:chExt cx="380342" cy="1493478"/>
          </a:xfrm>
        </p:grpSpPr>
        <p:sp>
          <p:nvSpPr>
            <p:cNvPr id="19" name="Rectangle 18">
              <a:extLst>
                <a:ext uri="{FF2B5EF4-FFF2-40B4-BE49-F238E27FC236}">
                  <a16:creationId xmlns:a16="http://schemas.microsoft.com/office/drawing/2014/main" id="{6A1723F0-DC5F-0C0D-C236-14F635A20834}"/>
                </a:ext>
              </a:extLst>
            </p:cNvPr>
            <p:cNvSpPr/>
            <p:nvPr/>
          </p:nvSpPr>
          <p:spPr>
            <a:xfrm>
              <a:off x="68413" y="4005064"/>
              <a:ext cx="261951" cy="1192254"/>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7" name="Rectangle 16">
              <a:extLst>
                <a:ext uri="{FF2B5EF4-FFF2-40B4-BE49-F238E27FC236}">
                  <a16:creationId xmlns:a16="http://schemas.microsoft.com/office/drawing/2014/main" id="{A20ADFA0-CDF3-D347-F2C8-07E7ED2F39F0}"/>
                </a:ext>
              </a:extLst>
            </p:cNvPr>
            <p:cNvSpPr/>
            <p:nvPr/>
          </p:nvSpPr>
          <p:spPr>
            <a:xfrm>
              <a:off x="-36512" y="4005064"/>
              <a:ext cx="380342" cy="12003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0" name="Rectangle 19">
              <a:extLst>
                <a:ext uri="{FF2B5EF4-FFF2-40B4-BE49-F238E27FC236}">
                  <a16:creationId xmlns:a16="http://schemas.microsoft.com/office/drawing/2014/main" id="{95C252A6-D5E1-0170-5B42-994819741A9C}"/>
                </a:ext>
              </a:extLst>
            </p:cNvPr>
            <p:cNvSpPr/>
            <p:nvPr/>
          </p:nvSpPr>
          <p:spPr>
            <a:xfrm>
              <a:off x="0" y="3996989"/>
              <a:ext cx="328941" cy="1200329"/>
            </a:xfrm>
            <a:prstGeom prst="rect">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14" name="TextBox 13">
              <a:extLst>
                <a:ext uri="{FF2B5EF4-FFF2-40B4-BE49-F238E27FC236}">
                  <a16:creationId xmlns:a16="http://schemas.microsoft.com/office/drawing/2014/main" id="{59DC071B-3967-12FC-F361-A3D0E27E1A17}"/>
                </a:ext>
              </a:extLst>
            </p:cNvPr>
            <p:cNvSpPr txBox="1"/>
            <p:nvPr/>
          </p:nvSpPr>
          <p:spPr>
            <a:xfrm>
              <a:off x="-36512" y="4013139"/>
              <a:ext cx="293445" cy="1477328"/>
            </a:xfrm>
            <a:prstGeom prst="rect">
              <a:avLst/>
            </a:prstGeom>
            <a:noFill/>
            <a:ln>
              <a:noFill/>
            </a:ln>
          </p:spPr>
          <p:txBody>
            <a:bodyPr wrap="square" rtlCol="0">
              <a:spAutoFit/>
            </a:bodyPr>
            <a:lstStyle/>
            <a:p>
              <a:r>
                <a:rPr lang="en-ZA" sz="1200" dirty="0">
                  <a:solidFill>
                    <a:schemeClr val="accent1">
                      <a:lumMod val="75000"/>
                    </a:schemeClr>
                  </a:solidFill>
                </a:rPr>
                <a:t>PREF </a:t>
              </a:r>
            </a:p>
            <a:p>
              <a:endParaRPr lang="en-ZA" sz="1200" dirty="0">
                <a:solidFill>
                  <a:schemeClr val="accent1">
                    <a:lumMod val="75000"/>
                  </a:schemeClr>
                </a:solidFill>
              </a:endParaRPr>
            </a:p>
            <a:p>
              <a:endParaRPr lang="en-ZA" sz="12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a:p>
              <a:endParaRPr lang="en-ZA" sz="300" dirty="0">
                <a:solidFill>
                  <a:schemeClr val="accent1">
                    <a:lumMod val="75000"/>
                  </a:schemeClr>
                </a:solidFill>
              </a:endParaRPr>
            </a:p>
          </p:txBody>
        </p:sp>
        <p:sp>
          <p:nvSpPr>
            <p:cNvPr id="7" name="TextBox 6">
              <a:extLst>
                <a:ext uri="{FF2B5EF4-FFF2-40B4-BE49-F238E27FC236}">
                  <a16:creationId xmlns:a16="http://schemas.microsoft.com/office/drawing/2014/main" id="{39A2627E-403B-8D4B-EEB7-6B0ACE5C57E3}"/>
                </a:ext>
              </a:extLst>
            </p:cNvPr>
            <p:cNvSpPr txBox="1"/>
            <p:nvPr/>
          </p:nvSpPr>
          <p:spPr>
            <a:xfrm>
              <a:off x="81879" y="4007420"/>
              <a:ext cx="261951" cy="1200329"/>
            </a:xfrm>
            <a:prstGeom prst="rect">
              <a:avLst/>
            </a:prstGeom>
            <a:noFill/>
            <a:ln>
              <a:noFill/>
            </a:ln>
          </p:spPr>
          <p:txBody>
            <a:bodyPr wrap="square" rtlCol="0">
              <a:spAutoFit/>
            </a:bodyPr>
            <a:lstStyle>
              <a:defPPr>
                <a:defRPr lang="en-US"/>
              </a:defPPr>
              <a:lvl1pPr>
                <a:defRPr sz="1200">
                  <a:solidFill>
                    <a:schemeClr val="accent1">
                      <a:lumMod val="75000"/>
                    </a:schemeClr>
                  </a:solidFill>
                </a:defRPr>
              </a:lvl1pPr>
            </a:lstStyle>
            <a:p>
              <a:r>
                <a:rPr lang="en-ZA" dirty="0"/>
                <a:t>POINTS</a:t>
              </a:r>
            </a:p>
          </p:txBody>
        </p:sp>
      </p:grpSp>
      <p:sp>
        <p:nvSpPr>
          <p:cNvPr id="6" name="Rectangle 5">
            <a:extLst>
              <a:ext uri="{FF2B5EF4-FFF2-40B4-BE49-F238E27FC236}">
                <a16:creationId xmlns:a16="http://schemas.microsoft.com/office/drawing/2014/main" id="{43530BBC-3985-1AEF-873C-9B597ABEF086}"/>
              </a:ext>
            </a:extLst>
          </p:cNvPr>
          <p:cNvSpPr/>
          <p:nvPr/>
        </p:nvSpPr>
        <p:spPr>
          <a:xfrm>
            <a:off x="-4564" y="104127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PRICE POINTS COMBINED WITH PREFERENCE POINTS  = BID RANKING POINTS</a:t>
            </a:r>
          </a:p>
        </p:txBody>
      </p:sp>
      <p:sp>
        <p:nvSpPr>
          <p:cNvPr id="8" name="Left Brace 7">
            <a:extLst>
              <a:ext uri="{FF2B5EF4-FFF2-40B4-BE49-F238E27FC236}">
                <a16:creationId xmlns:a16="http://schemas.microsoft.com/office/drawing/2014/main" id="{EF6CB7E6-1A18-3AF6-E21D-966E499ED669}"/>
              </a:ext>
            </a:extLst>
          </p:cNvPr>
          <p:cNvSpPr/>
          <p:nvPr/>
        </p:nvSpPr>
        <p:spPr>
          <a:xfrm>
            <a:off x="934142" y="3946847"/>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
        <p:nvSpPr>
          <p:cNvPr id="3" name="Left Brace 2">
            <a:extLst>
              <a:ext uri="{FF2B5EF4-FFF2-40B4-BE49-F238E27FC236}">
                <a16:creationId xmlns:a16="http://schemas.microsoft.com/office/drawing/2014/main" id="{18BD2AC7-81E4-CF6E-B823-4296DF190F1F}"/>
              </a:ext>
            </a:extLst>
          </p:cNvPr>
          <p:cNvSpPr/>
          <p:nvPr/>
        </p:nvSpPr>
        <p:spPr>
          <a:xfrm>
            <a:off x="899592" y="2276872"/>
            <a:ext cx="144016" cy="1224136"/>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dirty="0"/>
          </a:p>
        </p:txBody>
      </p:sp>
    </p:spTree>
    <p:extLst>
      <p:ext uri="{BB962C8B-B14F-4D97-AF65-F5344CB8AC3E}">
        <p14:creationId xmlns:p14="http://schemas.microsoft.com/office/powerpoint/2010/main" val="1027908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BE3EA9-BBE1-9EC6-2F86-5A208CBAF10C}"/>
              </a:ext>
            </a:extLst>
          </p:cNvPr>
          <p:cNvSpPr txBox="1"/>
          <p:nvPr/>
        </p:nvSpPr>
        <p:spPr>
          <a:xfrm>
            <a:off x="107504" y="260648"/>
            <a:ext cx="7182910" cy="461665"/>
          </a:xfrm>
          <a:prstGeom prst="rect">
            <a:avLst/>
          </a:prstGeom>
        </p:spPr>
        <p:txBody>
          <a:bodyPr tIns="45720" rIns="91440" bIns="45720" anchor="b">
            <a:noAutofit/>
          </a:bodyPr>
          <a:lstStyle>
            <a:defPPr>
              <a:defRPr lang="en-US"/>
            </a:defPPr>
            <a:lvl1pPr marR="0" lvl="0" indent="0" defTabSz="457200" fontAlgn="auto">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kumimoji="0" sz="2400" b="0" i="0" u="none" strike="noStrike" cap="none" spc="0" normalizeH="0" baseline="0">
                <a:ln>
                  <a:noFill/>
                </a:ln>
                <a:solidFill>
                  <a:schemeClr val="bg1"/>
                </a:solidFill>
                <a:uLnTx/>
                <a:uFillTx/>
                <a:latin typeface="Arial" pitchFamily="34" charset="0"/>
                <a:ea typeface="+mj-ea"/>
                <a:cs typeface="Arial" pitchFamily="34" charset="0"/>
              </a:defRPr>
            </a:lvl1pPr>
          </a:lstStyle>
          <a:p>
            <a:r>
              <a:rPr lang="en-GB" dirty="0">
                <a:ea typeface="+mn-ea"/>
                <a:cs typeface="+mn-cs"/>
              </a:rPr>
              <a:t>Other Ownership Claims (SBD 6.1)</a:t>
            </a:r>
          </a:p>
        </p:txBody>
      </p:sp>
      <p:grpSp>
        <p:nvGrpSpPr>
          <p:cNvPr id="8" name="Group 7">
            <a:extLst>
              <a:ext uri="{FF2B5EF4-FFF2-40B4-BE49-F238E27FC236}">
                <a16:creationId xmlns:a16="http://schemas.microsoft.com/office/drawing/2014/main" id="{BD553EA4-30C8-3A9E-649F-7692C387BF21}"/>
              </a:ext>
            </a:extLst>
          </p:cNvPr>
          <p:cNvGrpSpPr/>
          <p:nvPr/>
        </p:nvGrpSpPr>
        <p:grpSpPr>
          <a:xfrm>
            <a:off x="318257" y="1440391"/>
            <a:ext cx="8683328" cy="4447371"/>
            <a:chOff x="318257" y="1440391"/>
            <a:chExt cx="8683328" cy="4447371"/>
          </a:xfrm>
        </p:grpSpPr>
        <p:sp>
          <p:nvSpPr>
            <p:cNvPr id="6" name="Rectangle 5">
              <a:extLst>
                <a:ext uri="{FF2B5EF4-FFF2-40B4-BE49-F238E27FC236}">
                  <a16:creationId xmlns:a16="http://schemas.microsoft.com/office/drawing/2014/main" id="{DAB7A485-036B-B157-73E2-136F5D716437}"/>
                </a:ext>
              </a:extLst>
            </p:cNvPr>
            <p:cNvSpPr/>
            <p:nvPr/>
          </p:nvSpPr>
          <p:spPr>
            <a:xfrm>
              <a:off x="318257" y="1556792"/>
              <a:ext cx="4194503" cy="4115914"/>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7" name="Rectangle 6">
              <a:extLst>
                <a:ext uri="{FF2B5EF4-FFF2-40B4-BE49-F238E27FC236}">
                  <a16:creationId xmlns:a16="http://schemas.microsoft.com/office/drawing/2014/main" id="{1C399583-D46A-57EC-D437-D6743C9B89B0}"/>
                </a:ext>
              </a:extLst>
            </p:cNvPr>
            <p:cNvSpPr/>
            <p:nvPr/>
          </p:nvSpPr>
          <p:spPr>
            <a:xfrm>
              <a:off x="4572000" y="1556792"/>
              <a:ext cx="4248472" cy="41090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 name="TextBox 2">
              <a:extLst>
                <a:ext uri="{FF2B5EF4-FFF2-40B4-BE49-F238E27FC236}">
                  <a16:creationId xmlns:a16="http://schemas.microsoft.com/office/drawing/2014/main" id="{2F21A204-3F84-E390-819A-D83A443AD6FB}"/>
                </a:ext>
              </a:extLst>
            </p:cNvPr>
            <p:cNvSpPr txBox="1"/>
            <p:nvPr/>
          </p:nvSpPr>
          <p:spPr>
            <a:xfrm>
              <a:off x="4537089" y="1440391"/>
              <a:ext cx="4464496" cy="4047262"/>
            </a:xfrm>
            <a:prstGeom prst="rect">
              <a:avLst/>
            </a:prstGeom>
            <a:noFill/>
          </p:spPr>
          <p:txBody>
            <a:bodyPr wrap="square" rtlCol="0">
              <a:spAutoFit/>
            </a:bodyPr>
            <a:lstStyle>
              <a:defPPr>
                <a:defRPr lang="en-US"/>
              </a:defPPr>
              <a:lvl1pPr marL="266700">
                <a:lnSpc>
                  <a:spcPct val="150000"/>
                </a:lnSpc>
                <a:defRPr sz="2000" b="1">
                  <a:solidFill>
                    <a:schemeClr val="bg1"/>
                  </a:solidFill>
                  <a:cs typeface="Arial" pitchFamily="34" charset="0"/>
                </a:defRPr>
              </a:lvl1pPr>
              <a:lvl2pPr marL="266700" lvl="1">
                <a:spcBef>
                  <a:spcPts val="600"/>
                </a:spcBef>
                <a:spcAft>
                  <a:spcPts val="600"/>
                </a:spcAft>
                <a:defRPr>
                  <a:cs typeface="Arial" pitchFamily="34" charset="0"/>
                </a:defRPr>
              </a:lvl2pPr>
            </a:lstStyle>
            <a:p>
              <a:r>
                <a:rPr lang="en-US" dirty="0">
                  <a:solidFill>
                    <a:schemeClr val="tx2"/>
                  </a:solidFill>
                </a:rPr>
                <a:t>Incorporated JV`s</a:t>
              </a:r>
            </a:p>
            <a:p>
              <a:pPr>
                <a:lnSpc>
                  <a:spcPct val="100000"/>
                </a:lnSpc>
                <a:spcBef>
                  <a:spcPts val="600"/>
                </a:spcBef>
                <a:spcAft>
                  <a:spcPts val="600"/>
                </a:spcAft>
              </a:pPr>
              <a:r>
                <a:rPr lang="en-US" sz="1800" b="0" dirty="0">
                  <a:solidFill>
                    <a:schemeClr val="tx1"/>
                  </a:solidFill>
                </a:rPr>
                <a:t>HDI &amp; RDP ownership claim, based on combined equity ownership of qualifying JV owners (proportional to stake in JV).</a:t>
              </a:r>
            </a:p>
            <a:p>
              <a:pPr>
                <a:spcBef>
                  <a:spcPts val="600"/>
                </a:spcBef>
                <a:spcAft>
                  <a:spcPts val="600"/>
                </a:spcAft>
              </a:pPr>
              <a:r>
                <a:rPr lang="en-US" dirty="0">
                  <a:solidFill>
                    <a:schemeClr val="tx2"/>
                  </a:solidFill>
                </a:rPr>
                <a:t>Partnerships &amp; Consortiums </a:t>
              </a:r>
            </a:p>
            <a:p>
              <a:pPr>
                <a:lnSpc>
                  <a:spcPct val="100000"/>
                </a:lnSpc>
                <a:spcBef>
                  <a:spcPts val="600"/>
                </a:spcBef>
                <a:spcAft>
                  <a:spcPts val="600"/>
                </a:spcAft>
              </a:pPr>
              <a:r>
                <a:rPr lang="en-US" sz="1800" b="0" dirty="0">
                  <a:solidFill>
                    <a:schemeClr val="tx1"/>
                  </a:solidFill>
                </a:rPr>
                <a:t>HDI &amp; RDP ownership claim, allowed for qualifying participants, proportional to %  participation/responsibility stipulated in official agreement</a:t>
              </a:r>
            </a:p>
            <a:p>
              <a:pPr>
                <a:lnSpc>
                  <a:spcPct val="100000"/>
                </a:lnSpc>
                <a:spcBef>
                  <a:spcPts val="600"/>
                </a:spcBef>
                <a:spcAft>
                  <a:spcPts val="600"/>
                </a:spcAft>
              </a:pPr>
              <a:r>
                <a:rPr lang="en-US" sz="1800" b="0" dirty="0">
                  <a:solidFill>
                    <a:schemeClr val="tx1"/>
                  </a:solidFill>
                </a:rPr>
                <a:t>Substantiating evidence need to be presented for all entities/participants</a:t>
              </a:r>
              <a:r>
                <a:rPr lang="en-US" sz="1800" dirty="0">
                  <a:solidFill>
                    <a:schemeClr val="tx1"/>
                  </a:solidFill>
                </a:rPr>
                <a:t>.</a:t>
              </a:r>
            </a:p>
          </p:txBody>
        </p:sp>
        <p:sp>
          <p:nvSpPr>
            <p:cNvPr id="4" name="TextBox 3">
              <a:extLst>
                <a:ext uri="{FF2B5EF4-FFF2-40B4-BE49-F238E27FC236}">
                  <a16:creationId xmlns:a16="http://schemas.microsoft.com/office/drawing/2014/main" id="{344D31F9-653F-E0E7-1DBF-E7A536FF0B44}"/>
                </a:ext>
              </a:extLst>
            </p:cNvPr>
            <p:cNvSpPr txBox="1"/>
            <p:nvPr/>
          </p:nvSpPr>
          <p:spPr>
            <a:xfrm>
              <a:off x="342586" y="1440391"/>
              <a:ext cx="4194503" cy="4447371"/>
            </a:xfrm>
            <a:prstGeom prst="rect">
              <a:avLst/>
            </a:prstGeom>
            <a:noFill/>
          </p:spPr>
          <p:txBody>
            <a:bodyPr wrap="square" rtlCol="0">
              <a:spAutoFit/>
            </a:bodyPr>
            <a:lstStyle/>
            <a:p>
              <a:pPr>
                <a:lnSpc>
                  <a:spcPct val="150000"/>
                </a:lnSpc>
              </a:pPr>
              <a:r>
                <a:rPr lang="en-US" sz="2000" b="1" dirty="0">
                  <a:solidFill>
                    <a:schemeClr val="tx2"/>
                  </a:solidFill>
                  <a:cs typeface="Arial" pitchFamily="34" charset="0"/>
                </a:rPr>
                <a:t>Trusts &amp; Ownership Schemes</a:t>
              </a:r>
            </a:p>
            <a:p>
              <a:pPr>
                <a:spcBef>
                  <a:spcPts val="600"/>
                </a:spcBef>
                <a:spcAft>
                  <a:spcPts val="600"/>
                </a:spcAft>
              </a:pPr>
              <a:r>
                <a:rPr lang="en-US" dirty="0">
                  <a:cs typeface="Arial" pitchFamily="34" charset="0"/>
                </a:rPr>
                <a:t>HDI &amp; RDP claims related to a Trust for qualifying individuals, allowed when:</a:t>
              </a:r>
            </a:p>
            <a:p>
              <a:pPr marL="355600" lvl="1" indent="-173038">
                <a:spcBef>
                  <a:spcPts val="600"/>
                </a:spcBef>
                <a:spcAft>
                  <a:spcPts val="600"/>
                </a:spcAft>
                <a:buFont typeface="Arial" panose="020B0604020202020204" pitchFamily="34" charset="0"/>
                <a:buChar char="•"/>
              </a:pPr>
              <a:r>
                <a:rPr lang="en-US" dirty="0">
                  <a:cs typeface="Arial" pitchFamily="34" charset="0"/>
                </a:rPr>
                <a:t>they are listed in Trust Deed as Trustees and Beneficiaries </a:t>
              </a:r>
            </a:p>
            <a:p>
              <a:pPr marL="355600" lvl="1" indent="-173038">
                <a:spcBef>
                  <a:spcPts val="600"/>
                </a:spcBef>
                <a:spcAft>
                  <a:spcPts val="600"/>
                </a:spcAft>
                <a:buFont typeface="Arial" panose="020B0604020202020204" pitchFamily="34" charset="0"/>
                <a:buChar char="•"/>
              </a:pPr>
              <a:r>
                <a:rPr lang="en-US" dirty="0">
                  <a:cs typeface="Arial" pitchFamily="34" charset="0"/>
                </a:rPr>
                <a:t>individuals are actively involved in the   management of the Trust</a:t>
              </a:r>
            </a:p>
            <a:p>
              <a:pPr marL="355600" lvl="1" indent="-173038">
                <a:spcBef>
                  <a:spcPts val="600"/>
                </a:spcBef>
                <a:spcAft>
                  <a:spcPts val="600"/>
                </a:spcAft>
                <a:buFont typeface="Arial" panose="020B0604020202020204" pitchFamily="34" charset="0"/>
                <a:buChar char="•"/>
              </a:pPr>
              <a:r>
                <a:rPr lang="en-US" dirty="0">
                  <a:cs typeface="Arial" pitchFamily="34" charset="0"/>
                </a:rPr>
                <a:t>trust ownership in bidding enterprise substantiated by share certificate.</a:t>
              </a:r>
            </a:p>
            <a:p>
              <a:pPr marL="355600" lvl="1" indent="-173038">
                <a:spcBef>
                  <a:spcPts val="600"/>
                </a:spcBef>
                <a:spcAft>
                  <a:spcPts val="600"/>
                </a:spcAft>
                <a:buFont typeface="Arial" panose="020B0604020202020204" pitchFamily="34" charset="0"/>
                <a:buChar char="•"/>
              </a:pPr>
              <a:r>
                <a:rPr lang="en-US" dirty="0">
                  <a:cs typeface="Arial" pitchFamily="34" charset="0"/>
                </a:rPr>
                <a:t>Number of Trustees versus number of Trustees that are also Beneficiaries, will determine % allocation of points</a:t>
              </a:r>
              <a:endParaRPr lang="en-ZA" dirty="0"/>
            </a:p>
          </p:txBody>
        </p:sp>
      </p:grpSp>
      <p:sp>
        <p:nvSpPr>
          <p:cNvPr id="5" name="Rectangle 4">
            <a:extLst>
              <a:ext uri="{FF2B5EF4-FFF2-40B4-BE49-F238E27FC236}">
                <a16:creationId xmlns:a16="http://schemas.microsoft.com/office/drawing/2014/main" id="{F40B181A-465E-D3BF-8753-9CDC055013FA}"/>
              </a:ext>
            </a:extLst>
          </p:cNvPr>
          <p:cNvSpPr/>
          <p:nvPr/>
        </p:nvSpPr>
        <p:spPr>
          <a:xfrm>
            <a:off x="0" y="1033368"/>
            <a:ext cx="9144000" cy="407023"/>
          </a:xfrm>
          <a:prstGeom prst="rect">
            <a:avLst/>
          </a:prstGeom>
          <a:solidFill>
            <a:srgbClr val="399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0" i="0" u="none" strike="noStrike" baseline="0" dirty="0">
                <a:solidFill>
                  <a:schemeClr val="bg1"/>
                </a:solidFill>
                <a:latin typeface="Arial" panose="020B0604020202020204" pitchFamily="34" charset="0"/>
              </a:rPr>
              <a:t>PREFERENCE POINTS</a:t>
            </a:r>
          </a:p>
        </p:txBody>
      </p:sp>
    </p:spTree>
    <p:extLst>
      <p:ext uri="{BB962C8B-B14F-4D97-AF65-F5344CB8AC3E}">
        <p14:creationId xmlns:p14="http://schemas.microsoft.com/office/powerpoint/2010/main" val="1313635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1BC44-B56D-9A35-C24B-34FC7D0814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3D32E-2D2F-DCD0-44FD-3197DBBABB4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37</a:t>
            </a:fld>
            <a:r>
              <a:rPr lang="en-ZA" sz="1200" dirty="0">
                <a:latin typeface="Arial" pitchFamily="34" charset="0"/>
                <a:cs typeface="Arial" pitchFamily="34" charset="0"/>
              </a:rPr>
              <a:t> </a:t>
            </a:r>
          </a:p>
        </p:txBody>
      </p:sp>
      <p:sp>
        <p:nvSpPr>
          <p:cNvPr id="3" name="TextBox 2">
            <a:extLst>
              <a:ext uri="{FF2B5EF4-FFF2-40B4-BE49-F238E27FC236}">
                <a16:creationId xmlns:a16="http://schemas.microsoft.com/office/drawing/2014/main" id="{EA3A245E-DAFA-1802-EE94-93D5528D3708}"/>
              </a:ext>
            </a:extLst>
          </p:cNvPr>
          <p:cNvSpPr txBox="1"/>
          <p:nvPr/>
        </p:nvSpPr>
        <p:spPr>
          <a:xfrm>
            <a:off x="-3994" y="821026"/>
            <a:ext cx="9144000" cy="5858014"/>
          </a:xfrm>
          <a:prstGeom prst="rect">
            <a:avLst/>
          </a:prstGeom>
          <a:solidFill>
            <a:schemeClr val="bg1"/>
          </a:solidFill>
        </p:spPr>
        <p:txBody>
          <a:bodyPr wrap="square" rtlCol="0">
            <a:spAutoFit/>
          </a:bodyPr>
          <a:lstStyle/>
          <a:p>
            <a:pPr marL="112713" lvl="1">
              <a:lnSpc>
                <a:spcPct val="150000"/>
              </a:lnSpc>
            </a:pPr>
            <a:r>
              <a:rPr lang="en-GB" b="1" dirty="0">
                <a:solidFill>
                  <a:srgbClr val="0070C0"/>
                </a:solidFill>
                <a:latin typeface="Arial" panose="020B0604020202020204" pitchFamily="34" charset="0"/>
                <a:cs typeface="Arial" panose="020B0604020202020204" pitchFamily="34" charset="0"/>
              </a:rPr>
              <a:t>The National Department of Health reserves the right to</a:t>
            </a:r>
            <a:r>
              <a:rPr lang="en-GB" dirty="0">
                <a:solidFill>
                  <a:srgbClr val="0070C0"/>
                </a:solidFill>
                <a:latin typeface="Arial" panose="020B0604020202020204" pitchFamily="34" charset="0"/>
                <a:cs typeface="Arial" panose="020B0604020202020204" pitchFamily="34" charset="0"/>
              </a:rPr>
              <a:t>:</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the same item as a multiple award to various suppliers (two or more) to address high volume requirements, security of supply and product availability.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Negotiate prices and minimum order quantities and volumes.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Award an item with a specification deviation. </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Refrain from applying conversion factors when a 30-day dispensing pack size is advertised, and a 28-day dispensing pack size is offered.</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Combine the quantities and award only one item number, where applicable if an item is advertised as a single item but is included in a therapeutic class and is recommended for award within that class.</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Only award one item in a procurement class. The item could be awarded to multiple suppliers as a split award.</a:t>
            </a:r>
          </a:p>
          <a:p>
            <a:pPr marL="398463" lvl="1"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 cases where the tender does not achieve the most economically advantageous price, the National Department of Health reserves the right not to award that item.</a:t>
            </a:r>
          </a:p>
        </p:txBody>
      </p:sp>
      <p:sp>
        <p:nvSpPr>
          <p:cNvPr id="4" name="Rectangle 2">
            <a:extLst>
              <a:ext uri="{FF2B5EF4-FFF2-40B4-BE49-F238E27FC236}">
                <a16:creationId xmlns:a16="http://schemas.microsoft.com/office/drawing/2014/main" id="{5B2614D4-29E4-B28C-0725-BDA6ABBA6E6B}"/>
              </a:ext>
            </a:extLst>
          </p:cNvPr>
          <p:cNvSpPr txBox="1">
            <a:spLocks noChangeArrowheads="1"/>
          </p:cNvSpPr>
          <p:nvPr/>
        </p:nvSpPr>
        <p:spPr>
          <a:xfrm>
            <a:off x="107504" y="-216173"/>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530225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061643"/>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38</a:t>
            </a:fld>
            <a:r>
              <a:rPr lang="en-ZA" sz="1200" dirty="0">
                <a:latin typeface="Arial" pitchFamily="34" charset="0"/>
                <a:cs typeface="Arial" pitchFamily="34" charset="0"/>
              </a:rPr>
              <a:t> </a:t>
            </a:r>
          </a:p>
        </p:txBody>
      </p:sp>
      <p:sp>
        <p:nvSpPr>
          <p:cNvPr id="3" name="TextBox 2"/>
          <p:cNvSpPr txBox="1"/>
          <p:nvPr/>
        </p:nvSpPr>
        <p:spPr>
          <a:xfrm>
            <a:off x="22154" y="1124744"/>
            <a:ext cx="9086350" cy="4139595"/>
          </a:xfrm>
          <a:prstGeom prst="rect">
            <a:avLst/>
          </a:prstGeom>
          <a:noFill/>
        </p:spPr>
        <p:txBody>
          <a:bodyPr wrap="square" rtlCol="0">
            <a:spAutoFit/>
          </a:bodyPr>
          <a:lstStyle/>
          <a:p>
            <a:pPr marL="112713" lvl="1">
              <a:lnSpc>
                <a:spcPct val="150000"/>
              </a:lnSpc>
            </a:pPr>
            <a:r>
              <a:rPr lang="en-GB" dirty="0">
                <a:latin typeface="Arial" panose="020B0604020202020204" pitchFamily="34" charset="0"/>
                <a:cs typeface="Arial" panose="020B0604020202020204" pitchFamily="34" charset="0"/>
              </a:rPr>
              <a:t>The following are examples of considerations which may be considered when contemplating a </a:t>
            </a:r>
            <a:r>
              <a:rPr lang="en-GB" b="1" dirty="0">
                <a:solidFill>
                  <a:srgbClr val="0070C0"/>
                </a:solidFill>
                <a:latin typeface="Arial" panose="020B0604020202020204" pitchFamily="34" charset="0"/>
                <a:cs typeface="Arial" panose="020B0604020202020204" pitchFamily="34" charset="0"/>
              </a:rPr>
              <a:t>multiple award</a:t>
            </a:r>
            <a:r>
              <a:rPr lang="en-GB" dirty="0">
                <a:latin typeface="Arial" panose="020B0604020202020204" pitchFamily="34" charset="0"/>
                <a:cs typeface="Arial" panose="020B0604020202020204" pitchFamily="34" charset="0"/>
              </a:rPr>
              <a:t>:</a:t>
            </a:r>
          </a:p>
          <a:p>
            <a:pPr marL="112713" lvl="1">
              <a:lnSpc>
                <a:spcPct val="150000"/>
              </a:lnSpc>
            </a:pPr>
            <a:endParaRPr lang="en-US" b="1" i="1" dirty="0">
              <a:latin typeface="Arial" panose="020B0604020202020204" pitchFamily="34" charset="0"/>
              <a:cs typeface="Arial" panose="020B0604020202020204" pitchFamily="34" charset="0"/>
            </a:endParaRP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Source of Active Pharmaceutical Ingredient </a:t>
            </a:r>
            <a:r>
              <a:rPr lang="en-GB" dirty="0">
                <a:latin typeface="Arial" panose="020B0604020202020204" pitchFamily="34" charset="0"/>
                <a:cs typeface="Arial" panose="020B0604020202020204" pitchFamily="34" charset="0"/>
              </a:rPr>
              <a:t>(API) and actual manufacturing site;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Capacity to meet expected demand </a:t>
            </a:r>
            <a:r>
              <a:rPr lang="en-GB" dirty="0">
                <a:latin typeface="Arial" panose="020B0604020202020204" pitchFamily="34" charset="0"/>
                <a:cs typeface="Arial" panose="020B0604020202020204" pitchFamily="34" charset="0"/>
              </a:rPr>
              <a:t>as per published estimates in the Excel Bid Response Document;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Estimated volume to be supplied</a:t>
            </a:r>
            <a:r>
              <a:rPr lang="en-GB" dirty="0">
                <a:latin typeface="Arial" panose="020B0604020202020204" pitchFamily="34" charset="0"/>
                <a:cs typeface="Arial" panose="020B0604020202020204" pitchFamily="34" charset="0"/>
              </a:rPr>
              <a:t>;</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Risk to public health </a:t>
            </a:r>
            <a:r>
              <a:rPr lang="en-GB" dirty="0">
                <a:latin typeface="Arial" panose="020B0604020202020204" pitchFamily="34" charset="0"/>
                <a:cs typeface="Arial" panose="020B0604020202020204" pitchFamily="34" charset="0"/>
              </a:rPr>
              <a:t>if the item is not available;</a:t>
            </a:r>
          </a:p>
          <a:p>
            <a:pPr marL="455613" lvl="0" indent="-34290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Past compliance of the bidder </a:t>
            </a:r>
            <a:r>
              <a:rPr lang="en-GB" dirty="0">
                <a:latin typeface="Arial" panose="020B0604020202020204" pitchFamily="34" charset="0"/>
                <a:cs typeface="Arial" panose="020B0604020202020204" pitchFamily="34" charset="0"/>
              </a:rPr>
              <a:t>with contractual obligations.</a:t>
            </a:r>
            <a:endParaRPr lang="en-US" dirty="0">
              <a:latin typeface="Arial" panose="020B0604020202020204" pitchFamily="34" charset="0"/>
              <a:cs typeface="Arial" panose="020B0604020202020204" pitchFamily="34" charset="0"/>
            </a:endParaRPr>
          </a:p>
          <a:p>
            <a:pPr marL="112713" lvl="1"/>
            <a:endParaRPr lang="en-GB" sz="20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9443036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8A5BC-6A8D-B2C5-C41C-0DF55B09C2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D5443-55FE-5454-1C57-56572C42503C}"/>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39</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7EE8EB9E-E33A-E102-A7DD-D73CB43D7E03}"/>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76788A0D-3703-C9A5-7AA7-C0E5678544E5}"/>
              </a:ext>
            </a:extLst>
          </p:cNvPr>
          <p:cNvSpPr txBox="1"/>
          <p:nvPr/>
        </p:nvSpPr>
        <p:spPr>
          <a:xfrm>
            <a:off x="59878" y="1013122"/>
            <a:ext cx="9024243" cy="3787062"/>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Procurement Class HP02-2025AI/01:</a:t>
            </a:r>
          </a:p>
          <a:p>
            <a:pPr marL="628650" indent="-285750">
              <a:lnSpc>
                <a:spcPct val="150000"/>
              </a:lnSpc>
              <a:buFont typeface="Arial" panose="020B0604020202020204" pitchFamily="34" charset="0"/>
              <a:buChar char="•"/>
            </a:pPr>
            <a:r>
              <a:rPr lang="en-GB" dirty="0"/>
              <a:t>A procurement class is a grouping of medicines with the same active ingredient but different pack sizes, strengths, formulations, or dosage forms. It is used when market competition is limited, or specific product requirements are not clinically essential. Placing these items in a procurement class promotes fair comparison, competition, and economies of scale, while allowing flexibility to adapt to market availability and ensure continued access. Only one item specification is awarded within a procurement class, though the award may be split between suppliers if needed. During price evaluation the cost per tablet will be considered </a:t>
            </a:r>
            <a:endParaRPr lang="en-GB" sz="1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79600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4</a:t>
            </a:fld>
            <a:r>
              <a:rPr lang="en-ZA" sz="1200" dirty="0">
                <a:latin typeface="Arial" pitchFamily="34" charset="0"/>
                <a:cs typeface="Arial" pitchFamily="34" charset="0"/>
              </a:rPr>
              <a:t> </a:t>
            </a:r>
          </a:p>
        </p:txBody>
      </p:sp>
      <p:sp>
        <p:nvSpPr>
          <p:cNvPr id="3" name="TextBox 2"/>
          <p:cNvSpPr txBox="1"/>
          <p:nvPr/>
        </p:nvSpPr>
        <p:spPr>
          <a:xfrm>
            <a:off x="0" y="764704"/>
            <a:ext cx="9108504" cy="6273512"/>
          </a:xfrm>
          <a:prstGeom prst="rect">
            <a:avLst/>
          </a:prstGeom>
          <a:solidFill>
            <a:schemeClr val="bg1"/>
          </a:solidFill>
        </p:spPr>
        <p:txBody>
          <a:bodyPr wrap="square" rtlCol="0">
            <a:spAutoFit/>
          </a:bodyPr>
          <a:lstStyle/>
          <a:p>
            <a:pPr>
              <a:lnSpc>
                <a:spcPct val="150000"/>
              </a:lnSpc>
            </a:pPr>
            <a:r>
              <a:rPr lang="en-ZA" b="1" dirty="0">
                <a:solidFill>
                  <a:schemeClr val="accent2">
                    <a:lumMod val="75000"/>
                  </a:schemeClr>
                </a:solidFill>
                <a:latin typeface="Arial" pitchFamily="34" charset="0"/>
                <a:cs typeface="Arial" pitchFamily="34" charset="0"/>
              </a:rPr>
              <a:t>Submit 3 sets of your bid</a:t>
            </a:r>
          </a:p>
          <a:p>
            <a:pPr marL="738188" lvl="2" indent="-738188">
              <a:lnSpc>
                <a:spcPct val="150000"/>
              </a:lnSpc>
            </a:pPr>
            <a:r>
              <a:rPr lang="en-ZA" b="1" dirty="0">
                <a:solidFill>
                  <a:srgbClr val="0070C0"/>
                </a:solidFill>
                <a:latin typeface="Arial" pitchFamily="34" charset="0"/>
                <a:cs typeface="Arial" pitchFamily="34" charset="0"/>
              </a:rPr>
              <a:t>Set 1: Hard copy of Bid </a:t>
            </a:r>
          </a:p>
          <a:p>
            <a:pPr marL="738188" lvl="2" indent="-738188">
              <a:lnSpc>
                <a:spcPct val="150000"/>
              </a:lnSpc>
            </a:pPr>
            <a:r>
              <a:rPr lang="en-ZA" b="1" dirty="0">
                <a:solidFill>
                  <a:srgbClr val="0070C0"/>
                </a:solidFill>
                <a:latin typeface="Arial" pitchFamily="34" charset="0"/>
                <a:cs typeface="Arial" pitchFamily="34" charset="0"/>
              </a:rPr>
              <a:t>          </a:t>
            </a:r>
            <a:r>
              <a:rPr lang="en-ZA" dirty="0">
                <a:latin typeface="Arial" pitchFamily="34" charset="0"/>
                <a:cs typeface="Arial" pitchFamily="34" charset="0"/>
              </a:rPr>
              <a:t>(constitutes as the legal binding bid document)</a:t>
            </a:r>
          </a:p>
          <a:p>
            <a:pPr marL="738188" lvl="2" indent="-738188">
              <a:lnSpc>
                <a:spcPct val="150000"/>
              </a:lnSpc>
            </a:pPr>
            <a:r>
              <a:rPr lang="en-ZA" b="1" u="sng" dirty="0">
                <a:solidFill>
                  <a:schemeClr val="tx2">
                    <a:lumMod val="75000"/>
                  </a:schemeClr>
                </a:solidFill>
                <a:latin typeface="Arial" pitchFamily="34" charset="0"/>
                <a:cs typeface="Arial" pitchFamily="34" charset="0"/>
              </a:rPr>
              <a:t>Consisting of: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Bid Pack,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Bidders’ Contact Details,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PBD9.2 Directors Categorisation </a:t>
            </a:r>
            <a:r>
              <a:rPr lang="en-ZA" dirty="0" err="1">
                <a:latin typeface="Arial" pitchFamily="34" charset="0"/>
                <a:cs typeface="Arial" pitchFamily="34" charset="0"/>
              </a:rPr>
              <a:t>Profile_JV_Consortium_Partnership</a:t>
            </a:r>
            <a:r>
              <a:rPr lang="en-ZA" dirty="0">
                <a:latin typeface="Arial" pitchFamily="34" charset="0"/>
                <a:cs typeface="Arial" pitchFamily="34" charset="0"/>
              </a:rPr>
              <a:t> , completed </a:t>
            </a:r>
          </a:p>
          <a:p>
            <a:pPr marL="0" lvl="2">
              <a:lnSpc>
                <a:spcPct val="150000"/>
              </a:lnSpc>
            </a:pPr>
            <a:r>
              <a:rPr lang="en-ZA" b="1" dirty="0">
                <a:latin typeface="Arial" pitchFamily="34" charset="0"/>
                <a:cs typeface="Arial" pitchFamily="34" charset="0"/>
              </a:rPr>
              <a:t>     (only completed PBD9.2 if applicable)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Final Bid Response, completed</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Supporting documents as required in Bid Pack</a:t>
            </a:r>
          </a:p>
          <a:p>
            <a:pPr marL="0" lvl="3" indent="0">
              <a:lnSpc>
                <a:spcPct val="150000"/>
              </a:lnSpc>
              <a:buNone/>
            </a:pPr>
            <a:r>
              <a:rPr lang="en-ZA" dirty="0">
                <a:latin typeface="Arial" pitchFamily="34" charset="0"/>
                <a:cs typeface="Arial" pitchFamily="34" charset="0"/>
              </a:rPr>
              <a:t>All pages must be </a:t>
            </a:r>
            <a:r>
              <a:rPr lang="en-ZA" b="1" dirty="0">
                <a:latin typeface="Arial" pitchFamily="34" charset="0"/>
                <a:cs typeface="Arial" pitchFamily="34" charset="0"/>
              </a:rPr>
              <a:t>initialled by signatory using ink. </a:t>
            </a:r>
          </a:p>
          <a:p>
            <a:pPr marL="0" lvl="3" indent="0">
              <a:lnSpc>
                <a:spcPct val="150000"/>
              </a:lnSpc>
              <a:buNone/>
            </a:pPr>
            <a:r>
              <a:rPr lang="en-ZA" dirty="0">
                <a:latin typeface="Arial" pitchFamily="34" charset="0"/>
                <a:cs typeface="Arial" pitchFamily="34" charset="0"/>
              </a:rPr>
              <a:t>All </a:t>
            </a:r>
            <a:r>
              <a:rPr lang="en-ZA" b="1" dirty="0">
                <a:latin typeface="Arial" pitchFamily="34" charset="0"/>
                <a:cs typeface="Arial" pitchFamily="34" charset="0"/>
              </a:rPr>
              <a:t>relevant documents must be certified </a:t>
            </a:r>
            <a:r>
              <a:rPr lang="en-ZA" dirty="0">
                <a:latin typeface="Arial" pitchFamily="34" charset="0"/>
                <a:cs typeface="Arial" pitchFamily="34" charset="0"/>
              </a:rPr>
              <a:t>inclusive of certification date.</a:t>
            </a:r>
            <a:endParaRPr lang="en-ZA" i="1" dirty="0">
              <a:solidFill>
                <a:srgbClr val="FF0000"/>
              </a:solidFill>
              <a:latin typeface="Arial" pitchFamily="34" charset="0"/>
              <a:cs typeface="Arial" pitchFamily="34" charset="0"/>
            </a:endParaRPr>
          </a:p>
          <a:p>
            <a:pPr marL="0" lvl="3" indent="0">
              <a:lnSpc>
                <a:spcPct val="150000"/>
              </a:lnSpc>
              <a:buNone/>
            </a:pPr>
            <a:r>
              <a:rPr lang="en-ZA" dirty="0">
                <a:latin typeface="Arial" pitchFamily="34" charset="0"/>
                <a:cs typeface="Arial" pitchFamily="34" charset="0"/>
              </a:rPr>
              <a:t>Bind your bid include tabs showing each section (</a:t>
            </a:r>
            <a:r>
              <a:rPr lang="en-ZA" b="1" dirty="0">
                <a:latin typeface="Arial" pitchFamily="34" charset="0"/>
                <a:cs typeface="Arial" pitchFamily="34" charset="0"/>
              </a:rPr>
              <a:t>same as bid file index</a:t>
            </a:r>
            <a:r>
              <a:rPr lang="en-ZA" dirty="0">
                <a:latin typeface="Arial" pitchFamily="34" charset="0"/>
                <a:cs typeface="Arial" pitchFamily="34" charset="0"/>
              </a:rPr>
              <a:t>) </a:t>
            </a:r>
          </a:p>
        </p:txBody>
      </p:sp>
      <p:sp>
        <p:nvSpPr>
          <p:cNvPr id="4" name="Rectangle 2"/>
          <p:cNvSpPr txBox="1">
            <a:spLocks noChangeArrowheads="1"/>
          </p:cNvSpPr>
          <p:nvPr/>
        </p:nvSpPr>
        <p:spPr>
          <a:xfrm>
            <a:off x="7070" y="10754"/>
            <a:ext cx="6233346" cy="802506"/>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193769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15A6D-C677-7A2B-E089-D3A3C9D640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6996E1-9B39-F642-398C-1C40B30D6CD5}"/>
              </a:ext>
            </a:extLst>
          </p:cNvPr>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40</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9F9F6CC0-26DE-F231-A81B-6355DA011547}"/>
              </a:ext>
            </a:extLst>
          </p:cNvPr>
          <p:cNvSpPr txBox="1">
            <a:spLocks noChangeArrowheads="1"/>
          </p:cNvSpPr>
          <p:nvPr/>
        </p:nvSpPr>
        <p:spPr>
          <a:xfrm>
            <a:off x="107504" y="0"/>
            <a:ext cx="684076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Award conditions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6" name="TextBox 5">
            <a:extLst>
              <a:ext uri="{FF2B5EF4-FFF2-40B4-BE49-F238E27FC236}">
                <a16:creationId xmlns:a16="http://schemas.microsoft.com/office/drawing/2014/main" id="{04598487-141B-2E31-9A1F-8E4CFB5D7AAF}"/>
              </a:ext>
            </a:extLst>
          </p:cNvPr>
          <p:cNvSpPr txBox="1"/>
          <p:nvPr/>
        </p:nvSpPr>
        <p:spPr>
          <a:xfrm>
            <a:off x="59878" y="1013122"/>
            <a:ext cx="9024243" cy="456535"/>
          </a:xfrm>
          <a:prstGeom prst="rect">
            <a:avLst/>
          </a:prstGeom>
          <a:noFill/>
        </p:spPr>
        <p:txBody>
          <a:bodyPr wrap="square">
            <a:spAutoFit/>
          </a:bodyPr>
          <a:lstStyle/>
          <a:p>
            <a:pPr marL="342900">
              <a:lnSpc>
                <a:spcPct val="150000"/>
              </a:lnSpc>
            </a:pPr>
            <a:r>
              <a:rPr lang="en-GB" sz="1800" b="1" dirty="0">
                <a:solidFill>
                  <a:schemeClr val="accent1"/>
                </a:solidFill>
                <a:effectLst/>
                <a:latin typeface="Arial" panose="020B0604020202020204" pitchFamily="34" charset="0"/>
                <a:ea typeface="Times New Roman" panose="02020603050405020304" pitchFamily="18" charset="0"/>
                <a:cs typeface="Arial" panose="020B0604020202020204" pitchFamily="34" charset="0"/>
              </a:rPr>
              <a:t>Procurement Class HP02-2025AI/01</a:t>
            </a:r>
          </a:p>
        </p:txBody>
      </p:sp>
      <p:pic>
        <p:nvPicPr>
          <p:cNvPr id="7" name="Picture 6">
            <a:extLst>
              <a:ext uri="{FF2B5EF4-FFF2-40B4-BE49-F238E27FC236}">
                <a16:creationId xmlns:a16="http://schemas.microsoft.com/office/drawing/2014/main" id="{1E731CB4-747E-23EC-67D6-885F1EBF2D82}"/>
              </a:ext>
            </a:extLst>
          </p:cNvPr>
          <p:cNvPicPr>
            <a:picLocks noChangeAspect="1"/>
          </p:cNvPicPr>
          <p:nvPr/>
        </p:nvPicPr>
        <p:blipFill>
          <a:blip r:embed="rId2"/>
          <a:stretch>
            <a:fillRect/>
          </a:stretch>
        </p:blipFill>
        <p:spPr>
          <a:xfrm>
            <a:off x="254802" y="2085786"/>
            <a:ext cx="8634395" cy="2335635"/>
          </a:xfrm>
          <a:prstGeom prst="rect">
            <a:avLst/>
          </a:prstGeom>
        </p:spPr>
      </p:pic>
    </p:spTree>
    <p:extLst>
      <p:ext uri="{BB962C8B-B14F-4D97-AF65-F5344CB8AC3E}">
        <p14:creationId xmlns:p14="http://schemas.microsoft.com/office/powerpoint/2010/main" val="1717906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021288"/>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41</a:t>
            </a:fld>
            <a:r>
              <a:rPr lang="en-ZA" sz="1200" dirty="0">
                <a:latin typeface="Arial" pitchFamily="34" charset="0"/>
                <a:cs typeface="Arial" pitchFamily="34" charset="0"/>
              </a:rPr>
              <a:t> </a:t>
            </a:r>
          </a:p>
        </p:txBody>
      </p:sp>
      <p:sp>
        <p:nvSpPr>
          <p:cNvPr id="3" name="TextBox 2"/>
          <p:cNvSpPr txBox="1"/>
          <p:nvPr/>
        </p:nvSpPr>
        <p:spPr>
          <a:xfrm>
            <a:off x="0" y="1124744"/>
            <a:ext cx="9144000" cy="5858014"/>
          </a:xfrm>
          <a:prstGeom prst="rect">
            <a:avLst/>
          </a:prstGeom>
          <a:solidFill>
            <a:schemeClr val="bg1"/>
          </a:solidFill>
        </p:spPr>
        <p:txBody>
          <a:bodyPr wrap="square" rtlCol="0">
            <a:spAutoFit/>
          </a:bodyPr>
          <a:lstStyle/>
          <a:p>
            <a:pPr marL="360363" lvl="2" indent="-360363">
              <a:lnSpc>
                <a:spcPct val="150000"/>
              </a:lnSpc>
              <a:buFont typeface="Arial" pitchFamily="34" charset="0"/>
              <a:buChar char="•"/>
            </a:pPr>
            <a:r>
              <a:rPr lang="en-ZA" b="1" dirty="0">
                <a:solidFill>
                  <a:srgbClr val="0070C0"/>
                </a:solidFill>
                <a:latin typeface="Arial" pitchFamily="34" charset="0"/>
                <a:cs typeface="Arial" pitchFamily="34" charset="0"/>
              </a:rPr>
              <a:t>Only</a:t>
            </a:r>
            <a:r>
              <a:rPr lang="en-ZA" b="1" dirty="0">
                <a:latin typeface="Arial" pitchFamily="34" charset="0"/>
                <a:cs typeface="Arial" pitchFamily="34" charset="0"/>
              </a:rPr>
              <a:t> </a:t>
            </a:r>
            <a:r>
              <a:rPr lang="en-ZA" dirty="0">
                <a:latin typeface="Arial" pitchFamily="34" charset="0"/>
                <a:cs typeface="Arial" pitchFamily="34" charset="0"/>
              </a:rPr>
              <a:t>the portion of the bid price facing foreign exchange risk will be adjusted. </a:t>
            </a:r>
          </a:p>
          <a:p>
            <a:pPr marL="360363" lvl="2" indent="-360363">
              <a:lnSpc>
                <a:spcPct val="150000"/>
              </a:lnSpc>
              <a:buFont typeface="Arial" pitchFamily="34" charset="0"/>
              <a:buChar char="•"/>
            </a:pPr>
            <a:r>
              <a:rPr lang="en-ZA" dirty="0">
                <a:latin typeface="Arial" pitchFamily="34" charset="0"/>
                <a:cs typeface="Arial" pitchFamily="34" charset="0"/>
              </a:rPr>
              <a:t>Adjustments calculated using the </a:t>
            </a:r>
            <a:r>
              <a:rPr lang="en-ZA" b="1" dirty="0">
                <a:solidFill>
                  <a:srgbClr val="0070C0"/>
                </a:solidFill>
                <a:latin typeface="Arial" pitchFamily="34" charset="0"/>
                <a:cs typeface="Arial" pitchFamily="34" charset="0"/>
              </a:rPr>
              <a:t>original awarded contracted</a:t>
            </a:r>
            <a:r>
              <a:rPr lang="en-ZA" dirty="0">
                <a:latin typeface="Arial" pitchFamily="34" charset="0"/>
                <a:cs typeface="Arial" pitchFamily="34" charset="0"/>
              </a:rPr>
              <a:t> price as the base. </a:t>
            </a:r>
          </a:p>
          <a:p>
            <a:pPr marL="360363" lvl="2" indent="-360363">
              <a:lnSpc>
                <a:spcPct val="150000"/>
              </a:lnSpc>
              <a:buFont typeface="Arial" pitchFamily="34" charset="0"/>
              <a:buChar char="•"/>
            </a:pPr>
            <a:r>
              <a:rPr lang="en-ZA" dirty="0">
                <a:latin typeface="Arial" pitchFamily="34" charset="0"/>
                <a:cs typeface="Arial" pitchFamily="34" charset="0"/>
              </a:rPr>
              <a:t>The percentage change between a base average rate of exchange (</a:t>
            </a:r>
            <a:r>
              <a:rPr lang="en-ZA" dirty="0" err="1">
                <a:latin typeface="Arial" pitchFamily="34" charset="0"/>
                <a:cs typeface="Arial" pitchFamily="34" charset="0"/>
              </a:rPr>
              <a:t>RoE</a:t>
            </a:r>
            <a:r>
              <a:rPr lang="en-ZA" dirty="0">
                <a:latin typeface="Arial" pitchFamily="34" charset="0"/>
                <a:cs typeface="Arial" pitchFamily="34" charset="0"/>
              </a:rPr>
              <a:t>) and an adjustment average </a:t>
            </a:r>
            <a:r>
              <a:rPr lang="en-ZA" dirty="0" err="1">
                <a:latin typeface="Arial" pitchFamily="34" charset="0"/>
                <a:cs typeface="Arial" pitchFamily="34" charset="0"/>
              </a:rPr>
              <a:t>RoE</a:t>
            </a:r>
            <a:r>
              <a:rPr lang="en-ZA" dirty="0">
                <a:latin typeface="Arial" pitchFamily="34" charset="0"/>
                <a:cs typeface="Arial" pitchFamily="34" charset="0"/>
              </a:rPr>
              <a:t>. </a:t>
            </a:r>
          </a:p>
          <a:p>
            <a:pPr marL="360363" lvl="2" indent="-360363">
              <a:lnSpc>
                <a:spcPct val="150000"/>
              </a:lnSpc>
              <a:buFont typeface="Arial" pitchFamily="34" charset="0"/>
              <a:buChar char="•"/>
            </a:pPr>
            <a:r>
              <a:rPr lang="en-ZA" dirty="0">
                <a:latin typeface="Arial" pitchFamily="34" charset="0"/>
                <a:cs typeface="Arial" pitchFamily="34" charset="0"/>
              </a:rPr>
              <a:t>Rates are sourced from the Reserve Bank (</a:t>
            </a:r>
            <a:r>
              <a:rPr lang="en-ZA" dirty="0">
                <a:latin typeface="Arial" pitchFamily="34" charset="0"/>
                <a:cs typeface="Arial" pitchFamily="34" charset="0"/>
                <a:hlinkClick r:id="rId2">
                  <a:extLst>
                    <a:ext uri="{A12FA001-AC4F-418D-AE19-62706E023703}">
                      <ahyp:hlinkClr xmlns:ahyp="http://schemas.microsoft.com/office/drawing/2018/hyperlinkcolor" val="tx"/>
                    </a:ext>
                  </a:extLst>
                </a:hlinkClick>
              </a:rPr>
              <a:t>www.resbank.co.za</a:t>
            </a:r>
            <a:r>
              <a:rPr lang="en-ZA" dirty="0">
                <a:latin typeface="Arial" pitchFamily="34" charset="0"/>
                <a:cs typeface="Arial" pitchFamily="34" charset="0"/>
              </a:rPr>
              <a:t>).</a:t>
            </a:r>
          </a:p>
          <a:p>
            <a:pPr marL="360363" lvl="2" indent="-360363">
              <a:lnSpc>
                <a:spcPct val="150000"/>
              </a:lnSpc>
              <a:buFont typeface="Arial" pitchFamily="34" charset="0"/>
              <a:buChar char="•"/>
            </a:pPr>
            <a:r>
              <a:rPr lang="en-ZA" dirty="0">
                <a:latin typeface="Arial" pitchFamily="34" charset="0"/>
                <a:cs typeface="Arial" pitchFamily="34" charset="0"/>
              </a:rPr>
              <a:t>Where no application for an adjustment relating to foreign exchange has been received and such an adjustment would be favourable to the Department, this will be implemented automatically.</a:t>
            </a:r>
          </a:p>
          <a:p>
            <a:pPr marL="360363" lvl="2" indent="-360363">
              <a:lnSpc>
                <a:spcPct val="150000"/>
              </a:lnSpc>
              <a:buFont typeface="Arial" pitchFamily="34" charset="0"/>
              <a:buChar char="•"/>
            </a:pPr>
            <a:r>
              <a:rPr lang="en-ZA" dirty="0">
                <a:latin typeface="Arial" pitchFamily="34" charset="0"/>
                <a:cs typeface="Arial" pitchFamily="34" charset="0"/>
              </a:rPr>
              <a:t>Foreign exchange adjustments </a:t>
            </a:r>
            <a:r>
              <a:rPr lang="en-ZA" b="1" dirty="0">
                <a:solidFill>
                  <a:srgbClr val="0070C0"/>
                </a:solidFill>
                <a:latin typeface="Arial" pitchFamily="34" charset="0"/>
                <a:cs typeface="Arial" pitchFamily="34" charset="0"/>
              </a:rPr>
              <a:t>may never</a:t>
            </a:r>
            <a:r>
              <a:rPr lang="en-ZA" dirty="0">
                <a:solidFill>
                  <a:srgbClr val="0070C0"/>
                </a:solidFill>
                <a:latin typeface="Arial" pitchFamily="34" charset="0"/>
                <a:cs typeface="Arial" pitchFamily="34" charset="0"/>
              </a:rPr>
              <a:t> </a:t>
            </a:r>
            <a:r>
              <a:rPr lang="en-ZA" dirty="0">
                <a:latin typeface="Arial" pitchFamily="34" charset="0"/>
                <a:cs typeface="Arial" pitchFamily="34" charset="0"/>
              </a:rPr>
              <a:t>result in a price exceeding the current Single Exit Price.</a:t>
            </a:r>
          </a:p>
          <a:p>
            <a:pPr marL="360363" lvl="2" indent="-360363">
              <a:lnSpc>
                <a:spcPct val="150000"/>
              </a:lnSpc>
              <a:buFont typeface="Arial" pitchFamily="34" charset="0"/>
              <a:buChar char="•"/>
            </a:pPr>
            <a:r>
              <a:rPr lang="en-ZA" b="1" u="sng" dirty="0">
                <a:solidFill>
                  <a:srgbClr val="0070C0"/>
                </a:solidFill>
                <a:latin typeface="Arial" pitchFamily="34" charset="0"/>
                <a:cs typeface="Arial" pitchFamily="34" charset="0"/>
              </a:rPr>
              <a:t>Additional CPA </a:t>
            </a:r>
            <a:r>
              <a:rPr lang="en-ZA" dirty="0">
                <a:latin typeface="Arial" pitchFamily="34" charset="0"/>
                <a:cs typeface="Arial" pitchFamily="34" charset="0"/>
              </a:rPr>
              <a:t>at the start of the contract has been implemented please refer to the CPA Exceptional section 22 of the SRCC for further detail. </a:t>
            </a: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a:p>
            <a:pPr marL="285750" lvl="2" indent="-285750">
              <a:lnSpc>
                <a:spcPct val="150000"/>
              </a:lnSpc>
              <a:buFont typeface="Arial" panose="020B0604020202020204" pitchFamily="34" charset="0"/>
              <a:buChar char="•"/>
            </a:pPr>
            <a:endParaRPr lang="en-ZA" dirty="0">
              <a:latin typeface="Arial" pitchFamily="34" charset="0"/>
              <a:ea typeface="Times New Roman" panose="02020603050405020304" pitchFamily="18" charset="0"/>
              <a:cs typeface="Arial" pitchFamily="34" charset="0"/>
            </a:endParaRPr>
          </a:p>
        </p:txBody>
      </p:sp>
      <p:sp>
        <p:nvSpPr>
          <p:cNvPr id="4" name="Rectangle 2"/>
          <p:cNvSpPr txBox="1">
            <a:spLocks noChangeArrowheads="1"/>
          </p:cNvSpPr>
          <p:nvPr/>
        </p:nvSpPr>
        <p:spPr>
          <a:xfrm>
            <a:off x="215516" y="0"/>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Contractual Price Adjustment (CPA) - </a:t>
            </a:r>
            <a:r>
              <a:rPr lang="en-ZA" sz="2800" b="1" dirty="0">
                <a:solidFill>
                  <a:schemeClr val="bg1"/>
                </a:solidFill>
                <a:latin typeface="Arial" panose="020B0604020202020204" pitchFamily="34" charset="0"/>
                <a:ea typeface="+mj-ea"/>
                <a:cs typeface="Arial" panose="020B0604020202020204" pitchFamily="34" charset="0"/>
              </a:rPr>
              <a:t>S</a:t>
            </a:r>
            <a:r>
              <a:rPr lang="en-ZA" sz="2800" b="1" dirty="0">
                <a:solidFill>
                  <a:schemeClr val="bg1"/>
                </a:solidFill>
                <a:latin typeface="Arial" panose="020B0604020202020204" pitchFamily="34" charset="0"/>
                <a:ea typeface="Times New Roman" panose="02020603050405020304" pitchFamily="18" charset="0"/>
                <a:cs typeface="Arial" panose="020B0604020202020204" pitchFamily="34" charset="0"/>
              </a:rPr>
              <a:t>ection 22 of the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141355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42</a:t>
            </a:fld>
            <a:r>
              <a:rPr lang="en-ZA" sz="1200" dirty="0">
                <a:latin typeface="Arial" pitchFamily="34" charset="0"/>
                <a:cs typeface="Arial" pitchFamily="34" charset="0"/>
              </a:rPr>
              <a:t> </a:t>
            </a:r>
          </a:p>
        </p:txBody>
      </p:sp>
      <p:sp>
        <p:nvSpPr>
          <p:cNvPr id="3" name="TextBox 2"/>
          <p:cNvSpPr txBox="1"/>
          <p:nvPr/>
        </p:nvSpPr>
        <p:spPr>
          <a:xfrm>
            <a:off x="117579" y="977230"/>
            <a:ext cx="8414861" cy="1287532"/>
          </a:xfrm>
          <a:prstGeom prst="rect">
            <a:avLst/>
          </a:prstGeom>
          <a:noFill/>
        </p:spPr>
        <p:txBody>
          <a:bodyPr wrap="square" rtlCol="0">
            <a:spAutoFit/>
          </a:bodyPr>
          <a:lstStyle/>
          <a:p>
            <a:pPr>
              <a:lnSpc>
                <a:spcPct val="150000"/>
              </a:lnSpc>
            </a:pPr>
            <a:r>
              <a:rPr lang="en-US" b="1" dirty="0">
                <a:latin typeface="Arial" pitchFamily="34" charset="0"/>
                <a:cs typeface="Arial" pitchFamily="34" charset="0"/>
              </a:rPr>
              <a:t>Price breakdown</a:t>
            </a:r>
          </a:p>
          <a:p>
            <a:pPr>
              <a:lnSpc>
                <a:spcPct val="150000"/>
              </a:lnSpc>
            </a:pPr>
            <a:r>
              <a:rPr lang="en-US" dirty="0">
                <a:latin typeface="Arial" pitchFamily="34" charset="0"/>
                <a:cs typeface="Arial" pitchFamily="34" charset="0"/>
              </a:rPr>
              <a:t>In order to be eligible for Contractual Price Adjustments all sections of the below example inclusive of currency must be completed.</a:t>
            </a:r>
          </a:p>
        </p:txBody>
      </p:sp>
      <p:sp>
        <p:nvSpPr>
          <p:cNvPr id="4" name="Rectangle 2"/>
          <p:cNvSpPr txBox="1">
            <a:spLocks noChangeArrowheads="1"/>
          </p:cNvSpPr>
          <p:nvPr/>
        </p:nvSpPr>
        <p:spPr>
          <a:xfrm>
            <a:off x="107504" y="26695"/>
            <a:ext cx="7128792"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Offering a bid price </a:t>
            </a:r>
          </a:p>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noProof="0" dirty="0">
                <a:solidFill>
                  <a:schemeClr val="bg1"/>
                </a:solidFill>
                <a:latin typeface="Arial" pitchFamily="34" charset="0"/>
                <a:ea typeface="+mj-ea"/>
                <a:cs typeface="Arial" pitchFamily="34" charset="0"/>
              </a:rPr>
              <a:t>(Phase III evaluation) continue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11" name="TextBox 10">
            <a:extLst>
              <a:ext uri="{FF2B5EF4-FFF2-40B4-BE49-F238E27FC236}">
                <a16:creationId xmlns:a16="http://schemas.microsoft.com/office/drawing/2014/main" id="{7C9B4419-BB03-1121-7070-73B9C417B535}"/>
              </a:ext>
            </a:extLst>
          </p:cNvPr>
          <p:cNvSpPr txBox="1"/>
          <p:nvPr/>
        </p:nvSpPr>
        <p:spPr>
          <a:xfrm>
            <a:off x="105864" y="5326389"/>
            <a:ext cx="7992888" cy="369332"/>
          </a:xfrm>
          <a:prstGeom prst="rect">
            <a:avLst/>
          </a:prstGeom>
          <a:noFill/>
        </p:spPr>
        <p:txBody>
          <a:bodyPr wrap="square">
            <a:spAutoFit/>
          </a:bodyPr>
          <a:lstStyle/>
          <a:p>
            <a:r>
              <a:rPr lang="en-US" sz="1800" b="1" dirty="0">
                <a:latin typeface="Arial" pitchFamily="34" charset="0"/>
                <a:cs typeface="Arial" pitchFamily="34" charset="0"/>
              </a:rPr>
              <a:t>Note: </a:t>
            </a:r>
            <a:r>
              <a:rPr lang="en-US" sz="1800" dirty="0">
                <a:latin typeface="Arial" pitchFamily="34" charset="0"/>
                <a:cs typeface="Arial" pitchFamily="34" charset="0"/>
              </a:rPr>
              <a:t>Please select the relevant currency by clicking on the dropdown arrow. </a:t>
            </a:r>
            <a:endParaRPr lang="en-US" dirty="0">
              <a:latin typeface="Arial" pitchFamily="34" charset="0"/>
              <a:cs typeface="Arial" pitchFamily="34" charset="0"/>
            </a:endParaRPr>
          </a:p>
        </p:txBody>
      </p:sp>
      <p:pic>
        <p:nvPicPr>
          <p:cNvPr id="5" name="Picture 4">
            <a:extLst>
              <a:ext uri="{FF2B5EF4-FFF2-40B4-BE49-F238E27FC236}">
                <a16:creationId xmlns:a16="http://schemas.microsoft.com/office/drawing/2014/main" id="{EEBAD099-BD5C-F8CF-2FF8-AE2BC2A6B4A0}"/>
              </a:ext>
            </a:extLst>
          </p:cNvPr>
          <p:cNvPicPr>
            <a:picLocks noChangeAspect="1"/>
          </p:cNvPicPr>
          <p:nvPr/>
        </p:nvPicPr>
        <p:blipFill>
          <a:blip r:embed="rId2"/>
          <a:stretch>
            <a:fillRect/>
          </a:stretch>
        </p:blipFill>
        <p:spPr>
          <a:xfrm>
            <a:off x="251520" y="2264762"/>
            <a:ext cx="8414861" cy="303831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43</a:t>
            </a:fld>
            <a:r>
              <a:rPr lang="en-ZA" sz="1200" dirty="0">
                <a:latin typeface="Arial" pitchFamily="34" charset="0"/>
                <a:cs typeface="Arial" pitchFamily="34" charset="0"/>
              </a:rPr>
              <a:t> </a:t>
            </a:r>
          </a:p>
        </p:txBody>
      </p:sp>
      <p:sp>
        <p:nvSpPr>
          <p:cNvPr id="3" name="TextBox 2"/>
          <p:cNvSpPr txBox="1"/>
          <p:nvPr/>
        </p:nvSpPr>
        <p:spPr>
          <a:xfrm>
            <a:off x="240254" y="3904126"/>
            <a:ext cx="8651500" cy="1708160"/>
          </a:xfrm>
          <a:prstGeom prst="rect">
            <a:avLst/>
          </a:prstGeom>
          <a:noFill/>
        </p:spPr>
        <p:txBody>
          <a:bodyPr wrap="square" rtlCol="0">
            <a:spAutoFit/>
          </a:bodyPr>
          <a:lstStyle/>
          <a:p>
            <a:pPr marL="355600" lvl="2" indent="-355600">
              <a:lnSpc>
                <a:spcPct val="150000"/>
              </a:lnSpc>
              <a:buFont typeface="Arial" pitchFamily="34" charset="0"/>
              <a:buChar char="•"/>
            </a:pPr>
            <a:r>
              <a:rPr lang="en-ZA" dirty="0">
                <a:latin typeface="Arial" pitchFamily="34" charset="0"/>
                <a:cs typeface="Arial" pitchFamily="34" charset="0"/>
              </a:rPr>
              <a:t>Quantities advertised = estimated volumes, </a:t>
            </a:r>
            <a:r>
              <a:rPr lang="en-ZA" b="1" dirty="0">
                <a:solidFill>
                  <a:srgbClr val="0070C0"/>
                </a:solidFill>
                <a:latin typeface="Arial" pitchFamily="34" charset="0"/>
                <a:cs typeface="Arial" pitchFamily="34" charset="0"/>
              </a:rPr>
              <a:t>not guaranteed.</a:t>
            </a:r>
            <a:endParaRPr lang="en-ZA" dirty="0">
              <a:solidFill>
                <a:srgbClr val="0070C0"/>
              </a:solidFill>
              <a:latin typeface="Arial" pitchFamily="34" charset="0"/>
              <a:cs typeface="Arial" pitchFamily="34" charset="0"/>
            </a:endParaRPr>
          </a:p>
          <a:p>
            <a:pPr marL="355600" lvl="2" indent="-355600">
              <a:lnSpc>
                <a:spcPct val="150000"/>
              </a:lnSpc>
              <a:buFont typeface="Arial" pitchFamily="34" charset="0"/>
              <a:buChar char="•"/>
            </a:pPr>
            <a:r>
              <a:rPr lang="en-ZA" dirty="0">
                <a:latin typeface="Arial" pitchFamily="34" charset="0"/>
                <a:cs typeface="Arial" pitchFamily="34" charset="0"/>
              </a:rPr>
              <a:t>Fluctuations in monthly demand may occur. </a:t>
            </a:r>
          </a:p>
          <a:p>
            <a:pPr marL="355600" lvl="2" indent="-355600">
              <a:lnSpc>
                <a:spcPct val="150000"/>
              </a:lnSpc>
              <a:buFont typeface="Arial" pitchFamily="34" charset="0"/>
              <a:buChar char="•"/>
            </a:pPr>
            <a:r>
              <a:rPr lang="en-ZA" dirty="0">
                <a:latin typeface="Arial" pitchFamily="34" charset="0"/>
                <a:cs typeface="Arial" pitchFamily="34" charset="0"/>
              </a:rPr>
              <a:t>Proposed minimum order quantities should facilitate delivery directly to facilities. </a:t>
            </a:r>
            <a:endParaRPr lang="en-ZA" b="1" dirty="0">
              <a:latin typeface="Arial" pitchFamily="34" charset="0"/>
              <a:cs typeface="Arial" pitchFamily="34" charset="0"/>
            </a:endParaRP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07504" y="-129662"/>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Lead times and Quantities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7" name="Rectangle 6">
            <a:extLst>
              <a:ext uri="{FF2B5EF4-FFF2-40B4-BE49-F238E27FC236}">
                <a16:creationId xmlns:a16="http://schemas.microsoft.com/office/drawing/2014/main" id="{F93E7A3B-12FD-4386-B63E-01126C373F8F}"/>
              </a:ext>
            </a:extLst>
          </p:cNvPr>
          <p:cNvSpPr/>
          <p:nvPr/>
        </p:nvSpPr>
        <p:spPr>
          <a:xfrm>
            <a:off x="240254" y="1169491"/>
            <a:ext cx="4475762" cy="2414776"/>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r>
              <a:rPr lang="en-ZA" b="1" dirty="0">
                <a:solidFill>
                  <a:schemeClr val="tx1"/>
                </a:solidFill>
                <a:latin typeface="Arial" pitchFamily="34" charset="0"/>
                <a:cs typeface="Arial" pitchFamily="34" charset="0"/>
              </a:rPr>
              <a:t>Initial lead time</a:t>
            </a:r>
          </a:p>
          <a:p>
            <a:pPr marL="450850" lvl="2" indent="-450850">
              <a:lnSpc>
                <a:spcPct val="150000"/>
              </a:lnSpc>
            </a:pPr>
            <a:r>
              <a:rPr lang="en-ZA" dirty="0">
                <a:solidFill>
                  <a:schemeClr val="tx1"/>
                </a:solidFill>
                <a:latin typeface="Arial" pitchFamily="34" charset="0"/>
                <a:cs typeface="Arial" pitchFamily="34" charset="0"/>
              </a:rPr>
              <a:t>This period may not exceed </a:t>
            </a:r>
            <a:r>
              <a:rPr lang="en-ZA" b="1" dirty="0">
                <a:solidFill>
                  <a:schemeClr val="tx1"/>
                </a:solidFill>
                <a:latin typeface="Arial" pitchFamily="34" charset="0"/>
                <a:cs typeface="Arial" pitchFamily="34" charset="0"/>
              </a:rPr>
              <a:t>75 </a:t>
            </a:r>
            <a:r>
              <a:rPr lang="en-ZA" dirty="0">
                <a:solidFill>
                  <a:schemeClr val="tx1"/>
                </a:solidFill>
                <a:latin typeface="Arial" pitchFamily="34" charset="0"/>
                <a:cs typeface="Arial" pitchFamily="34" charset="0"/>
              </a:rPr>
              <a:t>calendar days from the</a:t>
            </a:r>
            <a:r>
              <a:rPr lang="en-ZA" dirty="0">
                <a:solidFill>
                  <a:srgbClr val="0070C0"/>
                </a:solidFill>
                <a:latin typeface="Arial" pitchFamily="34" charset="0"/>
                <a:cs typeface="Arial" pitchFamily="34" charset="0"/>
              </a:rPr>
              <a:t> </a:t>
            </a:r>
            <a:r>
              <a:rPr lang="en-ZA" b="1" dirty="0">
                <a:solidFill>
                  <a:srgbClr val="0070C0"/>
                </a:solidFill>
                <a:latin typeface="Arial" pitchFamily="34" charset="0"/>
                <a:cs typeface="Arial" pitchFamily="34" charset="0"/>
              </a:rPr>
              <a:t>date of award</a:t>
            </a:r>
            <a:r>
              <a:rPr lang="en-ZA" dirty="0">
                <a:solidFill>
                  <a:schemeClr val="tx1"/>
                </a:solidFill>
                <a:latin typeface="Arial" pitchFamily="34" charset="0"/>
                <a:cs typeface="Arial" pitchFamily="34" charset="0"/>
              </a:rPr>
              <a:t>.</a:t>
            </a:r>
          </a:p>
          <a:p>
            <a:pPr marL="450850" lvl="2" indent="-450850">
              <a:lnSpc>
                <a:spcPct val="150000"/>
              </a:lnSpc>
              <a:buFont typeface="Arial" panose="020B0604020202020204" pitchFamily="34" charset="0"/>
              <a:buChar char="•"/>
            </a:pPr>
            <a:r>
              <a:rPr lang="en-ZA" b="1" dirty="0">
                <a:solidFill>
                  <a:schemeClr val="tx1"/>
                </a:solidFill>
                <a:latin typeface="Arial" pitchFamily="34" charset="0"/>
                <a:cs typeface="Arial" pitchFamily="34" charset="0"/>
              </a:rPr>
              <a:t>NOT from the date of publication of the contract circular or 1</a:t>
            </a:r>
            <a:r>
              <a:rPr lang="en-ZA" b="1" baseline="30000" dirty="0">
                <a:solidFill>
                  <a:schemeClr val="tx1"/>
                </a:solidFill>
                <a:latin typeface="Arial" pitchFamily="34" charset="0"/>
                <a:cs typeface="Arial" pitchFamily="34" charset="0"/>
              </a:rPr>
              <a:t>st</a:t>
            </a:r>
            <a:r>
              <a:rPr lang="en-ZA" b="1" dirty="0">
                <a:solidFill>
                  <a:schemeClr val="tx1"/>
                </a:solidFill>
                <a:latin typeface="Arial" pitchFamily="34" charset="0"/>
                <a:cs typeface="Arial" pitchFamily="34" charset="0"/>
              </a:rPr>
              <a:t> order received</a:t>
            </a:r>
            <a:r>
              <a:rPr lang="en-ZA" dirty="0">
                <a:solidFill>
                  <a:schemeClr val="tx1"/>
                </a:solidFill>
                <a:latin typeface="Arial" pitchFamily="34" charset="0"/>
                <a:cs typeface="Arial" pitchFamily="34" charset="0"/>
              </a:rPr>
              <a:t>. </a:t>
            </a:r>
          </a:p>
        </p:txBody>
      </p:sp>
      <p:sp>
        <p:nvSpPr>
          <p:cNvPr id="8" name="Rectangle 7">
            <a:extLst>
              <a:ext uri="{FF2B5EF4-FFF2-40B4-BE49-F238E27FC236}">
                <a16:creationId xmlns:a16="http://schemas.microsoft.com/office/drawing/2014/main" id="{48C135A4-0772-43A9-AFBA-C531CB05E88D}"/>
              </a:ext>
            </a:extLst>
          </p:cNvPr>
          <p:cNvSpPr/>
          <p:nvPr/>
        </p:nvSpPr>
        <p:spPr>
          <a:xfrm>
            <a:off x="4838746" y="1183580"/>
            <a:ext cx="4065000" cy="2400687"/>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0850" lvl="2" indent="-450850">
              <a:lnSpc>
                <a:spcPct val="150000"/>
              </a:lnSpc>
            </a:pPr>
            <a:endParaRPr lang="en-ZA" b="1" dirty="0">
              <a:solidFill>
                <a:schemeClr val="tx1"/>
              </a:solidFill>
              <a:latin typeface="Arial" pitchFamily="34" charset="0"/>
              <a:cs typeface="Arial" pitchFamily="34" charset="0"/>
            </a:endParaRPr>
          </a:p>
          <a:p>
            <a:pPr marL="450850" lvl="2" indent="-450850">
              <a:lnSpc>
                <a:spcPct val="150000"/>
              </a:lnSpc>
            </a:pPr>
            <a:r>
              <a:rPr lang="en-ZA" b="1" dirty="0">
                <a:solidFill>
                  <a:schemeClr val="tx1"/>
                </a:solidFill>
                <a:latin typeface="Arial" pitchFamily="34" charset="0"/>
                <a:cs typeface="Arial" pitchFamily="34" charset="0"/>
              </a:rPr>
              <a:t>Lead time </a:t>
            </a:r>
          </a:p>
          <a:p>
            <a:pPr marL="450850" lvl="2" indent="-450850">
              <a:lnSpc>
                <a:spcPct val="150000"/>
              </a:lnSpc>
            </a:pPr>
            <a:r>
              <a:rPr lang="en-ZA" dirty="0">
                <a:solidFill>
                  <a:schemeClr val="tx1"/>
                </a:solidFill>
                <a:latin typeface="Arial" pitchFamily="34" charset="0"/>
                <a:cs typeface="Arial" pitchFamily="34" charset="0"/>
              </a:rPr>
              <a:t>(within the contract period)</a:t>
            </a:r>
          </a:p>
          <a:p>
            <a:pPr marL="450850" lvl="2" indent="-450850">
              <a:lnSpc>
                <a:spcPct val="150000"/>
              </a:lnSpc>
              <a:buFont typeface="Arial" panose="020B0604020202020204" pitchFamily="34" charset="0"/>
              <a:buChar char="•"/>
            </a:pPr>
            <a:r>
              <a:rPr lang="en-ZA" dirty="0">
                <a:solidFill>
                  <a:schemeClr val="tx1"/>
                </a:solidFill>
                <a:latin typeface="Arial" pitchFamily="34" charset="0"/>
                <a:cs typeface="Arial" pitchFamily="34" charset="0"/>
              </a:rPr>
              <a:t>This lead time may not exceed 14</a:t>
            </a:r>
          </a:p>
          <a:p>
            <a:pPr marL="450850" lvl="2" indent="-450850">
              <a:lnSpc>
                <a:spcPct val="150000"/>
              </a:lnSpc>
            </a:pPr>
            <a:r>
              <a:rPr lang="en-ZA" dirty="0">
                <a:solidFill>
                  <a:schemeClr val="tx1"/>
                </a:solidFill>
                <a:latin typeface="Arial" pitchFamily="34" charset="0"/>
                <a:cs typeface="Arial" pitchFamily="34" charset="0"/>
              </a:rPr>
              <a:t>	</a:t>
            </a:r>
            <a:r>
              <a:rPr lang="en-ZA" dirty="0" err="1">
                <a:solidFill>
                  <a:schemeClr val="tx1"/>
                </a:solidFill>
                <a:latin typeface="Arial" pitchFamily="34" charset="0"/>
                <a:cs typeface="Arial" pitchFamily="34" charset="0"/>
              </a:rPr>
              <a:t>calender</a:t>
            </a:r>
            <a:r>
              <a:rPr lang="en-ZA" dirty="0">
                <a:solidFill>
                  <a:schemeClr val="tx1"/>
                </a:solidFill>
                <a:latin typeface="Arial" pitchFamily="34" charset="0"/>
                <a:cs typeface="Arial" pitchFamily="34" charset="0"/>
              </a:rPr>
              <a:t> days  </a:t>
            </a:r>
          </a:p>
          <a:p>
            <a:pPr marL="450850" lvl="2" indent="-450850">
              <a:lnSpc>
                <a:spcPct val="150000"/>
              </a:lnSpc>
            </a:pPr>
            <a:endParaRPr lang="en-ZA" dirty="0">
              <a:solidFill>
                <a:schemeClr val="tx1"/>
              </a:solidFill>
              <a:latin typeface="Arial" pitchFamily="34" charset="0"/>
              <a:cs typeface="Arial" pitchFamily="34" charset="0"/>
            </a:endParaRPr>
          </a:p>
          <a:p>
            <a:pPr algn="ctr"/>
            <a:endParaRPr lang="en-ZA" dirty="0"/>
          </a:p>
        </p:txBody>
      </p:sp>
    </p:spTree>
    <p:extLst>
      <p:ext uri="{BB962C8B-B14F-4D97-AF65-F5344CB8AC3E}">
        <p14:creationId xmlns:p14="http://schemas.microsoft.com/office/powerpoint/2010/main" val="1468572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44</a:t>
            </a:fld>
            <a:r>
              <a:rPr lang="en-ZA" sz="1200" dirty="0">
                <a:latin typeface="Arial" pitchFamily="34" charset="0"/>
                <a:cs typeface="Arial" pitchFamily="34" charset="0"/>
              </a:rPr>
              <a:t> </a:t>
            </a:r>
          </a:p>
        </p:txBody>
      </p:sp>
      <p:sp>
        <p:nvSpPr>
          <p:cNvPr id="3" name="TextBox 2"/>
          <p:cNvSpPr txBox="1"/>
          <p:nvPr/>
        </p:nvSpPr>
        <p:spPr>
          <a:xfrm>
            <a:off x="109406" y="1134080"/>
            <a:ext cx="8927090" cy="4611519"/>
          </a:xfrm>
          <a:prstGeom prst="rect">
            <a:avLst/>
          </a:prstGeom>
          <a:noFill/>
        </p:spPr>
        <p:txBody>
          <a:bodyPr wrap="square" rtlCol="0">
            <a:spAutoFit/>
          </a:bodyPr>
          <a:lstStyle/>
          <a:p>
            <a:pPr marL="450850" lvl="2" indent="-450850">
              <a:lnSpc>
                <a:spcPct val="150000"/>
              </a:lnSpc>
              <a:buFont typeface="Arial" pitchFamily="34" charset="0"/>
              <a:buChar char="•"/>
            </a:pPr>
            <a:r>
              <a:rPr lang="en-ZA" b="1" dirty="0">
                <a:solidFill>
                  <a:srgbClr val="0070C0"/>
                </a:solidFill>
                <a:latin typeface="Arial" pitchFamily="34" charset="0"/>
                <a:cs typeface="Arial" pitchFamily="34" charset="0"/>
              </a:rPr>
              <a:t>Only orders made on an official, authorised purchase order are valid</a:t>
            </a:r>
            <a:r>
              <a:rPr lang="en-ZA" dirty="0">
                <a:latin typeface="Arial" pitchFamily="34" charset="0"/>
                <a:cs typeface="Arial" pitchFamily="34" charset="0"/>
              </a:rPr>
              <a:t>.</a:t>
            </a:r>
          </a:p>
          <a:p>
            <a:pPr marL="450850" lvl="2" indent="-450850">
              <a:lnSpc>
                <a:spcPct val="150000"/>
              </a:lnSpc>
              <a:buFont typeface="Arial" pitchFamily="34" charset="0"/>
              <a:buChar char="•"/>
            </a:pPr>
            <a:r>
              <a:rPr lang="en-ZA" dirty="0">
                <a:latin typeface="Arial" pitchFamily="34" charset="0"/>
                <a:cs typeface="Arial" pitchFamily="34" charset="0"/>
              </a:rPr>
              <a:t>Suppliers are required to acknowledge receipt of all purchase orders received from participating authorities, in a manner stipulated by the relevant participating authority.</a:t>
            </a:r>
          </a:p>
          <a:p>
            <a:pPr marL="450850" lvl="2" indent="-450850">
              <a:lnSpc>
                <a:spcPct val="150000"/>
              </a:lnSpc>
              <a:buFont typeface="Arial" pitchFamily="34" charset="0"/>
              <a:buChar char="•"/>
            </a:pPr>
            <a:r>
              <a:rPr lang="en-ZA" dirty="0">
                <a:latin typeface="Arial" pitchFamily="34" charset="0"/>
                <a:cs typeface="Arial" pitchFamily="34" charset="0"/>
              </a:rPr>
              <a:t>Changes to any quantities ordered may only be made upon receipt of an amended purchase order.</a:t>
            </a:r>
          </a:p>
          <a:p>
            <a:pPr marL="450850" lvl="2" indent="-450850">
              <a:lnSpc>
                <a:spcPct val="150000"/>
              </a:lnSpc>
              <a:buFont typeface="Arial" pitchFamily="34" charset="0"/>
              <a:buChar char="•"/>
            </a:pPr>
            <a:r>
              <a:rPr lang="en-ZA" dirty="0">
                <a:latin typeface="Arial" pitchFamily="34" charset="0"/>
                <a:cs typeface="Arial" pitchFamily="34" charset="0"/>
              </a:rPr>
              <a:t>The Participating Authorities reserve the right to cancel orders where the lead time exceeds the delivery lead time specified in the contract.</a:t>
            </a:r>
          </a:p>
          <a:p>
            <a:pPr marL="450850" lvl="2" indent="-450850">
              <a:lnSpc>
                <a:spcPct val="150000"/>
              </a:lnSpc>
              <a:buFont typeface="Arial" pitchFamily="34" charset="0"/>
              <a:buChar char="•"/>
            </a:pPr>
            <a:r>
              <a:rPr lang="en-ZA" dirty="0">
                <a:latin typeface="Arial" pitchFamily="34" charset="0"/>
                <a:cs typeface="Arial" pitchFamily="34" charset="0"/>
              </a:rPr>
              <a:t>In cases where an order is received which appears to be irrational or misaligned with estimates, the contracted supplier must liaise with the relevant Participating Authority prior to processing the order.</a:t>
            </a:r>
          </a:p>
        </p:txBody>
      </p:sp>
      <p:sp>
        <p:nvSpPr>
          <p:cNvPr id="4" name="Rectangle 2"/>
          <p:cNvSpPr txBox="1">
            <a:spLocks noChangeArrowheads="1"/>
          </p:cNvSpPr>
          <p:nvPr/>
        </p:nvSpPr>
        <p:spPr>
          <a:xfrm>
            <a:off x="107504" y="-151379"/>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Orders</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383714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45</a:t>
            </a:fld>
            <a:r>
              <a:rPr lang="en-ZA" sz="1200" dirty="0">
                <a:latin typeface="Arial" pitchFamily="34" charset="0"/>
                <a:cs typeface="Arial" pitchFamily="34" charset="0"/>
              </a:rPr>
              <a:t> </a:t>
            </a:r>
          </a:p>
        </p:txBody>
      </p:sp>
      <p:sp>
        <p:nvSpPr>
          <p:cNvPr id="3" name="TextBox 2"/>
          <p:cNvSpPr txBox="1"/>
          <p:nvPr/>
        </p:nvSpPr>
        <p:spPr>
          <a:xfrm>
            <a:off x="18281" y="1118369"/>
            <a:ext cx="9169696" cy="5858014"/>
          </a:xfrm>
          <a:prstGeom prst="rect">
            <a:avLst/>
          </a:prstGeom>
          <a:solidFill>
            <a:schemeClr val="bg1"/>
          </a:solidFill>
        </p:spPr>
        <p:txBody>
          <a:bodyPr wrap="square" rtlCol="0">
            <a:spAutoFit/>
          </a:bodyPr>
          <a:lstStyle/>
          <a:p>
            <a:pPr marL="0" lvl="2" algn="just">
              <a:lnSpc>
                <a:spcPct val="150000"/>
              </a:lnSpc>
            </a:pPr>
            <a:r>
              <a:rPr lang="en-GB" dirty="0">
                <a:latin typeface="Arial" panose="020B0604020202020204" pitchFamily="34" charset="0"/>
                <a:cs typeface="Arial" panose="020B0604020202020204" pitchFamily="34" charset="0"/>
              </a:rPr>
              <a:t>The National Department of Health, in collaboration with the Participating Authorities, will </a:t>
            </a:r>
            <a:r>
              <a:rPr lang="en-GB" b="1" dirty="0">
                <a:solidFill>
                  <a:srgbClr val="0070C0"/>
                </a:solidFill>
                <a:latin typeface="Arial" panose="020B0604020202020204" pitchFamily="34" charset="0"/>
                <a:cs typeface="Arial" panose="020B0604020202020204" pitchFamily="34" charset="0"/>
              </a:rPr>
              <a:t>monitor the performance of contracted suppliers </a:t>
            </a:r>
            <a:r>
              <a:rPr lang="en-GB" dirty="0">
                <a:latin typeface="Arial" panose="020B0604020202020204" pitchFamily="34" charset="0"/>
                <a:cs typeface="Arial" panose="020B0604020202020204" pitchFamily="34" charset="0"/>
              </a:rPr>
              <a:t>in terms of this contract, including but not limited to the following:</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lead times;</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delivery in full as per the purchase order;</a:t>
            </a:r>
            <a:endParaRPr lang="en-US" b="1" u="sng"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Percentage of orders delivered on time and in full;</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Compliance with reporting requirements according to reporting schedule and reporting mechanism; and</a:t>
            </a:r>
          </a:p>
          <a:p>
            <a:pPr marL="34290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Attendance of compulsory quarterly meetings</a:t>
            </a:r>
          </a:p>
          <a:p>
            <a:pPr marL="0" lvl="2" algn="just">
              <a:lnSpc>
                <a:spcPct val="150000"/>
              </a:lnSpc>
            </a:pPr>
            <a:endParaRPr lang="en-US" dirty="0">
              <a:latin typeface="Arial" panose="020B0604020202020204" pitchFamily="34" charset="0"/>
              <a:cs typeface="Arial" panose="020B0604020202020204" pitchFamily="34" charset="0"/>
            </a:endParaRPr>
          </a:p>
          <a:p>
            <a:pPr marL="0" lvl="2" algn="just">
              <a:lnSpc>
                <a:spcPct val="150000"/>
              </a:lnSpc>
            </a:pPr>
            <a:r>
              <a:rPr lang="en-US" dirty="0">
                <a:latin typeface="Arial" panose="020B0604020202020204" pitchFamily="34" charset="0"/>
                <a:cs typeface="Arial" panose="020B0604020202020204" pitchFamily="34" charset="0"/>
              </a:rPr>
              <a:t>Contracted Suppliers may be required to present continuous improvement initiatives aimed at improving efficiencies in the supply chain to benefit both suppliers and the Department</a:t>
            </a:r>
          </a:p>
          <a:p>
            <a:pPr marL="0" lvl="2" algn="just">
              <a:lnSpc>
                <a:spcPct val="150000"/>
              </a:lnSpc>
            </a:pP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7259" y="-398995"/>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3443349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46</a:t>
            </a:fld>
            <a:r>
              <a:rPr lang="en-ZA" sz="1200" dirty="0">
                <a:latin typeface="Arial" pitchFamily="34" charset="0"/>
                <a:cs typeface="Arial" pitchFamily="34" charset="0"/>
              </a:rPr>
              <a:t> </a:t>
            </a:r>
          </a:p>
        </p:txBody>
      </p:sp>
      <p:sp>
        <p:nvSpPr>
          <p:cNvPr id="3" name="TextBox 2"/>
          <p:cNvSpPr txBox="1"/>
          <p:nvPr/>
        </p:nvSpPr>
        <p:spPr>
          <a:xfrm>
            <a:off x="78265" y="1196752"/>
            <a:ext cx="9036496" cy="4196020"/>
          </a:xfrm>
          <a:prstGeom prst="rect">
            <a:avLst/>
          </a:prstGeom>
          <a:noFill/>
        </p:spPr>
        <p:txBody>
          <a:bodyPr wrap="square" rtlCol="0">
            <a:spAutoFit/>
          </a:bodyPr>
          <a:lstStyle/>
          <a:p>
            <a:pPr marL="0" lvl="2" algn="just">
              <a:lnSpc>
                <a:spcPct val="150000"/>
              </a:lnSpc>
            </a:pPr>
            <a:r>
              <a:rPr lang="en-GB" b="1" dirty="0">
                <a:solidFill>
                  <a:srgbClr val="0070C0"/>
                </a:solidFill>
                <a:latin typeface="Arial" panose="020B0604020202020204" pitchFamily="34" charset="0"/>
                <a:cs typeface="Arial" panose="020B0604020202020204" pitchFamily="34" charset="0"/>
              </a:rPr>
              <a:t>Reporting requirements</a:t>
            </a:r>
          </a:p>
          <a:p>
            <a:pPr>
              <a:lnSpc>
                <a:spcPct val="150000"/>
              </a:lnSpc>
            </a:pPr>
            <a:r>
              <a:rPr lang="en-GB" dirty="0">
                <a:latin typeface="Arial" panose="020B0604020202020204" pitchFamily="34" charset="0"/>
                <a:cs typeface="Arial" panose="020B0604020202020204" pitchFamily="34" charset="0"/>
              </a:rPr>
              <a:t>As a minimum, suppliers will be required to submit the following:</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All transactional data relating to orders;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A monthly age analysis;</a:t>
            </a:r>
          </a:p>
          <a:p>
            <a:pPr marL="285750" lvl="0"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Production pipeline data and forecast including:</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available (stock on hand);</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Quality Assurance, awaiting release;</a:t>
            </a:r>
            <a:endParaRPr lang="en-US"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Number of units of the item in the current month’s production plan.</a:t>
            </a:r>
          </a:p>
          <a:p>
            <a:pPr marL="742950" lvl="1" indent="-285750">
              <a:lnSpc>
                <a:spcPct val="150000"/>
              </a:lnSpc>
              <a:buFont typeface="Arial" panose="020B0604020202020204" pitchFamily="34" charset="0"/>
              <a:buChar char="•"/>
            </a:pPr>
            <a:r>
              <a:rPr lang="en-ZA" dirty="0">
                <a:latin typeface="Arial" panose="020B0604020202020204" pitchFamily="34" charset="0"/>
                <a:cs typeface="Arial" panose="020B0604020202020204" pitchFamily="34" charset="0"/>
              </a:rPr>
              <a:t>Status of outstanding orders.</a:t>
            </a:r>
            <a:endParaRPr lang="en-US"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99392"/>
            <a:ext cx="6665394"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Supplier Performance Management</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42154886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29246"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47</a:t>
            </a:fld>
            <a:r>
              <a:rPr lang="en-ZA" sz="1200" dirty="0">
                <a:latin typeface="Arial" pitchFamily="34" charset="0"/>
                <a:cs typeface="Arial" pitchFamily="34" charset="0"/>
              </a:rPr>
              <a:t> </a:t>
            </a:r>
          </a:p>
        </p:txBody>
      </p:sp>
      <p:sp>
        <p:nvSpPr>
          <p:cNvPr id="3" name="TextBox 2"/>
          <p:cNvSpPr txBox="1"/>
          <p:nvPr/>
        </p:nvSpPr>
        <p:spPr>
          <a:xfrm>
            <a:off x="12366" y="998155"/>
            <a:ext cx="9135652" cy="5858014"/>
          </a:xfrm>
          <a:prstGeom prst="rect">
            <a:avLst/>
          </a:prstGeom>
          <a:solidFill>
            <a:schemeClr val="bg1"/>
          </a:solidFill>
        </p:spPr>
        <p:txBody>
          <a:bodyPr wrap="square" rtlCol="0">
            <a:spAutoFit/>
          </a:bodyPr>
          <a:lstStyle/>
          <a:p>
            <a:pPr>
              <a:lnSpc>
                <a:spcPct val="150000"/>
              </a:lnSpc>
            </a:pPr>
            <a:r>
              <a:rPr lang="en-US" dirty="0">
                <a:latin typeface="Arial" panose="020B0604020202020204" pitchFamily="34" charset="0"/>
                <a:cs typeface="Arial" panose="020B0604020202020204" pitchFamily="34" charset="0"/>
              </a:rPr>
              <a:t>Suppliers are required to </a:t>
            </a:r>
            <a:r>
              <a:rPr lang="en-US" b="1" dirty="0">
                <a:solidFill>
                  <a:srgbClr val="0070C0"/>
                </a:solidFill>
                <a:latin typeface="Arial" panose="020B0604020202020204" pitchFamily="34" charset="0"/>
                <a:cs typeface="Arial" panose="020B0604020202020204" pitchFamily="34" charset="0"/>
              </a:rPr>
              <a:t>maintain sufficient buffer stock </a:t>
            </a:r>
            <a:r>
              <a:rPr lang="en-US" dirty="0">
                <a:latin typeface="Arial" panose="020B0604020202020204" pitchFamily="34" charset="0"/>
                <a:cs typeface="Arial" panose="020B0604020202020204" pitchFamily="34" charset="0"/>
              </a:rPr>
              <a:t>to meet at least two months demand for all items, aligned with the needs of participating Authorities.</a:t>
            </a:r>
          </a:p>
          <a:p>
            <a:pPr>
              <a:lnSpc>
                <a:spcPct val="150000"/>
              </a:lnSpc>
            </a:pPr>
            <a:endParaRPr lang="en-US" dirty="0">
              <a:latin typeface="Arial" panose="020B0604020202020204" pitchFamily="34" charset="0"/>
              <a:cs typeface="Arial" panose="020B0604020202020204" pitchFamily="34" charset="0"/>
            </a:endParaRPr>
          </a:p>
          <a:p>
            <a:pPr>
              <a:lnSpc>
                <a:spcPct val="150000"/>
              </a:lnSpc>
            </a:pPr>
            <a:r>
              <a:rPr lang="en-US" dirty="0">
                <a:latin typeface="Arial" panose="020B0604020202020204" pitchFamily="34" charset="0"/>
                <a:cs typeface="Arial" panose="020B0604020202020204" pitchFamily="34" charset="0"/>
              </a:rPr>
              <a:t>Allowances for a reduced yet appropriate buffer stock will be made for the last two (2) months of the contract as agreed upon between </a:t>
            </a:r>
            <a:r>
              <a:rPr lang="en-US" dirty="0" err="1">
                <a:latin typeface="Arial" panose="020B0604020202020204" pitchFamily="34" charset="0"/>
                <a:cs typeface="Arial" panose="020B0604020202020204" pitchFamily="34" charset="0"/>
              </a:rPr>
              <a:t>NDoH</a:t>
            </a:r>
            <a:r>
              <a:rPr lang="en-US" dirty="0">
                <a:latin typeface="Arial" panose="020B0604020202020204" pitchFamily="34" charset="0"/>
                <a:cs typeface="Arial" panose="020B0604020202020204" pitchFamily="34" charset="0"/>
              </a:rPr>
              <a:t> and  the contracted supplier.</a:t>
            </a:r>
            <a:endParaRPr lang="en-GB" dirty="0">
              <a:latin typeface="Arial" panose="020B0604020202020204" pitchFamily="34" charset="0"/>
              <a:cs typeface="Arial" panose="020B0604020202020204" pitchFamily="34" charset="0"/>
            </a:endParaRPr>
          </a:p>
          <a:p>
            <a:pPr>
              <a:lnSpc>
                <a:spcPct val="150000"/>
              </a:lnSpc>
            </a:pPr>
            <a:r>
              <a:rPr lang="en-GB" dirty="0">
                <a:latin typeface="Arial" panose="020B0604020202020204" pitchFamily="34" charset="0"/>
                <a:cs typeface="Arial" panose="020B0604020202020204" pitchFamily="34" charset="0"/>
              </a:rPr>
              <a:t>Contractors must inform the National Department of Health at </a:t>
            </a:r>
            <a:r>
              <a:rPr lang="en-GB" b="1" dirty="0">
                <a:latin typeface="Arial" panose="020B0604020202020204" pitchFamily="34" charset="0"/>
                <a:cs typeface="Arial" panose="020B0604020202020204" pitchFamily="34" charset="0"/>
              </a:rPr>
              <a:t>first knowledge </a:t>
            </a:r>
            <a:r>
              <a:rPr lang="en-GB" dirty="0">
                <a:latin typeface="Arial" panose="020B0604020202020204" pitchFamily="34" charset="0"/>
                <a:cs typeface="Arial" panose="020B0604020202020204" pitchFamily="34" charset="0"/>
              </a:rPr>
              <a:t>of any circumstances that may result in interrupted supply, including but not limited to: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regulatory action which may impact on their GMP status or that of entities on which they are reliant;</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anticipated problems associated with the availability of active pharmaceutical ingredient (API); </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industrial action;</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challenges with manufacturing pipeline;</a:t>
            </a:r>
            <a:endParaRPr lang="en-US" b="1" u="sng" dirty="0">
              <a:latin typeface="Arial" panose="020B0604020202020204" pitchFamily="34" charset="0"/>
              <a:cs typeface="Arial" panose="020B0604020202020204" pitchFamily="34" charset="0"/>
            </a:endParaRPr>
          </a:p>
          <a:p>
            <a:pPr marL="342900" lvl="0" indent="-34290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any other supply challenges.</a:t>
            </a:r>
            <a:endParaRPr lang="en-US" b="1" u="sng"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107504" y="-145377"/>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3279932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48</a:t>
            </a:fld>
            <a:r>
              <a:rPr lang="en-ZA" sz="1200" dirty="0">
                <a:latin typeface="Arial" pitchFamily="34" charset="0"/>
                <a:cs typeface="Arial" pitchFamily="34" charset="0"/>
              </a:rPr>
              <a:t> </a:t>
            </a:r>
          </a:p>
        </p:txBody>
      </p:sp>
      <p:sp>
        <p:nvSpPr>
          <p:cNvPr id="3" name="TextBox 2"/>
          <p:cNvSpPr txBox="1"/>
          <p:nvPr/>
        </p:nvSpPr>
        <p:spPr>
          <a:xfrm>
            <a:off x="68452" y="1052736"/>
            <a:ext cx="8955603" cy="4611519"/>
          </a:xfrm>
          <a:prstGeom prst="rect">
            <a:avLst/>
          </a:prstGeom>
          <a:noFill/>
        </p:spPr>
        <p:txBody>
          <a:bodyPr wrap="square" rtlCol="0">
            <a:spAutoFit/>
          </a:bodyPr>
          <a:lstStyle/>
          <a:p>
            <a:pPr marL="63500" lvl="1" algn="just">
              <a:lnSpc>
                <a:spcPct val="150000"/>
              </a:lnSpc>
            </a:pPr>
            <a:r>
              <a:rPr lang="en-GB" dirty="0">
                <a:latin typeface="Arial" panose="020B0604020202020204" pitchFamily="34" charset="0"/>
                <a:cs typeface="Arial" panose="020B0604020202020204" pitchFamily="34" charset="0"/>
              </a:rPr>
              <a:t>Contracted Suppliers </a:t>
            </a:r>
            <a:r>
              <a:rPr lang="en-GB" b="1" dirty="0">
                <a:solidFill>
                  <a:srgbClr val="0070C0"/>
                </a:solidFill>
                <a:latin typeface="Arial" panose="020B0604020202020204" pitchFamily="34" charset="0"/>
                <a:cs typeface="Arial" panose="020B0604020202020204" pitchFamily="34" charset="0"/>
              </a:rPr>
              <a:t>must direct official communication </a:t>
            </a:r>
            <a:r>
              <a:rPr lang="en-GB" dirty="0">
                <a:latin typeface="Arial" panose="020B0604020202020204" pitchFamily="34" charset="0"/>
                <a:cs typeface="Arial" panose="020B0604020202020204" pitchFamily="34" charset="0"/>
              </a:rPr>
              <a:t>relating to continuity of supply to stockalert@health.gov.za, as well as Participating Authorities;</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official communication must include detail of corrective actions taken by the contracted supplier to ensure continuity of supply.</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It is the responsibility of the contracted supplier to ensure continuous availability and supply of contracted items. </a:t>
            </a:r>
          </a:p>
          <a:p>
            <a:pPr marL="349250" lvl="1" indent="-285750" algn="just">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If the contracted supplier is unable to supply, the contracted supplier will source alternative product of acceptable quality and up to the same quantity as required in terms of the contract. </a:t>
            </a:r>
          </a:p>
          <a:p>
            <a:pPr marL="63500" lvl="1" algn="just">
              <a:lnSpc>
                <a:spcPct val="150000"/>
              </a:lnSpc>
            </a:pPr>
            <a:endParaRPr lang="en-GB" dirty="0">
              <a:latin typeface="Arial" panose="020B0604020202020204" pitchFamily="34" charset="0"/>
              <a:cs typeface="Arial" panose="020B0604020202020204" pitchFamily="34" charset="0"/>
            </a:endParaRPr>
          </a:p>
          <a:p>
            <a:pPr marL="63500" lvl="1" algn="just">
              <a:lnSpc>
                <a:spcPct val="150000"/>
              </a:lnSpc>
            </a:pPr>
            <a:r>
              <a:rPr lang="en-GB" dirty="0">
                <a:latin typeface="Arial" panose="020B0604020202020204" pitchFamily="34" charset="0"/>
                <a:cs typeface="Arial" panose="020B0604020202020204" pitchFamily="34" charset="0"/>
              </a:rPr>
              <a:t>The substitute item will be supplied at the current price of the contracted item. </a:t>
            </a:r>
            <a:endParaRPr lang="en-GB" sz="16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89880" y="-243408"/>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2299502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5B37A2-64A7-64AB-246D-D7FFF6576228}"/>
              </a:ext>
            </a:extLst>
          </p:cNvPr>
          <p:cNvSpPr txBox="1"/>
          <p:nvPr/>
        </p:nvSpPr>
        <p:spPr>
          <a:xfrm>
            <a:off x="35496" y="188640"/>
            <a:ext cx="7632848" cy="523220"/>
          </a:xfrm>
          <a:prstGeom prst="rect">
            <a:avLst/>
          </a:prstGeom>
          <a:noFill/>
        </p:spPr>
        <p:txBody>
          <a:bodyPr wrap="square">
            <a:sp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Continuity of supply as per updated SRCC</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
        <p:nvSpPr>
          <p:cNvPr id="5" name="TextBox 4">
            <a:extLst>
              <a:ext uri="{FF2B5EF4-FFF2-40B4-BE49-F238E27FC236}">
                <a16:creationId xmlns:a16="http://schemas.microsoft.com/office/drawing/2014/main" id="{B43FAEBA-C750-E336-D309-96FC3625D0BA}"/>
              </a:ext>
            </a:extLst>
          </p:cNvPr>
          <p:cNvSpPr txBox="1"/>
          <p:nvPr/>
        </p:nvSpPr>
        <p:spPr>
          <a:xfrm>
            <a:off x="35496" y="1052736"/>
            <a:ext cx="9108504" cy="6222473"/>
          </a:xfrm>
          <a:prstGeom prst="rect">
            <a:avLst/>
          </a:prstGeom>
          <a:solidFill>
            <a:schemeClr val="bg1"/>
          </a:solidFill>
        </p:spPr>
        <p:txBody>
          <a:bodyPr wrap="square">
            <a:spAutoFit/>
          </a:bodyPr>
          <a:lstStyle/>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(Less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contracted supplier in a split/multiple award cannot supply an item for up to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reallocate volumes to another contracted supplier temporarily.</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Supplier Inability to Supply (More than 6 Months):</a:t>
            </a:r>
          </a:p>
          <a:p>
            <a:pPr lvl="0" algn="just">
              <a:lnSpc>
                <a:spcPct val="150000"/>
              </a:lnSpc>
              <a:spcBef>
                <a:spcPts val="625"/>
              </a:spcBef>
              <a:spcAft>
                <a:spcPts val="600"/>
              </a:spcAft>
              <a:tabLst>
                <a:tab pos="450215" algn="l"/>
              </a:tabLst>
            </a:pPr>
            <a:r>
              <a:rPr lang="en-US" sz="1700" dirty="0">
                <a:effectLst/>
                <a:latin typeface="Arial" panose="020B0604020202020204" pitchFamily="34" charset="0"/>
                <a:ea typeface="Arial Narrow" panose="020B0606020202030204" pitchFamily="34" charset="0"/>
                <a:cs typeface="Arial" panose="020B0604020202020204" pitchFamily="34" charset="0"/>
              </a:rPr>
              <a:t>If a supplier cannot supply an item for more than six months, the </a:t>
            </a:r>
            <a:r>
              <a:rPr lang="en-US" sz="1700" dirty="0" err="1">
                <a:effectLst/>
                <a:latin typeface="Arial" panose="020B0604020202020204" pitchFamily="34" charset="0"/>
                <a:ea typeface="Arial Narrow" panose="020B0606020202030204" pitchFamily="34" charset="0"/>
                <a:cs typeface="Arial" panose="020B0604020202020204" pitchFamily="34" charset="0"/>
              </a:rPr>
              <a:t>NDoH</a:t>
            </a:r>
            <a:r>
              <a:rPr lang="en-US" sz="1700" dirty="0">
                <a:effectLst/>
                <a:latin typeface="Arial" panose="020B0604020202020204" pitchFamily="34" charset="0"/>
                <a:ea typeface="Arial Narrow" panose="020B0606020202030204" pitchFamily="34" charset="0"/>
                <a:cs typeface="Arial" panose="020B0604020202020204" pitchFamily="34" charset="0"/>
              </a:rPr>
              <a:t> can cancel the contract as per Section 23 of the GCC (Clause 21.2).</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Penalties for Delays: </a:t>
            </a:r>
            <a:r>
              <a:rPr lang="en-US" sz="1700" dirty="0">
                <a:effectLst/>
                <a:latin typeface="Arial" panose="020B0604020202020204" pitchFamily="34" charset="0"/>
                <a:ea typeface="Arial Narrow" panose="020B0606020202030204" pitchFamily="34" charset="0"/>
                <a:cs typeface="Arial" panose="020B0604020202020204" pitchFamily="34" charset="0"/>
              </a:rPr>
              <a:t>Suppliers may face penalties for exceeding the contractual lead time as per Section 22 of the GCC.</a:t>
            </a:r>
          </a:p>
          <a:p>
            <a:pPr lvl="0" algn="just">
              <a:lnSpc>
                <a:spcPct val="150000"/>
              </a:lnSpc>
              <a:spcBef>
                <a:spcPts val="625"/>
              </a:spcBef>
              <a:spcAft>
                <a:spcPts val="600"/>
              </a:spcAft>
              <a:tabLst>
                <a:tab pos="450215" algn="l"/>
              </a:tabLst>
            </a:pPr>
            <a:r>
              <a:rPr lang="en-US" sz="1700" b="1" dirty="0">
                <a:solidFill>
                  <a:srgbClr val="0070C0"/>
                </a:solidFill>
                <a:effectLst/>
                <a:latin typeface="Arial" panose="020B0604020202020204" pitchFamily="34" charset="0"/>
                <a:ea typeface="Arial Narrow" panose="020B0606020202030204" pitchFamily="34" charset="0"/>
                <a:cs typeface="Arial" panose="020B0604020202020204" pitchFamily="34" charset="0"/>
              </a:rPr>
              <a:t>Procurement Outside the Contract:</a:t>
            </a:r>
            <a:r>
              <a:rPr lang="en-US" sz="1700" b="1" dirty="0">
                <a:solidFill>
                  <a:srgbClr val="0070C0"/>
                </a:solidFill>
                <a:latin typeface="Arial" panose="020B0604020202020204" pitchFamily="34" charset="0"/>
                <a:ea typeface="Arial Narrow" panose="020B0606020202030204" pitchFamily="34" charset="0"/>
                <a:cs typeface="Arial" panose="020B0604020202020204" pitchFamily="34" charset="0"/>
              </a:rPr>
              <a:t> </a:t>
            </a:r>
            <a:r>
              <a:rPr lang="en-US" sz="1700" dirty="0">
                <a:effectLst/>
                <a:latin typeface="Arial" panose="020B0604020202020204" pitchFamily="34" charset="0"/>
                <a:ea typeface="Arial Narrow" panose="020B0606020202030204" pitchFamily="34" charset="0"/>
                <a:cs typeface="Arial" panose="020B0604020202020204" pitchFamily="34" charset="0"/>
              </a:rPr>
              <a:t>Participating Authorities can purchase outside the contract if the contracted item is not available within the 14-day lead time. The cost difference between the contracted supplier's item and the alternative item will be borne by the contracted supplier.</a:t>
            </a:r>
          </a:p>
          <a:p>
            <a:pPr lvl="0" algn="just">
              <a:lnSpc>
                <a:spcPct val="150000"/>
              </a:lnSpc>
              <a:spcBef>
                <a:spcPts val="625"/>
              </a:spcBef>
              <a:spcAft>
                <a:spcPts val="600"/>
              </a:spcAft>
              <a:tabLst>
                <a:tab pos="450215" algn="l"/>
              </a:tabLst>
            </a:pPr>
            <a:endParaRPr lang="en-ZA" sz="17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4759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5</a:t>
            </a:fld>
            <a:r>
              <a:rPr lang="en-ZA" sz="1200" dirty="0">
                <a:latin typeface="Arial" pitchFamily="34" charset="0"/>
                <a:cs typeface="Arial" pitchFamily="34" charset="0"/>
              </a:rPr>
              <a:t> </a:t>
            </a:r>
          </a:p>
        </p:txBody>
      </p:sp>
      <p:sp>
        <p:nvSpPr>
          <p:cNvPr id="3" name="TextBox 2"/>
          <p:cNvSpPr txBox="1"/>
          <p:nvPr/>
        </p:nvSpPr>
        <p:spPr>
          <a:xfrm>
            <a:off x="35496" y="1138313"/>
            <a:ext cx="9108504" cy="4386329"/>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850900" lvl="2" indent="-850900">
              <a:lnSpc>
                <a:spcPct val="150000"/>
              </a:lnSpc>
            </a:pPr>
            <a:r>
              <a:rPr lang="en-ZA" b="1" dirty="0">
                <a:solidFill>
                  <a:srgbClr val="0070C0"/>
                </a:solidFill>
                <a:latin typeface="Arial" pitchFamily="34" charset="0"/>
                <a:cs typeface="Arial" pitchFamily="34" charset="0"/>
              </a:rPr>
              <a:t>Set 2:  Scanned mirror image of Set 1 </a:t>
            </a:r>
            <a:r>
              <a:rPr lang="en-ZA" dirty="0">
                <a:latin typeface="Arial" pitchFamily="34" charset="0"/>
                <a:cs typeface="Arial" pitchFamily="34" charset="0"/>
              </a:rPr>
              <a:t>(Hard Copy) </a:t>
            </a:r>
          </a:p>
          <a:p>
            <a:pPr marL="850900" lvl="2" indent="-850900">
              <a:lnSpc>
                <a:spcPct val="150000"/>
              </a:lnSpc>
            </a:pPr>
            <a:r>
              <a:rPr lang="en-ZA" u="sng" dirty="0">
                <a:latin typeface="Arial" pitchFamily="34" charset="0"/>
                <a:cs typeface="Arial" pitchFamily="34" charset="0"/>
              </a:rPr>
              <a:t>Saved on USB consisting off:</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 folder for each section on Checklist (Annexure A)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Each section containing scanned signed documents</a:t>
            </a:r>
          </a:p>
          <a:p>
            <a:pPr marL="285750" lvl="2" indent="-285750">
              <a:lnSpc>
                <a:spcPct val="150000"/>
              </a:lnSpc>
              <a:buFont typeface="Arial" panose="020B0604020202020204" pitchFamily="34" charset="0"/>
              <a:buChar char="•"/>
            </a:pPr>
            <a:r>
              <a:rPr lang="en-ZA" b="1" dirty="0">
                <a:latin typeface="Arial" pitchFamily="34" charset="0"/>
                <a:cs typeface="Arial" pitchFamily="34" charset="0"/>
              </a:rPr>
              <a:t>NB</a:t>
            </a:r>
            <a:r>
              <a:rPr lang="en-ZA" dirty="0">
                <a:latin typeface="Arial" pitchFamily="34" charset="0"/>
                <a:cs typeface="Arial" pitchFamily="34" charset="0"/>
              </a:rPr>
              <a:t>: Excel Bid Response (price),PBD4.1 PBD9.1, PBD9.2</a:t>
            </a:r>
          </a:p>
          <a:p>
            <a:pPr>
              <a:lnSpc>
                <a:spcPct val="150000"/>
              </a:lnSpc>
            </a:pPr>
            <a:endParaRPr lang="en-ZA" sz="1600" i="1" dirty="0">
              <a:latin typeface="Arial" pitchFamily="34" charset="0"/>
              <a:cs typeface="Arial" pitchFamily="34" charset="0"/>
            </a:endParaRP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The full name and address of the bidder, including the return address of the bidder, the bid number 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8500071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50</a:t>
            </a:fld>
            <a:r>
              <a:rPr lang="en-ZA" sz="1200" dirty="0">
                <a:latin typeface="Arial" pitchFamily="34" charset="0"/>
                <a:cs typeface="Arial" pitchFamily="34" charset="0"/>
              </a:rPr>
              <a:t> </a:t>
            </a:r>
          </a:p>
        </p:txBody>
      </p:sp>
      <p:sp>
        <p:nvSpPr>
          <p:cNvPr id="3" name="TextBox 2"/>
          <p:cNvSpPr txBox="1"/>
          <p:nvPr/>
        </p:nvSpPr>
        <p:spPr>
          <a:xfrm>
            <a:off x="-189" y="1124744"/>
            <a:ext cx="9144189" cy="5858014"/>
          </a:xfrm>
          <a:prstGeom prst="rect">
            <a:avLst/>
          </a:prstGeom>
          <a:solidFill>
            <a:schemeClr val="bg1"/>
          </a:solidFill>
        </p:spPr>
        <p:txBody>
          <a:bodyPr wrap="square" rtlCol="0">
            <a:spAutoFit/>
          </a:bodyPr>
          <a:lstStyle/>
          <a:p>
            <a:pPr marL="342900" indent="-342900">
              <a:lnSpc>
                <a:spcPct val="150000"/>
              </a:lnSpc>
              <a:buFont typeface="Arial" panose="020B0604020202020204" pitchFamily="34" charset="0"/>
              <a:buChar char="•"/>
            </a:pPr>
            <a:r>
              <a:rPr lang="en-GB" dirty="0">
                <a:latin typeface="Arial" pitchFamily="34" charset="0"/>
                <a:cs typeface="Arial" pitchFamily="34" charset="0"/>
              </a:rPr>
              <a:t>Unless MCC or SAHPRA, has approved a shorter shelf life, products must have a shelf-life of at least </a:t>
            </a:r>
            <a:r>
              <a:rPr lang="en-GB" b="1" u="sng" dirty="0">
                <a:solidFill>
                  <a:srgbClr val="0070C0"/>
                </a:solidFill>
                <a:latin typeface="Arial" pitchFamily="34" charset="0"/>
                <a:cs typeface="Arial" pitchFamily="34" charset="0"/>
              </a:rPr>
              <a:t>12</a:t>
            </a:r>
            <a:r>
              <a:rPr lang="en-GB" u="sng" dirty="0">
                <a:solidFill>
                  <a:srgbClr val="0070C0"/>
                </a:solidFill>
                <a:latin typeface="Arial" pitchFamily="34" charset="0"/>
                <a:cs typeface="Arial" pitchFamily="34" charset="0"/>
              </a:rPr>
              <a:t> </a:t>
            </a:r>
            <a:r>
              <a:rPr lang="en-GB" dirty="0">
                <a:latin typeface="Arial" pitchFamily="34" charset="0"/>
                <a:cs typeface="Arial" pitchFamily="34" charset="0"/>
              </a:rPr>
              <a:t>months upon delivery.</a:t>
            </a:r>
            <a:endParaRPr lang="en-US" dirty="0">
              <a:latin typeface="Arial" pitchFamily="34" charset="0"/>
              <a:cs typeface="Arial" pitchFamily="34" charset="0"/>
            </a:endParaRPr>
          </a:p>
          <a:p>
            <a:pPr marL="342900" lvl="1" indent="-342900">
              <a:lnSpc>
                <a:spcPct val="150000"/>
              </a:lnSpc>
              <a:buFont typeface="Arial" panose="020B0604020202020204" pitchFamily="34" charset="0"/>
              <a:buChar char="•"/>
            </a:pPr>
            <a:r>
              <a:rPr lang="en-ZA" dirty="0">
                <a:latin typeface="Arial" pitchFamily="34" charset="0"/>
                <a:cs typeface="Arial" pitchFamily="34" charset="0"/>
              </a:rPr>
              <a:t>Contracted suppliers may apply in writing to PAs to supply a product with a shorter shelf life provided that: </a:t>
            </a:r>
          </a:p>
          <a:p>
            <a:pPr marL="908050" lvl="1" indent="-273050">
              <a:lnSpc>
                <a:spcPct val="150000"/>
              </a:lnSpc>
              <a:buFont typeface="Arial" pitchFamily="34" charset="0"/>
              <a:buChar char="•"/>
            </a:pPr>
            <a:r>
              <a:rPr lang="en-ZA" dirty="0">
                <a:latin typeface="Arial" pitchFamily="34" charset="0"/>
                <a:cs typeface="Arial" pitchFamily="34" charset="0"/>
              </a:rPr>
              <a:t>Applications are accompanied by an undertaking that such short-dated products will be unconditionally replaced or credited before or after expiry; </a:t>
            </a:r>
            <a:r>
              <a:rPr lang="en-ZA" b="1" dirty="0">
                <a:latin typeface="Arial" pitchFamily="34" charset="0"/>
                <a:cs typeface="Arial" pitchFamily="34" charset="0"/>
              </a:rPr>
              <a:t>and</a:t>
            </a:r>
            <a:r>
              <a:rPr lang="en-ZA" dirty="0">
                <a:latin typeface="Arial" pitchFamily="34" charset="0"/>
                <a:cs typeface="Arial" pitchFamily="34" charset="0"/>
              </a:rPr>
              <a:t> </a:t>
            </a:r>
          </a:p>
          <a:p>
            <a:pPr marL="908050" lvl="1" indent="-273050">
              <a:lnSpc>
                <a:spcPct val="150000"/>
              </a:lnSpc>
              <a:buFont typeface="Arial" pitchFamily="34" charset="0"/>
              <a:buChar char="•"/>
            </a:pPr>
            <a:r>
              <a:rPr lang="en-ZA" dirty="0">
                <a:latin typeface="Arial" pitchFamily="34" charset="0"/>
                <a:cs typeface="Arial" pitchFamily="34" charset="0"/>
              </a:rPr>
              <a:t>applications are approved before execution of orders;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upon notification of remaining expired stock such products will be collected by the supplier at their own cost; </a:t>
            </a:r>
            <a:r>
              <a:rPr lang="en-ZA" b="1" dirty="0">
                <a:latin typeface="Arial" pitchFamily="34" charset="0"/>
                <a:cs typeface="Arial" pitchFamily="34" charset="0"/>
              </a:rPr>
              <a:t>and</a:t>
            </a:r>
            <a:endParaRPr lang="en-ZA" dirty="0">
              <a:latin typeface="Arial" pitchFamily="34" charset="0"/>
              <a:cs typeface="Arial" pitchFamily="34" charset="0"/>
            </a:endParaRPr>
          </a:p>
          <a:p>
            <a:pPr marL="908050" lvl="1" indent="-273050">
              <a:lnSpc>
                <a:spcPct val="150000"/>
              </a:lnSpc>
              <a:buFont typeface="Arial" pitchFamily="34" charset="0"/>
              <a:buChar char="•"/>
            </a:pPr>
            <a:r>
              <a:rPr lang="en-ZA" dirty="0">
                <a:latin typeface="Arial" pitchFamily="34" charset="0"/>
                <a:cs typeface="Arial" pitchFamily="34" charset="0"/>
              </a:rPr>
              <a:t>failure to collect the products within 30 days after written notification to the supplier will result in the disposal of the product by the PA for the account of the supplier.</a:t>
            </a:r>
          </a:p>
          <a:p>
            <a:pPr marL="450850" lvl="2" indent="-273050">
              <a:lnSpc>
                <a:spcPct val="150000"/>
              </a:lnSpc>
              <a:buFont typeface="Arial" pitchFamily="34" charset="0"/>
              <a:buChar char="•"/>
            </a:pPr>
            <a:r>
              <a:rPr lang="en-ZA" dirty="0">
                <a:latin typeface="Arial" pitchFamily="34" charset="0"/>
                <a:cs typeface="Arial" pitchFamily="34" charset="0"/>
              </a:rPr>
              <a:t>Any PA may, </a:t>
            </a:r>
            <a:r>
              <a:rPr lang="en-ZA" b="1" u="sng" dirty="0">
                <a:solidFill>
                  <a:srgbClr val="0070C0"/>
                </a:solidFill>
                <a:latin typeface="Arial" pitchFamily="34" charset="0"/>
                <a:cs typeface="Arial" pitchFamily="34" charset="0"/>
              </a:rPr>
              <a:t>without prejudice</a:t>
            </a:r>
            <a:r>
              <a:rPr lang="en-ZA" dirty="0">
                <a:latin typeface="Arial" pitchFamily="34" charset="0"/>
                <a:cs typeface="Arial" pitchFamily="34" charset="0"/>
              </a:rPr>
              <a:t>, decline to accept product with a shelf-life of less than 12 months.</a:t>
            </a: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Shelf life</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spTree>
    <p:extLst>
      <p:ext uri="{BB962C8B-B14F-4D97-AF65-F5344CB8AC3E}">
        <p14:creationId xmlns:p14="http://schemas.microsoft.com/office/powerpoint/2010/main" val="1240719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51</a:t>
            </a:fld>
            <a:r>
              <a:rPr lang="en-ZA" sz="1200" dirty="0">
                <a:latin typeface="Arial" pitchFamily="34" charset="0"/>
                <a:cs typeface="Arial" pitchFamily="34" charset="0"/>
              </a:rPr>
              <a:t> </a:t>
            </a:r>
          </a:p>
        </p:txBody>
      </p:sp>
      <p:sp>
        <p:nvSpPr>
          <p:cNvPr id="3" name="TextBox 2"/>
          <p:cNvSpPr txBox="1"/>
          <p:nvPr/>
        </p:nvSpPr>
        <p:spPr>
          <a:xfrm>
            <a:off x="0" y="894790"/>
            <a:ext cx="9144000" cy="5930085"/>
          </a:xfrm>
          <a:prstGeom prst="rect">
            <a:avLst/>
          </a:prstGeom>
          <a:solidFill>
            <a:schemeClr val="bg1"/>
          </a:solidFill>
        </p:spPr>
        <p:txBody>
          <a:bodyPr wrap="square" rtlCol="0">
            <a:spAutoFit/>
          </a:bodyPr>
          <a:lstStyle/>
          <a:p>
            <a:pPr marL="0" lvl="1">
              <a:lnSpc>
                <a:spcPct val="150000"/>
              </a:lnSpc>
              <a:defRPr/>
            </a:pPr>
            <a:r>
              <a:rPr lang="en-US" sz="1700" b="1" dirty="0">
                <a:solidFill>
                  <a:srgbClr val="0070C0"/>
                </a:solidFill>
                <a:latin typeface="Arial" pitchFamily="34" charset="0"/>
                <a:cs typeface="Arial" pitchFamily="34" charset="0"/>
              </a:rPr>
              <a:t>Bid Response Document - </a:t>
            </a:r>
            <a:r>
              <a:rPr lang="en-ZA" sz="1700" u="sng" dirty="0">
                <a:solidFill>
                  <a:srgbClr val="0070C0"/>
                </a:solidFill>
                <a:latin typeface="Arial" pitchFamily="34" charset="0"/>
                <a:cs typeface="Arial" pitchFamily="34" charset="0"/>
              </a:rPr>
              <a:t>Adobe Reader 9 or later must be used.  </a:t>
            </a:r>
          </a:p>
          <a:p>
            <a:pPr marL="265113" lvl="1" indent="-265113">
              <a:lnSpc>
                <a:spcPct val="150000"/>
              </a:lnSpc>
              <a:buFont typeface="Wingdings" pitchFamily="2" charset="2"/>
              <a:buChar char="v"/>
              <a:defRPr/>
            </a:pPr>
            <a:r>
              <a:rPr lang="en-ZA" sz="1700" dirty="0">
                <a:latin typeface="Arial" pitchFamily="34" charset="0"/>
                <a:cs typeface="Arial" pitchFamily="34" charset="0"/>
              </a:rPr>
              <a:t>This is available as a free download. </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 have difficulty in downloading / opening or saving documents, first try opening the document online then saving from there to your computer.  Add your company name to filename</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Only start completing the document when downloaded and saved. Highlight existing fields to avoid missing any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If your Adobe does not allow to complete electronically, complete the document by hand, using black ink.</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Fields can be corrected by overtyping – note that some fields could be “prefilled” from a previous entry</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Complete all fields, print and save, confirm correct, then complete any remaining empty fields, then sign and scan.</a:t>
            </a:r>
          </a:p>
          <a:p>
            <a:pPr marL="342900" lvl="1" indent="-342900">
              <a:lnSpc>
                <a:spcPct val="150000"/>
              </a:lnSpc>
              <a:buFont typeface="Arial" panose="020B0604020202020204" pitchFamily="34" charset="0"/>
              <a:buChar char="•"/>
              <a:defRPr/>
            </a:pPr>
            <a:r>
              <a:rPr lang="en-ZA" sz="1700" dirty="0">
                <a:latin typeface="Arial" pitchFamily="34" charset="0"/>
                <a:cs typeface="Arial" pitchFamily="34" charset="0"/>
              </a:rPr>
              <a:t>Ensure that all fields in the final electronic copy correspond with the </a:t>
            </a:r>
            <a:r>
              <a:rPr lang="en-ZA" sz="1700" u="sng" dirty="0">
                <a:solidFill>
                  <a:srgbClr val="0070C0"/>
                </a:solidFill>
                <a:latin typeface="Arial" pitchFamily="34" charset="0"/>
                <a:cs typeface="Arial" pitchFamily="34" charset="0"/>
              </a:rPr>
              <a:t>final printed copy (as latter is the legal bid)</a:t>
            </a:r>
          </a:p>
        </p:txBody>
      </p:sp>
      <p:sp>
        <p:nvSpPr>
          <p:cNvPr id="4" name="Rectangle 2"/>
          <p:cNvSpPr txBox="1">
            <a:spLocks noChangeArrowheads="1"/>
          </p:cNvSpPr>
          <p:nvPr/>
        </p:nvSpPr>
        <p:spPr>
          <a:xfrm>
            <a:off x="9625" y="-243408"/>
            <a:ext cx="7056784"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1105293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52</a:t>
            </a:fld>
            <a:r>
              <a:rPr lang="en-ZA" sz="1200" dirty="0">
                <a:latin typeface="Arial" pitchFamily="34" charset="0"/>
                <a:cs typeface="Arial" pitchFamily="34" charset="0"/>
              </a:rPr>
              <a:t> </a:t>
            </a:r>
          </a:p>
        </p:txBody>
      </p:sp>
      <p:sp>
        <p:nvSpPr>
          <p:cNvPr id="3" name="TextBox 2"/>
          <p:cNvSpPr txBox="1"/>
          <p:nvPr/>
        </p:nvSpPr>
        <p:spPr>
          <a:xfrm>
            <a:off x="107504" y="1124744"/>
            <a:ext cx="8802688" cy="3780522"/>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Excel Document</a:t>
            </a:r>
          </a:p>
          <a:p>
            <a:pPr marL="0" lvl="1">
              <a:lnSpc>
                <a:spcPct val="150000"/>
              </a:lnSpc>
              <a:defRPr/>
            </a:pPr>
            <a:r>
              <a:rPr lang="en-ZA" dirty="0">
                <a:latin typeface="Arial" pitchFamily="34" charset="0"/>
                <a:cs typeface="Arial" pitchFamily="34" charset="0"/>
              </a:rPr>
              <a:t>Use Ms Excel®  2007 or later</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Complete ALL response fields in Excel for items on which bids are submitted</a:t>
            </a:r>
          </a:p>
          <a:p>
            <a:pPr marL="285750" indent="-285750">
              <a:lnSpc>
                <a:spcPct val="150000"/>
              </a:lnSpc>
              <a:buFont typeface="Arial" panose="020B0604020202020204" pitchFamily="34" charset="0"/>
              <a:buChar char="•"/>
            </a:pPr>
            <a:r>
              <a:rPr lang="en-ZA" dirty="0">
                <a:latin typeface="Arial" pitchFamily="34" charset="0"/>
                <a:cs typeface="Arial" pitchFamily="34" charset="0"/>
              </a:rPr>
              <a:t>Note carefully what unit is asked for: the estimates are expressed in these units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Submit price according to this unit Certain fields are restricted to numbers only to avoid you entering spaces, commas or letters </a:t>
            </a:r>
            <a:r>
              <a:rPr lang="en-ZA" b="1" dirty="0">
                <a:solidFill>
                  <a:srgbClr val="0070C0"/>
                </a:solidFill>
                <a:latin typeface="Arial" pitchFamily="34" charset="0"/>
                <a:cs typeface="Arial" pitchFamily="34" charset="0"/>
              </a:rPr>
              <a:t>DO NOT </a:t>
            </a:r>
            <a:r>
              <a:rPr lang="en-ZA" dirty="0">
                <a:latin typeface="Arial" pitchFamily="34" charset="0"/>
                <a:cs typeface="Arial" pitchFamily="34" charset="0"/>
              </a:rPr>
              <a:t>make any changes to item numbers, item specifications or estimates or add / duplicate columns</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If you want to make additional offer on the same product, submit another Bid Response Document for that item – clearly naming it </a:t>
            </a:r>
            <a:r>
              <a:rPr lang="en-ZA" dirty="0" err="1">
                <a:latin typeface="Arial" pitchFamily="34" charset="0"/>
                <a:cs typeface="Arial" pitchFamily="34" charset="0"/>
              </a:rPr>
              <a:t>Alt_offer</a:t>
            </a:r>
            <a:r>
              <a:rPr lang="en-ZA" dirty="0">
                <a:latin typeface="Arial" pitchFamily="34" charset="0"/>
                <a:cs typeface="Arial" pitchFamily="34" charset="0"/>
              </a:rPr>
              <a:t>(s)</a:t>
            </a:r>
          </a:p>
        </p:txBody>
      </p:sp>
      <p:sp>
        <p:nvSpPr>
          <p:cNvPr id="4" name="Rectangle 2"/>
          <p:cNvSpPr txBox="1">
            <a:spLocks noChangeArrowheads="1"/>
          </p:cNvSpPr>
          <p:nvPr/>
        </p:nvSpPr>
        <p:spPr>
          <a:xfrm>
            <a:off x="107504" y="-107311"/>
            <a:ext cx="7344816"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Tips for Completing the Bid Document</a:t>
            </a:r>
          </a:p>
        </p:txBody>
      </p:sp>
    </p:spTree>
    <p:extLst>
      <p:ext uri="{BB962C8B-B14F-4D97-AF65-F5344CB8AC3E}">
        <p14:creationId xmlns:p14="http://schemas.microsoft.com/office/powerpoint/2010/main" val="3178669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53</a:t>
            </a:fld>
            <a:r>
              <a:rPr lang="en-ZA" sz="1200" dirty="0">
                <a:latin typeface="Arial" pitchFamily="34" charset="0"/>
                <a:cs typeface="Arial" pitchFamily="34" charset="0"/>
              </a:rPr>
              <a:t> </a:t>
            </a:r>
          </a:p>
        </p:txBody>
      </p:sp>
      <p:sp>
        <p:nvSpPr>
          <p:cNvPr id="3" name="TextBox 2"/>
          <p:cNvSpPr txBox="1"/>
          <p:nvPr/>
        </p:nvSpPr>
        <p:spPr>
          <a:xfrm>
            <a:off x="107504" y="916945"/>
            <a:ext cx="8928992" cy="5581015"/>
          </a:xfrm>
          <a:prstGeom prst="rect">
            <a:avLst/>
          </a:prstGeom>
          <a:noFill/>
        </p:spPr>
        <p:txBody>
          <a:bodyPr wrap="square" rtlCol="0">
            <a:spAutoFit/>
          </a:bodyPr>
          <a:lstStyle/>
          <a:p>
            <a:pPr marL="0" lvl="1">
              <a:lnSpc>
                <a:spcPct val="150000"/>
              </a:lnSpc>
              <a:defRPr/>
            </a:pPr>
            <a:r>
              <a:rPr lang="en-US" b="1" dirty="0">
                <a:solidFill>
                  <a:srgbClr val="0070C0"/>
                </a:solidFill>
                <a:latin typeface="Arial" pitchFamily="34" charset="0"/>
                <a:cs typeface="Arial" pitchFamily="34" charset="0"/>
              </a:rPr>
              <a:t>Finalizing bid document</a:t>
            </a:r>
          </a:p>
          <a:p>
            <a:pPr>
              <a:lnSpc>
                <a:spcPct val="150000"/>
              </a:lnSpc>
            </a:pPr>
            <a:r>
              <a:rPr lang="en-ZA" dirty="0">
                <a:latin typeface="Arial" pitchFamily="34" charset="0"/>
                <a:cs typeface="Arial" pitchFamily="34" charset="0"/>
              </a:rPr>
              <a:t>Double-check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Accuracy and completeness of the completed document.</a:t>
            </a:r>
          </a:p>
          <a:p>
            <a:pPr marL="285750" indent="-285750">
              <a:lnSpc>
                <a:spcPct val="150000"/>
              </a:lnSpc>
              <a:buFont typeface="Arial" panose="020B0604020202020204" pitchFamily="34" charset="0"/>
              <a:buChar char="•"/>
            </a:pPr>
            <a:r>
              <a:rPr lang="en-ZA" dirty="0">
                <a:latin typeface="Arial" pitchFamily="34" charset="0"/>
                <a:cs typeface="Arial" pitchFamily="34" charset="0"/>
              </a:rPr>
              <a:t>All bid prices are for the correct unit and are VAT-inclusive.</a:t>
            </a:r>
          </a:p>
          <a:p>
            <a:pPr>
              <a:lnSpc>
                <a:spcPct val="150000"/>
              </a:lnSpc>
            </a:pPr>
            <a:r>
              <a:rPr lang="en-ZA" b="1" dirty="0">
                <a:solidFill>
                  <a:srgbClr val="0070C0"/>
                </a:solidFill>
                <a:latin typeface="Arial" pitchFamily="34" charset="0"/>
                <a:cs typeface="Arial" pitchFamily="34" charset="0"/>
              </a:rPr>
              <a:t>Print out the BRD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Compare the printed BRD with the electronic version (Ensure that all items are printed - printed version is the legal copy)</a:t>
            </a:r>
          </a:p>
          <a:p>
            <a:pPr marL="285750" indent="-285750">
              <a:lnSpc>
                <a:spcPct val="150000"/>
              </a:lnSpc>
              <a:buFont typeface="Arial" panose="020B0604020202020204" pitchFamily="34" charset="0"/>
              <a:buChar char="•"/>
            </a:pPr>
            <a:r>
              <a:rPr lang="en-ZA" dirty="0">
                <a:latin typeface="Arial" pitchFamily="34" charset="0"/>
                <a:cs typeface="Arial" pitchFamily="34" charset="0"/>
              </a:rPr>
              <a:t>Sign every page of hard copy</a:t>
            </a:r>
          </a:p>
          <a:p>
            <a:pPr>
              <a:lnSpc>
                <a:spcPct val="150000"/>
              </a:lnSpc>
            </a:pPr>
            <a:r>
              <a:rPr lang="en-ZA" b="1" dirty="0">
                <a:solidFill>
                  <a:srgbClr val="0070C0"/>
                </a:solidFill>
                <a:latin typeface="Arial" pitchFamily="34" charset="0"/>
                <a:cs typeface="Arial" pitchFamily="34" charset="0"/>
              </a:rPr>
              <a:t>Save and submit </a:t>
            </a:r>
            <a:r>
              <a:rPr lang="en-ZA" dirty="0">
                <a:latin typeface="Arial" pitchFamily="34" charset="0"/>
                <a:cs typeface="Arial" pitchFamily="34" charset="0"/>
              </a:rPr>
              <a:t>electronic completed BRD in Excel on a USB as </a:t>
            </a:r>
            <a:r>
              <a:rPr lang="en-ZA" b="1" dirty="0">
                <a:latin typeface="Arial" pitchFamily="34" charset="0"/>
                <a:cs typeface="Arial" pitchFamily="34" charset="0"/>
              </a:rPr>
              <a:t>Set 3</a:t>
            </a:r>
            <a:r>
              <a:rPr lang="en-ZA" dirty="0">
                <a:latin typeface="Arial" pitchFamily="34" charset="0"/>
                <a:cs typeface="Arial" pitchFamily="34" charset="0"/>
              </a:rPr>
              <a:t>, and also; </a:t>
            </a:r>
          </a:p>
          <a:p>
            <a:pPr>
              <a:lnSpc>
                <a:spcPct val="150000"/>
              </a:lnSpc>
            </a:pPr>
            <a:r>
              <a:rPr lang="en-ZA" dirty="0">
                <a:latin typeface="Arial" pitchFamily="34" charset="0"/>
                <a:cs typeface="Arial" pitchFamily="34" charset="0"/>
              </a:rPr>
              <a:t>Save and submit a PDF copy of the signed BRD on the </a:t>
            </a:r>
            <a:r>
              <a:rPr lang="en-US" dirty="0">
                <a:effectLst/>
                <a:latin typeface="Arial" panose="020B0604020202020204" pitchFamily="34" charset="0"/>
                <a:ea typeface="Arial Narrow" panose="020B0606020202030204" pitchFamily="34" charset="0"/>
              </a:rPr>
              <a:t>USB as </a:t>
            </a:r>
            <a:r>
              <a:rPr lang="en-US" b="1" dirty="0">
                <a:effectLst/>
                <a:latin typeface="Arial" panose="020B0604020202020204" pitchFamily="34" charset="0"/>
                <a:ea typeface="Arial Narrow" panose="020B0606020202030204" pitchFamily="34" charset="0"/>
              </a:rPr>
              <a:t>Set 2</a:t>
            </a:r>
            <a:r>
              <a:rPr lang="en-US" dirty="0">
                <a:effectLst/>
                <a:latin typeface="Arial" panose="020B0604020202020204" pitchFamily="34" charset="0"/>
                <a:ea typeface="Arial Narrow" panose="020B0606020202030204" pitchFamily="34" charset="0"/>
              </a:rPr>
              <a:t>.</a:t>
            </a:r>
            <a:r>
              <a:rPr lang="en-ZA" b="1" dirty="0">
                <a:highlight>
                  <a:srgbClr val="FFFF00"/>
                </a:highlight>
                <a:latin typeface="Arial" pitchFamily="34" charset="0"/>
                <a:cs typeface="Arial" pitchFamily="34" charset="0"/>
              </a:rPr>
              <a:t> </a:t>
            </a:r>
          </a:p>
          <a:p>
            <a:pPr>
              <a:lnSpc>
                <a:spcPct val="150000"/>
              </a:lnSpc>
            </a:pPr>
            <a:r>
              <a:rPr lang="en-ZA" b="1" dirty="0">
                <a:solidFill>
                  <a:srgbClr val="0070C0"/>
                </a:solidFill>
                <a:latin typeface="Arial" pitchFamily="34" charset="0"/>
                <a:cs typeface="Arial" pitchFamily="34" charset="0"/>
              </a:rPr>
              <a:t>Submission of complete </a:t>
            </a:r>
            <a:r>
              <a:rPr lang="en-ZA" dirty="0">
                <a:latin typeface="Arial" pitchFamily="34" charset="0"/>
                <a:cs typeface="Arial" pitchFamily="34" charset="0"/>
              </a:rPr>
              <a:t>set at </a:t>
            </a:r>
            <a:r>
              <a:rPr lang="en-ZA" dirty="0" err="1">
                <a:latin typeface="Arial" pitchFamily="34" charset="0"/>
                <a:cs typeface="Arial" pitchFamily="34" charset="0"/>
              </a:rPr>
              <a:t>NDoH</a:t>
            </a:r>
            <a:r>
              <a:rPr lang="en-ZA" dirty="0">
                <a:latin typeface="Arial" pitchFamily="34" charset="0"/>
                <a:cs typeface="Arial" pitchFamily="34" charset="0"/>
              </a:rPr>
              <a:t> bid box (Site indicated in SBD1) </a:t>
            </a:r>
          </a:p>
          <a:p>
            <a:pPr marL="285750" indent="-285750" algn="ctr">
              <a:buFont typeface="Arial" panose="020B0604020202020204" pitchFamily="34" charset="0"/>
              <a:buChar char="•"/>
            </a:pPr>
            <a:r>
              <a:rPr lang="en-ZA" dirty="0">
                <a:latin typeface="Arial" pitchFamily="34" charset="0"/>
                <a:cs typeface="Arial" pitchFamily="34" charset="0"/>
              </a:rPr>
              <a:t>Bidders are strongly advised to complete the Bid Box Register when submitting </a:t>
            </a:r>
            <a:r>
              <a:rPr lang="en-ZA">
                <a:latin typeface="Arial" pitchFamily="34" charset="0"/>
                <a:cs typeface="Arial" pitchFamily="34" charset="0"/>
              </a:rPr>
              <a:t>their bid.</a:t>
            </a:r>
            <a:endParaRPr lang="en-ZA" dirty="0">
              <a:latin typeface="Arial" pitchFamily="34" charset="0"/>
              <a:cs typeface="Arial" pitchFamily="34" charset="0"/>
            </a:endParaRPr>
          </a:p>
          <a:p>
            <a:pPr marL="285750" indent="-285750">
              <a:lnSpc>
                <a:spcPct val="150000"/>
              </a:lnSpc>
              <a:buFont typeface="Arial" panose="020B0604020202020204" pitchFamily="34" charset="0"/>
              <a:buChar char="•"/>
            </a:pPr>
            <a:endParaRPr lang="en-ZA" dirty="0">
              <a:latin typeface="Arial" pitchFamily="34" charset="0"/>
              <a:cs typeface="Arial" pitchFamily="34" charset="0"/>
            </a:endParaRPr>
          </a:p>
        </p:txBody>
      </p:sp>
      <p:sp>
        <p:nvSpPr>
          <p:cNvPr id="4" name="Rectangle 2"/>
          <p:cNvSpPr txBox="1">
            <a:spLocks noChangeArrowheads="1"/>
          </p:cNvSpPr>
          <p:nvPr/>
        </p:nvSpPr>
        <p:spPr>
          <a:xfrm>
            <a:off x="107504" y="-243408"/>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Final checks</a:t>
            </a:r>
          </a:p>
        </p:txBody>
      </p:sp>
    </p:spTree>
    <p:extLst>
      <p:ext uri="{BB962C8B-B14F-4D97-AF65-F5344CB8AC3E}">
        <p14:creationId xmlns:p14="http://schemas.microsoft.com/office/powerpoint/2010/main" val="3764740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54</a:t>
            </a:fld>
            <a:r>
              <a:rPr lang="en-ZA" sz="1200" dirty="0">
                <a:latin typeface="Arial" pitchFamily="34" charset="0"/>
                <a:cs typeface="Arial" pitchFamily="34" charset="0"/>
              </a:rPr>
              <a:t> </a:t>
            </a:r>
          </a:p>
        </p:txBody>
      </p:sp>
      <p:sp>
        <p:nvSpPr>
          <p:cNvPr id="3" name="TextBox 2"/>
          <p:cNvSpPr txBox="1"/>
          <p:nvPr/>
        </p:nvSpPr>
        <p:spPr>
          <a:xfrm>
            <a:off x="0" y="13208"/>
            <a:ext cx="9143999" cy="7925246"/>
          </a:xfrm>
          <a:prstGeom prst="rect">
            <a:avLst/>
          </a:prstGeom>
          <a:solidFill>
            <a:srgbClr val="005D28"/>
          </a:solidFill>
        </p:spPr>
        <p:txBody>
          <a:bodyPr wrap="square" rtlCol="0">
            <a:spAutoFit/>
          </a:bodyPr>
          <a:lstStyle/>
          <a:p>
            <a:pPr marL="0" lvl="1">
              <a:lnSpc>
                <a:spcPct val="150000"/>
              </a:lnSpc>
              <a:defRPr/>
            </a:pPr>
            <a:r>
              <a:rPr lang="en-US" b="1" dirty="0">
                <a:solidFill>
                  <a:schemeClr val="bg1"/>
                </a:solidFill>
                <a:latin typeface="Arial" pitchFamily="34" charset="0"/>
                <a:cs typeface="Arial" pitchFamily="34" charset="0"/>
              </a:rPr>
              <a:t>Challenges found in previous tenders:</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CD/USB either corrupt or no data saved (Ensure to check that the data is available and accessible);</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Certification of relevant documents was found to be copies and not dated (Ensure it is an original stamp from a Commissioner of Oath and dated);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Compulsory bid documents not signed, if signed a copy was submitted (Ensure compulsory documents are signed in black wet ink in spaces provided)</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Bidders do not initial each page in black wet ink (Ensure to check the full bid documents prior to submission that all relevant initials and signatures required are present)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a:t>
            </a:r>
            <a:r>
              <a:rPr lang="en-ZA" sz="1600">
                <a:solidFill>
                  <a:schemeClr val="bg1"/>
                </a:solidFill>
                <a:latin typeface="Arial" pitchFamily="34" charset="0"/>
                <a:cs typeface="Arial" pitchFamily="34" charset="0"/>
              </a:rPr>
              <a:t>of 3rd </a:t>
            </a:r>
            <a:r>
              <a:rPr lang="en-ZA" sz="1600" dirty="0">
                <a:solidFill>
                  <a:schemeClr val="bg1"/>
                </a:solidFill>
                <a:latin typeface="Arial" pitchFamily="34" charset="0"/>
                <a:cs typeface="Arial" pitchFamily="34" charset="0"/>
              </a:rPr>
              <a:t>Party Authorisation letters as indicated on the Medicine Registration Certificate is compulsory (Please submit the relevant Authorisation. If it deviates from the MRC kindly provide a detailed explanation for the reasons thereof)</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Submission of the MRC Variation Summary approved by SAPHRA amending changes on the MRC (MRC must be submitted to verify amendment)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Legible electronic copy of the Package insert as part of Set 2 is a requirement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Naming convention of the electronic files is not in accordance with Annexure A Checklist.</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Incorrect MRC Certificate supplied in bid pack.</a:t>
            </a:r>
          </a:p>
          <a:p>
            <a:pPr marL="342900" indent="-342900">
              <a:lnSpc>
                <a:spcPct val="150000"/>
              </a:lnSpc>
              <a:buFont typeface="+mj-lt"/>
              <a:buAutoNum type="arabicPeriod"/>
            </a:pPr>
            <a:r>
              <a:rPr lang="en-ZA" sz="1600" dirty="0">
                <a:solidFill>
                  <a:schemeClr val="bg1"/>
                </a:solidFill>
                <a:latin typeface="Arial" pitchFamily="34" charset="0"/>
                <a:cs typeface="Arial" pitchFamily="34" charset="0"/>
              </a:rPr>
              <a:t>Licence to Manufacture omitted from bid pack. </a:t>
            </a:r>
          </a:p>
          <a:p>
            <a:pPr lvl="2"/>
            <a:endParaRPr lang="en-ZA" sz="14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a:p>
            <a:pPr lvl="2">
              <a:buFont typeface="Wingdings" pitchFamily="2" charset="2"/>
              <a:buChar char="Ø"/>
            </a:pPr>
            <a:endParaRPr lang="en-ZA"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912022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55</a:t>
            </a:fld>
            <a:r>
              <a:rPr lang="en-ZA" sz="1200" dirty="0">
                <a:latin typeface="Arial" pitchFamily="34" charset="0"/>
                <a:cs typeface="Arial" pitchFamily="34" charset="0"/>
              </a:rPr>
              <a:t> </a:t>
            </a:r>
          </a:p>
        </p:txBody>
      </p:sp>
      <p:sp>
        <p:nvSpPr>
          <p:cNvPr id="5" name="Slide Number Placeholder 3"/>
          <p:cNvSpPr txBox="1">
            <a:spLocks/>
          </p:cNvSpPr>
          <p:nvPr/>
        </p:nvSpPr>
        <p:spPr>
          <a:xfrm>
            <a:off x="6553200" y="6248400"/>
            <a:ext cx="2133600" cy="4572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dirty="0"/>
          </a:p>
        </p:txBody>
      </p:sp>
      <p:sp>
        <p:nvSpPr>
          <p:cNvPr id="6" name="TextBox 5"/>
          <p:cNvSpPr txBox="1"/>
          <p:nvPr/>
        </p:nvSpPr>
        <p:spPr>
          <a:xfrm>
            <a:off x="642910" y="3929066"/>
            <a:ext cx="7572428" cy="1754326"/>
          </a:xfrm>
          <a:prstGeom prst="rect">
            <a:avLst/>
          </a:prstGeom>
          <a:noFill/>
        </p:spPr>
        <p:txBody>
          <a:bodyPr wrap="square" rtlCol="0">
            <a:spAutoFit/>
          </a:bodyPr>
          <a:lstStyle/>
          <a:p>
            <a:r>
              <a:rPr lang="en-ZA" i="1" dirty="0">
                <a:latin typeface="Arial" pitchFamily="34" charset="0"/>
                <a:cs typeface="Arial" pitchFamily="34" charset="0"/>
              </a:rPr>
              <a:t>The centralised toll-free corruption hotline - </a:t>
            </a:r>
            <a:r>
              <a:rPr lang="en-ZA" i="1" dirty="0">
                <a:latin typeface="Arial" pitchFamily="34" charset="0"/>
                <a:cs typeface="Arial" pitchFamily="34" charset="0"/>
                <a:hlinkClick r:id="rId3"/>
              </a:rPr>
              <a:t>0800 701 701</a:t>
            </a:r>
            <a:r>
              <a:rPr lang="en-ZA" i="1" dirty="0">
                <a:latin typeface="Arial" pitchFamily="34" charset="0"/>
                <a:cs typeface="Arial" pitchFamily="34" charset="0"/>
              </a:rPr>
              <a:t> </a:t>
            </a:r>
          </a:p>
          <a:p>
            <a:endParaRPr lang="en-ZA" i="1" dirty="0">
              <a:latin typeface="Arial" pitchFamily="34" charset="0"/>
              <a:cs typeface="Arial" pitchFamily="34" charset="0"/>
            </a:endParaRPr>
          </a:p>
          <a:p>
            <a:r>
              <a:rPr lang="en-ZA" i="1" dirty="0">
                <a:latin typeface="Arial" pitchFamily="34" charset="0"/>
                <a:cs typeface="Arial" pitchFamily="34" charset="0"/>
              </a:rPr>
              <a:t>Read more: </a:t>
            </a:r>
            <a:r>
              <a:rPr lang="en-ZA" i="1" dirty="0">
                <a:latin typeface="Arial" pitchFamily="34" charset="0"/>
                <a:cs typeface="Arial" pitchFamily="34" charset="0"/>
                <a:hlinkClick r:id="rId4"/>
              </a:rPr>
              <a:t>http://www.southafrica.info/services/government/hotline-anticorruption.htm#.Vekno0YbJzA#ixzz3kkAPmrmo</a:t>
            </a:r>
            <a:br>
              <a:rPr lang="en-ZA" dirty="0"/>
            </a:br>
            <a:endParaRPr lang="en-ZA" dirty="0"/>
          </a:p>
          <a:p>
            <a:endParaRPr lang="en-ZA" dirty="0"/>
          </a:p>
        </p:txBody>
      </p:sp>
      <p:pic>
        <p:nvPicPr>
          <p:cNvPr id="7" name="Content Placeholder 2" descr="C:\Users\JamalK\Desktop\imagescorruption.jpg"/>
          <p:cNvPicPr>
            <a:picLocks noChangeAspect="1" noChangeArrowheads="1"/>
          </p:cNvPicPr>
          <p:nvPr/>
        </p:nvPicPr>
        <p:blipFill>
          <a:blip r:embed="rId5" cstate="print"/>
          <a:srcRect/>
          <a:stretch>
            <a:fillRect/>
          </a:stretch>
        </p:blipFill>
        <p:spPr bwMode="auto">
          <a:xfrm rot="19758718">
            <a:off x="495192" y="711978"/>
            <a:ext cx="3368040" cy="2290763"/>
          </a:xfrm>
          <a:prstGeom prst="rect">
            <a:avLst/>
          </a:prstGeom>
          <a:noFill/>
        </p:spPr>
      </p:pic>
      <p:pic>
        <p:nvPicPr>
          <p:cNvPr id="8" name="Picture 3" descr="C:\Users\JamalK\Desktop\imagescorruption2.png"/>
          <p:cNvPicPr>
            <a:picLocks noChangeAspect="1" noChangeArrowheads="1"/>
          </p:cNvPicPr>
          <p:nvPr/>
        </p:nvPicPr>
        <p:blipFill>
          <a:blip r:embed="rId6" cstate="print"/>
          <a:srcRect/>
          <a:stretch>
            <a:fillRect/>
          </a:stretch>
        </p:blipFill>
        <p:spPr bwMode="auto">
          <a:xfrm>
            <a:off x="4090512" y="1418814"/>
            <a:ext cx="2466975" cy="1857375"/>
          </a:xfrm>
          <a:prstGeom prst="rect">
            <a:avLst/>
          </a:prstGeom>
          <a:noFill/>
        </p:spPr>
      </p:pic>
      <p:pic>
        <p:nvPicPr>
          <p:cNvPr id="9" name="Picture 8"/>
          <p:cNvPicPr>
            <a:picLocks noChangeAspect="1"/>
          </p:cNvPicPr>
          <p:nvPr/>
        </p:nvPicPr>
        <p:blipFill>
          <a:blip r:embed="rId7" cstate="print"/>
          <a:stretch>
            <a:fillRect/>
          </a:stretch>
        </p:blipFill>
        <p:spPr>
          <a:xfrm>
            <a:off x="6942034" y="1385891"/>
            <a:ext cx="1800225" cy="2543175"/>
          </a:xfrm>
          <a:prstGeom prst="rect">
            <a:avLst/>
          </a:prstGeom>
        </p:spPr>
      </p:pic>
    </p:spTree>
    <p:extLst>
      <p:ext uri="{BB962C8B-B14F-4D97-AF65-F5344CB8AC3E}">
        <p14:creationId xmlns:p14="http://schemas.microsoft.com/office/powerpoint/2010/main" val="3694770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56</a:t>
            </a:fld>
            <a:r>
              <a:rPr lang="en-ZA" sz="1200" dirty="0">
                <a:latin typeface="Arial" pitchFamily="34" charset="0"/>
                <a:cs typeface="Arial" pitchFamily="34" charset="0"/>
              </a:rPr>
              <a:t> </a:t>
            </a:r>
          </a:p>
        </p:txBody>
      </p:sp>
      <p:sp>
        <p:nvSpPr>
          <p:cNvPr id="3" name="TextBox 2"/>
          <p:cNvSpPr txBox="1"/>
          <p:nvPr/>
        </p:nvSpPr>
        <p:spPr>
          <a:xfrm>
            <a:off x="395536" y="1357298"/>
            <a:ext cx="8291264" cy="3416320"/>
          </a:xfrm>
          <a:prstGeom prst="rect">
            <a:avLst/>
          </a:prstGeom>
          <a:noFill/>
        </p:spPr>
        <p:txBody>
          <a:bodyPr wrap="square" rtlCol="0">
            <a:spAutoFit/>
          </a:bodyPr>
          <a:lstStyle/>
          <a:p>
            <a:pPr marL="0" lvl="1" algn="ctr">
              <a:defRPr/>
            </a:pPr>
            <a:r>
              <a:rPr lang="en-US" sz="2400" b="1" dirty="0">
                <a:latin typeface="Arial" pitchFamily="34" charset="0"/>
                <a:cs typeface="Arial" pitchFamily="34" charset="0"/>
              </a:rPr>
              <a:t>Thank you for attending this Online Briefing Session</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The End</a:t>
            </a:r>
          </a:p>
          <a:p>
            <a:pPr marL="0" lvl="1" algn="ctr">
              <a:defRPr/>
            </a:pPr>
            <a:endParaRPr lang="en-US" sz="2400" b="1" dirty="0">
              <a:latin typeface="Arial" pitchFamily="34" charset="0"/>
              <a:cs typeface="Arial" pitchFamily="34" charset="0"/>
            </a:endParaRPr>
          </a:p>
          <a:p>
            <a:pPr marL="0" lvl="1" algn="ctr">
              <a:defRPr/>
            </a:pPr>
            <a:endParaRPr lang="en-US" sz="2400" b="1" dirty="0">
              <a:latin typeface="Arial" pitchFamily="34" charset="0"/>
              <a:cs typeface="Arial" pitchFamily="34" charset="0"/>
            </a:endParaRPr>
          </a:p>
          <a:p>
            <a:pPr marL="0" lvl="1" algn="ctr">
              <a:defRPr/>
            </a:pPr>
            <a:r>
              <a:rPr lang="en-US" sz="2400" b="1" dirty="0">
                <a:latin typeface="Arial" pitchFamily="34" charset="0"/>
                <a:cs typeface="Arial" pitchFamily="34" charset="0"/>
              </a:rPr>
              <a:t>Question can be emailed to </a:t>
            </a:r>
            <a:r>
              <a:rPr lang="en-US" sz="2400" b="1" dirty="0">
                <a:solidFill>
                  <a:srgbClr val="0070C0"/>
                </a:solidFill>
                <a:latin typeface="Arial" pitchFamily="34" charset="0"/>
                <a:cs typeface="Arial" pitchFamily="34" charset="0"/>
              </a:rPr>
              <a:t>tenders@health.gov.za</a:t>
            </a:r>
            <a:endParaRPr lang="en-ZA" sz="2000" dirty="0">
              <a:solidFill>
                <a:srgbClr val="0070C0"/>
              </a:solidFill>
              <a:latin typeface="Arial" pitchFamily="34" charset="0"/>
              <a:cs typeface="Arial" pitchFamily="34" charset="0"/>
            </a:endParaRPr>
          </a:p>
        </p:txBody>
      </p:sp>
      <p:sp>
        <p:nvSpPr>
          <p:cNvPr id="4" name="Rectangle 2"/>
          <p:cNvSpPr txBox="1">
            <a:spLocks noChangeArrowheads="1"/>
          </p:cNvSpPr>
          <p:nvPr/>
        </p:nvSpPr>
        <p:spPr>
          <a:xfrm>
            <a:off x="107504" y="-171400"/>
            <a:ext cx="5562600" cy="990600"/>
          </a:xfrm>
          <a:prstGeom prst="rect">
            <a:avLst/>
          </a:prstGeom>
        </p:spPr>
        <p:txBody>
          <a:bodyPr tIns="45720" rIns="91440" bIns="45720" anchor="b">
            <a:normAutofit/>
          </a:bodyPr>
          <a:lstStyle/>
          <a:p>
            <a:r>
              <a:rPr lang="en-ZA" sz="2800" b="1" dirty="0">
                <a:solidFill>
                  <a:schemeClr val="bg1"/>
                </a:solidFill>
                <a:latin typeface="Arial" pitchFamily="34" charset="0"/>
                <a:cs typeface="Arial" pitchFamily="34" charset="0"/>
              </a:rPr>
              <a:t>Thank You</a:t>
            </a:r>
          </a:p>
        </p:txBody>
      </p:sp>
    </p:spTree>
    <p:extLst>
      <p:ext uri="{BB962C8B-B14F-4D97-AF65-F5344CB8AC3E}">
        <p14:creationId xmlns:p14="http://schemas.microsoft.com/office/powerpoint/2010/main" val="2853615572"/>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6</a:t>
            </a:fld>
            <a:r>
              <a:rPr lang="en-ZA" sz="1200" dirty="0">
                <a:latin typeface="Arial" pitchFamily="34" charset="0"/>
                <a:cs typeface="Arial" pitchFamily="34" charset="0"/>
              </a:rPr>
              <a:t> </a:t>
            </a:r>
          </a:p>
        </p:txBody>
      </p:sp>
      <p:sp>
        <p:nvSpPr>
          <p:cNvPr id="3" name="TextBox 2"/>
          <p:cNvSpPr txBox="1"/>
          <p:nvPr/>
        </p:nvSpPr>
        <p:spPr>
          <a:xfrm>
            <a:off x="0" y="980728"/>
            <a:ext cx="9144000" cy="4847994"/>
          </a:xfrm>
          <a:prstGeom prst="rect">
            <a:avLst/>
          </a:prstGeom>
          <a:solidFill>
            <a:schemeClr val="bg1"/>
          </a:solidFill>
        </p:spPr>
        <p:txBody>
          <a:bodyPr wrap="square" rtlCol="0">
            <a:spAutoFit/>
          </a:bodyPr>
          <a:lstStyle/>
          <a:p>
            <a:pPr>
              <a:lnSpc>
                <a:spcPct val="150000"/>
              </a:lnSpc>
            </a:pPr>
            <a:r>
              <a:rPr lang="en-US" b="1" dirty="0">
                <a:solidFill>
                  <a:srgbClr val="C00000"/>
                </a:solidFill>
                <a:latin typeface="Arial" pitchFamily="34" charset="0"/>
                <a:cs typeface="Arial" pitchFamily="34" charset="0"/>
              </a:rPr>
              <a:t>Document Submission</a:t>
            </a:r>
          </a:p>
          <a:p>
            <a:pPr marL="266700" lvl="2" indent="-266700">
              <a:lnSpc>
                <a:spcPct val="150000"/>
              </a:lnSpc>
            </a:pPr>
            <a:r>
              <a:rPr lang="en-ZA" b="1" dirty="0">
                <a:solidFill>
                  <a:srgbClr val="0070C0"/>
                </a:solidFill>
                <a:latin typeface="Arial" pitchFamily="34" charset="0"/>
                <a:cs typeface="Arial" pitchFamily="34" charset="0"/>
              </a:rPr>
              <a:t>Set 3: Electronic version of bid (Excel Documents)</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Completed Bid Response Document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Annexure A Checklist</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PBD4.1 </a:t>
            </a:r>
            <a:r>
              <a:rPr lang="en-GB" dirty="0">
                <a:latin typeface="Arial" pitchFamily="34" charset="0"/>
                <a:cs typeface="Arial" pitchFamily="34" charset="0"/>
              </a:rPr>
              <a:t>Bidders’ Contact Details </a:t>
            </a:r>
            <a:r>
              <a:rPr lang="en-ZA" dirty="0">
                <a:latin typeface="Arial" pitchFamily="34" charset="0"/>
                <a:cs typeface="Arial" pitchFamily="34" charset="0"/>
              </a:rPr>
              <a:t>in Excel (not PDF) </a:t>
            </a:r>
            <a:endParaRPr lang="en-GB" dirty="0">
              <a:latin typeface="Arial" pitchFamily="34" charset="0"/>
              <a:cs typeface="Arial" pitchFamily="34" charset="0"/>
            </a:endParaRP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PBD9.1 Directors Categorisation </a:t>
            </a:r>
            <a:r>
              <a:rPr lang="en-ZA" dirty="0" err="1">
                <a:latin typeface="Arial" pitchFamily="34" charset="0"/>
                <a:cs typeface="Arial" pitchFamily="34" charset="0"/>
              </a:rPr>
              <a:t>Profile_Single</a:t>
            </a:r>
            <a:r>
              <a:rPr lang="en-ZA" dirty="0">
                <a:latin typeface="Arial" pitchFamily="34" charset="0"/>
                <a:cs typeface="Arial" pitchFamily="34" charset="0"/>
              </a:rPr>
              <a:t> Bid Entity in Excel (not PDF) </a:t>
            </a:r>
          </a:p>
          <a:p>
            <a:pPr marL="285750" lvl="2" indent="-285750">
              <a:lnSpc>
                <a:spcPct val="150000"/>
              </a:lnSpc>
              <a:buFont typeface="Arial" panose="020B0604020202020204" pitchFamily="34" charset="0"/>
              <a:buChar char="•"/>
            </a:pPr>
            <a:r>
              <a:rPr lang="en-ZA" dirty="0">
                <a:latin typeface="Arial" pitchFamily="34" charset="0"/>
                <a:cs typeface="Arial" pitchFamily="34" charset="0"/>
              </a:rPr>
              <a:t>PBD9.2 </a:t>
            </a:r>
            <a:r>
              <a:rPr lang="en-GB" dirty="0">
                <a:latin typeface="Arial" pitchFamily="34" charset="0"/>
                <a:cs typeface="Arial" pitchFamily="34" charset="0"/>
              </a:rPr>
              <a:t>Directors Categorisation </a:t>
            </a:r>
            <a:r>
              <a:rPr lang="en-GB" dirty="0" err="1">
                <a:latin typeface="Arial" pitchFamily="34" charset="0"/>
                <a:cs typeface="Arial" pitchFamily="34" charset="0"/>
              </a:rPr>
              <a:t>Profile_JV_Consortium_Partnership</a:t>
            </a:r>
            <a:r>
              <a:rPr lang="en-GB" dirty="0">
                <a:latin typeface="Arial" pitchFamily="34" charset="0"/>
                <a:cs typeface="Arial" pitchFamily="34" charset="0"/>
              </a:rPr>
              <a:t> </a:t>
            </a:r>
            <a:r>
              <a:rPr lang="en-ZA" dirty="0">
                <a:latin typeface="Arial" pitchFamily="34" charset="0"/>
                <a:cs typeface="Arial" pitchFamily="34" charset="0"/>
              </a:rPr>
              <a:t>in Excel (not PDF) if applicable.</a:t>
            </a:r>
          </a:p>
          <a:p>
            <a:pPr>
              <a:lnSpc>
                <a:spcPct val="150000"/>
              </a:lnSpc>
            </a:pPr>
            <a:r>
              <a:rPr lang="en-ZA" sz="1600" i="1" dirty="0">
                <a:latin typeface="Arial" pitchFamily="34" charset="0"/>
                <a:cs typeface="Arial" pitchFamily="34" charset="0"/>
              </a:rPr>
              <a:t>Set 2 and Set 3 must be included on a </a:t>
            </a:r>
            <a:r>
              <a:rPr lang="en-ZA" sz="1600" b="1" i="1" dirty="0">
                <a:latin typeface="Arial" pitchFamily="34" charset="0"/>
                <a:cs typeface="Arial" pitchFamily="34" charset="0"/>
              </a:rPr>
              <a:t>single</a:t>
            </a:r>
            <a:r>
              <a:rPr lang="en-ZA" sz="1600" i="1" dirty="0">
                <a:latin typeface="Arial" pitchFamily="34" charset="0"/>
                <a:cs typeface="Arial" pitchFamily="34" charset="0"/>
              </a:rPr>
              <a:t> </a:t>
            </a:r>
            <a:r>
              <a:rPr lang="en-US" sz="1600" i="1" dirty="0">
                <a:effectLst/>
                <a:latin typeface="Arial" panose="020B0604020202020204" pitchFamily="34" charset="0"/>
                <a:ea typeface="Arial Narrow" panose="020B0606020202030204" pitchFamily="34" charset="0"/>
              </a:rPr>
              <a:t>Universal Serial Bus (USB) Flash Drive / Storage Device </a:t>
            </a:r>
            <a:r>
              <a:rPr lang="en-ZA" sz="1600" i="1" dirty="0">
                <a:latin typeface="Arial" pitchFamily="34" charset="0"/>
                <a:cs typeface="Arial" pitchFamily="34" charset="0"/>
              </a:rPr>
              <a:t>and submitted in</a:t>
            </a:r>
            <a:r>
              <a:rPr lang="en-ZA" sz="1600" b="1" i="1" dirty="0">
                <a:latin typeface="Arial" pitchFamily="34" charset="0"/>
                <a:cs typeface="Arial" pitchFamily="34" charset="0"/>
              </a:rPr>
              <a:t> a sealed</a:t>
            </a:r>
            <a:r>
              <a:rPr lang="en-ZA" sz="1600" i="1" dirty="0">
                <a:latin typeface="Arial" pitchFamily="34" charset="0"/>
                <a:cs typeface="Arial" pitchFamily="34" charset="0"/>
              </a:rPr>
              <a:t> package with Set 1. </a:t>
            </a:r>
          </a:p>
          <a:p>
            <a:pPr>
              <a:lnSpc>
                <a:spcPct val="150000"/>
              </a:lnSpc>
            </a:pPr>
            <a:r>
              <a:rPr lang="en-ZA" sz="1600" i="1" dirty="0">
                <a:latin typeface="Arial" pitchFamily="34" charset="0"/>
                <a:cs typeface="Arial" pitchFamily="34" charset="0"/>
              </a:rPr>
              <a:t>Package : The full name and address of the bidder, including the return address of the bidder, the </a:t>
            </a:r>
            <a:r>
              <a:rPr lang="en-ZA" sz="1600" b="1" i="1" dirty="0">
                <a:latin typeface="Arial" pitchFamily="34" charset="0"/>
                <a:cs typeface="Arial" pitchFamily="34" charset="0"/>
              </a:rPr>
              <a:t>bid number </a:t>
            </a:r>
            <a:r>
              <a:rPr lang="en-ZA" sz="1600" i="1" dirty="0">
                <a:latin typeface="Arial" pitchFamily="34" charset="0"/>
                <a:cs typeface="Arial" pitchFamily="34" charset="0"/>
              </a:rPr>
              <a:t>and the closing date of the bid must be clearly indicated on the package</a:t>
            </a:r>
            <a:r>
              <a:rPr lang="en-ZA" sz="1600" dirty="0">
                <a:latin typeface="Arial" pitchFamily="34" charset="0"/>
                <a:cs typeface="Arial" pitchFamily="34" charset="0"/>
              </a:rPr>
              <a:t>. </a:t>
            </a:r>
          </a:p>
        </p:txBody>
      </p:sp>
      <p:sp>
        <p:nvSpPr>
          <p:cNvPr id="4" name="Rectangle 2"/>
          <p:cNvSpPr txBox="1">
            <a:spLocks noChangeArrowheads="1"/>
          </p:cNvSpPr>
          <p:nvPr/>
        </p:nvSpPr>
        <p:spPr>
          <a:xfrm>
            <a:off x="0" y="-162644"/>
            <a:ext cx="5562600" cy="990600"/>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Submission of bid documents</a:t>
            </a:r>
            <a:endParaRPr lang="en-GB" sz="28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9830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7</a:t>
            </a:fld>
            <a:r>
              <a:rPr lang="en-ZA" sz="1200" dirty="0">
                <a:latin typeface="Arial" pitchFamily="34" charset="0"/>
                <a:cs typeface="Arial" pitchFamily="34" charset="0"/>
              </a:rPr>
              <a:t> </a:t>
            </a:r>
          </a:p>
        </p:txBody>
      </p:sp>
      <p:sp>
        <p:nvSpPr>
          <p:cNvPr id="4" name="Rectangle 2"/>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896426F7-236A-4627-AFC4-CBCDABDC04E4}"/>
              </a:ext>
            </a:extLst>
          </p:cNvPr>
          <p:cNvSpPr/>
          <p:nvPr/>
        </p:nvSpPr>
        <p:spPr>
          <a:xfrm>
            <a:off x="0" y="1052736"/>
            <a:ext cx="9137830" cy="2949525"/>
          </a:xfrm>
          <a:prstGeom prst="rect">
            <a:avLst/>
          </a:prstGeom>
        </p:spPr>
        <p:txBody>
          <a:bodyPr wrap="square">
            <a:spAutoFit/>
          </a:bodyPr>
          <a:lstStyle/>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All bid documents must be bound in a single file, with Tabs same as Index. </a:t>
            </a:r>
          </a:p>
          <a:p>
            <a:pPr marL="285750" indent="-285750">
              <a:lnSpc>
                <a:spcPct val="150000"/>
              </a:lnSpc>
              <a:buFont typeface="Arial" panose="020B0604020202020204" pitchFamily="34" charset="0"/>
              <a:buChar char="•"/>
            </a:pPr>
            <a:r>
              <a:rPr lang="en-ZA" dirty="0">
                <a:latin typeface="Arial" pitchFamily="34" charset="0"/>
                <a:cs typeface="Arial" pitchFamily="34" charset="0"/>
              </a:rPr>
              <a:t>Index: All fields must be completed.</a:t>
            </a:r>
          </a:p>
          <a:p>
            <a:pPr>
              <a:lnSpc>
                <a:spcPct val="150000"/>
              </a:lnSpc>
            </a:pPr>
            <a:r>
              <a:rPr lang="en-GB" dirty="0">
                <a:latin typeface="Arial" panose="020B0604020202020204" pitchFamily="34" charset="0"/>
                <a:cs typeface="Arial" panose="020B0604020202020204" pitchFamily="34" charset="0"/>
              </a:rPr>
              <a:t>The absence of </a:t>
            </a:r>
            <a:r>
              <a:rPr lang="en-GB" b="1" dirty="0">
                <a:latin typeface="Arial" panose="020B0604020202020204" pitchFamily="34" charset="0"/>
                <a:cs typeface="Arial" panose="020B0604020202020204" pitchFamily="34" charset="0"/>
              </a:rPr>
              <a:t>mandatory documents </a:t>
            </a:r>
            <a:r>
              <a:rPr lang="en-GB" dirty="0">
                <a:latin typeface="Arial" panose="020B0604020202020204" pitchFamily="34" charset="0"/>
                <a:cs typeface="Arial" panose="020B0604020202020204" pitchFamily="34" charset="0"/>
              </a:rPr>
              <a:t>will impact the bid's responsiveness. Submission of bid documents is required unless a specific document is not applicable, in which case the bidder must explicitly indicate "N/A" and provide a justification for its exclusion. If a section is blacked out in the "N/A" field, it is not considered a valid selection option for the bidder.</a:t>
            </a:r>
            <a:endParaRPr lang="en-ZA"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33F9F4AC-D482-0008-04D2-A4910E07046E}"/>
              </a:ext>
            </a:extLst>
          </p:cNvPr>
          <p:cNvPicPr>
            <a:picLocks noChangeAspect="1"/>
          </p:cNvPicPr>
          <p:nvPr/>
        </p:nvPicPr>
        <p:blipFill>
          <a:blip r:embed="rId3"/>
          <a:stretch>
            <a:fillRect/>
          </a:stretch>
        </p:blipFill>
        <p:spPr>
          <a:xfrm>
            <a:off x="303694" y="4020013"/>
            <a:ext cx="7925906" cy="2676899"/>
          </a:xfrm>
          <a:prstGeom prst="rect">
            <a:avLst/>
          </a:prstGeom>
        </p:spPr>
      </p:pic>
    </p:spTree>
    <p:extLst>
      <p:ext uri="{BB962C8B-B14F-4D97-AF65-F5344CB8AC3E}">
        <p14:creationId xmlns:p14="http://schemas.microsoft.com/office/powerpoint/2010/main" val="31399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0C69F-A7F9-2BE3-4459-7ABAD5E53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C2FAC9-99CD-3E37-01B3-0A950C8EFBF8}"/>
              </a:ext>
            </a:extLst>
          </p:cNvPr>
          <p:cNvSpPr>
            <a:spLocks noGrp="1"/>
          </p:cNvSpPr>
          <p:nvPr>
            <p:ph type="title" idx="4294967295"/>
          </p:nvPr>
        </p:nvSpPr>
        <p:spPr>
          <a:xfrm>
            <a:off x="914400" y="6093296"/>
            <a:ext cx="7834064" cy="432048"/>
          </a:xfrm>
          <a:prstGeom prst="rect">
            <a:avLst/>
          </a:prstGeom>
        </p:spPr>
        <p:txBody>
          <a:bodyPr/>
          <a:lstStyle/>
          <a:p>
            <a:pPr algn="r"/>
            <a:fld id="{A3DE11C3-CADD-4C8A-8479-CCBAB053764B}" type="slidenum">
              <a:rPr lang="en-ZA" sz="1200" smtClean="0">
                <a:latin typeface="Arial" pitchFamily="34" charset="0"/>
                <a:cs typeface="Arial" pitchFamily="34" charset="0"/>
              </a:rPr>
              <a:pPr algn="r"/>
              <a:t>8</a:t>
            </a:fld>
            <a:r>
              <a:rPr lang="en-ZA" sz="1200" dirty="0">
                <a:latin typeface="Arial" pitchFamily="34" charset="0"/>
                <a:cs typeface="Arial" pitchFamily="34" charset="0"/>
              </a:rPr>
              <a:t> </a:t>
            </a:r>
          </a:p>
        </p:txBody>
      </p:sp>
      <p:sp>
        <p:nvSpPr>
          <p:cNvPr id="4" name="Rectangle 2">
            <a:extLst>
              <a:ext uri="{FF2B5EF4-FFF2-40B4-BE49-F238E27FC236}">
                <a16:creationId xmlns:a16="http://schemas.microsoft.com/office/drawing/2014/main" id="{D154FEFB-FCB6-3C31-487F-C0F93F8A4208}"/>
              </a:ext>
            </a:extLst>
          </p:cNvPr>
          <p:cNvSpPr txBox="1">
            <a:spLocks noChangeArrowheads="1"/>
          </p:cNvSpPr>
          <p:nvPr/>
        </p:nvSpPr>
        <p:spPr>
          <a:xfrm>
            <a:off x="6170" y="-23336"/>
            <a:ext cx="5562600" cy="1208905"/>
          </a:xfrm>
          <a:prstGeom prst="rect">
            <a:avLst/>
          </a:prstGeom>
        </p:spPr>
        <p:txBody>
          <a:bodyPr tIns="45720" rIns="91440" bIns="45720" anchor="b">
            <a:normAutofit/>
          </a:bodyPr>
          <a:lstStyle/>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ZA" sz="2800" b="1" dirty="0">
                <a:solidFill>
                  <a:schemeClr val="bg1"/>
                </a:solidFill>
                <a:latin typeface="Arial" pitchFamily="34" charset="0"/>
                <a:cs typeface="Arial" pitchFamily="34" charset="0"/>
              </a:rPr>
              <a:t> Submission of bid documents</a:t>
            </a:r>
            <a:endParaRPr lang="en-GB" sz="2800" b="1" dirty="0">
              <a:solidFill>
                <a:schemeClr val="bg1"/>
              </a:solidFill>
              <a:latin typeface="Arial" pitchFamily="34" charset="0"/>
              <a:cs typeface="Arial" pitchFamily="34" charset="0"/>
            </a:endParaRPr>
          </a:p>
          <a:p>
            <a:pPr defTabSz="457200">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dirty="0">
              <a:solidFill>
                <a:schemeClr val="bg1"/>
              </a:solidFill>
              <a:latin typeface="Arial" pitchFamily="34" charset="0"/>
              <a:cs typeface="Arial" pitchFamily="34" charset="0"/>
            </a:endParaRPr>
          </a:p>
        </p:txBody>
      </p:sp>
      <p:sp>
        <p:nvSpPr>
          <p:cNvPr id="6" name="Rectangle 5">
            <a:extLst>
              <a:ext uri="{FF2B5EF4-FFF2-40B4-BE49-F238E27FC236}">
                <a16:creationId xmlns:a16="http://schemas.microsoft.com/office/drawing/2014/main" id="{720F204D-6994-334C-BD42-988C700F3B0A}"/>
              </a:ext>
            </a:extLst>
          </p:cNvPr>
          <p:cNvSpPr/>
          <p:nvPr/>
        </p:nvSpPr>
        <p:spPr>
          <a:xfrm>
            <a:off x="0" y="1052736"/>
            <a:ext cx="9137830" cy="4196020"/>
          </a:xfrm>
          <a:prstGeom prst="rect">
            <a:avLst/>
          </a:prstGeom>
        </p:spPr>
        <p:txBody>
          <a:bodyPr wrap="square">
            <a:spAutoFit/>
          </a:bodyPr>
          <a:lstStyle/>
          <a:p>
            <a:pPr marL="285750" indent="-285750">
              <a:lnSpc>
                <a:spcPct val="150000"/>
              </a:lnSpc>
              <a:buFont typeface="Arial" panose="020B0604020202020204" pitchFamily="34" charset="0"/>
              <a:buChar char="•"/>
            </a:pPr>
            <a:r>
              <a:rPr lang="en-GB" b="1" dirty="0">
                <a:latin typeface="Arial" panose="020B0604020202020204" pitchFamily="34" charset="0"/>
                <a:cs typeface="Arial" panose="020B0604020202020204" pitchFamily="34" charset="0"/>
              </a:rPr>
              <a:t>NOTE</a:t>
            </a:r>
            <a:r>
              <a:rPr lang="en-GB" dirty="0">
                <a:latin typeface="Arial" panose="020B0604020202020204" pitchFamily="34" charset="0"/>
                <a:cs typeface="Arial" panose="020B0604020202020204" pitchFamily="34" charset="0"/>
              </a:rPr>
              <a:t>: Annexure A is a guidance document intended to facilitate compliance and support ease of bid submission. Each section must be read in conjunction with the relevant provisions of the Special Requirements and Conditions of Contract, as well as the General Conditions of Contract.</a:t>
            </a:r>
          </a:p>
          <a:p>
            <a:pPr>
              <a:lnSpc>
                <a:spcPct val="150000"/>
              </a:lnSpc>
            </a:pPr>
            <a:endParaRPr lang="en-GB"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dirty="0">
                <a:latin typeface="Arial" panose="020B0604020202020204" pitchFamily="34" charset="0"/>
                <a:cs typeface="Arial" panose="020B0604020202020204" pitchFamily="34" charset="0"/>
              </a:rPr>
              <a:t>The </a:t>
            </a:r>
            <a:r>
              <a:rPr lang="en-GB" dirty="0" err="1">
                <a:latin typeface="Arial" panose="020B0604020202020204" pitchFamily="34" charset="0"/>
                <a:cs typeface="Arial" panose="020B0604020202020204" pitchFamily="34" charset="0"/>
              </a:rPr>
              <a:t>NDoH</a:t>
            </a:r>
            <a:r>
              <a:rPr lang="en-GB" dirty="0">
                <a:latin typeface="Arial" panose="020B0604020202020204" pitchFamily="34" charset="0"/>
                <a:cs typeface="Arial" panose="020B0604020202020204" pitchFamily="34" charset="0"/>
              </a:rPr>
              <a:t> reserves the right to request any administrative document or information for clarification if it does not change the substance of the bid. The bidder will have seven (7) working days to submit the requested document or information. Scanned copies must be identical to the hard copy submissions. In the event of any discrepancy, the hard copy shall take precedence.</a:t>
            </a:r>
          </a:p>
        </p:txBody>
      </p:sp>
    </p:spTree>
    <p:extLst>
      <p:ext uri="{BB962C8B-B14F-4D97-AF65-F5344CB8AC3E}">
        <p14:creationId xmlns:p14="http://schemas.microsoft.com/office/powerpoint/2010/main" val="2714253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79912" y="6137920"/>
            <a:ext cx="4752528" cy="720080"/>
          </a:xfrm>
          <a:prstGeom prst="rect">
            <a:avLst/>
          </a:prstGeom>
        </p:spPr>
        <p:txBody>
          <a:bodyPr/>
          <a:lstStyle/>
          <a:p>
            <a:pPr algn="r"/>
            <a:fld id="{5089A6F4-C686-4AD7-AFD3-6E1B5BAC13BA}" type="slidenum">
              <a:rPr lang="en-ZA" sz="1200" smtClean="0">
                <a:latin typeface="Arial" pitchFamily="34" charset="0"/>
                <a:cs typeface="Arial" pitchFamily="34" charset="0"/>
              </a:rPr>
              <a:pPr algn="r"/>
              <a:t>9</a:t>
            </a:fld>
            <a:r>
              <a:rPr lang="en-ZA" sz="1200" dirty="0">
                <a:latin typeface="Arial" pitchFamily="34" charset="0"/>
                <a:cs typeface="Arial" pitchFamily="34" charset="0"/>
              </a:rPr>
              <a:t> </a:t>
            </a:r>
          </a:p>
        </p:txBody>
      </p:sp>
      <p:sp>
        <p:nvSpPr>
          <p:cNvPr id="3" name="TextBox 2"/>
          <p:cNvSpPr txBox="1"/>
          <p:nvPr/>
        </p:nvSpPr>
        <p:spPr>
          <a:xfrm>
            <a:off x="107505" y="1080120"/>
            <a:ext cx="8928990" cy="738664"/>
          </a:xfrm>
          <a:prstGeom prst="rect">
            <a:avLst/>
          </a:prstGeom>
          <a:noFill/>
        </p:spPr>
        <p:txBody>
          <a:bodyPr wrap="square" rtlCol="0">
            <a:spAutoFit/>
          </a:bodyPr>
          <a:lstStyle/>
          <a:p>
            <a:r>
              <a:rPr lang="en-US" b="1" dirty="0">
                <a:solidFill>
                  <a:srgbClr val="0070C0"/>
                </a:solidFill>
                <a:latin typeface="Arial" pitchFamily="34" charset="0"/>
                <a:cs typeface="Arial" pitchFamily="34" charset="0"/>
              </a:rPr>
              <a:t>Phases of evaluation</a:t>
            </a:r>
          </a:p>
          <a:p>
            <a:endParaRPr lang="en-US" sz="2400" b="1" dirty="0">
              <a:latin typeface="Arial" pitchFamily="34" charset="0"/>
              <a:cs typeface="Arial" pitchFamily="34" charset="0"/>
            </a:endParaRPr>
          </a:p>
        </p:txBody>
      </p:sp>
      <p:sp>
        <p:nvSpPr>
          <p:cNvPr id="4" name="Rectangle 2"/>
          <p:cNvSpPr txBox="1">
            <a:spLocks noChangeArrowheads="1"/>
          </p:cNvSpPr>
          <p:nvPr/>
        </p:nvSpPr>
        <p:spPr>
          <a:xfrm>
            <a:off x="19338" y="146437"/>
            <a:ext cx="5562600" cy="658490"/>
          </a:xfrm>
          <a:prstGeom prst="rect">
            <a:avLst/>
          </a:prstGeom>
        </p:spPr>
        <p:txBody>
          <a:bodyPr tIns="45720" rIns="91440" bIns="45720" anchor="b">
            <a:normAutofit/>
          </a:bodyPr>
          <a:lstStyle/>
          <a:p>
            <a:pPr marL="0" marR="0" lvl="0" indent="0" defTabSz="457200" rtl="0" eaLnBrk="1" fontAlgn="auto" latinLnBrk="0" hangingPunct="1">
              <a:lnSpc>
                <a:spcPct val="100000"/>
              </a:lnSpc>
              <a:spcBef>
                <a:spcPct val="0"/>
              </a:spcBef>
              <a:spcAft>
                <a:spcPts val="0"/>
              </a:spcAft>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b="1" dirty="0">
                <a:solidFill>
                  <a:schemeClr val="bg1"/>
                </a:solidFill>
                <a:latin typeface="Arial" pitchFamily="34" charset="0"/>
                <a:ea typeface="+mj-ea"/>
                <a:cs typeface="Arial" pitchFamily="34" charset="0"/>
              </a:rPr>
              <a:t>Evaluation Criteria</a:t>
            </a:r>
            <a:endParaRPr kumimoji="0" lang="en-GB" sz="2800" b="1" i="0" u="none" strike="noStrike" kern="1200" cap="none" spc="0" normalizeH="0" baseline="0" noProof="0" dirty="0">
              <a:ln>
                <a:noFill/>
              </a:ln>
              <a:solidFill>
                <a:schemeClr val="bg1"/>
              </a:solidFill>
              <a:uLnTx/>
              <a:uFillTx/>
              <a:latin typeface="Arial" pitchFamily="34" charset="0"/>
              <a:ea typeface="+mj-ea"/>
              <a:cs typeface="Arial" pitchFamily="34" charset="0"/>
            </a:endParaRPr>
          </a:p>
        </p:txBody>
      </p:sp>
      <p:graphicFrame>
        <p:nvGraphicFramePr>
          <p:cNvPr id="5" name="Table 4">
            <a:extLst>
              <a:ext uri="{FF2B5EF4-FFF2-40B4-BE49-F238E27FC236}">
                <a16:creationId xmlns:a16="http://schemas.microsoft.com/office/drawing/2014/main" id="{B03B32E8-94C6-B29F-00AF-E3146626D2EC}"/>
              </a:ext>
            </a:extLst>
          </p:cNvPr>
          <p:cNvGraphicFramePr>
            <a:graphicFrameLocks noGrp="1"/>
          </p:cNvGraphicFramePr>
          <p:nvPr>
            <p:extLst>
              <p:ext uri="{D42A27DB-BD31-4B8C-83A1-F6EECF244321}">
                <p14:modId xmlns:p14="http://schemas.microsoft.com/office/powerpoint/2010/main" val="2274375192"/>
              </p:ext>
            </p:extLst>
          </p:nvPr>
        </p:nvGraphicFramePr>
        <p:xfrm>
          <a:off x="251520" y="1628800"/>
          <a:ext cx="8784975" cy="3960440"/>
        </p:xfrm>
        <a:graphic>
          <a:graphicData uri="http://schemas.openxmlformats.org/drawingml/2006/table">
            <a:tbl>
              <a:tblPr firstRow="1" firstCol="1" bandRow="1">
                <a:tableStyleId>{BC89EF96-8CEA-46FF-86C4-4CE0E7609802}</a:tableStyleId>
              </a:tblPr>
              <a:tblGrid>
                <a:gridCol w="2414594">
                  <a:extLst>
                    <a:ext uri="{9D8B030D-6E8A-4147-A177-3AD203B41FA5}">
                      <a16:colId xmlns:a16="http://schemas.microsoft.com/office/drawing/2014/main" val="59636728"/>
                    </a:ext>
                  </a:extLst>
                </a:gridCol>
                <a:gridCol w="2497189">
                  <a:extLst>
                    <a:ext uri="{9D8B030D-6E8A-4147-A177-3AD203B41FA5}">
                      <a16:colId xmlns:a16="http://schemas.microsoft.com/office/drawing/2014/main" val="1354012199"/>
                    </a:ext>
                  </a:extLst>
                </a:gridCol>
                <a:gridCol w="1998103">
                  <a:extLst>
                    <a:ext uri="{9D8B030D-6E8A-4147-A177-3AD203B41FA5}">
                      <a16:colId xmlns:a16="http://schemas.microsoft.com/office/drawing/2014/main" val="1193414314"/>
                    </a:ext>
                  </a:extLst>
                </a:gridCol>
                <a:gridCol w="1875089">
                  <a:extLst>
                    <a:ext uri="{9D8B030D-6E8A-4147-A177-3AD203B41FA5}">
                      <a16:colId xmlns:a16="http://schemas.microsoft.com/office/drawing/2014/main" val="1482163708"/>
                    </a:ext>
                  </a:extLst>
                </a:gridCol>
              </a:tblGrid>
              <a:tr h="738888">
                <a:tc>
                  <a:txBody>
                    <a:bodyPr/>
                    <a:lstStyle/>
                    <a:p>
                      <a:pPr algn="ctr">
                        <a:lnSpc>
                          <a:spcPct val="115000"/>
                        </a:lnSpc>
                        <a:buNone/>
                      </a:pPr>
                      <a:r>
                        <a:rPr lang="en-GB" sz="1600" dirty="0">
                          <a:effectLst/>
                        </a:rPr>
                        <a:t>PHASE 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III</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tc>
                  <a:txBody>
                    <a:bodyPr/>
                    <a:lstStyle/>
                    <a:p>
                      <a:pPr algn="ctr">
                        <a:lnSpc>
                          <a:spcPct val="115000"/>
                        </a:lnSpc>
                        <a:buNone/>
                      </a:pPr>
                      <a:r>
                        <a:rPr lang="en-GB" sz="1600" dirty="0">
                          <a:effectLst/>
                        </a:rPr>
                        <a:t>PHASE IV</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bg1">
                        <a:lumMod val="75000"/>
                      </a:schemeClr>
                    </a:solidFill>
                  </a:tcPr>
                </a:tc>
                <a:extLst>
                  <a:ext uri="{0D108BD9-81ED-4DB2-BD59-A6C34878D82A}">
                    <a16:rowId xmlns:a16="http://schemas.microsoft.com/office/drawing/2014/main" val="1642479297"/>
                  </a:ext>
                </a:extLst>
              </a:tr>
              <a:tr h="1028591">
                <a:tc>
                  <a:txBody>
                    <a:bodyPr/>
                    <a:lstStyle/>
                    <a:p>
                      <a:pPr>
                        <a:lnSpc>
                          <a:spcPct val="115000"/>
                        </a:lnSpc>
                        <a:buNone/>
                      </a:pPr>
                      <a:r>
                        <a:rPr lang="en-GB" sz="1600" dirty="0">
                          <a:effectLst/>
                        </a:rPr>
                        <a:t>Administrative evaluation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Product technical evaluation: Legal and regulatory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Price and Preference Points evaluation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b="1" dirty="0">
                          <a:effectLst/>
                        </a:rPr>
                        <a:t>Recommendation and Award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788797447"/>
                  </a:ext>
                </a:extLst>
              </a:tr>
              <a:tr h="2192961">
                <a:tc>
                  <a:txBody>
                    <a:bodyPr/>
                    <a:lstStyle/>
                    <a:p>
                      <a:pPr>
                        <a:lnSpc>
                          <a:spcPct val="115000"/>
                        </a:lnSpc>
                        <a:buNone/>
                      </a:pPr>
                      <a:r>
                        <a:rPr lang="en-GB" sz="1600" b="0" dirty="0">
                          <a:effectLst/>
                        </a:rPr>
                        <a:t>Bidders will be assessed for compliance with the mandatory administrative requirements</a:t>
                      </a:r>
                      <a:endParaRPr lang="en-ZA" sz="1600" b="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for compliance with the technical mandatory requirements, and the product will be evaluated for compliance to the specification.</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Bidders will be evaluated w.r.t compliance to HDI and RDP Goals (Price and Preference Points) as per section 6 of the SRCC</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nSpc>
                          <a:spcPct val="115000"/>
                        </a:lnSpc>
                        <a:buNone/>
                      </a:pPr>
                      <a:r>
                        <a:rPr lang="en-GB" sz="1600" dirty="0">
                          <a:effectLst/>
                        </a:rPr>
                        <a:t>Recommendation and award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81801249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959</TotalTime>
  <Words>5624</Words>
  <Application>Microsoft Office PowerPoint</Application>
  <PresentationFormat>On-screen Show (4:3)</PresentationFormat>
  <Paragraphs>539</Paragraphs>
  <Slides>56</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56</vt:i4>
      </vt:variant>
    </vt:vector>
  </HeadingPairs>
  <TitlesOfParts>
    <vt:vector size="63" baseType="lpstr">
      <vt:lpstr>Aptos SemiBold</vt:lpstr>
      <vt:lpstr>Arial</vt:lpstr>
      <vt:lpstr>Calibri</vt:lpstr>
      <vt:lpstr>Times New Roman</vt:lpstr>
      <vt:lpstr>Wingdings</vt:lpstr>
      <vt:lpstr>Office Theme</vt:lpstr>
      <vt:lpstr>Custom Design</vt:lpstr>
      <vt:lpstr>1 </vt:lpstr>
      <vt:lpstr>2 </vt:lpstr>
      <vt:lpstr>3 </vt:lpstr>
      <vt:lpstr>4 </vt:lpstr>
      <vt:lpstr>5 </vt:lpstr>
      <vt:lpstr>6 </vt:lpstr>
      <vt:lpstr>7 </vt:lpstr>
      <vt:lpstr>8 </vt:lpstr>
      <vt:lpstr>9 </vt:lpstr>
      <vt:lpstr>10 </vt:lpstr>
      <vt:lpstr>11 </vt:lpstr>
      <vt:lpstr>PowerPoint Presentation</vt:lpstr>
      <vt:lpstr>PowerPoint Presentation</vt:lpstr>
      <vt:lpstr>PowerPoint Presentation</vt:lpstr>
      <vt:lpstr>PowerPoint Presentation</vt:lpstr>
      <vt:lpstr>PowerPoint Presentation</vt:lpstr>
      <vt:lpstr>PowerPoint Presentation</vt:lpstr>
      <vt:lpstr>18 </vt:lpstr>
      <vt:lpstr>PowerPoint Presentation</vt:lpstr>
      <vt:lpstr>PowerPoint Presentation</vt:lpstr>
      <vt:lpstr>PowerPoint Presentation</vt:lpstr>
      <vt:lpstr>PowerPoint Presentation</vt:lpstr>
      <vt:lpstr>23 </vt:lpstr>
      <vt:lpstr>24 </vt:lpstr>
      <vt:lpstr>25 </vt:lpstr>
      <vt:lpstr>26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37 </vt:lpstr>
      <vt:lpstr>38 </vt:lpstr>
      <vt:lpstr>39 </vt:lpstr>
      <vt:lpstr>40 </vt:lpstr>
      <vt:lpstr>41 </vt:lpstr>
      <vt:lpstr>42 </vt:lpstr>
      <vt:lpstr>43 </vt:lpstr>
      <vt:lpstr>44 </vt:lpstr>
      <vt:lpstr>45 </vt:lpstr>
      <vt:lpstr>46 </vt:lpstr>
      <vt:lpstr>47 </vt:lpstr>
      <vt:lpstr>48 </vt:lpstr>
      <vt:lpstr>PowerPoint Presentation</vt:lpstr>
      <vt:lpstr>50 </vt:lpstr>
      <vt:lpstr>51 </vt:lpstr>
      <vt:lpstr>52 </vt:lpstr>
      <vt:lpstr>53 </vt:lpstr>
      <vt:lpstr>54 </vt:lpstr>
      <vt:lpstr>55 </vt:lpstr>
      <vt:lpstr>56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Schmim</dc:creator>
  <cp:lastModifiedBy>Bernadette Stevens</cp:lastModifiedBy>
  <cp:revision>194</cp:revision>
  <dcterms:created xsi:type="dcterms:W3CDTF">2013-10-17T06:13:57Z</dcterms:created>
  <dcterms:modified xsi:type="dcterms:W3CDTF">2025-11-07T07:15:57Z</dcterms:modified>
</cp:coreProperties>
</file>