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7"/>
  </p:notesMasterIdLst>
  <p:handoutMasterIdLst>
    <p:handoutMasterId r:id="rId58"/>
  </p:handoutMasterIdLst>
  <p:sldIdLst>
    <p:sldId id="256" r:id="rId3"/>
    <p:sldId id="257" r:id="rId4"/>
    <p:sldId id="320" r:id="rId5"/>
    <p:sldId id="262" r:id="rId6"/>
    <p:sldId id="263" r:id="rId7"/>
    <p:sldId id="406" r:id="rId8"/>
    <p:sldId id="264" r:id="rId9"/>
    <p:sldId id="439" r:id="rId10"/>
    <p:sldId id="313" r:id="rId11"/>
    <p:sldId id="265" r:id="rId12"/>
    <p:sldId id="410" r:id="rId13"/>
    <p:sldId id="411" r:id="rId14"/>
    <p:sldId id="365" r:id="rId15"/>
    <p:sldId id="366" r:id="rId16"/>
    <p:sldId id="367" r:id="rId17"/>
    <p:sldId id="447" r:id="rId18"/>
    <p:sldId id="392" r:id="rId19"/>
    <p:sldId id="310" r:id="rId20"/>
    <p:sldId id="393" r:id="rId21"/>
    <p:sldId id="441" r:id="rId22"/>
    <p:sldId id="395" r:id="rId23"/>
    <p:sldId id="396" r:id="rId24"/>
    <p:sldId id="260" r:id="rId25"/>
    <p:sldId id="417" r:id="rId26"/>
    <p:sldId id="271" r:id="rId27"/>
    <p:sldId id="413" r:id="rId28"/>
    <p:sldId id="448" r:id="rId29"/>
    <p:sldId id="449" r:id="rId30"/>
    <p:sldId id="450" r:id="rId31"/>
    <p:sldId id="451" r:id="rId32"/>
    <p:sldId id="453" r:id="rId33"/>
    <p:sldId id="452" r:id="rId34"/>
    <p:sldId id="454" r:id="rId35"/>
    <p:sldId id="455" r:id="rId36"/>
    <p:sldId id="456" r:id="rId37"/>
    <p:sldId id="457" r:id="rId38"/>
    <p:sldId id="418" r:id="rId39"/>
    <p:sldId id="292" r:id="rId40"/>
    <p:sldId id="314" r:id="rId41"/>
    <p:sldId id="261" r:id="rId42"/>
    <p:sldId id="297" r:id="rId43"/>
    <p:sldId id="287" r:id="rId44"/>
    <p:sldId id="288" r:id="rId45"/>
    <p:sldId id="299" r:id="rId46"/>
    <p:sldId id="289" r:id="rId47"/>
    <p:sldId id="300" r:id="rId48"/>
    <p:sldId id="397" r:id="rId49"/>
    <p:sldId id="290" r:id="rId50"/>
    <p:sldId id="283" r:id="rId51"/>
    <p:sldId id="301" r:id="rId52"/>
    <p:sldId id="302" r:id="rId53"/>
    <p:sldId id="326" r:id="rId54"/>
    <p:sldId id="282" r:id="rId55"/>
    <p:sldId id="322" r:id="rId5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239" autoAdjust="0"/>
  </p:normalViewPr>
  <p:slideViewPr>
    <p:cSldViewPr>
      <p:cViewPr varScale="1">
        <p:scale>
          <a:sx n="99" d="100"/>
          <a:sy n="99" d="100"/>
        </p:scale>
        <p:origin x="154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2/19/2026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2/19/2026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D5B60AA3-F72E-4548-86CB-B383ACA2DF0F}" type="datetime1">
              <a:rPr lang="en-US" smtClean="0"/>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18</a:t>
            </a:fld>
            <a:endParaRPr lang="en-ZA"/>
          </a:p>
        </p:txBody>
      </p:sp>
    </p:spTree>
    <p:extLst>
      <p:ext uri="{BB962C8B-B14F-4D97-AF65-F5344CB8AC3E}">
        <p14:creationId xmlns:p14="http://schemas.microsoft.com/office/powerpoint/2010/main" val="287102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2/19/2026</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34</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41</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2/19/2026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53</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2/19/2026</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C7-5CF3-6FF0-7739-D245FEB0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ECBF-04D8-DDE6-41AB-41D56326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89019-B39C-7B14-AB78-AFD39264AC74}"/>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0FB40D80-C67E-F2A8-31AB-1C7270D4E328}"/>
              </a:ext>
            </a:extLst>
          </p:cNvPr>
          <p:cNvSpPr>
            <a:spLocks noGrp="1"/>
          </p:cNvSpPr>
          <p:nvPr>
            <p:ph type="dt" idx="1"/>
          </p:nvPr>
        </p:nvSpPr>
        <p:spPr/>
        <p:txBody>
          <a:bodyPr/>
          <a:lstStyle/>
          <a:p>
            <a:fld id="{A36A1E35-2C56-4B77-8D79-EB9463FA6A40}" type="datetime1">
              <a:rPr lang="en-US" smtClean="0"/>
              <a:pPr/>
              <a:t>2/19/2026</a:t>
            </a:fld>
            <a:endParaRPr lang="en-ZA"/>
          </a:p>
        </p:txBody>
      </p:sp>
      <p:sp>
        <p:nvSpPr>
          <p:cNvPr id="5" name="Footer Placeholder 4">
            <a:extLst>
              <a:ext uri="{FF2B5EF4-FFF2-40B4-BE49-F238E27FC236}">
                <a16:creationId xmlns:a16="http://schemas.microsoft.com/office/drawing/2014/main" id="{201DBF86-3C35-D631-6B70-10983F391FD2}"/>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FE9A010-A4B7-3F3E-B3DE-A0129AF672E4}"/>
              </a:ext>
            </a:extLst>
          </p:cNvPr>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4287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2/19/2026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2/19/2026</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114055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southafrica.info/services/government/hotline-anticorruption.htm" TargetMode="External"/></Relationships>
</file>

<file path=ppt/slides/_rels/slide54.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HP01-2025TB/01</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20 February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104325" y="1120676"/>
            <a:ext cx="9069829" cy="5032147"/>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AND PBD3.1: BID SIGNATURE AUTHORISATION</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 is required for bids submitted by a single bidding entity.</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PBD3.1 is required for bids submitted by a multi-entity bidding enterprise as described in section 4.3 of this SRCC.</a:t>
            </a:r>
          </a:p>
          <a:p>
            <a:pPr marL="285750" indent="-285750">
              <a:lnSpc>
                <a:spcPct val="150000"/>
              </a:lnSpc>
              <a:buFont typeface="Arial" panose="020B0604020202020204" pitchFamily="34" charset="0"/>
              <a:buChar char="•"/>
            </a:pPr>
            <a:r>
              <a:rPr lang="en-GB" dirty="0">
                <a:latin typeface="Arial" pitchFamily="34" charset="0"/>
                <a:cs typeface="Arial" pitchFamily="34" charset="0"/>
              </a:rPr>
              <a:t>The PBD3 or PBD3.1 must be the original template from the bid pack.</a:t>
            </a:r>
          </a:p>
          <a:p>
            <a:pPr marL="285750" indent="-285750">
              <a:lnSpc>
                <a:spcPct val="150000"/>
              </a:lnSpc>
              <a:buFont typeface="Arial" panose="020B0604020202020204" pitchFamily="34" charset="0"/>
              <a:buChar char="•"/>
            </a:pPr>
            <a:r>
              <a:rPr lang="en-GB" dirty="0">
                <a:latin typeface="Arial" pitchFamily="34" charset="0"/>
                <a:cs typeface="Arial" pitchFamily="34" charset="0"/>
              </a:rPr>
              <a:t>If a copy of this mandatory document is submitted, it must be certified by a Commissioner of Oaths as a true copy of the original. Failure to comply will render the bid non-responsive.</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AFBD724-6996-658B-11B3-6BDA0A082E34}"/>
              </a:ext>
            </a:extLst>
          </p:cNvPr>
          <p:cNvPicPr>
            <a:picLocks noChangeAspect="1"/>
          </p:cNvPicPr>
          <p:nvPr/>
        </p:nvPicPr>
        <p:blipFill>
          <a:blip r:embed="rId3"/>
          <a:stretch>
            <a:fillRect/>
          </a:stretch>
        </p:blipFill>
        <p:spPr>
          <a:xfrm>
            <a:off x="3118309" y="4060795"/>
            <a:ext cx="5630155" cy="2793441"/>
          </a:xfrm>
          <a:prstGeom prst="rect">
            <a:avLst/>
          </a:prstGeom>
        </p:spPr>
      </p:pic>
    </p:spTree>
    <p:extLst>
      <p:ext uri="{BB962C8B-B14F-4D97-AF65-F5344CB8AC3E}">
        <p14:creationId xmlns:p14="http://schemas.microsoft.com/office/powerpoint/2010/main" val="33597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646331"/>
          </a:xfrm>
          <a:prstGeom prst="rect">
            <a:avLst/>
          </a:prstGeom>
          <a:solidFill>
            <a:schemeClr val="bg1"/>
          </a:solidFill>
        </p:spPr>
        <p:txBody>
          <a:bodyPr wrap="square">
            <a:spAutoFit/>
          </a:bodyPr>
          <a:lstStyle/>
          <a:p>
            <a:pPr algn="just">
              <a:spcBef>
                <a:spcPts val="600"/>
              </a:spcBef>
              <a:spcAft>
                <a:spcPts val="600"/>
              </a:spcAft>
            </a:pPr>
            <a:r>
              <a:rPr lang="en-GB" dirty="0">
                <a:latin typeface="Arial" panose="020B0604020202020204" pitchFamily="34" charset="0"/>
                <a:cs typeface="Arial" panose="020B0604020202020204" pitchFamily="34" charset="0"/>
              </a:rPr>
              <a:t>Entities specified in the </a:t>
            </a:r>
            <a:r>
              <a:rPr lang="en-GB" b="1" dirty="0">
                <a:latin typeface="Arial" panose="020B0604020202020204" pitchFamily="34" charset="0"/>
                <a:cs typeface="Arial" panose="020B0604020202020204" pitchFamily="34" charset="0"/>
              </a:rPr>
              <a:t>signed agreement between the bidder and the applicant</a:t>
            </a:r>
            <a:r>
              <a:rPr lang="en-GB" dirty="0">
                <a:latin typeface="Arial" panose="020B0604020202020204" pitchFamily="34" charset="0"/>
                <a:cs typeface="Arial" panose="020B0604020202020204" pitchFamily="34" charset="0"/>
              </a:rPr>
              <a:t> must submit all mandatory documents including the following:</a:t>
            </a:r>
          </a:p>
        </p:txBody>
      </p:sp>
      <p:sp>
        <p:nvSpPr>
          <p:cNvPr id="11" name="TextBox 10">
            <a:extLst>
              <a:ext uri="{FF2B5EF4-FFF2-40B4-BE49-F238E27FC236}">
                <a16:creationId xmlns:a16="http://schemas.microsoft.com/office/drawing/2014/main" id="{0C09B977-ECD1-E66B-2369-1B1AB68AEA18}"/>
              </a:ext>
            </a:extLst>
          </p:cNvPr>
          <p:cNvSpPr txBox="1"/>
          <p:nvPr/>
        </p:nvSpPr>
        <p:spPr>
          <a:xfrm>
            <a:off x="339374" y="1700808"/>
            <a:ext cx="3958480" cy="4390946"/>
          </a:xfrm>
          <a:prstGeom prst="rect">
            <a:avLst/>
          </a:prstGeom>
          <a:solidFill>
            <a:schemeClr val="accent1">
              <a:lumMod val="20000"/>
              <a:lumOff val="80000"/>
            </a:schemeClr>
          </a:solidFill>
          <a:ln>
            <a:noFill/>
          </a:ln>
        </p:spPr>
        <p:txBody>
          <a:bodyPr wrap="square">
            <a:spAutoFit/>
          </a:bodyPr>
          <a:lstStyle/>
          <a:p>
            <a:pPr marL="285750" indent="-285750">
              <a:spcBef>
                <a:spcPts val="600"/>
              </a:spcBef>
              <a:spcAft>
                <a:spcPts val="600"/>
              </a:spcAft>
              <a:buFont typeface="Arial" panose="020B0604020202020204" pitchFamily="34" charset="0"/>
              <a:buChar char="•"/>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SBD 1: Invitation to bid.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4: Declaration of interest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SBD5: The National Industrial 	 	   Participation Programme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PBD8: Declaration of compliance </a:t>
            </a:r>
          </a:p>
          <a:p>
            <a:pPr>
              <a:spcBef>
                <a:spcPts val="200"/>
              </a:spcBef>
              <a:spcAft>
                <a:spcPts val="200"/>
              </a:spcAft>
            </a:pPr>
            <a:r>
              <a:rPr lang="en-GB" dirty="0">
                <a:latin typeface="Arial" panose="020B0604020202020204" pitchFamily="34" charset="0"/>
                <a:cs typeface="Arial" panose="020B0604020202020204" pitchFamily="34" charset="0"/>
              </a:rPr>
              <a:t>	SRCC and GCC</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 9.1/PBD9.2: Directors &amp; Owners</a:t>
            </a:r>
            <a:endParaRPr lang="en-ZA" dirty="0"/>
          </a:p>
        </p:txBody>
      </p:sp>
      <p:sp>
        <p:nvSpPr>
          <p:cNvPr id="13" name="TextBox 12">
            <a:extLst>
              <a:ext uri="{FF2B5EF4-FFF2-40B4-BE49-F238E27FC236}">
                <a16:creationId xmlns:a16="http://schemas.microsoft.com/office/drawing/2014/main" id="{795B7F4A-B137-A4F6-8975-49608B88D7CF}"/>
              </a:ext>
            </a:extLst>
          </p:cNvPr>
          <p:cNvSpPr txBox="1"/>
          <p:nvPr/>
        </p:nvSpPr>
        <p:spPr>
          <a:xfrm>
            <a:off x="5220072" y="1803975"/>
            <a:ext cx="3571614" cy="3980577"/>
          </a:xfrm>
          <a:prstGeom prst="rect">
            <a:avLst/>
          </a:prstGeom>
          <a:solidFill>
            <a:schemeClr val="accent3">
              <a:lumMod val="40000"/>
              <a:lumOff val="60000"/>
            </a:schemeClr>
          </a:solidFill>
        </p:spPr>
        <p:txBody>
          <a:bodyPr wrap="square">
            <a:spAutoFit/>
          </a:bodyPr>
          <a:lstStyle/>
          <a:p>
            <a:pPr marL="285750" indent="-285750">
              <a:spcBef>
                <a:spcPts val="200"/>
              </a:spcBef>
              <a:spcAft>
                <a:spcPts val="200"/>
              </a:spcAft>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 9.2 Directors &amp; Owners</a:t>
            </a: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0BDC977-6173-9CA9-6945-2705669C93C0}"/>
              </a:ext>
            </a:extLst>
          </p:cNvPr>
          <p:cNvSpPr txBox="1"/>
          <p:nvPr/>
        </p:nvSpPr>
        <p:spPr>
          <a:xfrm>
            <a:off x="4135748" y="4060429"/>
            <a:ext cx="4655938" cy="2031325"/>
          </a:xfrm>
          <a:prstGeom prst="rect">
            <a:avLst/>
          </a:prstGeom>
          <a:solidFill>
            <a:schemeClr val="accent4">
              <a:lumMod val="60000"/>
              <a:lumOff val="40000"/>
            </a:schemeClr>
          </a:solidFill>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PBD3.1: Bid Signature Authorisation</a:t>
            </a:r>
          </a:p>
          <a:p>
            <a:r>
              <a:rPr lang="en-GB" dirty="0">
                <a:latin typeface="Arial" panose="020B0604020202020204" pitchFamily="34" charset="0"/>
                <a:ea typeface="Times New Roman" panose="02020603050405020304" pitchFamily="18" charset="0"/>
                <a:cs typeface="Arial" panose="020B0604020202020204" pitchFamily="34" charset="0"/>
              </a:rPr>
              <a:t>              One document (PBD 3.1)</a:t>
            </a:r>
          </a:p>
          <a:p>
            <a:r>
              <a:rPr lang="en-GB" sz="1800" dirty="0">
                <a:latin typeface="Arial" panose="020B0604020202020204" pitchFamily="34" charset="0"/>
                <a:ea typeface="Times New Roman" panose="02020603050405020304" pitchFamily="18" charset="0"/>
                <a:cs typeface="Arial" panose="020B0604020202020204" pitchFamily="34" charset="0"/>
              </a:rPr>
              <a:t>Signed by PBD9.1</a:t>
            </a:r>
            <a:r>
              <a:rPr lang="en-GB" dirty="0">
                <a:latin typeface="Arial" panose="020B0604020202020204" pitchFamily="34" charset="0"/>
                <a:ea typeface="Times New Roman" panose="02020603050405020304" pitchFamily="18" charset="0"/>
                <a:cs typeface="Arial" panose="020B0604020202020204" pitchFamily="34" charset="0"/>
              </a:rPr>
              <a:t>/</a:t>
            </a:r>
            <a:r>
              <a:rPr lang="en-GB" sz="1800" dirty="0">
                <a:latin typeface="Arial" panose="020B0604020202020204" pitchFamily="34" charset="0"/>
                <a:ea typeface="Times New Roman" panose="02020603050405020304" pitchFamily="18" charset="0"/>
                <a:cs typeface="Arial" panose="020B0604020202020204" pitchFamily="34" charset="0"/>
              </a:rPr>
              <a:t>PBD9.2 directors </a:t>
            </a:r>
            <a:r>
              <a:rPr lang="en-GB" dirty="0">
                <a:latin typeface="Arial" panose="020B0604020202020204" pitchFamily="34" charset="0"/>
                <a:ea typeface="Times New Roman" panose="02020603050405020304" pitchFamily="18" charset="0"/>
                <a:cs typeface="Arial" panose="020B0604020202020204" pitchFamily="34" charset="0"/>
              </a:rPr>
              <a:t>of both entities</a:t>
            </a:r>
            <a:endParaRPr lang="en-GB" sz="1800" dirty="0">
              <a:latin typeface="Arial" panose="020B0604020202020204" pitchFamily="34" charset="0"/>
              <a:ea typeface="Times New Roman" panose="02020603050405020304" pitchFamily="18" charset="0"/>
              <a:cs typeface="Arial" panose="020B0604020202020204" pitchFamily="34" charset="0"/>
            </a:endParaRPr>
          </a:p>
          <a:p>
            <a:r>
              <a:rPr lang="en-GB" sz="1800" dirty="0">
                <a:latin typeface="Arial" panose="020B0604020202020204" pitchFamily="34" charset="0"/>
                <a:ea typeface="Times New Roman" panose="02020603050405020304" pitchFamily="18" charset="0"/>
                <a:cs typeface="Arial" panose="020B0604020202020204" pitchFamily="34" charset="0"/>
              </a:rPr>
              <a:t>(Bidder and Applicant) appointing authorised tender signatory on behalf of bidding enterprise.</a:t>
            </a:r>
            <a:endParaRPr lang="en-ZA" sz="1800" dirty="0"/>
          </a:p>
        </p:txBody>
      </p:sp>
      <p:sp>
        <p:nvSpPr>
          <p:cNvPr id="8" name="Rectangle 7">
            <a:extLst>
              <a:ext uri="{FF2B5EF4-FFF2-40B4-BE49-F238E27FC236}">
                <a16:creationId xmlns:a16="http://schemas.microsoft.com/office/drawing/2014/main" id="{6843139C-5B5D-670B-BCEA-376ECA8C0877}"/>
              </a:ext>
            </a:extLst>
          </p:cNvPr>
          <p:cNvSpPr/>
          <p:nvPr/>
        </p:nvSpPr>
        <p:spPr>
          <a:xfrm>
            <a:off x="5220072" y="1712824"/>
            <a:ext cx="3571614" cy="3461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Applicant</a:t>
            </a:r>
            <a:endParaRPr lang="en-ZA" dirty="0">
              <a:solidFill>
                <a:srgbClr val="002060"/>
              </a:solidFill>
            </a:endParaRPr>
          </a:p>
        </p:txBody>
      </p:sp>
      <p:sp>
        <p:nvSpPr>
          <p:cNvPr id="7" name="Rectangle 6">
            <a:extLst>
              <a:ext uri="{FF2B5EF4-FFF2-40B4-BE49-F238E27FC236}">
                <a16:creationId xmlns:a16="http://schemas.microsoft.com/office/drawing/2014/main" id="{00E46ACB-3FB2-8CA6-C084-B2D1A9FA4615}"/>
              </a:ext>
            </a:extLst>
          </p:cNvPr>
          <p:cNvSpPr/>
          <p:nvPr/>
        </p:nvSpPr>
        <p:spPr>
          <a:xfrm>
            <a:off x="352314" y="1732961"/>
            <a:ext cx="3945540" cy="3342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Bidder</a:t>
            </a:r>
            <a:endParaRPr lang="en-ZA" dirty="0">
              <a:solidFill>
                <a:srgbClr val="002060"/>
              </a:solidFill>
            </a:endParaRPr>
          </a:p>
        </p:txBody>
      </p:sp>
    </p:spTree>
    <p:extLst>
      <p:ext uri="{BB962C8B-B14F-4D97-AF65-F5344CB8AC3E}">
        <p14:creationId xmlns:p14="http://schemas.microsoft.com/office/powerpoint/2010/main" val="4210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a:t>
            </a:r>
            <a:r>
              <a:rPr lang="en-GB" b="1" dirty="0">
                <a:latin typeface="Arial" panose="020B0604020202020204" pitchFamily="34" charset="0"/>
                <a:cs typeface="Arial" panose="020B0604020202020204" pitchFamily="34" charset="0"/>
              </a:rPr>
              <a:t>licence to manufacture medicines</a:t>
            </a:r>
            <a:r>
              <a:rPr lang="en-GB" dirty="0">
                <a:latin typeface="Arial" panose="020B0604020202020204" pitchFamily="34" charset="0"/>
                <a:cs typeface="Arial" panose="020B0604020202020204" pitchFamily="34" charset="0"/>
              </a:rPr>
              <a:t>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08720"/>
            <a:ext cx="9144000" cy="4196020"/>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38831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If the bidder is not the applicant as required in section 5, but any of the conditions apply, a signed agreement between the bidder and the applicant must be included in the bid submission (refer to section 4.3 of the SRCC). </a:t>
            </a:r>
          </a:p>
          <a:p>
            <a:pPr marL="228600">
              <a:lnSpc>
                <a:spcPct val="150000"/>
              </a:lnSpc>
            </a:pPr>
            <a:endPar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endParaRPr lang="en-ZA" sz="1800" b="1" dirty="0">
              <a:solidFill>
                <a:schemeClr val="accent4">
                  <a:lumMod val="75000"/>
                </a:schemeClr>
              </a:solidFill>
              <a:effectLst/>
              <a:latin typeface="Arial" panose="020B0604020202020204" pitchFamily="34" charset="0"/>
              <a:ea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p:txBody>
      </p:sp>
    </p:spTree>
    <p:extLst>
      <p:ext uri="{BB962C8B-B14F-4D97-AF65-F5344CB8AC3E}">
        <p14:creationId xmlns:p14="http://schemas.microsoft.com/office/powerpoint/2010/main" val="24925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2954655"/>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16 March 2026</a:t>
            </a:r>
          </a:p>
          <a:p>
            <a:pPr>
              <a:lnSpc>
                <a:spcPct val="150000"/>
              </a:lnSpc>
            </a:pPr>
            <a:endParaRPr lang="en-US" b="1" dirty="0">
              <a:solidFill>
                <a:srgbClr val="0070C0"/>
              </a:solidFill>
              <a:latin typeface="Arial" pitchFamily="34" charset="0"/>
              <a:cs typeface="Arial" pitchFamily="34" charset="0"/>
            </a:endParaRP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HP01-2025TB/01 – </a:t>
            </a:r>
            <a:r>
              <a:rPr lang="en-US" b="1" dirty="0">
                <a:latin typeface="Arial" pitchFamily="34" charset="0"/>
                <a:cs typeface="Arial" pitchFamily="34" charset="0"/>
              </a:rPr>
              <a:t>period ending 30 September 2027</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86F2-F405-53EE-02E9-C86029D3C8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7C59E-61F7-353D-EDC6-3239D79983F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2C9E8B7-1E2F-551B-8992-05066C539B81}"/>
              </a:ext>
            </a:extLst>
          </p:cNvPr>
          <p:cNvSpPr txBox="1"/>
          <p:nvPr/>
        </p:nvSpPr>
        <p:spPr>
          <a:xfrm>
            <a:off x="0" y="1124744"/>
            <a:ext cx="9144000" cy="3679341"/>
          </a:xfrm>
          <a:prstGeom prst="rect">
            <a:avLst/>
          </a:prstGeom>
          <a:solidFill>
            <a:schemeClr val="bg1"/>
          </a:solidFill>
        </p:spPr>
        <p:txBody>
          <a:bodyPr wrap="square">
            <a:spAutoFit/>
          </a:bodyPr>
          <a:lstStyle/>
          <a:p>
            <a:pPr lvl="0" algn="just">
              <a:lnSpc>
                <a:spcPct val="150000"/>
              </a:lnSpc>
              <a:spcAft>
                <a:spcPts val="800"/>
              </a:spcAft>
            </a:pPr>
            <a:r>
              <a:rPr lang="en-US" dirty="0">
                <a:latin typeface="Arial" panose="020B0604020202020204" pitchFamily="34" charset="0"/>
                <a:cs typeface="Arial" panose="020B0604020202020204" pitchFamily="34" charset="0"/>
              </a:rPr>
              <a:t>Continue:</a:t>
            </a:r>
          </a:p>
          <a:p>
            <a:pPr marL="285750" lvl="0" indent="-285750" algn="just">
              <a:lnSpc>
                <a:spcPct val="150000"/>
              </a:lnSpc>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An MRC (Medicines Registration Certificate) as per section 5, where one of the parties in the consortium, joint venture (incorporated or unincorporated) or partnership 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2403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5028236"/>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0" y="1052736"/>
            <a:ext cx="9144000" cy="2574487"/>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04018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827584" y="1652607"/>
            <a:ext cx="5184575" cy="169243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  / </a:t>
            </a:r>
            <a:r>
              <a:rPr lang="en-US" dirty="0">
                <a:solidFill>
                  <a:schemeClr val="bg1"/>
                </a:solidFill>
                <a:latin typeface="Arial" panose="020B0604020202020204" pitchFamily="34" charset="0"/>
              </a:rPr>
              <a:t>Public Procurement Act, 2024 </a:t>
            </a:r>
            <a:endParaRPr lang="en-US" sz="1800" b="0" i="0" u="none" strike="noStrike" baseline="0" dirty="0">
              <a:solidFill>
                <a:schemeClr val="bg1"/>
              </a:solidFill>
              <a:latin typeface="Arial" panose="020B0604020202020204" pitchFamily="34" charset="0"/>
            </a:endParaRPr>
          </a:p>
        </p:txBody>
      </p:sp>
      <p:sp>
        <p:nvSpPr>
          <p:cNvPr id="7" name="TextBox 6">
            <a:extLst>
              <a:ext uri="{FF2B5EF4-FFF2-40B4-BE49-F238E27FC236}">
                <a16:creationId xmlns:a16="http://schemas.microsoft.com/office/drawing/2014/main" id="{AE7942BB-D1DD-AA4D-F676-9FDE139B4E42}"/>
              </a:ext>
            </a:extLst>
          </p:cNvPr>
          <p:cNvSpPr txBox="1"/>
          <p:nvPr/>
        </p:nvSpPr>
        <p:spPr>
          <a:xfrm>
            <a:off x="653216" y="3773939"/>
            <a:ext cx="8262084" cy="1477328"/>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 Pre-determined B-BBEE Level scoring was removed for the Price and Preference points scoring system - 90/10 or 80/20</a:t>
            </a:r>
          </a:p>
          <a:p>
            <a:pPr marL="285750" indent="-285750">
              <a:buFont typeface="Arial" panose="020B0604020202020204" pitchFamily="34" charset="0"/>
              <a:buChar char="•"/>
              <a:defRPr sz="1800"/>
            </a:pPr>
            <a:endParaRPr lang="en-US" dirty="0"/>
          </a:p>
          <a:p>
            <a:pPr marL="285750" indent="-285750">
              <a:buFont typeface="Arial" panose="020B0604020202020204" pitchFamily="34" charset="0"/>
              <a:buChar char="•"/>
              <a:defRPr sz="1800"/>
            </a:pPr>
            <a:r>
              <a:rPr lang="en-US" dirty="0"/>
              <a:t>Preference points to be allocated for HDI Equity Ownership and compliance to specific goal/s i.e., Promotion of South African owned enterprises</a:t>
            </a:r>
          </a:p>
        </p:txBody>
      </p:sp>
      <p:pic>
        <p:nvPicPr>
          <p:cNvPr id="4" name="Picture 3">
            <a:extLst>
              <a:ext uri="{FF2B5EF4-FFF2-40B4-BE49-F238E27FC236}">
                <a16:creationId xmlns:a16="http://schemas.microsoft.com/office/drawing/2014/main" id="{C3073486-BDCB-2253-4ED9-4DDD099C07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6226063" y="1645471"/>
            <a:ext cx="2689237" cy="1600736"/>
          </a:xfrm>
          <a:prstGeom prst="rect">
            <a:avLst/>
          </a:prstGeom>
          <a:ln w="57150">
            <a:solidFill>
              <a:schemeClr val="tx2">
                <a:lumMod val="40000"/>
                <a:lumOff val="60000"/>
              </a:schemeClr>
            </a:solidFill>
          </a:ln>
        </p:spPr>
      </p:pic>
    </p:spTree>
    <p:extLst>
      <p:ext uri="{BB962C8B-B14F-4D97-AF65-F5344CB8AC3E}">
        <p14:creationId xmlns:p14="http://schemas.microsoft.com/office/powerpoint/2010/main" val="4170378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A55E12-C9A7-CAC7-A931-B20331F7584C}"/>
              </a:ext>
            </a:extLst>
          </p:cNvPr>
          <p:cNvSpPr/>
          <p:nvPr/>
        </p:nvSpPr>
        <p:spPr>
          <a:xfrm>
            <a:off x="336004" y="3933056"/>
            <a:ext cx="8268444" cy="1872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395536" y="1326468"/>
            <a:ext cx="8579296" cy="4478796"/>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Organs of State may select preference points allocations and select own specific goal/s within the framework of the Regulations when:</a:t>
            </a:r>
          </a:p>
          <a:p>
            <a:pPr marL="0" indent="0" algn="ctr">
              <a:buNone/>
            </a:pPr>
            <a:r>
              <a:rPr lang="en-ZA" i="1" dirty="0">
                <a:cs typeface="Arial" pitchFamily="34" charset="0"/>
              </a:rPr>
              <a:t>“contracting with persons, or categories of persons, </a:t>
            </a:r>
          </a:p>
          <a:p>
            <a:pPr marL="0" indent="0" algn="ctr">
              <a:buNone/>
            </a:pPr>
            <a:r>
              <a:rPr lang="en-ZA" i="1" dirty="0">
                <a:cs typeface="Arial" pitchFamily="34" charset="0"/>
              </a:rPr>
              <a:t>historically disadvantaged by unfair discrimination </a:t>
            </a:r>
          </a:p>
          <a:p>
            <a:pPr marL="0" indent="0" algn="ctr">
              <a:buNone/>
            </a:pPr>
            <a:r>
              <a:rPr lang="en-ZA" i="1" dirty="0">
                <a:cs typeface="Arial" pitchFamily="34" charset="0"/>
              </a:rPr>
              <a:t>on the basis of race, gender and disability “</a:t>
            </a:r>
          </a:p>
          <a:p>
            <a:pPr marL="0" indent="0">
              <a:buNone/>
            </a:pPr>
            <a:endParaRPr lang="en-US" sz="1050" dirty="0"/>
          </a:p>
          <a:p>
            <a:pPr marL="0" indent="0">
              <a:buNone/>
            </a:pPr>
            <a:r>
              <a:rPr lang="en-US" dirty="0"/>
              <a:t>The NDoH specific goal was introduced through a formal BEC process</a:t>
            </a:r>
          </a:p>
          <a:p>
            <a:pPr marL="742950" lvl="2" indent="-342900"/>
            <a:r>
              <a:rPr lang="en-US" sz="1800" dirty="0"/>
              <a:t>Goal : </a:t>
            </a:r>
            <a:r>
              <a:rPr lang="en-US" sz="1800" i="1" dirty="0"/>
              <a:t>“Promotion of South African owned enterprises”</a:t>
            </a:r>
            <a:r>
              <a:rPr lang="en-US" sz="1800" dirty="0"/>
              <a:t> </a:t>
            </a:r>
          </a:p>
          <a:p>
            <a:pPr marL="0" indent="0">
              <a:buNone/>
            </a:pPr>
            <a:endParaRPr lang="en-US" sz="1050" dirty="0"/>
          </a:p>
          <a:p>
            <a:pPr marL="0" indent="0">
              <a:buNone/>
            </a:pPr>
            <a:r>
              <a:rPr lang="en-US" dirty="0">
                <a:solidFill>
                  <a:schemeClr val="bg1"/>
                </a:solidFill>
              </a:rPr>
              <a:t>This tender</a:t>
            </a:r>
          </a:p>
          <a:p>
            <a:r>
              <a:rPr lang="en-US" dirty="0">
                <a:solidFill>
                  <a:schemeClr val="bg1"/>
                </a:solidFill>
              </a:rPr>
              <a:t>Price and Preference points  : 90/10 </a:t>
            </a:r>
          </a:p>
          <a:p>
            <a:r>
              <a:rPr lang="en-US" dirty="0">
                <a:solidFill>
                  <a:schemeClr val="bg1"/>
                </a:solidFill>
              </a:rPr>
              <a:t>Points allocated for HDI equity ownership and South African ownership in bidding enterprise (supported by individual share certificates).</a:t>
            </a:r>
          </a:p>
          <a:p>
            <a:r>
              <a:rPr lang="en-US" dirty="0">
                <a:solidFill>
                  <a:schemeClr val="bg1"/>
                </a:solidFill>
              </a:rPr>
              <a:t>B-BBEE certificate not required - not used as a measurement tool</a:t>
            </a:r>
          </a:p>
          <a:p>
            <a:pPr marL="0" indent="0">
              <a:buNone/>
            </a:pPr>
            <a:endParaRPr lang="en-US" b="1" dirty="0"/>
          </a:p>
          <a:p>
            <a:endParaRPr lang="en-US" dirty="0"/>
          </a:p>
          <a:p>
            <a:pPr marL="742950" lvl="2" indent="-342900"/>
            <a:endParaRPr lang="en-ZA" dirty="0"/>
          </a:p>
        </p:txBody>
      </p:sp>
    </p:spTree>
    <p:extLst>
      <p:ext uri="{BB962C8B-B14F-4D97-AF65-F5344CB8AC3E}">
        <p14:creationId xmlns:p14="http://schemas.microsoft.com/office/powerpoint/2010/main" val="347088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5027017"/>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Seven documents </a:t>
            </a:r>
            <a:r>
              <a:rPr lang="en-ZA" dirty="0">
                <a:latin typeface="Arial" pitchFamily="34" charset="0"/>
                <a:cs typeface="Arial" pitchFamily="34" charset="0"/>
              </a:rPr>
              <a:t>must be downloaded per tender and saved: </a:t>
            </a:r>
          </a:p>
          <a:p>
            <a:pPr lvl="2" indent="-457200">
              <a:lnSpc>
                <a:spcPct val="150000"/>
              </a:lnSpc>
              <a:buAutoNum type="arabicParenR"/>
              <a:defRPr/>
            </a:pPr>
            <a:r>
              <a:rPr lang="en-ZA" dirty="0">
                <a:latin typeface="Arial" pitchFamily="34" charset="0"/>
                <a:cs typeface="Arial" pitchFamily="34" charset="0"/>
              </a:rPr>
              <a:t>Bid pack </a:t>
            </a:r>
            <a:endParaRPr lang="en-ZA" b="1" dirty="0">
              <a:latin typeface="Arial" pitchFamily="34" charset="0"/>
              <a:cs typeface="Arial" pitchFamily="34" charset="0"/>
            </a:endParaRPr>
          </a:p>
          <a:p>
            <a:pPr lvl="2" indent="-457200">
              <a:lnSpc>
                <a:spcPct val="150000"/>
              </a:lnSpc>
              <a:defRPr/>
            </a:pPr>
            <a:r>
              <a:rPr lang="en-ZA" dirty="0">
                <a:latin typeface="Arial" pitchFamily="34" charset="0"/>
                <a:cs typeface="Arial" pitchFamily="34" charset="0"/>
              </a:rPr>
              <a:t>2)    Bid Response Document (Excel)</a:t>
            </a:r>
          </a:p>
          <a:p>
            <a:pPr lvl="2" indent="-457200">
              <a:lnSpc>
                <a:spcPct val="150000"/>
              </a:lnSpc>
              <a:buAutoNum type="arabicParenR" startAt="3"/>
              <a:defRPr/>
            </a:pPr>
            <a:r>
              <a:rPr lang="en-ZA" dirty="0">
                <a:latin typeface="Arial" pitchFamily="34" charset="0"/>
                <a:cs typeface="Arial" pitchFamily="34" charset="0"/>
              </a:rPr>
              <a:t>Annexure A – Checklist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(Excel)</a:t>
            </a:r>
          </a:p>
          <a:p>
            <a:pPr marL="800100" lvl="2" indent="-342900">
              <a:lnSpc>
                <a:spcPct val="150000"/>
              </a:lnSpc>
              <a:buAutoNum type="arabicParenR" startAt="6"/>
              <a:defRPr/>
            </a:pPr>
            <a:r>
              <a:rPr lang="en-ZA" dirty="0">
                <a:latin typeface="Arial" pitchFamily="34" charset="0"/>
                <a:cs typeface="Arial" pitchFamily="34" charset="0"/>
              </a:rPr>
              <a:t>  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(Excel)</a:t>
            </a:r>
          </a:p>
          <a:p>
            <a:pPr marL="800100" lvl="2" indent="-342900">
              <a:lnSpc>
                <a:spcPct val="150000"/>
              </a:lnSpc>
              <a:buAutoNum type="arabicParenR" startAt="6"/>
              <a:defRPr/>
            </a:pPr>
            <a:r>
              <a:rPr lang="en-ZA" dirty="0">
                <a:latin typeface="Arial" pitchFamily="34" charset="0"/>
                <a:cs typeface="Arial" pitchFamily="34" charset="0"/>
              </a:rPr>
              <a:t>  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(Excel)</a:t>
            </a:r>
            <a:endParaRPr lang="en-ZA" dirty="0">
              <a:latin typeface="Arial" pitchFamily="34" charset="0"/>
              <a:cs typeface="Arial" pitchFamily="34" charset="0"/>
            </a:endParaRPr>
          </a:p>
          <a:p>
            <a:pPr marL="457200" lvl="2">
              <a:lnSpc>
                <a:spcPct val="150000"/>
              </a:lnSpc>
              <a:defRPr/>
            </a:pPr>
            <a:r>
              <a:rPr lang="en-ZA" dirty="0">
                <a:latin typeface="Arial" pitchFamily="34" charset="0"/>
                <a:cs typeface="Arial" pitchFamily="34" charset="0"/>
              </a:rPr>
              <a:t>All Excel documents provided must be completed in excel and additionally be submitted as Set 3 in excel.</a:t>
            </a:r>
          </a:p>
          <a:p>
            <a:pPr marL="457200" lvl="2" algn="ctr">
              <a:lnSpc>
                <a:spcPct val="150000"/>
              </a:lnSpc>
              <a:defRPr/>
            </a:pPr>
            <a:r>
              <a:rPr lang="en-ZA" sz="1600"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sz="16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Points Allocation – SBD6.1</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3832477" cy="276999"/>
              </a:xfrm>
              <a:prstGeom prst="rect">
                <a:avLst/>
              </a:prstGeom>
              <a:noFill/>
            </p:spPr>
            <p:txBody>
              <a:bodyPr wrap="none" rtlCol="0">
                <a:spAutoFit/>
              </a:bodyPr>
              <a:lstStyle/>
              <a:p>
                <a:r>
                  <a:rPr lang="en-US" sz="1200" dirty="0">
                    <a:solidFill>
                      <a:schemeClr val="tx1">
                        <a:lumMod val="65000"/>
                        <a:lumOff val="35000"/>
                      </a:schemeClr>
                    </a:solidFill>
                    <a:latin typeface="Aptos SemiBold" panose="020B0004020202020204" pitchFamily="34" charset="0"/>
                    <a:cs typeface="Arial" panose="020B0604020202020204" pitchFamily="34" charset="0"/>
                  </a:rPr>
                  <a:t>Specific Goal : </a:t>
                </a:r>
                <a:r>
                  <a:rPr lang="en-US" sz="1200" dirty="0">
                    <a:solidFill>
                      <a:schemeClr val="tx1">
                        <a:lumMod val="65000"/>
                        <a:lumOff val="35000"/>
                      </a:schemeClr>
                    </a:solidFill>
                    <a:latin typeface="Aptos SemiBold" panose="020B0004020202020204" pitchFamily="34" charset="0"/>
                  </a:rPr>
                  <a:t>Promotion of South African owned enterprises</a:t>
                </a:r>
                <a:endParaRPr lang="en-ZA" sz="1200" dirty="0">
                  <a:solidFill>
                    <a:schemeClr val="tx1">
                      <a:lumMod val="65000"/>
                      <a:lumOff val="35000"/>
                    </a:schemeClr>
                  </a:solidFill>
                  <a:latin typeface="Aptos SemiBold" panose="020B00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256350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DE4B-B206-05A9-6429-318F9BE33A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069678-54A3-E1E7-A436-E2926A62935A}"/>
              </a:ext>
            </a:extLst>
          </p:cNvPr>
          <p:cNvPicPr>
            <a:picLocks noChangeAspect="1"/>
          </p:cNvPicPr>
          <p:nvPr/>
        </p:nvPicPr>
        <p:blipFill rotWithShape="1">
          <a:blip r:embed="rId2"/>
          <a:srcRect l="16926" t="36000" r="47637" b="31685"/>
          <a:stretch/>
        </p:blipFill>
        <p:spPr>
          <a:xfrm>
            <a:off x="648678" y="2348880"/>
            <a:ext cx="6345408" cy="2433958"/>
          </a:xfrm>
          <a:prstGeom prst="rect">
            <a:avLst/>
          </a:prstGeom>
        </p:spPr>
      </p:pic>
      <p:sp>
        <p:nvSpPr>
          <p:cNvPr id="9" name="TextBox 8">
            <a:extLst>
              <a:ext uri="{FF2B5EF4-FFF2-40B4-BE49-F238E27FC236}">
                <a16:creationId xmlns:a16="http://schemas.microsoft.com/office/drawing/2014/main" id="{A6742453-0C6C-3678-5170-A008890B1F47}"/>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400" b="0" dirty="0">
                <a:ea typeface="+mn-ea"/>
                <a:cs typeface="+mn-cs"/>
              </a:rPr>
              <a:t>SBD 6.1  Claim Document</a:t>
            </a:r>
          </a:p>
        </p:txBody>
      </p:sp>
      <p:sp>
        <p:nvSpPr>
          <p:cNvPr id="2" name="Rectangle 1">
            <a:extLst>
              <a:ext uri="{FF2B5EF4-FFF2-40B4-BE49-F238E27FC236}">
                <a16:creationId xmlns:a16="http://schemas.microsoft.com/office/drawing/2014/main" id="{1A8A13FA-CF0D-F6BD-A32A-8C44E0B1A8B1}"/>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Arial" panose="020B0604020202020204" pitchFamily="34" charset="0"/>
              </a:rPr>
              <a:t>        % </a:t>
            </a:r>
            <a:r>
              <a:rPr lang="en-US" sz="2000" b="0" i="0" u="none" strike="noStrike" baseline="0" dirty="0">
                <a:solidFill>
                  <a:schemeClr val="bg1"/>
                </a:solidFill>
                <a:latin typeface="Arial" panose="020B0604020202020204" pitchFamily="34" charset="0"/>
              </a:rPr>
              <a:t>Ownership = </a:t>
            </a:r>
            <a:r>
              <a:rPr lang="en-US" sz="2000" dirty="0">
                <a:solidFill>
                  <a:schemeClr val="bg1"/>
                </a:solidFill>
                <a:latin typeface="Arial" panose="020B0604020202020204" pitchFamily="34" charset="0"/>
              </a:rPr>
              <a:t>% of Point available </a:t>
            </a:r>
            <a:endParaRPr lang="en-US" sz="2000" b="0" i="0" u="none" strike="noStrike" baseline="0" dirty="0">
              <a:solidFill>
                <a:schemeClr val="bg1"/>
              </a:solidFill>
              <a:latin typeface="Arial" panose="020B0604020202020204" pitchFamily="34" charset="0"/>
            </a:endParaRPr>
          </a:p>
        </p:txBody>
      </p:sp>
      <p:sp>
        <p:nvSpPr>
          <p:cNvPr id="30" name="TextBox 29">
            <a:extLst>
              <a:ext uri="{FF2B5EF4-FFF2-40B4-BE49-F238E27FC236}">
                <a16:creationId xmlns:a16="http://schemas.microsoft.com/office/drawing/2014/main" id="{D87D4F08-B1E3-9AF8-C71B-CD2F953462F5}"/>
              </a:ext>
            </a:extLst>
          </p:cNvPr>
          <p:cNvSpPr txBox="1"/>
          <p:nvPr/>
        </p:nvSpPr>
        <p:spPr>
          <a:xfrm>
            <a:off x="1763688" y="1455167"/>
            <a:ext cx="6002082" cy="923330"/>
          </a:xfrm>
          <a:prstGeom prst="rect">
            <a:avLst/>
          </a:prstGeom>
          <a:noFill/>
        </p:spPr>
        <p:txBody>
          <a:bodyPr wrap="square" rtlCol="0">
            <a:spAutoFit/>
          </a:bodyPr>
          <a:lstStyle/>
          <a:p>
            <a:r>
              <a:rPr lang="en-ZA" dirty="0">
                <a:cs typeface="Arial" pitchFamily="34" charset="0"/>
              </a:rPr>
              <a:t>Criteria : HDI / any SA female / any SA person with a disability </a:t>
            </a:r>
          </a:p>
          <a:p>
            <a:r>
              <a:rPr lang="en-ZA" dirty="0">
                <a:cs typeface="Arial" pitchFamily="34" charset="0"/>
              </a:rPr>
              <a:t>(ownership supported by share certificate in the name of the individual)</a:t>
            </a:r>
          </a:p>
        </p:txBody>
      </p:sp>
      <p:cxnSp>
        <p:nvCxnSpPr>
          <p:cNvPr id="32" name="Straight Arrow Connector 31">
            <a:extLst>
              <a:ext uri="{FF2B5EF4-FFF2-40B4-BE49-F238E27FC236}">
                <a16:creationId xmlns:a16="http://schemas.microsoft.com/office/drawing/2014/main" id="{C7D9BD69-173D-2DA8-D45E-EBD5A8849141}"/>
              </a:ext>
            </a:extLst>
          </p:cNvPr>
          <p:cNvCxnSpPr/>
          <p:nvPr/>
        </p:nvCxnSpPr>
        <p:spPr>
          <a:xfrm>
            <a:off x="2123728" y="4581128"/>
            <a:ext cx="432048"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EBF8B6BB-B39A-9DA8-7E26-BD56939B3A6A}"/>
              </a:ext>
            </a:extLst>
          </p:cNvPr>
          <p:cNvSpPr/>
          <p:nvPr/>
        </p:nvSpPr>
        <p:spPr>
          <a:xfrm>
            <a:off x="2051720" y="3140968"/>
            <a:ext cx="216024" cy="100811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TextBox 33">
            <a:extLst>
              <a:ext uri="{FF2B5EF4-FFF2-40B4-BE49-F238E27FC236}">
                <a16:creationId xmlns:a16="http://schemas.microsoft.com/office/drawing/2014/main" id="{407A5DD2-263A-9F71-2BBE-0B275FA47B41}"/>
              </a:ext>
            </a:extLst>
          </p:cNvPr>
          <p:cNvSpPr txBox="1"/>
          <p:nvPr/>
        </p:nvSpPr>
        <p:spPr>
          <a:xfrm>
            <a:off x="2420144" y="5093568"/>
            <a:ext cx="6002082" cy="646331"/>
          </a:xfrm>
          <a:prstGeom prst="rect">
            <a:avLst/>
          </a:prstGeom>
          <a:noFill/>
        </p:spPr>
        <p:txBody>
          <a:bodyPr wrap="square" rtlCol="0">
            <a:spAutoFit/>
          </a:bodyPr>
          <a:lstStyle/>
          <a:p>
            <a:r>
              <a:rPr lang="en-ZA" dirty="0">
                <a:cs typeface="Arial" pitchFamily="34" charset="0"/>
              </a:rPr>
              <a:t>Criteria : South African with ownership in bidding enterprise </a:t>
            </a:r>
          </a:p>
          <a:p>
            <a:r>
              <a:rPr lang="en-ZA" dirty="0">
                <a:cs typeface="Arial" pitchFamily="34" charset="0"/>
              </a:rPr>
              <a:t>(supported by share certificate in the name of the individual)</a:t>
            </a:r>
          </a:p>
        </p:txBody>
      </p:sp>
      <p:cxnSp>
        <p:nvCxnSpPr>
          <p:cNvPr id="36" name="Straight Arrow Connector 35">
            <a:extLst>
              <a:ext uri="{FF2B5EF4-FFF2-40B4-BE49-F238E27FC236}">
                <a16:creationId xmlns:a16="http://schemas.microsoft.com/office/drawing/2014/main" id="{C04AE873-9DC9-03A9-74B0-AEDE5C15DCDF}"/>
              </a:ext>
            </a:extLst>
          </p:cNvPr>
          <p:cNvCxnSpPr>
            <a:stCxn id="33" idx="1"/>
          </p:cNvCxnSpPr>
          <p:nvPr/>
        </p:nvCxnSpPr>
        <p:spPr>
          <a:xfrm flipV="1">
            <a:off x="2267744" y="2060848"/>
            <a:ext cx="864096" cy="15841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1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B866-F59A-6661-3842-E8BFD25F7A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2A5CA8-9C0B-D356-4FCE-E664473275D6}"/>
              </a:ext>
            </a:extLst>
          </p:cNvPr>
          <p:cNvSpPr txBox="1"/>
          <p:nvPr/>
        </p:nvSpPr>
        <p:spPr>
          <a:xfrm>
            <a:off x="18295" y="-94526"/>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How to claim for HDI &amp; RDP (ownership)</a:t>
            </a:r>
          </a:p>
        </p:txBody>
      </p:sp>
      <p:sp>
        <p:nvSpPr>
          <p:cNvPr id="8" name="Rectangle: Rounded Corners 7">
            <a:extLst>
              <a:ext uri="{FF2B5EF4-FFF2-40B4-BE49-F238E27FC236}">
                <a16:creationId xmlns:a16="http://schemas.microsoft.com/office/drawing/2014/main" id="{5D10212F-D62A-959D-7B39-5A345C863AC9}"/>
              </a:ext>
            </a:extLst>
          </p:cNvPr>
          <p:cNvSpPr/>
          <p:nvPr/>
        </p:nvSpPr>
        <p:spPr>
          <a:xfrm>
            <a:off x="0" y="1433155"/>
            <a:ext cx="9180512"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4C64109F-598C-1D6A-33EC-BE19C6792754}"/>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Ownership held by HDI (No 1, 2, 3)  = % of Point available (4, 2, 2)</a:t>
            </a:r>
          </a:p>
        </p:txBody>
      </p:sp>
      <p:grpSp>
        <p:nvGrpSpPr>
          <p:cNvPr id="19" name="Group 18">
            <a:extLst>
              <a:ext uri="{FF2B5EF4-FFF2-40B4-BE49-F238E27FC236}">
                <a16:creationId xmlns:a16="http://schemas.microsoft.com/office/drawing/2014/main" id="{84E58A9D-4E7F-3785-E6CD-A97DB2E3FE36}"/>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1221FED6-73F7-AC85-1E05-8DFB022B6981}"/>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D0C4FEF0-62F7-C9F9-DA41-7CBBAF31C2AA}"/>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77A16650-A655-ED5C-DBB2-F41E91E458CF}"/>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9F2A78B2-F641-595B-2489-4259EA19173C}"/>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5B0A08E3-5691-E139-B7C9-59F69994FB06}"/>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CDF24BF2-B91D-15FC-E112-69CE6A5F6741}"/>
                  </a:ext>
                </a:extLst>
              </p:cNvPr>
              <p:cNvSpPr txBox="1"/>
              <p:nvPr/>
            </p:nvSpPr>
            <p:spPr>
              <a:xfrm>
                <a:off x="1043608" y="5150300"/>
                <a:ext cx="8975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Specific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82BE2A3A-32DE-887B-9A47-D1FB93C56DA3}"/>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sp>
        <p:nvSpPr>
          <p:cNvPr id="21" name="TextBox 20">
            <a:extLst>
              <a:ext uri="{FF2B5EF4-FFF2-40B4-BE49-F238E27FC236}">
                <a16:creationId xmlns:a16="http://schemas.microsoft.com/office/drawing/2014/main" id="{208F7310-CDBA-4670-A7E5-477430E2213B}"/>
              </a:ext>
            </a:extLst>
          </p:cNvPr>
          <p:cNvSpPr txBox="1"/>
          <p:nvPr/>
        </p:nvSpPr>
        <p:spPr>
          <a:xfrm>
            <a:off x="1331640" y="1664723"/>
            <a:ext cx="6002082" cy="1354217"/>
          </a:xfrm>
          <a:prstGeom prst="rect">
            <a:avLst/>
          </a:prstGeom>
          <a:noFill/>
        </p:spPr>
        <p:txBody>
          <a:bodyPr wrap="square" rtlCol="0">
            <a:spAutoFit/>
          </a:bodyPr>
          <a:lstStyle/>
          <a:p>
            <a:r>
              <a:rPr lang="en-ZA" dirty="0">
                <a:cs typeface="Arial" pitchFamily="34" charset="0"/>
              </a:rPr>
              <a:t>Ownership of each qualifying HDI  must be supported by a Share Certificate to translate into Preferential Points</a:t>
            </a:r>
          </a:p>
          <a:p>
            <a:endParaRPr lang="en-ZA" sz="900" dirty="0">
              <a:cs typeface="Arial" pitchFamily="34" charset="0"/>
            </a:endParaRPr>
          </a:p>
          <a:p>
            <a:r>
              <a:rPr lang="en-ZA" dirty="0">
                <a:cs typeface="Arial" pitchFamily="34" charset="0"/>
              </a:rPr>
              <a:t>Criteria : HDI (share certificate owner) born before 1994 / Any SA female / Person with disability </a:t>
            </a:r>
          </a:p>
        </p:txBody>
      </p:sp>
      <p:grpSp>
        <p:nvGrpSpPr>
          <p:cNvPr id="26" name="Group 25">
            <a:extLst>
              <a:ext uri="{FF2B5EF4-FFF2-40B4-BE49-F238E27FC236}">
                <a16:creationId xmlns:a16="http://schemas.microsoft.com/office/drawing/2014/main" id="{4069C4C0-9F32-D534-2607-3E08377AD968}"/>
              </a:ext>
            </a:extLst>
          </p:cNvPr>
          <p:cNvGrpSpPr/>
          <p:nvPr/>
        </p:nvGrpSpPr>
        <p:grpSpPr>
          <a:xfrm>
            <a:off x="228700" y="1433155"/>
            <a:ext cx="3119164" cy="3311240"/>
            <a:chOff x="228700" y="1433155"/>
            <a:chExt cx="3119164" cy="3311240"/>
          </a:xfrm>
        </p:grpSpPr>
        <p:sp>
          <p:nvSpPr>
            <p:cNvPr id="3" name="Rectangle 2">
              <a:extLst>
                <a:ext uri="{FF2B5EF4-FFF2-40B4-BE49-F238E27FC236}">
                  <a16:creationId xmlns:a16="http://schemas.microsoft.com/office/drawing/2014/main" id="{B30F4C36-24DF-E891-C0E6-F99A1F77824F}"/>
                </a:ext>
              </a:extLst>
            </p:cNvPr>
            <p:cNvSpPr/>
            <p:nvPr/>
          </p:nvSpPr>
          <p:spPr>
            <a:xfrm>
              <a:off x="228700" y="3645024"/>
              <a:ext cx="31085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0D927508-8960-8030-DDE7-C01370BED109}"/>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79F406-81F0-0164-051D-EFC5963E9F1E}"/>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8455FF-D259-86D9-FC8B-FD0BCEE1F04A}"/>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66C4EE2-1233-3B4F-BF88-532F1F836A80}"/>
              </a:ext>
            </a:extLst>
          </p:cNvPr>
          <p:cNvGrpSpPr/>
          <p:nvPr/>
        </p:nvGrpSpPr>
        <p:grpSpPr>
          <a:xfrm flipH="1">
            <a:off x="6606661" y="1388656"/>
            <a:ext cx="1537018" cy="3311240"/>
            <a:chOff x="228702" y="1433155"/>
            <a:chExt cx="3119162" cy="3311240"/>
          </a:xfrm>
        </p:grpSpPr>
        <p:sp>
          <p:nvSpPr>
            <p:cNvPr id="28" name="Rectangle 27">
              <a:extLst>
                <a:ext uri="{FF2B5EF4-FFF2-40B4-BE49-F238E27FC236}">
                  <a16:creationId xmlns:a16="http://schemas.microsoft.com/office/drawing/2014/main" id="{4C6DC823-6F11-DBCA-C5D3-887DE8E9FEF2}"/>
                </a:ext>
              </a:extLst>
            </p:cNvPr>
            <p:cNvSpPr/>
            <p:nvPr/>
          </p:nvSpPr>
          <p:spPr>
            <a:xfrm>
              <a:off x="228702" y="3645024"/>
              <a:ext cx="63083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9" name="Straight Connector 28">
              <a:extLst>
                <a:ext uri="{FF2B5EF4-FFF2-40B4-BE49-F238E27FC236}">
                  <a16:creationId xmlns:a16="http://schemas.microsoft.com/office/drawing/2014/main" id="{4A5F3346-A261-2622-8480-2570F4C1506C}"/>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50C848-2CC2-A4B5-2DE9-9E58BB4AD045}"/>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68A4E2-4178-B071-AD61-BB29A69F9819}"/>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748F3F9-AF25-AD9A-F8DA-E5FC9F543C89}"/>
              </a:ext>
            </a:extLst>
          </p:cNvPr>
          <p:cNvSpPr/>
          <p:nvPr/>
        </p:nvSpPr>
        <p:spPr>
          <a:xfrm>
            <a:off x="752336" y="5235901"/>
            <a:ext cx="1155368" cy="26161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4" name="Straight Arrow Connector 33">
            <a:extLst>
              <a:ext uri="{FF2B5EF4-FFF2-40B4-BE49-F238E27FC236}">
                <a16:creationId xmlns:a16="http://schemas.microsoft.com/office/drawing/2014/main" id="{38F42CDE-470F-3F00-95EA-78545BD1127F}"/>
              </a:ext>
            </a:extLst>
          </p:cNvPr>
          <p:cNvCxnSpPr>
            <a:cxnSpLocks/>
          </p:cNvCxnSpPr>
          <p:nvPr/>
        </p:nvCxnSpPr>
        <p:spPr>
          <a:xfrm>
            <a:off x="1917200" y="5373216"/>
            <a:ext cx="27853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32DE9AA-AD88-BB73-58C1-3B5758351CC5}"/>
              </a:ext>
            </a:extLst>
          </p:cNvPr>
          <p:cNvSpPr txBox="1"/>
          <p:nvPr/>
        </p:nvSpPr>
        <p:spPr>
          <a:xfrm>
            <a:off x="2140242" y="5194028"/>
            <a:ext cx="6002082" cy="369332"/>
          </a:xfrm>
          <a:prstGeom prst="rect">
            <a:avLst/>
          </a:prstGeom>
          <a:noFill/>
        </p:spPr>
        <p:txBody>
          <a:bodyPr wrap="square" rtlCol="0">
            <a:spAutoFit/>
          </a:bodyPr>
          <a:lstStyle/>
          <a:p>
            <a:r>
              <a:rPr lang="en-ZA" dirty="0">
                <a:cs typeface="Arial" pitchFamily="34" charset="0"/>
              </a:rPr>
              <a:t>Criteria : South African with ownership</a:t>
            </a:r>
          </a:p>
        </p:txBody>
      </p:sp>
    </p:spTree>
    <p:extLst>
      <p:ext uri="{BB962C8B-B14F-4D97-AF65-F5344CB8AC3E}">
        <p14:creationId xmlns:p14="http://schemas.microsoft.com/office/powerpoint/2010/main" val="222647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Claim Document - Calculation</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8" y="1615590"/>
            <a:ext cx="8343561" cy="3901642"/>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76510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0" y="427817"/>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3688437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687017"/>
            <a:ext cx="7623806" cy="3902224"/>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793135"/>
            <a:ext cx="3016144" cy="150807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102790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grpSp>
        <p:nvGrpSpPr>
          <p:cNvPr id="8" name="Group 7">
            <a:extLst>
              <a:ext uri="{FF2B5EF4-FFF2-40B4-BE49-F238E27FC236}">
                <a16:creationId xmlns:a16="http://schemas.microsoft.com/office/drawing/2014/main" id="{BD553EA4-30C8-3A9E-649F-7692C387BF21}"/>
              </a:ext>
            </a:extLst>
          </p:cNvPr>
          <p:cNvGrpSpPr/>
          <p:nvPr/>
        </p:nvGrpSpPr>
        <p:grpSpPr>
          <a:xfrm>
            <a:off x="318257" y="1440391"/>
            <a:ext cx="8683328" cy="4447371"/>
            <a:chOff x="318257" y="1440391"/>
            <a:chExt cx="8683328" cy="4447371"/>
          </a:xfrm>
        </p:grpSpPr>
        <p:sp>
          <p:nvSpPr>
            <p:cNvPr id="6" name="Rectangle 5">
              <a:extLst>
                <a:ext uri="{FF2B5EF4-FFF2-40B4-BE49-F238E27FC236}">
                  <a16:creationId xmlns:a16="http://schemas.microsoft.com/office/drawing/2014/main" id="{DAB7A485-036B-B157-73E2-136F5D716437}"/>
                </a:ext>
              </a:extLst>
            </p:cNvPr>
            <p:cNvSpPr/>
            <p:nvPr/>
          </p:nvSpPr>
          <p:spPr>
            <a:xfrm>
              <a:off x="318257" y="1556792"/>
              <a:ext cx="4194503" cy="41159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572000" y="1556792"/>
              <a:ext cx="4248472" cy="41090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440391"/>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solidFill>
                    <a:schemeClr val="tx2"/>
                  </a:solidFill>
                </a:rPr>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solidFill>
                    <a:schemeClr val="tx2"/>
                  </a:solidFill>
                </a:rPr>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4" name="TextBox 3">
              <a:extLst>
                <a:ext uri="{FF2B5EF4-FFF2-40B4-BE49-F238E27FC236}">
                  <a16:creationId xmlns:a16="http://schemas.microsoft.com/office/drawing/2014/main" id="{344D31F9-653F-E0E7-1DBF-E7A536FF0B44}"/>
                </a:ext>
              </a:extLst>
            </p:cNvPr>
            <p:cNvSpPr txBox="1"/>
            <p:nvPr/>
          </p:nvSpPr>
          <p:spPr>
            <a:xfrm>
              <a:off x="342586" y="1440391"/>
              <a:ext cx="4194503" cy="4447371"/>
            </a:xfrm>
            <a:prstGeom prst="rect">
              <a:avLst/>
            </a:prstGeom>
            <a:noFill/>
          </p:spPr>
          <p:txBody>
            <a:bodyPr wrap="square" rtlCol="0">
              <a:spAutoFit/>
            </a:bodyPr>
            <a:lstStyle/>
            <a:p>
              <a:pPr>
                <a:lnSpc>
                  <a:spcPct val="150000"/>
                </a:lnSpc>
              </a:pPr>
              <a:r>
                <a:rPr lang="en-US" sz="2000" b="1" dirty="0">
                  <a:solidFill>
                    <a:schemeClr val="tx2"/>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p>
            <a:p>
              <a:pPr marL="355600" lvl="1" indent="-173038">
                <a:spcBef>
                  <a:spcPts val="600"/>
                </a:spcBef>
                <a:spcAft>
                  <a:spcPts val="600"/>
                </a:spcAft>
                <a:buFont typeface="Arial" panose="020B0604020202020204" pitchFamily="34" charset="0"/>
                <a:buChar char="•"/>
              </a:pPr>
              <a:r>
                <a:rPr lang="en-US" dirty="0">
                  <a:cs typeface="Arial" pitchFamily="34" charset="0"/>
                </a:rPr>
                <a:t>Number of Trustees versus number of Trustees that are also Beneficiaries, will determine % allocation of points</a:t>
              </a:r>
              <a:endParaRPr lang="en-ZA" dirty="0"/>
            </a:p>
          </p:txBody>
        </p:sp>
      </p:grpSp>
      <p:sp>
        <p:nvSpPr>
          <p:cNvPr id="5" name="Rectangle 4">
            <a:extLst>
              <a:ext uri="{FF2B5EF4-FFF2-40B4-BE49-F238E27FC236}">
                <a16:creationId xmlns:a16="http://schemas.microsoft.com/office/drawing/2014/main" id="{F40B181A-465E-D3BF-8753-9CDC055013FA}"/>
              </a:ext>
            </a:extLst>
          </p:cNvPr>
          <p:cNvSpPr/>
          <p:nvPr/>
        </p:nvSpPr>
        <p:spPr>
          <a:xfrm>
            <a:off x="0" y="103336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131363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0" y="1196752"/>
            <a:ext cx="9144000" cy="2949525"/>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149358" y="938686"/>
            <a:ext cx="8597378" cy="5758371"/>
          </a:xfrm>
          <a:prstGeom prst="rect">
            <a:avLst/>
          </a:prstGeom>
          <a:solidFill>
            <a:schemeClr val="bg1"/>
          </a:solidFill>
        </p:spPr>
        <p:txBody>
          <a:bodyPr wrap="square" rtlCol="0">
            <a:spAutoFit/>
          </a:bodyPr>
          <a:lstStyle/>
          <a:p>
            <a:pPr>
              <a:lnSpc>
                <a:spcPct val="150000"/>
              </a:lnSpc>
            </a:pPr>
            <a:r>
              <a:rPr lang="en-ZA" sz="1650"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sz="1650" b="1" dirty="0">
                <a:solidFill>
                  <a:srgbClr val="0070C0"/>
                </a:solidFill>
                <a:latin typeface="Arial" pitchFamily="34" charset="0"/>
                <a:cs typeface="Arial" pitchFamily="34" charset="0"/>
              </a:rPr>
              <a:t>Set 1: Hard copy of Bid </a:t>
            </a:r>
          </a:p>
          <a:p>
            <a:pPr marL="738188" lvl="2" indent="-738188">
              <a:lnSpc>
                <a:spcPct val="150000"/>
              </a:lnSpc>
            </a:pPr>
            <a:r>
              <a:rPr lang="en-ZA" sz="1650" b="1" dirty="0">
                <a:solidFill>
                  <a:srgbClr val="0070C0"/>
                </a:solidFill>
                <a:latin typeface="Arial" pitchFamily="34" charset="0"/>
                <a:cs typeface="Arial" pitchFamily="34" charset="0"/>
              </a:rPr>
              <a:t>          </a:t>
            </a:r>
            <a:r>
              <a:rPr lang="en-ZA" sz="1650" dirty="0">
                <a:latin typeface="Arial" pitchFamily="34" charset="0"/>
                <a:cs typeface="Arial" pitchFamily="34" charset="0"/>
              </a:rPr>
              <a:t>(constitutes as the legal binding bid document)</a:t>
            </a:r>
          </a:p>
          <a:p>
            <a:pPr marL="738188" lvl="2" indent="-738188">
              <a:lnSpc>
                <a:spcPct val="150000"/>
              </a:lnSpc>
            </a:pPr>
            <a:r>
              <a:rPr lang="en-ZA" sz="1650"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PBD9.1 Directors Categorisation </a:t>
            </a:r>
            <a:r>
              <a:rPr lang="en-ZA" sz="1650" dirty="0" err="1">
                <a:latin typeface="Arial" pitchFamily="34" charset="0"/>
                <a:cs typeface="Arial" pitchFamily="34" charset="0"/>
              </a:rPr>
              <a:t>Profile_Single</a:t>
            </a:r>
            <a:r>
              <a:rPr lang="en-ZA" sz="1650" dirty="0">
                <a:latin typeface="Arial" pitchFamily="34" charset="0"/>
                <a:cs typeface="Arial" pitchFamily="34" charset="0"/>
              </a:rPr>
              <a:t> Bid Entity , completed</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PBD9.2 Directors Categorisation </a:t>
            </a:r>
            <a:r>
              <a:rPr lang="en-ZA" sz="1650" dirty="0" err="1">
                <a:latin typeface="Arial" pitchFamily="34" charset="0"/>
                <a:cs typeface="Arial" pitchFamily="34" charset="0"/>
              </a:rPr>
              <a:t>Profile_JV_Consortium_Partnership</a:t>
            </a:r>
            <a:r>
              <a:rPr lang="en-ZA" sz="1650" dirty="0">
                <a:latin typeface="Arial" pitchFamily="34" charset="0"/>
                <a:cs typeface="Arial" pitchFamily="34" charset="0"/>
              </a:rPr>
              <a:t> , completed </a:t>
            </a:r>
          </a:p>
          <a:p>
            <a:pPr marL="0" lvl="2">
              <a:lnSpc>
                <a:spcPct val="150000"/>
              </a:lnSpc>
            </a:pPr>
            <a:r>
              <a:rPr lang="en-ZA" sz="1650" b="1" dirty="0">
                <a:latin typeface="Arial" pitchFamily="34" charset="0"/>
                <a:cs typeface="Arial" pitchFamily="34" charset="0"/>
              </a:rPr>
              <a:t>     (only completed PBD9.2 if applicable) </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sz="1650" dirty="0">
                <a:latin typeface="Arial" pitchFamily="34" charset="0"/>
                <a:cs typeface="Arial" pitchFamily="34" charset="0"/>
              </a:rPr>
              <a:t>Supporting documents as required in Bid Pack</a:t>
            </a:r>
          </a:p>
          <a:p>
            <a:pPr marL="0" lvl="3" indent="0">
              <a:lnSpc>
                <a:spcPct val="150000"/>
              </a:lnSpc>
              <a:buNone/>
            </a:pPr>
            <a:r>
              <a:rPr lang="en-ZA" sz="1650" dirty="0">
                <a:latin typeface="Arial" pitchFamily="34" charset="0"/>
                <a:cs typeface="Arial" pitchFamily="34" charset="0"/>
              </a:rPr>
              <a:t>All pages must be </a:t>
            </a:r>
            <a:r>
              <a:rPr lang="en-ZA" sz="1650" b="1" dirty="0">
                <a:latin typeface="Arial" pitchFamily="34" charset="0"/>
                <a:cs typeface="Arial" pitchFamily="34" charset="0"/>
              </a:rPr>
              <a:t>initialled by signatory using ink. </a:t>
            </a:r>
          </a:p>
          <a:p>
            <a:pPr marL="0" lvl="3" indent="0">
              <a:lnSpc>
                <a:spcPct val="150000"/>
              </a:lnSpc>
              <a:buNone/>
            </a:pPr>
            <a:r>
              <a:rPr lang="en-ZA" sz="1650" dirty="0">
                <a:latin typeface="Arial" pitchFamily="34" charset="0"/>
                <a:cs typeface="Arial" pitchFamily="34" charset="0"/>
              </a:rPr>
              <a:t>All </a:t>
            </a:r>
            <a:r>
              <a:rPr lang="en-ZA" sz="1650" b="1" dirty="0">
                <a:latin typeface="Arial" pitchFamily="34" charset="0"/>
                <a:cs typeface="Arial" pitchFamily="34" charset="0"/>
              </a:rPr>
              <a:t>relevant documents must be certified </a:t>
            </a:r>
            <a:r>
              <a:rPr lang="en-ZA" sz="1650" dirty="0">
                <a:latin typeface="Arial" pitchFamily="34" charset="0"/>
                <a:cs typeface="Arial" pitchFamily="34" charset="0"/>
              </a:rPr>
              <a:t>inclusive of certification date.</a:t>
            </a:r>
            <a:endParaRPr lang="en-ZA" sz="1650" i="1" dirty="0">
              <a:solidFill>
                <a:srgbClr val="FF0000"/>
              </a:solidFill>
              <a:latin typeface="Arial" pitchFamily="34" charset="0"/>
              <a:cs typeface="Arial" pitchFamily="34" charset="0"/>
            </a:endParaRPr>
          </a:p>
          <a:p>
            <a:pPr marL="0" lvl="3" indent="0">
              <a:lnSpc>
                <a:spcPct val="150000"/>
              </a:lnSpc>
              <a:buNone/>
            </a:pPr>
            <a:r>
              <a:rPr lang="en-ZA" sz="1650" dirty="0">
                <a:latin typeface="Arial" pitchFamily="34" charset="0"/>
                <a:cs typeface="Arial" pitchFamily="34" charset="0"/>
              </a:rPr>
              <a:t>Bind your bid include tabs showing each section (</a:t>
            </a:r>
            <a:r>
              <a:rPr lang="en-ZA" sz="1650" b="1" dirty="0">
                <a:latin typeface="Arial" pitchFamily="34" charset="0"/>
                <a:cs typeface="Arial" pitchFamily="34" charset="0"/>
              </a:rPr>
              <a:t>same as bid file index</a:t>
            </a:r>
            <a:r>
              <a:rPr lang="en-ZA" sz="1650" dirty="0">
                <a:latin typeface="Arial" pitchFamily="34" charset="0"/>
                <a:cs typeface="Arial" pitchFamily="34" charset="0"/>
              </a:rPr>
              <a:t>) </a:t>
            </a:r>
          </a:p>
        </p:txBody>
      </p:sp>
      <p:sp>
        <p:nvSpPr>
          <p:cNvPr id="4" name="Rectangle 2"/>
          <p:cNvSpPr txBox="1">
            <a:spLocks noChangeArrowheads="1"/>
          </p:cNvSpPr>
          <p:nvPr/>
        </p:nvSpPr>
        <p:spPr>
          <a:xfrm>
            <a:off x="28222" y="-171400"/>
            <a:ext cx="6233346" cy="644661"/>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2909001"/>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 PBD9.2</a:t>
            </a:r>
          </a:p>
          <a:p>
            <a:pPr>
              <a:lnSpc>
                <a:spcPct val="150000"/>
              </a:lnSpc>
            </a:pPr>
            <a:endParaRPr lang="en-ZA" sz="1600" i="1" dirty="0">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0" y="13208"/>
            <a:ext cx="9143999" cy="8294578"/>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Submission of 3rd 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Licence to Manufacture omitted from bid pack. </a:t>
            </a:r>
          </a:p>
          <a:p>
            <a:pPr marL="342900" indent="-342900">
              <a:lnSpc>
                <a:spcPct val="150000"/>
              </a:lnSpc>
              <a:buFont typeface="+mj-lt"/>
              <a:buAutoNum type="arabicPeriod"/>
            </a:pPr>
            <a:r>
              <a:rPr lang="en-ZA" sz="1550" dirty="0">
                <a:solidFill>
                  <a:schemeClr val="bg1"/>
                </a:solidFill>
                <a:latin typeface="Arial" pitchFamily="34" charset="0"/>
                <a:cs typeface="Arial" pitchFamily="34" charset="0"/>
              </a:rPr>
              <a:t>Capacity calculation</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847994"/>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r>
              <a:rPr lang="en-ZA" dirty="0">
                <a:latin typeface="Arial" pitchFamily="34" charset="0"/>
                <a:cs typeface="Arial" pitchFamily="34" charset="0"/>
              </a:rPr>
              <a:t>in Excel (not PDF) </a:t>
            </a:r>
            <a:endParaRPr lang="en-GB" dirty="0">
              <a:latin typeface="Arial" pitchFamily="34" charset="0"/>
              <a:cs typeface="Arial" pitchFamily="34" charset="0"/>
            </a:endParaRP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a:t>
            </a:r>
            <a:r>
              <a:rPr lang="en-ZA" dirty="0">
                <a:latin typeface="Arial" pitchFamily="34" charset="0"/>
                <a:cs typeface="Arial" pitchFamily="34" charset="0"/>
              </a:rPr>
              <a:t>in Excel (not PDF) if applicable.</a:t>
            </a: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F9F4AC-D482-0008-04D2-A4910E07046E}"/>
              </a:ext>
            </a:extLst>
          </p:cNvPr>
          <p:cNvPicPr>
            <a:picLocks noChangeAspect="1"/>
          </p:cNvPicPr>
          <p:nvPr/>
        </p:nvPicPr>
        <p:blipFill>
          <a:blip r:embed="rId3"/>
          <a:stretch>
            <a:fillRect/>
          </a:stretch>
        </p:blipFill>
        <p:spPr>
          <a:xfrm>
            <a:off x="404160" y="3997133"/>
            <a:ext cx="7925906" cy="267689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69F-A7F9-2BE3-4459-7ABAD5E5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2FAC9-99CD-3E37-01B3-0A950C8EFBF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154FEFB-FCB6-3C31-487F-C0F93F8A4208}"/>
              </a:ext>
            </a:extLst>
          </p:cNvPr>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720F204D-6994-334C-BD42-988C700F3B0A}"/>
              </a:ext>
            </a:extLst>
          </p:cNvPr>
          <p:cNvSpPr/>
          <p:nvPr/>
        </p:nvSpPr>
        <p:spPr>
          <a:xfrm>
            <a:off x="0" y="1052736"/>
            <a:ext cx="9137830" cy="4196020"/>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NOTE</a:t>
            </a:r>
            <a:r>
              <a:rPr lang="en-GB" dirty="0">
                <a:latin typeface="Arial" panose="020B0604020202020204" pitchFamily="34" charset="0"/>
                <a:cs typeface="Arial" panose="020B0604020202020204" pitchFamily="34" charset="0"/>
              </a:rPr>
              <a:t>: Annexure A is a guidance document intended to facilitate compliance and support ease of bid submission. Each section must be read in conjunction with the relevant provisions of the Special Requirements and Conditions of Contract, as well as the General Conditions of Contract.</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a:t>
            </a:r>
            <a:r>
              <a:rPr lang="en-GB" dirty="0" err="1">
                <a:latin typeface="Arial" panose="020B0604020202020204" pitchFamily="34" charset="0"/>
                <a:cs typeface="Arial" panose="020B0604020202020204" pitchFamily="34" charset="0"/>
              </a:rPr>
              <a:t>NDoH</a:t>
            </a:r>
            <a:r>
              <a:rPr lang="en-GB" dirty="0">
                <a:latin typeface="Arial" panose="020B0604020202020204" pitchFamily="34" charset="0"/>
                <a:cs typeface="Arial" panose="020B0604020202020204" pitchFamily="34" charset="0"/>
              </a:rPr>
              <a:t> reserves the right to request any administrative document or information for clarification if it does not change the substance of the bid. The bidder will have seven (7) working days to submit the requested document or information. Scanned copies must be identical to the hard copy submissions. In the event of any discrepancy, the hard copy shall take precedence.</a:t>
            </a:r>
          </a:p>
        </p:txBody>
      </p:sp>
    </p:spTree>
    <p:extLst>
      <p:ext uri="{BB962C8B-B14F-4D97-AF65-F5344CB8AC3E}">
        <p14:creationId xmlns:p14="http://schemas.microsoft.com/office/powerpoint/2010/main" val="27142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2274375192"/>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Product technical evaluation: Legal and regulatory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Price and Preference Points evaluation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Recommendation and Award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b="0" dirty="0">
                          <a:effectLst/>
                        </a:rPr>
                        <a:t>Bidders will be assessed for compliance with the mandatory administrative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for compliance with the technical mandatory requirements, and the product will be evaluated for compliance to the specification.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5243</Words>
  <Application>Microsoft Office PowerPoint</Application>
  <PresentationFormat>On-screen Show (4:3)</PresentationFormat>
  <Paragraphs>522</Paragraphs>
  <Slides>54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Aptos SemiBold</vt:lpstr>
      <vt:lpstr>Arial</vt:lpstr>
      <vt:lpstr>Calibri</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11 </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37 </vt:lpstr>
      <vt:lpstr>38 </vt:lpstr>
      <vt:lpstr>39 </vt:lpstr>
      <vt:lpstr>40 </vt:lpstr>
      <vt:lpstr>41 </vt:lpstr>
      <vt:lpstr>42 </vt:lpstr>
      <vt:lpstr>43 </vt:lpstr>
      <vt:lpstr>44 </vt:lpstr>
      <vt:lpstr>45 </vt:lpstr>
      <vt:lpstr>46 </vt:lpstr>
      <vt:lpstr>PowerPoint Presentation</vt:lpstr>
      <vt:lpstr>48 </vt:lpstr>
      <vt:lpstr>49 </vt:lpstr>
      <vt:lpstr>50 </vt:lpstr>
      <vt:lpstr>51 </vt:lpstr>
      <vt:lpstr>52 </vt:lpstr>
      <vt:lpstr>53 </vt:lpstr>
      <vt:lpstr>54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B. Stevens</cp:lastModifiedBy>
  <cp:revision>199</cp:revision>
  <dcterms:created xsi:type="dcterms:W3CDTF">2013-10-17T06:13:57Z</dcterms:created>
  <dcterms:modified xsi:type="dcterms:W3CDTF">2026-02-19T07:28:04Z</dcterms:modified>
</cp:coreProperties>
</file>