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42_AA16B7D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65"/>
  </p:notesMasterIdLst>
  <p:handoutMasterIdLst>
    <p:handoutMasterId r:id="rId66"/>
  </p:handoutMasterIdLst>
  <p:sldIdLst>
    <p:sldId id="256" r:id="rId6"/>
    <p:sldId id="257" r:id="rId7"/>
    <p:sldId id="320" r:id="rId8"/>
    <p:sldId id="492" r:id="rId9"/>
    <p:sldId id="479" r:id="rId10"/>
    <p:sldId id="480" r:id="rId11"/>
    <p:sldId id="264" r:id="rId12"/>
    <p:sldId id="439" r:id="rId13"/>
    <p:sldId id="313" r:id="rId14"/>
    <p:sldId id="481" r:id="rId15"/>
    <p:sldId id="265" r:id="rId16"/>
    <p:sldId id="471" r:id="rId17"/>
    <p:sldId id="411" r:id="rId18"/>
    <p:sldId id="486" r:id="rId19"/>
    <p:sldId id="487" r:id="rId20"/>
    <p:sldId id="367" r:id="rId21"/>
    <p:sldId id="473" r:id="rId22"/>
    <p:sldId id="489" r:id="rId23"/>
    <p:sldId id="482" r:id="rId24"/>
    <p:sldId id="268" r:id="rId25"/>
    <p:sldId id="490" r:id="rId26"/>
    <p:sldId id="483" r:id="rId27"/>
    <p:sldId id="396" r:id="rId28"/>
    <p:sldId id="472" r:id="rId29"/>
    <p:sldId id="260" r:id="rId30"/>
    <p:sldId id="417" r:id="rId31"/>
    <p:sldId id="271" r:id="rId32"/>
    <p:sldId id="466" r:id="rId33"/>
    <p:sldId id="448" r:id="rId34"/>
    <p:sldId id="459" r:id="rId35"/>
    <p:sldId id="455" r:id="rId36"/>
    <p:sldId id="449" r:id="rId37"/>
    <p:sldId id="458" r:id="rId38"/>
    <p:sldId id="460" r:id="rId39"/>
    <p:sldId id="478" r:id="rId40"/>
    <p:sldId id="462" r:id="rId41"/>
    <p:sldId id="463" r:id="rId42"/>
    <p:sldId id="464" r:id="rId43"/>
    <p:sldId id="465" r:id="rId44"/>
    <p:sldId id="270" r:id="rId45"/>
    <p:sldId id="484" r:id="rId46"/>
    <p:sldId id="374" r:id="rId47"/>
    <p:sldId id="314" r:id="rId48"/>
    <p:sldId id="261" r:id="rId49"/>
    <p:sldId id="485" r:id="rId50"/>
    <p:sldId id="287" r:id="rId51"/>
    <p:sldId id="288" r:id="rId52"/>
    <p:sldId id="299" r:id="rId53"/>
    <p:sldId id="289" r:id="rId54"/>
    <p:sldId id="300" r:id="rId55"/>
    <p:sldId id="397" r:id="rId56"/>
    <p:sldId id="290" r:id="rId57"/>
    <p:sldId id="283" r:id="rId58"/>
    <p:sldId id="301" r:id="rId59"/>
    <p:sldId id="302" r:id="rId60"/>
    <p:sldId id="491" r:id="rId61"/>
    <p:sldId id="326" r:id="rId62"/>
    <p:sldId id="282" r:id="rId63"/>
    <p:sldId id="322" r:id="rId6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D744C-EAC3-E2C1-1404-8B2B1D69F0C3}" name="Mncedisi Dlova" initials="MD" userId="S::Mncedisi.Dlova@health.gov.za::5bbab9a9-b22a-4860-bec9-4974f9c6fe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70C0"/>
    <a:srgbClr val="005D28"/>
    <a:srgbClr val="CCECFF"/>
    <a:srgbClr val="CCFFFF"/>
    <a:srgbClr val="CCCCFF"/>
    <a:srgbClr val="FFD34A"/>
    <a:srgbClr val="CB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65" autoAdjust="0"/>
    <p:restoredTop sz="93462" autoAdjust="0"/>
  </p:normalViewPr>
  <p:slideViewPr>
    <p:cSldViewPr>
      <p:cViewPr varScale="1">
        <p:scale>
          <a:sx n="107" d="100"/>
          <a:sy n="107" d="100"/>
        </p:scale>
        <p:origin x="12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comments/modernComment_142_AA16B7D4.xml><?xml version="1.0" encoding="utf-8"?>
<p188:cmLst xmlns:a="http://schemas.openxmlformats.org/drawingml/2006/main" xmlns:r="http://schemas.openxmlformats.org/officeDocument/2006/relationships" xmlns:p188="http://schemas.microsoft.com/office/powerpoint/2018/8/main">
  <p188:cm id="{B24E7DA6-FCDC-4963-875C-16C35CAB6D9A}" authorId="{364D744C-EAC3-E2C1-1404-8B2B1D69F0C3}" created="2025-06-19T09:17:36.266">
    <ac:txMkLst xmlns:ac="http://schemas.microsoft.com/office/drawing/2013/main/command">
      <pc:docMk xmlns:pc="http://schemas.microsoft.com/office/powerpoint/2013/main/command"/>
      <pc:sldMk xmlns:pc="http://schemas.microsoft.com/office/powerpoint/2013/main/command" cId="2853615572" sldId="322"/>
      <ac:spMk id="3" creationId="{00000000-0000-0000-0000-000000000000}"/>
      <ac:txMk cp="67" len="8">
        <ac:context len="116" hash="3128630463"/>
      </ac:txMk>
    </ac:txMkLst>
    <p188:pos x="1833314" y="3248992"/>
    <p188:txBody>
      <a:bodyPr/>
      <a:lstStyle/>
      <a:p>
        <a:r>
          <a:rPr lang="en-ZA"/>
          <a:t>Questions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Company A (Parent company)</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(Bidder)</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 </a:t>
          </a:r>
          <a:r>
            <a:rPr lang="en-ZA" sz="1800" dirty="0"/>
            <a:t>between</a:t>
          </a:r>
        </a:p>
        <a:p>
          <a:r>
            <a:rPr lang="en-ZA" sz="1800" dirty="0"/>
            <a:t>Enterprise B and Enterprise C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40A4B0CF-E874-40F9-8373-CD789C80FF5B}">
      <dgm:prSet phldrT="[Text]" custT="1"/>
      <dgm:spPr/>
      <dgm:t>
        <a:bodyPr/>
        <a:lstStyle/>
        <a:p>
          <a:r>
            <a:rPr lang="en-ZA" sz="1800" dirty="0"/>
            <a:t>Enterprise C (Applicant)</a:t>
          </a:r>
        </a:p>
      </dgm:t>
    </dgm:pt>
    <dgm:pt modelId="{07E08421-B941-4726-85C6-A0159E036C17}" type="parTrans" cxnId="{02FDA4A9-DCF7-48B1-884D-372EC34D7EB7}">
      <dgm:prSet/>
      <dgm:spPr/>
      <dgm:t>
        <a:bodyPr/>
        <a:lstStyle/>
        <a:p>
          <a:endParaRPr lang="en-ZA" sz="1800"/>
        </a:p>
      </dgm:t>
    </dgm:pt>
    <dgm:pt modelId="{B25E7B56-99FB-4CC2-BD75-D631FD0F689C}" type="sibTrans" cxnId="{02FDA4A9-DCF7-48B1-884D-372EC34D7EB7}">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2" custScaleY="91927" custLinFactY="-16392" custLinFactNeighborX="174"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39611" custLinFactY="-9343" custLinFactNeighborX="59334"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LinFactNeighborX="59370" custLinFactNeighborY="-3323">
        <dgm:presLayoutVars>
          <dgm:chPref val="3"/>
        </dgm:presLayoutVars>
      </dgm:prSet>
      <dgm:spPr/>
    </dgm:pt>
    <dgm:pt modelId="{B3DBDB1C-E2B3-48B5-B05A-F597BE7C98A4}" type="pres">
      <dgm:prSet presAssocID="{9C709FB9-1ABB-4833-BC96-5E3B8626AA40}" presName="horzFour" presStyleCnt="0"/>
      <dgm:spPr/>
    </dgm:pt>
    <dgm:pt modelId="{38A9EE57-29B8-464E-85A5-A6D01D8CC4D4}" type="pres">
      <dgm:prSet presAssocID="{AC2A4C07-3F4C-4240-A120-3BEE28D486DB}" presName="sibSpaceTwo" presStyleCnt="0"/>
      <dgm:spPr/>
    </dgm:pt>
    <dgm:pt modelId="{46969FF2-5EEB-428C-B144-38795B8483C0}" type="pres">
      <dgm:prSet presAssocID="{40A4B0CF-E874-40F9-8373-CD789C80FF5B}" presName="vertTwo" presStyleCnt="0"/>
      <dgm:spPr/>
    </dgm:pt>
    <dgm:pt modelId="{431E55B8-46D4-4153-968E-874021A0BA0E}" type="pres">
      <dgm:prSet presAssocID="{40A4B0CF-E874-40F9-8373-CD789C80FF5B}" presName="txTwo" presStyleLbl="node2" presStyleIdx="1" presStyleCnt="2" custScaleY="88451" custLinFactNeighborX="-441" custLinFactNeighborY="-20943">
        <dgm:presLayoutVars>
          <dgm:chPref val="3"/>
        </dgm:presLayoutVars>
      </dgm:prSet>
      <dgm:spPr/>
    </dgm:pt>
    <dgm:pt modelId="{907A1CF9-DDE9-4936-979A-AA317A5BBBE5}" type="pres">
      <dgm:prSet presAssocID="{40A4B0CF-E874-40F9-8373-CD789C80FF5B}" presName="horzTwo"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DBE84067-B00B-4FAB-8B75-5715DBC03859}" type="presOf" srcId="{40A4B0CF-E874-40F9-8373-CD789C80FF5B}" destId="{431E55B8-46D4-4153-968E-874021A0BA0E}"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02FDA4A9-DCF7-48B1-884D-372EC34D7EB7}" srcId="{77FDD35F-5BA9-4F68-8687-B6CA902B4285}" destId="{40A4B0CF-E874-40F9-8373-CD789C80FF5B}" srcOrd="1" destOrd="0" parTransId="{07E08421-B941-4726-85C6-A0159E036C17}" sibTransId="{B25E7B56-99FB-4CC2-BD75-D631FD0F689C}"/>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 modelId="{A6BCD45B-6D74-4F86-B4C2-941D9A7D5457}" type="presParOf" srcId="{5F0AF285-6DB2-4A6A-B4A3-4B23441B93F3}" destId="{38A9EE57-29B8-464E-85A5-A6D01D8CC4D4}" srcOrd="1" destOrd="0" presId="urn:microsoft.com/office/officeart/2005/8/layout/hierarchy4"/>
    <dgm:cxn modelId="{60E5E409-D029-44DF-A464-430AE6274062}" type="presParOf" srcId="{5F0AF285-6DB2-4A6A-B4A3-4B23441B93F3}" destId="{46969FF2-5EEB-428C-B144-38795B8483C0}" srcOrd="2" destOrd="0" presId="urn:microsoft.com/office/officeart/2005/8/layout/hierarchy4"/>
    <dgm:cxn modelId="{B28C7532-2A5C-4188-B9D9-BC329A7B48D4}" type="presParOf" srcId="{46969FF2-5EEB-428C-B144-38795B8483C0}" destId="{431E55B8-46D4-4153-968E-874021A0BA0E}" srcOrd="0" destOrd="0" presId="urn:microsoft.com/office/officeart/2005/8/layout/hierarchy4"/>
    <dgm:cxn modelId="{1D847254-343F-43C9-A719-E46BFADE19E2}" type="presParOf" srcId="{46969FF2-5EEB-428C-B144-38795B8483C0}" destId="{907A1CF9-DDE9-4936-979A-AA317A5BBBE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Enterprise A  (Bidder)</a:t>
          </a:r>
        </a:p>
        <a:p>
          <a:r>
            <a:rPr lang="en-ZA" sz="1800" dirty="0"/>
            <a:t>(Fully or Partly Own Enterprise B)</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(Applicant)</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a:t>
          </a:r>
          <a:r>
            <a:rPr lang="en-ZA" sz="1800" dirty="0"/>
            <a:t> between</a:t>
          </a:r>
        </a:p>
        <a:p>
          <a:r>
            <a:rPr lang="en-ZA" sz="1800" dirty="0"/>
            <a:t>Enterprise A and Enterprise B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custScaleY="18614" custLinFactY="-8524" custLinFactNeighborX="-49" custLinFactNeighborY="-100000">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1" custScaleY="17409" custLinFactY="-1536" custLinFactNeighborX="-1119"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8939" custLinFactY="-4117" custLinFactNeighborX="-1119"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ScaleY="20282" custLinFactNeighborX="-366" custLinFactNeighborY="-11630">
        <dgm:presLayoutVars>
          <dgm:chPref val="3"/>
        </dgm:presLayoutVars>
      </dgm:prSet>
      <dgm:spPr/>
    </dgm:pt>
    <dgm:pt modelId="{B3DBDB1C-E2B3-48B5-B05A-F597BE7C98A4}" type="pres">
      <dgm:prSet presAssocID="{9C709FB9-1ABB-4833-BC96-5E3B8626AA40}" presName="horzFour"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1745" y="1344"/>
          <a:ext cx="4724357" cy="964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Company A (Parent company)</a:t>
          </a:r>
        </a:p>
      </dsp:txBody>
      <dsp:txXfrm>
        <a:off x="29998" y="29597"/>
        <a:ext cx="4667851" cy="908132"/>
      </dsp:txXfrm>
    </dsp:sp>
    <dsp:sp modelId="{18392504-8982-4478-8210-77B3728F6937}">
      <dsp:nvSpPr>
        <dsp:cNvPr id="0" name=""/>
        <dsp:cNvSpPr/>
      </dsp:nvSpPr>
      <dsp:spPr>
        <a:xfrm>
          <a:off x="10293" y="807859"/>
          <a:ext cx="2262540" cy="8867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(Bidder)</a:t>
          </a:r>
        </a:p>
      </dsp:txBody>
      <dsp:txXfrm>
        <a:off x="36265" y="833831"/>
        <a:ext cx="2210596" cy="834819"/>
      </dsp:txXfrm>
    </dsp:sp>
    <dsp:sp modelId="{1BAA2D32-0423-4791-A35E-1803E3C14127}">
      <dsp:nvSpPr>
        <dsp:cNvPr id="0" name=""/>
        <dsp:cNvSpPr/>
      </dsp:nvSpPr>
      <dsp:spPr>
        <a:xfrm>
          <a:off x="1347988" y="1821440"/>
          <a:ext cx="2253715" cy="13467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 </a:t>
          </a:r>
          <a:r>
            <a:rPr lang="en-ZA" sz="1800" kern="1200" dirty="0"/>
            <a:t>between</a:t>
          </a:r>
        </a:p>
        <a:p>
          <a:pPr marL="0" lvl="0" indent="0" algn="ctr" defTabSz="800100">
            <a:lnSpc>
              <a:spcPct val="90000"/>
            </a:lnSpc>
            <a:spcBef>
              <a:spcPct val="0"/>
            </a:spcBef>
            <a:spcAft>
              <a:spcPct val="35000"/>
            </a:spcAft>
            <a:buNone/>
          </a:pPr>
          <a:r>
            <a:rPr lang="en-ZA" sz="1800" kern="1200" dirty="0"/>
            <a:t>Enterprise B and Enterprise C </a:t>
          </a:r>
        </a:p>
      </dsp:txBody>
      <dsp:txXfrm>
        <a:off x="1387433" y="1860885"/>
        <a:ext cx="2174825" cy="1267851"/>
      </dsp:txXfrm>
    </dsp:sp>
    <dsp:sp modelId="{564F1F00-CE0F-4782-BA1D-3A3BEE96057E}">
      <dsp:nvSpPr>
        <dsp:cNvPr id="0" name=""/>
        <dsp:cNvSpPr/>
      </dsp:nvSpPr>
      <dsp:spPr>
        <a:xfrm>
          <a:off x="1348800" y="3343895"/>
          <a:ext cx="2253715" cy="96463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1377053" y="3372148"/>
        <a:ext cx="2197209" cy="908132"/>
      </dsp:txXfrm>
    </dsp:sp>
    <dsp:sp modelId="{431E55B8-46D4-4153-968E-874021A0BA0E}">
      <dsp:nvSpPr>
        <dsp:cNvPr id="0" name=""/>
        <dsp:cNvSpPr/>
      </dsp:nvSpPr>
      <dsp:spPr>
        <a:xfrm>
          <a:off x="2448972" y="822779"/>
          <a:ext cx="2262540" cy="8532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C (Applicant)</a:t>
          </a:r>
        </a:p>
      </dsp:txBody>
      <dsp:txXfrm>
        <a:off x="2473962" y="847769"/>
        <a:ext cx="2212560" cy="803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0" y="0"/>
          <a:ext cx="4727848" cy="9121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A  (Bidder)</a:t>
          </a:r>
        </a:p>
        <a:p>
          <a:pPr marL="0" lvl="0" indent="0" algn="ctr" defTabSz="800100">
            <a:lnSpc>
              <a:spcPct val="90000"/>
            </a:lnSpc>
            <a:spcBef>
              <a:spcPct val="0"/>
            </a:spcBef>
            <a:spcAft>
              <a:spcPct val="35000"/>
            </a:spcAft>
            <a:buNone/>
          </a:pPr>
          <a:r>
            <a:rPr lang="en-ZA" sz="1800" kern="1200" dirty="0"/>
            <a:t>(Fully or Partly Own Enterprise B)</a:t>
          </a:r>
        </a:p>
      </dsp:txBody>
      <dsp:txXfrm>
        <a:off x="26716" y="26716"/>
        <a:ext cx="4674416" cy="858728"/>
      </dsp:txXfrm>
    </dsp:sp>
    <dsp:sp modelId="{18392504-8982-4478-8210-77B3728F6937}">
      <dsp:nvSpPr>
        <dsp:cNvPr id="0" name=""/>
        <dsp:cNvSpPr/>
      </dsp:nvSpPr>
      <dsp:spPr>
        <a:xfrm>
          <a:off x="0" y="1046322"/>
          <a:ext cx="4727848" cy="8531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(Applicant)</a:t>
          </a:r>
        </a:p>
      </dsp:txBody>
      <dsp:txXfrm>
        <a:off x="24987" y="1071309"/>
        <a:ext cx="4677874" cy="803136"/>
      </dsp:txXfrm>
    </dsp:sp>
    <dsp:sp modelId="{1BAA2D32-0423-4791-A35E-1803E3C14127}">
      <dsp:nvSpPr>
        <dsp:cNvPr id="0" name=""/>
        <dsp:cNvSpPr/>
      </dsp:nvSpPr>
      <dsp:spPr>
        <a:xfrm>
          <a:off x="0" y="2037712"/>
          <a:ext cx="4727848" cy="92808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a:t>
          </a:r>
          <a:r>
            <a:rPr lang="en-ZA" sz="1800" kern="1200" dirty="0"/>
            <a:t> between</a:t>
          </a:r>
        </a:p>
        <a:p>
          <a:pPr marL="0" lvl="0" indent="0" algn="ctr" defTabSz="800100">
            <a:lnSpc>
              <a:spcPct val="90000"/>
            </a:lnSpc>
            <a:spcBef>
              <a:spcPct val="0"/>
            </a:spcBef>
            <a:spcAft>
              <a:spcPct val="35000"/>
            </a:spcAft>
            <a:buNone/>
          </a:pPr>
          <a:r>
            <a:rPr lang="en-ZA" sz="1800" kern="1200" dirty="0"/>
            <a:t>Enterprise A and Enterprise B </a:t>
          </a:r>
        </a:p>
      </dsp:txBody>
      <dsp:txXfrm>
        <a:off x="27183" y="2064895"/>
        <a:ext cx="4673482" cy="873720"/>
      </dsp:txXfrm>
    </dsp:sp>
    <dsp:sp modelId="{564F1F00-CE0F-4782-BA1D-3A3BEE96057E}">
      <dsp:nvSpPr>
        <dsp:cNvPr id="0" name=""/>
        <dsp:cNvSpPr/>
      </dsp:nvSpPr>
      <dsp:spPr>
        <a:xfrm>
          <a:off x="0" y="3127150"/>
          <a:ext cx="4727848" cy="9938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29110" y="3156260"/>
        <a:ext cx="4669628" cy="935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6/18/2026</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6/18/2026</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6/18/2026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6/18/2026</a:t>
            </a:fld>
            <a:endParaRPr lang="en-ZA" dirty="0"/>
          </a:p>
        </p:txBody>
      </p:sp>
      <p:sp>
        <p:nvSpPr>
          <p:cNvPr id="5" name="Footer Placeholder 4"/>
          <p:cNvSpPr>
            <a:spLocks noGrp="1"/>
          </p:cNvSpPr>
          <p:nvPr>
            <p:ph type="ftr" sz="quarter" idx="4"/>
          </p:nvPr>
        </p:nvSpPr>
        <p:spPr/>
        <p:txBody>
          <a:bodyPr/>
          <a:lstStyle/>
          <a:p>
            <a:endParaRPr lang="en-ZA" dirty="0"/>
          </a:p>
        </p:txBody>
      </p:sp>
      <p:sp>
        <p:nvSpPr>
          <p:cNvPr id="6" name="Slide Number Placeholder 5"/>
          <p:cNvSpPr>
            <a:spLocks noGrp="1"/>
          </p:cNvSpPr>
          <p:nvPr>
            <p:ph type="sldNum" sz="quarter" idx="5"/>
          </p:nvPr>
        </p:nvSpPr>
        <p:spPr/>
        <p:txBody>
          <a:bodyPr/>
          <a:lstStyle/>
          <a:p>
            <a:fld id="{BD4EA3F3-7F60-4372-AD96-0BFBCD79137E}" type="slidenum">
              <a:rPr lang="en-ZA" smtClean="0"/>
              <a:pPr/>
              <a:t>10</a:t>
            </a:fld>
            <a:endParaRPr lang="en-ZA" dirty="0"/>
          </a:p>
        </p:txBody>
      </p:sp>
    </p:spTree>
    <p:extLst>
      <p:ext uri="{BB962C8B-B14F-4D97-AF65-F5344CB8AC3E}">
        <p14:creationId xmlns:p14="http://schemas.microsoft.com/office/powerpoint/2010/main" val="1796309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6/18/2026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11</a:t>
            </a:fld>
            <a:endParaRPr lang="en-ZA"/>
          </a:p>
        </p:txBody>
      </p:sp>
    </p:spTree>
    <p:extLst>
      <p:ext uri="{BB962C8B-B14F-4D97-AF65-F5344CB8AC3E}">
        <p14:creationId xmlns:p14="http://schemas.microsoft.com/office/powerpoint/2010/main" val="1796309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35A53-5841-5357-A734-7CFE1002C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1CAEE-0D94-602C-6313-77A70927E2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6A77D9-3105-FFDA-B108-0658AADDE7E3}"/>
              </a:ext>
            </a:extLst>
          </p:cNvPr>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a:extLst>
              <a:ext uri="{FF2B5EF4-FFF2-40B4-BE49-F238E27FC236}">
                <a16:creationId xmlns:a16="http://schemas.microsoft.com/office/drawing/2014/main" id="{1443FEB2-35B1-76A7-886A-E40CA70D7894}"/>
              </a:ext>
            </a:extLst>
          </p:cNvPr>
          <p:cNvSpPr>
            <a:spLocks noGrp="1"/>
          </p:cNvSpPr>
          <p:nvPr>
            <p:ph type="dt" idx="1"/>
          </p:nvPr>
        </p:nvSpPr>
        <p:spPr/>
        <p:txBody>
          <a:bodyPr/>
          <a:lstStyle/>
          <a:p>
            <a:fld id="{1148FD48-8C4E-442A-8645-95A3AC203F2C}" type="datetime1">
              <a:rPr lang="en-US" smtClean="0"/>
              <a:t>6/18/2026</a:t>
            </a:fld>
            <a:endParaRPr lang="en-ZA"/>
          </a:p>
        </p:txBody>
      </p:sp>
      <p:sp>
        <p:nvSpPr>
          <p:cNvPr id="5" name="Footer Placeholder 4">
            <a:extLst>
              <a:ext uri="{FF2B5EF4-FFF2-40B4-BE49-F238E27FC236}">
                <a16:creationId xmlns:a16="http://schemas.microsoft.com/office/drawing/2014/main" id="{9E0362CC-2DDA-D542-E71D-3A13304CD906}"/>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A18B78C5-3D01-6A69-EB69-F72BA45D7F20}"/>
              </a:ext>
            </a:extLst>
          </p:cNvPr>
          <p:cNvSpPr>
            <a:spLocks noGrp="1"/>
          </p:cNvSpPr>
          <p:nvPr>
            <p:ph type="sldNum" sz="quarter" idx="5"/>
          </p:nvPr>
        </p:nvSpPr>
        <p:spPr/>
        <p:txBody>
          <a:bodyPr/>
          <a:lstStyle/>
          <a:p>
            <a:fld id="{BD4EA3F3-7F60-4372-AD96-0BFBCD79137E}" type="slidenum">
              <a:rPr lang="en-ZA" smtClean="0"/>
              <a:pPr/>
              <a:t>12</a:t>
            </a:fld>
            <a:endParaRPr lang="en-ZA"/>
          </a:p>
        </p:txBody>
      </p:sp>
    </p:spTree>
    <p:extLst>
      <p:ext uri="{BB962C8B-B14F-4D97-AF65-F5344CB8AC3E}">
        <p14:creationId xmlns:p14="http://schemas.microsoft.com/office/powerpoint/2010/main" val="1502048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A7FBBCD-4EE9-45A6-8EC5-5AB6176E41D0}" type="datetime1">
              <a:rPr lang="en-US" smtClean="0"/>
              <a:t>6/18/2026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17</a:t>
            </a:fld>
            <a:endParaRPr lang="en-ZA"/>
          </a:p>
        </p:txBody>
      </p:sp>
    </p:spTree>
    <p:extLst>
      <p:ext uri="{BB962C8B-B14F-4D97-AF65-F5344CB8AC3E}">
        <p14:creationId xmlns:p14="http://schemas.microsoft.com/office/powerpoint/2010/main" val="17907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D5B60AA3-F72E-4548-86CB-B383ACA2DF0F}" type="datetime1">
              <a:rPr lang="en-US" smtClean="0"/>
              <a:t>6/18/2026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19</a:t>
            </a:fld>
            <a:endParaRPr lang="en-ZA"/>
          </a:p>
        </p:txBody>
      </p:sp>
    </p:spTree>
    <p:extLst>
      <p:ext uri="{BB962C8B-B14F-4D97-AF65-F5344CB8AC3E}">
        <p14:creationId xmlns:p14="http://schemas.microsoft.com/office/powerpoint/2010/main" val="2871028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44E4-9C11-74D9-9EB0-A95E5BA06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3D983-30BB-7F3C-1283-00262931F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83548-A1AC-C2B5-6202-CDDD6F57730E}"/>
              </a:ext>
            </a:extLst>
          </p:cNvPr>
          <p:cNvSpPr>
            <a:spLocks noGrp="1"/>
          </p:cNvSpPr>
          <p:nvPr>
            <p:ph type="body" idx="1"/>
          </p:nvPr>
        </p:nvSpPr>
        <p:spPr/>
        <p:txBody>
          <a:bodyPr/>
          <a:lstStyle/>
          <a:p>
            <a:r>
              <a:rPr lang="en-ZA" dirty="0"/>
              <a:t>Compliance to all specifications and regulations – all other bids prices measured against lowest and calculated accordingly, to obtain a score out of 90</a:t>
            </a:r>
          </a:p>
        </p:txBody>
      </p:sp>
      <p:sp>
        <p:nvSpPr>
          <p:cNvPr id="4" name="Date Placeholder 3">
            <a:extLst>
              <a:ext uri="{FF2B5EF4-FFF2-40B4-BE49-F238E27FC236}">
                <a16:creationId xmlns:a16="http://schemas.microsoft.com/office/drawing/2014/main" id="{149D8E59-ECCD-7AE2-E62F-0D2C3684755C}"/>
              </a:ext>
            </a:extLst>
          </p:cNvPr>
          <p:cNvSpPr>
            <a:spLocks noGrp="1"/>
          </p:cNvSpPr>
          <p:nvPr>
            <p:ph type="dt" idx="1"/>
          </p:nvPr>
        </p:nvSpPr>
        <p:spPr/>
        <p:txBody>
          <a:bodyPr/>
          <a:lstStyle/>
          <a:p>
            <a:fld id="{2B331C96-53A7-4181-AC24-C907F9B4BEF5}" type="datetime1">
              <a:rPr lang="en-US" smtClean="0"/>
              <a:t>6/18/2026</a:t>
            </a:fld>
            <a:endParaRPr lang="en-ZA" dirty="0"/>
          </a:p>
        </p:txBody>
      </p:sp>
      <p:sp>
        <p:nvSpPr>
          <p:cNvPr id="5" name="Footer Placeholder 4">
            <a:extLst>
              <a:ext uri="{FF2B5EF4-FFF2-40B4-BE49-F238E27FC236}">
                <a16:creationId xmlns:a16="http://schemas.microsoft.com/office/drawing/2014/main" id="{43D76B0B-78D6-89AB-8A2A-08644CA2C4C6}"/>
              </a:ext>
            </a:extLst>
          </p:cNvPr>
          <p:cNvSpPr>
            <a:spLocks noGrp="1"/>
          </p:cNvSpPr>
          <p:nvPr>
            <p:ph type="ftr" sz="quarter" idx="4"/>
          </p:nvPr>
        </p:nvSpPr>
        <p:spPr/>
        <p:txBody>
          <a:bodyPr/>
          <a:lstStyle/>
          <a:p>
            <a:endParaRPr lang="en-ZA" dirty="0"/>
          </a:p>
        </p:txBody>
      </p:sp>
      <p:sp>
        <p:nvSpPr>
          <p:cNvPr id="6" name="Slide Number Placeholder 5">
            <a:extLst>
              <a:ext uri="{FF2B5EF4-FFF2-40B4-BE49-F238E27FC236}">
                <a16:creationId xmlns:a16="http://schemas.microsoft.com/office/drawing/2014/main" id="{82248B9A-6018-B252-4A2F-9B3E126CB6AF}"/>
              </a:ext>
            </a:extLst>
          </p:cNvPr>
          <p:cNvSpPr>
            <a:spLocks noGrp="1"/>
          </p:cNvSpPr>
          <p:nvPr>
            <p:ph type="sldNum" sz="quarter" idx="5"/>
          </p:nvPr>
        </p:nvSpPr>
        <p:spPr/>
        <p:txBody>
          <a:bodyPr/>
          <a:lstStyle/>
          <a:p>
            <a:fld id="{BD4EA3F3-7F60-4372-AD96-0BFBCD79137E}" type="slidenum">
              <a:rPr lang="en-ZA" smtClean="0"/>
              <a:pPr/>
              <a:t>31</a:t>
            </a:fld>
            <a:endParaRPr lang="en-ZA" dirty="0"/>
          </a:p>
        </p:txBody>
      </p:sp>
    </p:spTree>
    <p:extLst>
      <p:ext uri="{BB962C8B-B14F-4D97-AF65-F5344CB8AC3E}">
        <p14:creationId xmlns:p14="http://schemas.microsoft.com/office/powerpoint/2010/main" val="1726658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6/18/2026</a:t>
            </a:fld>
            <a:endParaRPr lang="en-ZA" dirty="0"/>
          </a:p>
        </p:txBody>
      </p:sp>
      <p:sp>
        <p:nvSpPr>
          <p:cNvPr id="5" name="Footer Placeholder 4"/>
          <p:cNvSpPr>
            <a:spLocks noGrp="1"/>
          </p:cNvSpPr>
          <p:nvPr>
            <p:ph type="ftr" sz="quarter" idx="4"/>
          </p:nvPr>
        </p:nvSpPr>
        <p:spPr/>
        <p:txBody>
          <a:bodyPr/>
          <a:lstStyle/>
          <a:p>
            <a:endParaRPr lang="en-ZA" dirty="0"/>
          </a:p>
        </p:txBody>
      </p:sp>
      <p:sp>
        <p:nvSpPr>
          <p:cNvPr id="6" name="Slide Number Placeholder 5"/>
          <p:cNvSpPr>
            <a:spLocks noGrp="1"/>
          </p:cNvSpPr>
          <p:nvPr>
            <p:ph type="sldNum" sz="quarter" idx="5"/>
          </p:nvPr>
        </p:nvSpPr>
        <p:spPr/>
        <p:txBody>
          <a:bodyPr/>
          <a:lstStyle/>
          <a:p>
            <a:fld id="{BD4EA3F3-7F60-4372-AD96-0BFBCD79137E}" type="slidenum">
              <a:rPr lang="en-ZA" smtClean="0"/>
              <a:pPr/>
              <a:t>42</a:t>
            </a:fld>
            <a:endParaRPr lang="en-ZA" dirty="0"/>
          </a:p>
        </p:txBody>
      </p:sp>
    </p:spTree>
    <p:extLst>
      <p:ext uri="{BB962C8B-B14F-4D97-AF65-F5344CB8AC3E}">
        <p14:creationId xmlns:p14="http://schemas.microsoft.com/office/powerpoint/2010/main" val="520398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6/18/2026</a:t>
            </a:fld>
            <a:endParaRPr lang="en-ZA" dirty="0"/>
          </a:p>
        </p:txBody>
      </p:sp>
      <p:sp>
        <p:nvSpPr>
          <p:cNvPr id="5" name="Footer Placeholder 4"/>
          <p:cNvSpPr>
            <a:spLocks noGrp="1"/>
          </p:cNvSpPr>
          <p:nvPr>
            <p:ph type="ftr" sz="quarter" idx="4"/>
          </p:nvPr>
        </p:nvSpPr>
        <p:spPr/>
        <p:txBody>
          <a:bodyPr/>
          <a:lstStyle/>
          <a:p>
            <a:endParaRPr lang="en-ZA" dirty="0"/>
          </a:p>
        </p:txBody>
      </p:sp>
      <p:sp>
        <p:nvSpPr>
          <p:cNvPr id="6" name="Slide Number Placeholder 5"/>
          <p:cNvSpPr>
            <a:spLocks noGrp="1"/>
          </p:cNvSpPr>
          <p:nvPr>
            <p:ph type="sldNum" sz="quarter" idx="5"/>
          </p:nvPr>
        </p:nvSpPr>
        <p:spPr/>
        <p:txBody>
          <a:bodyPr/>
          <a:lstStyle/>
          <a:p>
            <a:fld id="{BD4EA3F3-7F60-4372-AD96-0BFBCD79137E}" type="slidenum">
              <a:rPr lang="en-ZA" smtClean="0"/>
              <a:pPr/>
              <a:t>45</a:t>
            </a:fld>
            <a:endParaRPr lang="en-ZA" dirty="0"/>
          </a:p>
        </p:txBody>
      </p:sp>
    </p:spTree>
    <p:extLst>
      <p:ext uri="{BB962C8B-B14F-4D97-AF65-F5344CB8AC3E}">
        <p14:creationId xmlns:p14="http://schemas.microsoft.com/office/powerpoint/2010/main" val="2821620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6/18/2026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58</a:t>
            </a:fld>
            <a:endParaRPr lang="en-ZA"/>
          </a:p>
        </p:txBody>
      </p:sp>
    </p:spTree>
    <p:extLst>
      <p:ext uri="{BB962C8B-B14F-4D97-AF65-F5344CB8AC3E}">
        <p14:creationId xmlns:p14="http://schemas.microsoft.com/office/powerpoint/2010/main" val="90133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6/18/2026</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680DDD62-C30A-4097-8DBB-A7096F7D4901}" type="datetime1">
              <a:rPr lang="en-US" smtClean="0"/>
              <a:t>6/18/2026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a:t>
            </a:fld>
            <a:endParaRPr lang="en-ZA"/>
          </a:p>
        </p:txBody>
      </p:sp>
    </p:spTree>
    <p:extLst>
      <p:ext uri="{BB962C8B-B14F-4D97-AF65-F5344CB8AC3E}">
        <p14:creationId xmlns:p14="http://schemas.microsoft.com/office/powerpoint/2010/main" val="192084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D3198-C69D-DC80-E4AC-5A01D2176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EA27F-7721-2A3B-5EA5-A7B0D407C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7D77AA-7863-54F8-6390-6E6CCB9E6F78}"/>
              </a:ext>
            </a:extLst>
          </p:cNvPr>
          <p:cNvSpPr>
            <a:spLocks noGrp="1"/>
          </p:cNvSpPr>
          <p:nvPr>
            <p:ph type="body" idx="1"/>
          </p:nvPr>
        </p:nvSpPr>
        <p:spPr/>
        <p:txBody>
          <a:bodyPr/>
          <a:lstStyle/>
          <a:p>
            <a:endParaRPr lang="en-ZA" dirty="0"/>
          </a:p>
        </p:txBody>
      </p:sp>
      <p:sp>
        <p:nvSpPr>
          <p:cNvPr id="4" name="Date Placeholder 3">
            <a:extLst>
              <a:ext uri="{FF2B5EF4-FFF2-40B4-BE49-F238E27FC236}">
                <a16:creationId xmlns:a16="http://schemas.microsoft.com/office/drawing/2014/main" id="{31CC5B19-1D6B-91E1-24B5-F0D84746B101}"/>
              </a:ext>
            </a:extLst>
          </p:cNvPr>
          <p:cNvSpPr>
            <a:spLocks noGrp="1"/>
          </p:cNvSpPr>
          <p:nvPr>
            <p:ph type="dt" idx="1"/>
          </p:nvPr>
        </p:nvSpPr>
        <p:spPr/>
        <p:txBody>
          <a:bodyPr/>
          <a:lstStyle/>
          <a:p>
            <a:fld id="{680DDD62-C30A-4097-8DBB-A7096F7D4901}" type="datetime1">
              <a:rPr lang="en-US" smtClean="0"/>
              <a:t>6/18/2026</a:t>
            </a:fld>
            <a:endParaRPr lang="en-ZA"/>
          </a:p>
        </p:txBody>
      </p:sp>
      <p:sp>
        <p:nvSpPr>
          <p:cNvPr id="5" name="Footer Placeholder 4">
            <a:extLst>
              <a:ext uri="{FF2B5EF4-FFF2-40B4-BE49-F238E27FC236}">
                <a16:creationId xmlns:a16="http://schemas.microsoft.com/office/drawing/2014/main" id="{0CB58BAB-CA1C-7F0A-C61D-E36BB16A75A4}"/>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56727928-5051-D392-5972-89FA617C7D0D}"/>
              </a:ext>
            </a:extLst>
          </p:cNvPr>
          <p:cNvSpPr>
            <a:spLocks noGrp="1"/>
          </p:cNvSpPr>
          <p:nvPr>
            <p:ph type="sldNum" sz="quarter" idx="5"/>
          </p:nvPr>
        </p:nvSpPr>
        <p:spPr/>
        <p:txBody>
          <a:bodyPr/>
          <a:lstStyle/>
          <a:p>
            <a:fld id="{BD4EA3F3-7F60-4372-AD96-0BFBCD79137E}" type="slidenum">
              <a:rPr lang="en-ZA" smtClean="0"/>
              <a:pPr/>
              <a:t>4</a:t>
            </a:fld>
            <a:endParaRPr lang="en-ZA"/>
          </a:p>
        </p:txBody>
      </p:sp>
    </p:spTree>
    <p:extLst>
      <p:ext uri="{BB962C8B-B14F-4D97-AF65-F5344CB8AC3E}">
        <p14:creationId xmlns:p14="http://schemas.microsoft.com/office/powerpoint/2010/main" val="32333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5CFD70ED-98BD-4D77-BEBF-51603AAE1B65}" type="datetime1">
              <a:rPr lang="en-US" smtClean="0"/>
              <a:t>6/18/2026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5</a:t>
            </a:fld>
            <a:endParaRPr lang="en-ZA"/>
          </a:p>
        </p:txBody>
      </p:sp>
    </p:spTree>
    <p:extLst>
      <p:ext uri="{BB962C8B-B14F-4D97-AF65-F5344CB8AC3E}">
        <p14:creationId xmlns:p14="http://schemas.microsoft.com/office/powerpoint/2010/main" val="128213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11DD5-1EE1-BB63-084B-02D6BA089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11C5C-55DE-6652-039F-1405F06024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C252BA-4DE2-B585-8816-37D341C43CD6}"/>
              </a:ext>
            </a:extLst>
          </p:cNvPr>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a:extLst>
              <a:ext uri="{FF2B5EF4-FFF2-40B4-BE49-F238E27FC236}">
                <a16:creationId xmlns:a16="http://schemas.microsoft.com/office/drawing/2014/main" id="{102E6512-DEE1-6D45-7A94-88C95A79D703}"/>
              </a:ext>
            </a:extLst>
          </p:cNvPr>
          <p:cNvSpPr>
            <a:spLocks noGrp="1"/>
          </p:cNvSpPr>
          <p:nvPr>
            <p:ph type="dt" idx="1"/>
          </p:nvPr>
        </p:nvSpPr>
        <p:spPr/>
        <p:txBody>
          <a:bodyPr/>
          <a:lstStyle/>
          <a:p>
            <a:fld id="{1148FD48-8C4E-442A-8645-95A3AC203F2C}" type="datetime1">
              <a:rPr lang="en-US" smtClean="0"/>
              <a:t>6/18/2026</a:t>
            </a:fld>
            <a:endParaRPr lang="en-ZA"/>
          </a:p>
        </p:txBody>
      </p:sp>
      <p:sp>
        <p:nvSpPr>
          <p:cNvPr id="5" name="Footer Placeholder 4">
            <a:extLst>
              <a:ext uri="{FF2B5EF4-FFF2-40B4-BE49-F238E27FC236}">
                <a16:creationId xmlns:a16="http://schemas.microsoft.com/office/drawing/2014/main" id="{087AB55F-F9EA-35CE-C2E2-E6F90818466B}"/>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6F14A514-F2EA-213E-043E-5E898FC5E755}"/>
              </a:ext>
            </a:extLst>
          </p:cNvPr>
          <p:cNvSpPr>
            <a:spLocks noGrp="1"/>
          </p:cNvSpPr>
          <p:nvPr>
            <p:ph type="sldNum" sz="quarter" idx="5"/>
          </p:nvPr>
        </p:nvSpPr>
        <p:spPr/>
        <p:txBody>
          <a:bodyPr/>
          <a:lstStyle/>
          <a:p>
            <a:fld id="{BD4EA3F3-7F60-4372-AD96-0BFBCD79137E}" type="slidenum">
              <a:rPr lang="en-ZA" smtClean="0"/>
              <a:pPr/>
              <a:t>6</a:t>
            </a:fld>
            <a:endParaRPr lang="en-ZA"/>
          </a:p>
        </p:txBody>
      </p:sp>
    </p:spTree>
    <p:extLst>
      <p:ext uri="{BB962C8B-B14F-4D97-AF65-F5344CB8AC3E}">
        <p14:creationId xmlns:p14="http://schemas.microsoft.com/office/powerpoint/2010/main" val="3234433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6/18/2026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71C7-5CF3-6FF0-7739-D245FEB02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8ECBF-04D8-DDE6-41AB-41D56326E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389019-B39C-7B14-AB78-AFD39264AC74}"/>
              </a:ext>
            </a:extLst>
          </p:cNvPr>
          <p:cNvSpPr>
            <a:spLocks noGrp="1"/>
          </p:cNvSpPr>
          <p:nvPr>
            <p:ph type="body" idx="1"/>
          </p:nvPr>
        </p:nvSpPr>
        <p:spPr/>
        <p:txBody>
          <a:bodyPr/>
          <a:lstStyle/>
          <a:p>
            <a:endParaRPr lang="en-ZA" dirty="0"/>
          </a:p>
        </p:txBody>
      </p:sp>
      <p:sp>
        <p:nvSpPr>
          <p:cNvPr id="4" name="Date Placeholder 3">
            <a:extLst>
              <a:ext uri="{FF2B5EF4-FFF2-40B4-BE49-F238E27FC236}">
                <a16:creationId xmlns:a16="http://schemas.microsoft.com/office/drawing/2014/main" id="{0FB40D80-C67E-F2A8-31AB-1C7270D4E328}"/>
              </a:ext>
            </a:extLst>
          </p:cNvPr>
          <p:cNvSpPr>
            <a:spLocks noGrp="1"/>
          </p:cNvSpPr>
          <p:nvPr>
            <p:ph type="dt" idx="1"/>
          </p:nvPr>
        </p:nvSpPr>
        <p:spPr/>
        <p:txBody>
          <a:bodyPr/>
          <a:lstStyle/>
          <a:p>
            <a:fld id="{A36A1E35-2C56-4B77-8D79-EB9463FA6A40}" type="datetime1">
              <a:rPr lang="en-US" smtClean="0"/>
              <a:pPr/>
              <a:t>6/18/2026</a:t>
            </a:fld>
            <a:endParaRPr lang="en-ZA"/>
          </a:p>
        </p:txBody>
      </p:sp>
      <p:sp>
        <p:nvSpPr>
          <p:cNvPr id="5" name="Footer Placeholder 4">
            <a:extLst>
              <a:ext uri="{FF2B5EF4-FFF2-40B4-BE49-F238E27FC236}">
                <a16:creationId xmlns:a16="http://schemas.microsoft.com/office/drawing/2014/main" id="{201DBF86-3C35-D631-6B70-10983F391FD2}"/>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5FE9A010-A4B7-3F3E-B3DE-A0129AF672E4}"/>
              </a:ext>
            </a:extLst>
          </p:cNvPr>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428733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19392CC1-21F2-440D-A6C0-08C2E9CFCF1F}" type="datetime1">
              <a:rPr lang="en-US" smtClean="0"/>
              <a:t>6/18/2026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9</a:t>
            </a:fld>
            <a:endParaRPr lang="en-ZA"/>
          </a:p>
        </p:txBody>
      </p:sp>
    </p:spTree>
    <p:extLst>
      <p:ext uri="{BB962C8B-B14F-4D97-AF65-F5344CB8AC3E}">
        <p14:creationId xmlns:p14="http://schemas.microsoft.com/office/powerpoint/2010/main" val="1936761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easury.gov.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hyperlink" Target="http://www.southafrica.info/services/government/hotline-anticorruption.htm" TargetMode="External"/></Relationships>
</file>

<file path=ppt/slides/_rels/slide59.xml.rels><?xml version="1.0" encoding="UTF-8" standalone="yes"?>
<Relationships xmlns="http://schemas.openxmlformats.org/package/2006/relationships"><Relationship Id="rId2" Type="http://schemas.microsoft.com/office/2018/10/relationships/comments" Target="../comments/modernComment_142_AA16B7D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830997"/>
          </a:xfrm>
          <a:prstGeom prst="rect">
            <a:avLst/>
          </a:prstGeom>
          <a:noFill/>
        </p:spPr>
        <p:txBody>
          <a:bodyPr wrap="square" rtlCol="0">
            <a:spAutoFit/>
          </a:bodyPr>
          <a:lstStyle/>
          <a:p>
            <a:r>
              <a:rPr lang="en-US" sz="2400" dirty="0">
                <a:latin typeface="Arial" pitchFamily="34" charset="0"/>
                <a:cs typeface="Arial" pitchFamily="34" charset="0"/>
              </a:rPr>
              <a:t>Briefing session </a:t>
            </a:r>
          </a:p>
          <a:p>
            <a:r>
              <a:rPr lang="en-US" sz="2400" dirty="0">
                <a:latin typeface="Arial" pitchFamily="34" charset="0"/>
                <a:cs typeface="Arial" pitchFamily="34" charset="0"/>
              </a:rPr>
              <a:t>HP05-2027DI</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485361" y="3129832"/>
            <a:ext cx="5791200" cy="461665"/>
          </a:xfrm>
          <a:prstGeom prst="rect">
            <a:avLst/>
          </a:prstGeom>
          <a:noFill/>
        </p:spPr>
        <p:txBody>
          <a:bodyPr wrap="square" rtlCol="0">
            <a:spAutoFit/>
          </a:bodyPr>
          <a:lstStyle/>
          <a:p>
            <a:r>
              <a:rPr lang="en-US" sz="2400" dirty="0">
                <a:latin typeface="Arial" pitchFamily="34" charset="0"/>
                <a:cs typeface="Arial" pitchFamily="34" charset="0"/>
              </a:rPr>
              <a:t>Contracting, Governance and Policy Unit</a:t>
            </a:r>
          </a:p>
        </p:txBody>
      </p:sp>
      <p:sp>
        <p:nvSpPr>
          <p:cNvPr id="10" name="TextBox 9"/>
          <p:cNvSpPr txBox="1"/>
          <p:nvPr/>
        </p:nvSpPr>
        <p:spPr>
          <a:xfrm>
            <a:off x="2500298" y="4814840"/>
            <a:ext cx="5791200" cy="461665"/>
          </a:xfrm>
          <a:prstGeom prst="rect">
            <a:avLst/>
          </a:prstGeom>
          <a:noFill/>
        </p:spPr>
        <p:txBody>
          <a:bodyPr wrap="square" rtlCol="0">
            <a:spAutoFit/>
          </a:bodyPr>
          <a:lstStyle/>
          <a:p>
            <a:r>
              <a:rPr lang="en-US" sz="2400" dirty="0">
                <a:latin typeface="Arial" pitchFamily="34" charset="0"/>
                <a:cs typeface="Arial" pitchFamily="34" charset="0"/>
              </a:rPr>
              <a:t>19 June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6F64DA-B3FF-A39F-2CE2-728147CF8D52}"/>
              </a:ext>
            </a:extLst>
          </p:cNvPr>
          <p:cNvSpPr txBox="1"/>
          <p:nvPr/>
        </p:nvSpPr>
        <p:spPr>
          <a:xfrm>
            <a:off x="0" y="5805264"/>
            <a:ext cx="9144000" cy="1100213"/>
          </a:xfrm>
          <a:prstGeom prst="rect">
            <a:avLst/>
          </a:prstGeom>
          <a:solidFill>
            <a:schemeClr val="bg1"/>
          </a:solidFill>
        </p:spPr>
        <p:txBody>
          <a:bodyPr wrap="square" rtlCol="0">
            <a:spAutoFit/>
          </a:bodyPr>
          <a:lstStyle/>
          <a:p>
            <a:endParaRPr lang="en-ZA" dirty="0"/>
          </a:p>
        </p:txBody>
      </p:sp>
      <p:sp>
        <p:nvSpPr>
          <p:cNvPr id="2" name="Title 1"/>
          <p:cNvSpPr>
            <a:spLocks noGrp="1"/>
          </p:cNvSpPr>
          <p:nvPr>
            <p:ph type="title" idx="4294967295"/>
          </p:nvPr>
        </p:nvSpPr>
        <p:spPr>
          <a:xfrm>
            <a:off x="2125266" y="5426869"/>
            <a:ext cx="5875734" cy="323850"/>
          </a:xfrm>
          <a:prstGeom prst="rect">
            <a:avLst/>
          </a:prstGeom>
        </p:spPr>
        <p:txBody>
          <a:bodyPr/>
          <a:lstStyle/>
          <a:p>
            <a:pPr algn="r"/>
            <a:fld id="{A3DE11C3-CADD-4C8A-8479-CCBAB053764B}" type="slidenum">
              <a:rPr lang="en-ZA" sz="900">
                <a:latin typeface="Arial" pitchFamily="34" charset="0"/>
                <a:cs typeface="Arial" pitchFamily="34" charset="0"/>
              </a:rPr>
              <a:pPr algn="r"/>
              <a:t>10</a:t>
            </a:fld>
            <a:r>
              <a:rPr lang="en-ZA" sz="900" dirty="0">
                <a:latin typeface="Arial" pitchFamily="34" charset="0"/>
                <a:cs typeface="Arial" pitchFamily="34" charset="0"/>
              </a:rPr>
              <a:t> </a:t>
            </a:r>
          </a:p>
        </p:txBody>
      </p:sp>
      <p:sp>
        <p:nvSpPr>
          <p:cNvPr id="4" name="Rectangle 2"/>
          <p:cNvSpPr txBox="1">
            <a:spLocks noChangeArrowheads="1"/>
          </p:cNvSpPr>
          <p:nvPr/>
        </p:nvSpPr>
        <p:spPr>
          <a:xfrm>
            <a:off x="3448" y="309834"/>
            <a:ext cx="7946335" cy="461665"/>
          </a:xfrm>
          <a:prstGeom prst="rect">
            <a:avLst/>
          </a:prstGeom>
          <a:noFill/>
        </p:spPr>
        <p:txBody>
          <a:bodyPr wrap="square">
            <a:spAutoFit/>
          </a:bodyPr>
          <a:lstStyle>
            <a:defPPr>
              <a:defRPr lang="en-US"/>
            </a:defPPr>
            <a:lvl1pPr defTabSz="342900">
              <a:spcBef>
                <a:spcPct val="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2400">
                <a:solidFill>
                  <a:schemeClr val="bg1"/>
                </a:solidFill>
                <a:latin typeface="Arial" pitchFamily="34" charset="0"/>
                <a:cs typeface="Arial" pitchFamily="34" charset="0"/>
              </a:defRPr>
            </a:lvl1pPr>
          </a:lstStyle>
          <a:p>
            <a:r>
              <a:rPr lang="en-GB" dirty="0"/>
              <a:t>Administrative requirements - (Phase I evaluation)</a:t>
            </a:r>
          </a:p>
        </p:txBody>
      </p:sp>
      <p:sp>
        <p:nvSpPr>
          <p:cNvPr id="15" name="TextBox 14">
            <a:extLst>
              <a:ext uri="{FF2B5EF4-FFF2-40B4-BE49-F238E27FC236}">
                <a16:creationId xmlns:a16="http://schemas.microsoft.com/office/drawing/2014/main" id="{C6A672A0-924D-203B-52B5-F08F19D5E20A}"/>
              </a:ext>
            </a:extLst>
          </p:cNvPr>
          <p:cNvSpPr txBox="1"/>
          <p:nvPr/>
        </p:nvSpPr>
        <p:spPr>
          <a:xfrm rot="19020466">
            <a:off x="6732240" y="4221088"/>
            <a:ext cx="1075936" cy="369332"/>
          </a:xfrm>
          <a:prstGeom prst="rect">
            <a:avLst/>
          </a:prstGeom>
          <a:solidFill>
            <a:schemeClr val="bg1">
              <a:lumMod val="95000"/>
            </a:schemeClr>
          </a:solidFill>
        </p:spPr>
        <p:txBody>
          <a:bodyPr wrap="none" rtlCol="0">
            <a:spAutoFit/>
          </a:bodyPr>
          <a:lstStyle/>
          <a:p>
            <a:r>
              <a:rPr lang="en-US" dirty="0"/>
              <a:t>EXAMPLE</a:t>
            </a:r>
            <a:endParaRPr lang="en-ZA" dirty="0"/>
          </a:p>
        </p:txBody>
      </p:sp>
      <p:grpSp>
        <p:nvGrpSpPr>
          <p:cNvPr id="23" name="Group 22">
            <a:extLst>
              <a:ext uri="{FF2B5EF4-FFF2-40B4-BE49-F238E27FC236}">
                <a16:creationId xmlns:a16="http://schemas.microsoft.com/office/drawing/2014/main" id="{B437EDB1-578D-13D8-43CA-C4515AE14D3A}"/>
              </a:ext>
            </a:extLst>
          </p:cNvPr>
          <p:cNvGrpSpPr/>
          <p:nvPr/>
        </p:nvGrpSpPr>
        <p:grpSpPr>
          <a:xfrm>
            <a:off x="27740" y="1163268"/>
            <a:ext cx="8956653" cy="5694733"/>
            <a:chOff x="27740" y="1163268"/>
            <a:chExt cx="8956653" cy="5694733"/>
          </a:xfrm>
        </p:grpSpPr>
        <p:pic>
          <p:nvPicPr>
            <p:cNvPr id="14" name="Picture 13">
              <a:extLst>
                <a:ext uri="{FF2B5EF4-FFF2-40B4-BE49-F238E27FC236}">
                  <a16:creationId xmlns:a16="http://schemas.microsoft.com/office/drawing/2014/main" id="{2ED3F92E-2059-AC64-179A-014AB66DE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0798" y="1669994"/>
              <a:ext cx="2913595" cy="4286696"/>
            </a:xfrm>
            <a:prstGeom prst="rect">
              <a:avLst/>
            </a:prstGeom>
            <a:ln w="19050">
              <a:solidFill>
                <a:srgbClr val="0070C0"/>
              </a:solidFill>
            </a:ln>
          </p:spPr>
        </p:pic>
        <p:grpSp>
          <p:nvGrpSpPr>
            <p:cNvPr id="22" name="Group 21">
              <a:extLst>
                <a:ext uri="{FF2B5EF4-FFF2-40B4-BE49-F238E27FC236}">
                  <a16:creationId xmlns:a16="http://schemas.microsoft.com/office/drawing/2014/main" id="{20E2DC7D-942E-3CBC-6C20-B023489A257A}"/>
                </a:ext>
              </a:extLst>
            </p:cNvPr>
            <p:cNvGrpSpPr/>
            <p:nvPr/>
          </p:nvGrpSpPr>
          <p:grpSpPr>
            <a:xfrm>
              <a:off x="27740" y="1163268"/>
              <a:ext cx="6200444" cy="5694733"/>
              <a:chOff x="27740" y="1163268"/>
              <a:chExt cx="6200444" cy="5694733"/>
            </a:xfrm>
          </p:grpSpPr>
          <p:sp>
            <p:nvSpPr>
              <p:cNvPr id="16" name="TextBox 15">
                <a:extLst>
                  <a:ext uri="{FF2B5EF4-FFF2-40B4-BE49-F238E27FC236}">
                    <a16:creationId xmlns:a16="http://schemas.microsoft.com/office/drawing/2014/main" id="{9EF3C1F4-89BD-1992-2FA3-C5FA1A8C9661}"/>
                  </a:ext>
                </a:extLst>
              </p:cNvPr>
              <p:cNvSpPr txBox="1"/>
              <p:nvPr/>
            </p:nvSpPr>
            <p:spPr>
              <a:xfrm>
                <a:off x="27740" y="1163268"/>
                <a:ext cx="259558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Bidders are required to:</a:t>
                </a:r>
                <a:endParaRPr lang="en-ZA"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62545134-4B42-F29B-46CF-DA151CB9F8A5}"/>
                  </a:ext>
                </a:extLst>
              </p:cNvPr>
              <p:cNvGrpSpPr/>
              <p:nvPr/>
            </p:nvGrpSpPr>
            <p:grpSpPr>
              <a:xfrm>
                <a:off x="79740" y="1595697"/>
                <a:ext cx="6148444" cy="5262304"/>
                <a:chOff x="79740" y="1595697"/>
                <a:chExt cx="6148444" cy="5262304"/>
              </a:xfrm>
            </p:grpSpPr>
            <p:sp>
              <p:nvSpPr>
                <p:cNvPr id="3" name="TextBox 2"/>
                <p:cNvSpPr txBox="1"/>
                <p:nvPr/>
              </p:nvSpPr>
              <p:spPr>
                <a:xfrm>
                  <a:off x="79740" y="1595697"/>
                  <a:ext cx="6148444" cy="2516073"/>
                </a:xfrm>
                <a:prstGeom prst="rect">
                  <a:avLst/>
                </a:prstGeom>
                <a:noFill/>
              </p:spPr>
              <p:txBody>
                <a:bodyPr wrap="square" rtlCol="0">
                  <a:spAutoFit/>
                </a:bodyPr>
                <a:lstStyle/>
                <a:p>
                  <a:pPr marL="257175" indent="-257175">
                    <a:buFont typeface="Wingdings" panose="05000000000000000000" pitchFamily="2" charset="2"/>
                    <a:buChar char="ü"/>
                  </a:pPr>
                  <a:r>
                    <a:rPr lang="en-GB" dirty="0">
                      <a:latin typeface="Arial" pitchFamily="34" charset="0"/>
                      <a:cs typeface="Arial" pitchFamily="34" charset="0"/>
                    </a:rPr>
                    <a:t>Submit bid documents as outlined in bid document </a:t>
                  </a:r>
                </a:p>
                <a:p>
                  <a:r>
                    <a:rPr lang="en-GB" dirty="0">
                      <a:latin typeface="Arial" pitchFamily="34" charset="0"/>
                      <a:cs typeface="Arial" pitchFamily="34" charset="0"/>
                    </a:rPr>
                    <a:t>    Checklist (Annexure A) aligned to SRCC</a:t>
                  </a:r>
                </a:p>
                <a:p>
                  <a:pPr marL="257175" indent="-257175">
                    <a:buFont typeface="Wingdings" panose="05000000000000000000" pitchFamily="2" charset="2"/>
                    <a:buChar char="ü"/>
                  </a:pPr>
                  <a:r>
                    <a:rPr lang="en-GB" dirty="0">
                      <a:latin typeface="Arial" pitchFamily="34" charset="0"/>
                      <a:cs typeface="Arial" pitchFamily="34" charset="0"/>
                    </a:rPr>
                    <a:t>Include all mandatory documents specified</a:t>
                  </a:r>
                </a:p>
                <a:p>
                  <a:pPr marL="257175" indent="-257175">
                    <a:buFont typeface="Wingdings" panose="05000000000000000000" pitchFamily="2" charset="2"/>
                    <a:buChar char="ü"/>
                  </a:pPr>
                  <a:r>
                    <a:rPr lang="en-GB" dirty="0">
                      <a:latin typeface="Arial" pitchFamily="34" charset="0"/>
                      <a:cs typeface="Arial" pitchFamily="34" charset="0"/>
                    </a:rPr>
                    <a:t>Be registered on the Central Supplier Database (CSD)</a:t>
                  </a:r>
                </a:p>
                <a:p>
                  <a:pPr marL="257175" indent="-257175">
                    <a:buFont typeface="Wingdings" panose="05000000000000000000" pitchFamily="2" charset="2"/>
                    <a:buChar char="ü"/>
                  </a:pPr>
                  <a:r>
                    <a:rPr lang="en-GB" dirty="0">
                      <a:latin typeface="Arial" pitchFamily="34" charset="0"/>
                      <a:cs typeface="Arial" pitchFamily="34" charset="0"/>
                    </a:rPr>
                    <a:t>Submit a Tax Compliance Status PIN </a:t>
                  </a:r>
                </a:p>
                <a:p>
                  <a:pPr defTabSz="266700"/>
                  <a:endParaRPr lang="en-GB" dirty="0">
                    <a:latin typeface="Arial" pitchFamily="34" charset="0"/>
                    <a:cs typeface="Arial" pitchFamily="34" charset="0"/>
                  </a:endParaRPr>
                </a:p>
                <a:p>
                  <a:pPr defTabSz="266700"/>
                  <a:r>
                    <a:rPr lang="en-GB" dirty="0">
                      <a:latin typeface="Arial" pitchFamily="34" charset="0"/>
                      <a:cs typeface="Arial" pitchFamily="34" charset="0"/>
                    </a:rPr>
                    <a:t>Note: </a:t>
                  </a:r>
                </a:p>
                <a:p>
                  <a:pPr defTabSz="266700"/>
                  <a:r>
                    <a:rPr lang="en-GB" dirty="0">
                      <a:latin typeface="Arial" pitchFamily="34" charset="0"/>
                      <a:cs typeface="Arial" pitchFamily="34" charset="0"/>
                    </a:rPr>
                    <a:t>Bidders must be Tax compliant throughout validity period.</a:t>
                  </a:r>
                </a:p>
                <a:p>
                  <a:endParaRPr lang="en-GB" sz="1350" dirty="0">
                    <a:solidFill>
                      <a:schemeClr val="bg1">
                        <a:lumMod val="50000"/>
                      </a:schemeClr>
                    </a:solidFill>
                    <a:latin typeface="Arial" panose="020B0604020202020204" pitchFamily="34" charset="0"/>
                    <a:cs typeface="Arial" pitchFamily="34" charset="0"/>
                  </a:endParaRPr>
                </a:p>
              </p:txBody>
            </p:sp>
            <p:pic>
              <p:nvPicPr>
                <p:cNvPr id="18" name="Picture 17">
                  <a:extLst>
                    <a:ext uri="{FF2B5EF4-FFF2-40B4-BE49-F238E27FC236}">
                      <a16:creationId xmlns:a16="http://schemas.microsoft.com/office/drawing/2014/main" id="{B8E65442-DDF1-F7CD-EF9B-782F7FB67DCA}"/>
                    </a:ext>
                  </a:extLst>
                </p:cNvPr>
                <p:cNvPicPr>
                  <a:picLocks noChangeAspect="1"/>
                </p:cNvPicPr>
                <p:nvPr/>
              </p:nvPicPr>
              <p:blipFill>
                <a:blip r:embed="rId4" cstate="print">
                  <a:extLst>
                    <a:ext uri="{28A0092B-C50C-407E-A947-70E740481C1C}">
                      <a14:useLocalDpi xmlns:a14="http://schemas.microsoft.com/office/drawing/2010/main" val="0"/>
                    </a:ext>
                  </a:extLst>
                </a:blip>
                <a:srcRect b="61109"/>
                <a:stretch>
                  <a:fillRect/>
                </a:stretch>
              </p:blipFill>
              <p:spPr>
                <a:xfrm>
                  <a:off x="275501" y="3964559"/>
                  <a:ext cx="5332094" cy="2893442"/>
                </a:xfrm>
                <a:prstGeom prst="rect">
                  <a:avLst/>
                </a:prstGeom>
                <a:ln>
                  <a:solidFill>
                    <a:srgbClr val="00B050"/>
                  </a:solidFill>
                </a:ln>
              </p:spPr>
            </p:pic>
          </p:grpSp>
        </p:grpSp>
      </p:grpSp>
      <p:cxnSp>
        <p:nvCxnSpPr>
          <p:cNvPr id="20" name="Straight Connector 19">
            <a:extLst>
              <a:ext uri="{FF2B5EF4-FFF2-40B4-BE49-F238E27FC236}">
                <a16:creationId xmlns:a16="http://schemas.microsoft.com/office/drawing/2014/main" id="{08B3427A-EED0-76B0-1849-706D4F933ABD}"/>
              </a:ext>
            </a:extLst>
          </p:cNvPr>
          <p:cNvCxnSpPr/>
          <p:nvPr/>
        </p:nvCxnSpPr>
        <p:spPr>
          <a:xfrm>
            <a:off x="4355976" y="4725144"/>
            <a:ext cx="125161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01672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11</a:t>
            </a:fld>
            <a:r>
              <a:rPr lang="en-ZA" sz="1200" dirty="0">
                <a:latin typeface="Arial" pitchFamily="34" charset="0"/>
                <a:cs typeface="Arial" pitchFamily="34" charset="0"/>
              </a:rPr>
              <a:t> </a:t>
            </a:r>
          </a:p>
        </p:txBody>
      </p:sp>
      <p:sp>
        <p:nvSpPr>
          <p:cNvPr id="3" name="TextBox 2"/>
          <p:cNvSpPr txBox="1"/>
          <p:nvPr/>
        </p:nvSpPr>
        <p:spPr>
          <a:xfrm>
            <a:off x="104325" y="1120676"/>
            <a:ext cx="9069829" cy="2949525"/>
          </a:xfrm>
          <a:prstGeom prst="rect">
            <a:avLst/>
          </a:prstGeom>
          <a:noFill/>
        </p:spPr>
        <p:txBody>
          <a:bodyPr wrap="square" rtlCol="0">
            <a:spAutoFit/>
          </a:bodyPr>
          <a:lstStyle/>
          <a:p>
            <a:pPr>
              <a:lnSpc>
                <a:spcPct val="150000"/>
              </a:lnSpc>
            </a:pPr>
            <a:r>
              <a:rPr lang="en-GB" b="1" dirty="0">
                <a:latin typeface="Arial" pitchFamily="34" charset="0"/>
                <a:cs typeface="Arial" pitchFamily="34" charset="0"/>
              </a:rPr>
              <a:t>PBD3 AND PBD3.1: BID SIGNATURE AUTHORISATION</a:t>
            </a:r>
          </a:p>
          <a:p>
            <a:pPr marL="285750" indent="-285750">
              <a:lnSpc>
                <a:spcPct val="150000"/>
              </a:lnSpc>
              <a:buFont typeface="Arial" panose="020B0604020202020204" pitchFamily="34" charset="0"/>
              <a:buChar char="•"/>
            </a:pPr>
            <a:r>
              <a:rPr lang="en-GB" dirty="0">
                <a:latin typeface="Arial" pitchFamily="34" charset="0"/>
                <a:cs typeface="Arial" pitchFamily="34" charset="0"/>
              </a:rPr>
              <a:t>Use the original </a:t>
            </a:r>
            <a:r>
              <a:rPr lang="en-GB" b="1" dirty="0">
                <a:latin typeface="Arial" pitchFamily="34" charset="0"/>
                <a:cs typeface="Arial" pitchFamily="34" charset="0"/>
              </a:rPr>
              <a:t>template from the bid pack.</a:t>
            </a:r>
          </a:p>
          <a:p>
            <a:pPr marL="285750" indent="-285750">
              <a:lnSpc>
                <a:spcPct val="150000"/>
              </a:lnSpc>
              <a:buFont typeface="Arial" panose="020B0604020202020204" pitchFamily="34" charset="0"/>
              <a:buChar char="•"/>
            </a:pPr>
            <a:r>
              <a:rPr lang="en-GB" dirty="0">
                <a:latin typeface="Arial" pitchFamily="34" charset="0"/>
                <a:cs typeface="Arial" pitchFamily="34" charset="0"/>
              </a:rPr>
              <a:t>PBD3 is for single bidding enterprise</a:t>
            </a:r>
          </a:p>
          <a:p>
            <a:pPr marL="285750" indent="-285750">
              <a:lnSpc>
                <a:spcPct val="150000"/>
              </a:lnSpc>
              <a:buFont typeface="Arial" panose="020B0604020202020204" pitchFamily="34" charset="0"/>
              <a:buChar char="•"/>
            </a:pPr>
            <a:r>
              <a:rPr lang="en-GB" dirty="0">
                <a:latin typeface="Arial" pitchFamily="34" charset="0"/>
                <a:cs typeface="Arial" pitchFamily="34" charset="0"/>
              </a:rPr>
              <a:t>PBD3.1 required for multi-entity bidding enterprise</a:t>
            </a:r>
          </a:p>
          <a:p>
            <a:pPr marL="285750" indent="-285750">
              <a:lnSpc>
                <a:spcPct val="150000"/>
              </a:lnSpc>
              <a:buFont typeface="Arial" panose="020B0604020202020204" pitchFamily="34" charset="0"/>
              <a:buChar char="•"/>
            </a:pPr>
            <a:r>
              <a:rPr lang="en-GB" dirty="0">
                <a:latin typeface="Arial" pitchFamily="34" charset="0"/>
                <a:cs typeface="Arial" pitchFamily="34" charset="0"/>
              </a:rPr>
              <a:t>If a copy of this mandatory document is submitted, it must be certified by a Commissioner of Oaths as a true copy of the original.</a:t>
            </a:r>
          </a:p>
          <a:p>
            <a:pPr marL="285750" indent="-285750">
              <a:lnSpc>
                <a:spcPct val="150000"/>
              </a:lnSpc>
              <a:buFont typeface="Arial" panose="020B0604020202020204" pitchFamily="34" charset="0"/>
              <a:buChar char="•"/>
            </a:pPr>
            <a:r>
              <a:rPr lang="en-GB" b="1" dirty="0">
                <a:latin typeface="Arial" pitchFamily="34" charset="0"/>
                <a:cs typeface="Arial" pitchFamily="34" charset="0"/>
              </a:rPr>
              <a:t>Failure to comply will render the bid non-responsive</a:t>
            </a:r>
            <a:r>
              <a:rPr lang="en-GB" dirty="0">
                <a:latin typeface="Arial" pitchFamily="34" charset="0"/>
                <a:cs typeface="Arial" pitchFamily="34" charset="0"/>
              </a:rPr>
              <a:t>.</a:t>
            </a:r>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28724" y="111693"/>
            <a:ext cx="7128792" cy="830997"/>
          </a:xfrm>
          <a:prstGeom prst="rect">
            <a:avLst/>
          </a:prstGeom>
          <a:noFill/>
        </p:spPr>
        <p:txBody>
          <a:bodyPr wrap="square">
            <a:spAutoFit/>
          </a:bodyPr>
          <a:lstStyle>
            <a:defPPr>
              <a:defRPr lang="en-US"/>
            </a:defPPr>
            <a:lvl1pPr defTabSz="342900">
              <a:spcBef>
                <a:spcPct val="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2400">
                <a:solidFill>
                  <a:schemeClr val="bg1"/>
                </a:solidFill>
                <a:latin typeface="Arial" pitchFamily="34" charset="0"/>
                <a:cs typeface="Arial" pitchFamily="34" charset="0"/>
              </a:defRPr>
            </a:lvl1pPr>
          </a:lstStyle>
          <a:p>
            <a:r>
              <a:rPr lang="en-GB" dirty="0"/>
              <a:t>Administrative requirements (Phase I evaluation) PBD3 – SRCC Sec 7.2 </a:t>
            </a:r>
          </a:p>
        </p:txBody>
      </p:sp>
      <p:pic>
        <p:nvPicPr>
          <p:cNvPr id="7" name="Picture 6">
            <a:extLst>
              <a:ext uri="{FF2B5EF4-FFF2-40B4-BE49-F238E27FC236}">
                <a16:creationId xmlns:a16="http://schemas.microsoft.com/office/drawing/2014/main" id="{3AFBD724-6996-658B-11B3-6BDA0A082E34}"/>
              </a:ext>
            </a:extLst>
          </p:cNvPr>
          <p:cNvPicPr>
            <a:picLocks noChangeAspect="1"/>
          </p:cNvPicPr>
          <p:nvPr/>
        </p:nvPicPr>
        <p:blipFill>
          <a:blip r:embed="rId3"/>
          <a:stretch>
            <a:fillRect/>
          </a:stretch>
        </p:blipFill>
        <p:spPr>
          <a:xfrm>
            <a:off x="3118309" y="4060795"/>
            <a:ext cx="5630155" cy="2793441"/>
          </a:xfrm>
          <a:prstGeom prst="rect">
            <a:avLst/>
          </a:prstGeom>
          <a:ln w="28575">
            <a:solidFill>
              <a:srgbClr val="C00000"/>
            </a:solidFill>
          </a:ln>
        </p:spPr>
      </p:pic>
      <p:sp>
        <p:nvSpPr>
          <p:cNvPr id="8" name="TextBox 7">
            <a:extLst>
              <a:ext uri="{FF2B5EF4-FFF2-40B4-BE49-F238E27FC236}">
                <a16:creationId xmlns:a16="http://schemas.microsoft.com/office/drawing/2014/main" id="{E8BF848A-1E39-7993-2BB1-03A40B20C075}"/>
              </a:ext>
            </a:extLst>
          </p:cNvPr>
          <p:cNvSpPr txBox="1"/>
          <p:nvPr/>
        </p:nvSpPr>
        <p:spPr>
          <a:xfrm>
            <a:off x="0" y="5707561"/>
            <a:ext cx="3059832" cy="1150439"/>
          </a:xfrm>
          <a:prstGeom prst="rect">
            <a:avLst/>
          </a:prstGeom>
          <a:solidFill>
            <a:schemeClr val="bg1"/>
          </a:solidFill>
        </p:spPr>
        <p:txBody>
          <a:bodyPr wrap="square" rtlCol="0">
            <a:spAutoFit/>
          </a:bodyPr>
          <a:lstStyle/>
          <a:p>
            <a:endParaRPr lang="en-ZA" dirty="0"/>
          </a:p>
        </p:txBody>
      </p:sp>
      <p:sp>
        <p:nvSpPr>
          <p:cNvPr id="6" name="TextBox 5">
            <a:extLst>
              <a:ext uri="{FF2B5EF4-FFF2-40B4-BE49-F238E27FC236}">
                <a16:creationId xmlns:a16="http://schemas.microsoft.com/office/drawing/2014/main" id="{283CC7AA-7A55-138E-40C3-13B08690E99B}"/>
              </a:ext>
            </a:extLst>
          </p:cNvPr>
          <p:cNvSpPr txBox="1"/>
          <p:nvPr/>
        </p:nvSpPr>
        <p:spPr>
          <a:xfrm>
            <a:off x="28724" y="4995248"/>
            <a:ext cx="2887092" cy="1287532"/>
          </a:xfrm>
          <a:prstGeom prst="rect">
            <a:avLst/>
          </a:prstGeom>
          <a:noFill/>
        </p:spPr>
        <p:txBody>
          <a:bodyPr wrap="square">
            <a:spAutoFit/>
          </a:bodyPr>
          <a:lstStyle/>
          <a:p>
            <a:pPr algn="ctr">
              <a:lnSpc>
                <a:spcPct val="150000"/>
              </a:lnSpc>
            </a:pPr>
            <a:r>
              <a:rPr lang="en-GB" dirty="0">
                <a:latin typeface="Arial" pitchFamily="34" charset="0"/>
                <a:cs typeface="Arial" pitchFamily="34" charset="0"/>
              </a:rPr>
              <a:t>Note: Separate </a:t>
            </a:r>
          </a:p>
          <a:p>
            <a:pPr algn="ctr">
              <a:lnSpc>
                <a:spcPct val="150000"/>
              </a:lnSpc>
            </a:pPr>
            <a:r>
              <a:rPr lang="en-GB" dirty="0">
                <a:latin typeface="Arial" pitchFamily="34" charset="0"/>
                <a:cs typeface="Arial" pitchFamily="34" charset="0"/>
              </a:rPr>
              <a:t>Board Resolution </a:t>
            </a:r>
          </a:p>
          <a:p>
            <a:pPr algn="ctr">
              <a:lnSpc>
                <a:spcPct val="150000"/>
              </a:lnSpc>
            </a:pPr>
            <a:r>
              <a:rPr lang="en-GB" b="1" dirty="0">
                <a:solidFill>
                  <a:schemeClr val="accent2">
                    <a:lumMod val="75000"/>
                  </a:schemeClr>
                </a:solidFill>
                <a:latin typeface="Arial" pitchFamily="34" charset="0"/>
                <a:cs typeface="Arial" pitchFamily="34" charset="0"/>
              </a:rPr>
              <a:t>not required</a:t>
            </a:r>
          </a:p>
        </p:txBody>
      </p:sp>
    </p:spTree>
    <p:extLst>
      <p:ext uri="{BB962C8B-B14F-4D97-AF65-F5344CB8AC3E}">
        <p14:creationId xmlns:p14="http://schemas.microsoft.com/office/powerpoint/2010/main" val="335977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DDA1D-38BB-DB59-9E60-A58078E32A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ACC0AF-0E41-9984-A2EA-20B275D517A8}"/>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12</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C3B981D6-3D0C-1BCE-F027-DAF5498188EA}"/>
              </a:ext>
            </a:extLst>
          </p:cNvPr>
          <p:cNvSpPr txBox="1"/>
          <p:nvPr/>
        </p:nvSpPr>
        <p:spPr>
          <a:xfrm>
            <a:off x="16064" y="1124744"/>
            <a:ext cx="9127936" cy="2949525"/>
          </a:xfrm>
          <a:prstGeom prst="rect">
            <a:avLst/>
          </a:prstGeom>
          <a:noFill/>
        </p:spPr>
        <p:txBody>
          <a:bodyPr wrap="square" rtlCol="0">
            <a:spAutoFit/>
          </a:bodyPr>
          <a:lstStyle/>
          <a:p>
            <a:pPr algn="ctr">
              <a:lnSpc>
                <a:spcPct val="150000"/>
              </a:lnSpc>
            </a:pPr>
            <a:r>
              <a:rPr lang="en-GB" b="1" dirty="0">
                <a:latin typeface="Arial" pitchFamily="34" charset="0"/>
                <a:cs typeface="Arial" pitchFamily="34" charset="0"/>
              </a:rPr>
              <a:t>PBD11</a:t>
            </a:r>
            <a:r>
              <a:rPr lang="en-GB" dirty="0">
                <a:latin typeface="Arial" pitchFamily="34" charset="0"/>
                <a:cs typeface="Arial" pitchFamily="34" charset="0"/>
              </a:rPr>
              <a:t> DECLARATION OF FINANCIAL SOLVENCY </a:t>
            </a:r>
          </a:p>
          <a:p>
            <a:pPr algn="ctr">
              <a:lnSpc>
                <a:spcPct val="150000"/>
              </a:lnSpc>
            </a:pPr>
            <a:r>
              <a:rPr lang="en-GB" dirty="0">
                <a:latin typeface="Arial" pitchFamily="34" charset="0"/>
                <a:cs typeface="Arial" pitchFamily="34" charset="0"/>
              </a:rPr>
              <a:t>AND BUSINESS RESCUE STATUS</a:t>
            </a:r>
          </a:p>
          <a:p>
            <a:pPr marL="285750" indent="-285750">
              <a:lnSpc>
                <a:spcPct val="150000"/>
              </a:lnSpc>
              <a:buFont typeface="Arial" panose="020B0604020202020204" pitchFamily="34" charset="0"/>
              <a:buChar char="•"/>
            </a:pPr>
            <a:r>
              <a:rPr lang="en-US" dirty="0">
                <a:latin typeface="Arial" pitchFamily="34" charset="0"/>
                <a:cs typeface="Arial" pitchFamily="34" charset="0"/>
              </a:rPr>
              <a:t>All bidders must declare its financial solvency and declare if in business rescue.</a:t>
            </a:r>
          </a:p>
          <a:p>
            <a:pPr marL="285750" indent="-285750">
              <a:lnSpc>
                <a:spcPct val="150000"/>
              </a:lnSpc>
              <a:buFont typeface="Arial" panose="020B0604020202020204" pitchFamily="34" charset="0"/>
              <a:buChar char="•"/>
            </a:pPr>
            <a:r>
              <a:rPr lang="en-US" dirty="0">
                <a:latin typeface="Arial" pitchFamily="34" charset="0"/>
                <a:cs typeface="Arial" pitchFamily="34" charset="0"/>
              </a:rPr>
              <a:t>Bidders that are under business rescue proceedings must disclose such status in their bid submission and provide a business rescue plan approved by the duly authorised business rescue practitioner, demonstrating the bidder’s continued operational and financial capacity to perform and fulfil the obligations of the contract.</a:t>
            </a:r>
            <a:endParaRPr lang="en-GB" sz="24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B63EAB56-F643-6DDB-A5AB-7D156E1A7DAA}"/>
              </a:ext>
            </a:extLst>
          </p:cNvPr>
          <p:cNvSpPr txBox="1">
            <a:spLocks noChangeArrowheads="1"/>
          </p:cNvSpPr>
          <p:nvPr/>
        </p:nvSpPr>
        <p:spPr>
          <a:xfrm>
            <a:off x="16064" y="99736"/>
            <a:ext cx="7128792" cy="830997"/>
          </a:xfrm>
          <a:prstGeom prst="rect">
            <a:avLst/>
          </a:prstGeom>
          <a:noFill/>
        </p:spPr>
        <p:txBody>
          <a:bodyPr wrap="square">
            <a:spAutoFit/>
          </a:bodyPr>
          <a:lstStyle>
            <a:defPPr>
              <a:defRPr lang="en-US"/>
            </a:defPPr>
            <a:lvl1pPr defTabSz="342900">
              <a:spcBef>
                <a:spcPct val="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2400">
                <a:solidFill>
                  <a:schemeClr val="bg1"/>
                </a:solidFill>
                <a:latin typeface="Arial" pitchFamily="34" charset="0"/>
                <a:cs typeface="Arial" pitchFamily="34" charset="0"/>
              </a:defRPr>
            </a:lvl1pPr>
          </a:lstStyle>
          <a:p>
            <a:r>
              <a:rPr lang="en-GB" dirty="0"/>
              <a:t>Administrative requirements (Phase I evaluation) PBD11 – SRCC Sec 7.6 </a:t>
            </a:r>
          </a:p>
        </p:txBody>
      </p:sp>
      <p:pic>
        <p:nvPicPr>
          <p:cNvPr id="6" name="Picture 5">
            <a:extLst>
              <a:ext uri="{FF2B5EF4-FFF2-40B4-BE49-F238E27FC236}">
                <a16:creationId xmlns:a16="http://schemas.microsoft.com/office/drawing/2014/main" id="{0FA9745D-09C8-68FE-A37C-7371598F367C}"/>
              </a:ext>
            </a:extLst>
          </p:cNvPr>
          <p:cNvPicPr>
            <a:picLocks noChangeAspect="1"/>
          </p:cNvPicPr>
          <p:nvPr/>
        </p:nvPicPr>
        <p:blipFill>
          <a:blip r:embed="rId3"/>
          <a:srcRect t="15105"/>
          <a:stretch>
            <a:fillRect/>
          </a:stretch>
        </p:blipFill>
        <p:spPr>
          <a:xfrm>
            <a:off x="2725738" y="4074270"/>
            <a:ext cx="5503862" cy="2728918"/>
          </a:xfrm>
          <a:prstGeom prst="rect">
            <a:avLst/>
          </a:prstGeom>
          <a:solidFill>
            <a:srgbClr val="C00000"/>
          </a:solidFill>
          <a:ln w="28575">
            <a:solidFill>
              <a:srgbClr val="C00000"/>
            </a:solidFill>
          </a:ln>
        </p:spPr>
      </p:pic>
    </p:spTree>
    <p:extLst>
      <p:ext uri="{BB962C8B-B14F-4D97-AF65-F5344CB8AC3E}">
        <p14:creationId xmlns:p14="http://schemas.microsoft.com/office/powerpoint/2010/main" val="2095501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C88A3-143A-1D82-90F1-4BE5C1023C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DDE453B-86D7-DA43-E289-6570B18CE04F}"/>
              </a:ext>
            </a:extLst>
          </p:cNvPr>
          <p:cNvSpPr txBox="1"/>
          <p:nvPr/>
        </p:nvSpPr>
        <p:spPr>
          <a:xfrm>
            <a:off x="0" y="116632"/>
            <a:ext cx="7812360" cy="830997"/>
          </a:xfrm>
          <a:prstGeom prst="rect">
            <a:avLst/>
          </a:prstGeom>
          <a:noFill/>
        </p:spPr>
        <p:txBody>
          <a:bodyPr wrap="square">
            <a:spAutoFit/>
          </a:bodyPr>
          <a:lstStyle>
            <a:defPPr>
              <a:defRPr lang="en-US"/>
            </a:defPPr>
            <a:lvl1pPr defTabSz="342900">
              <a:spcBef>
                <a:spcPct val="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2400">
                <a:solidFill>
                  <a:schemeClr val="bg1"/>
                </a:solidFill>
                <a:latin typeface="Arial" pitchFamily="34" charset="0"/>
                <a:cs typeface="Arial" pitchFamily="34" charset="0"/>
              </a:defRPr>
            </a:lvl1pPr>
          </a:lstStyle>
          <a:p>
            <a:r>
              <a:rPr lang="en-GB" dirty="0"/>
              <a:t>Administrative requirements : (Phase I evaluation) </a:t>
            </a:r>
          </a:p>
          <a:p>
            <a:r>
              <a:rPr lang="en-GB" dirty="0"/>
              <a:t>JV / Consortium / Partnership - Agreements</a:t>
            </a:r>
          </a:p>
        </p:txBody>
      </p:sp>
      <p:sp>
        <p:nvSpPr>
          <p:cNvPr id="5" name="TextBox 4">
            <a:extLst>
              <a:ext uri="{FF2B5EF4-FFF2-40B4-BE49-F238E27FC236}">
                <a16:creationId xmlns:a16="http://schemas.microsoft.com/office/drawing/2014/main" id="{23A77AB7-1B6D-7B43-25E8-7670A3EEDAE9}"/>
              </a:ext>
            </a:extLst>
          </p:cNvPr>
          <p:cNvSpPr txBox="1"/>
          <p:nvPr/>
        </p:nvSpPr>
        <p:spPr>
          <a:xfrm>
            <a:off x="0" y="1124744"/>
            <a:ext cx="9144000" cy="5050100"/>
          </a:xfrm>
          <a:prstGeom prst="rect">
            <a:avLst/>
          </a:prstGeom>
          <a:solidFill>
            <a:schemeClr val="bg1"/>
          </a:solidFill>
        </p:spPr>
        <p:txBody>
          <a:bodyPr wrap="square">
            <a:spAutoFit/>
          </a:bodyPr>
          <a:lstStyle/>
          <a:p>
            <a:pPr marL="228600">
              <a:lnSpc>
                <a:spcPct val="150000"/>
              </a:lnSpc>
            </a:pPr>
            <a:r>
              <a:rPr lang="en-GB" dirty="0">
                <a:latin typeface="Arial" panose="020B0604020202020204" pitchFamily="34" charset="0"/>
                <a:cs typeface="Arial" panose="020B0604020202020204" pitchFamily="34" charset="0"/>
              </a:rPr>
              <a:t>If the bidder is not the applicant as required in section 8.2 (SRCC) </a:t>
            </a:r>
          </a:p>
          <a:p>
            <a:pPr marL="228600">
              <a:lnSpc>
                <a:spcPct val="150000"/>
              </a:lnSpc>
            </a:pPr>
            <a:r>
              <a:rPr lang="en-GB" b="1" dirty="0">
                <a:latin typeface="Arial" panose="020B0604020202020204" pitchFamily="34" charset="0"/>
                <a:cs typeface="Arial" panose="020B0604020202020204" pitchFamily="34" charset="0"/>
              </a:rPr>
              <a:t>a signed agreement between the bidder and the applicant must be included </a:t>
            </a:r>
            <a:r>
              <a:rPr lang="en-GB" dirty="0">
                <a:latin typeface="Arial" panose="020B0604020202020204" pitchFamily="34" charset="0"/>
                <a:cs typeface="Arial" panose="020B0604020202020204" pitchFamily="34" charset="0"/>
              </a:rPr>
              <a:t>in the bid submission. </a:t>
            </a:r>
          </a:p>
          <a:p>
            <a:pPr marL="228600">
              <a:lnSpc>
                <a:spcPct val="150000"/>
              </a:lnSpc>
            </a:pPr>
            <a:endParaRPr lang="en-GB" sz="600" b="1" dirty="0">
              <a:latin typeface="Arial" panose="020B0604020202020204" pitchFamily="34" charset="0"/>
              <a:cs typeface="Arial" panose="020B0604020202020204" pitchFamily="34" charset="0"/>
            </a:endParaRPr>
          </a:p>
          <a:p>
            <a:pPr marL="228600">
              <a:lnSpc>
                <a:spcPct val="150000"/>
              </a:lnSpc>
            </a:pPr>
            <a:r>
              <a:rPr lang="en-GB" dirty="0">
                <a:latin typeface="Arial" panose="020B0604020202020204" pitchFamily="34" charset="0"/>
                <a:cs typeface="Arial" panose="020B0604020202020204" pitchFamily="34" charset="0"/>
              </a:rPr>
              <a:t>This applies in the following cases:</a:t>
            </a:r>
            <a:endParaRPr lang="en-ZA" dirty="0">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both the bidder and the applicant are </a:t>
            </a:r>
            <a:r>
              <a:rPr lang="en-GB" b="1" dirty="0">
                <a:solidFill>
                  <a:srgbClr val="000000"/>
                </a:solidFill>
                <a:latin typeface="Arial" panose="020B0604020202020204" pitchFamily="34" charset="0"/>
                <a:cs typeface="Arial" panose="020B0604020202020204" pitchFamily="34" charset="0"/>
              </a:rPr>
              <a:t>subsidiaries of a single legal entity </a:t>
            </a:r>
            <a:r>
              <a:rPr lang="en-GB" dirty="0">
                <a:solidFill>
                  <a:srgbClr val="000000"/>
                </a:solidFill>
                <a:latin typeface="Arial" panose="020B0604020202020204" pitchFamily="34" charset="0"/>
                <a:cs typeface="Arial" panose="020B0604020202020204" pitchFamily="34" charset="0"/>
              </a:rPr>
              <a:t>(same parent company).</a:t>
            </a:r>
          </a:p>
          <a:p>
            <a:pPr marL="228600" lvl="0">
              <a:lnSpc>
                <a:spcPct val="150000"/>
              </a:lnSpc>
            </a:pPr>
            <a:endParaRPr lang="en-ZA" sz="400"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either the bidder or the applicant is </a:t>
            </a:r>
            <a:r>
              <a:rPr lang="en-GB" b="1" dirty="0">
                <a:solidFill>
                  <a:srgbClr val="000000"/>
                </a:solidFill>
                <a:latin typeface="Arial" panose="020B0604020202020204" pitchFamily="34" charset="0"/>
                <a:cs typeface="Arial" panose="020B0604020202020204" pitchFamily="34" charset="0"/>
              </a:rPr>
              <a:t>fully or partially owned by the other</a:t>
            </a:r>
            <a:r>
              <a:rPr lang="en-GB" dirty="0">
                <a:solidFill>
                  <a:srgbClr val="000000"/>
                </a:solidFill>
                <a:latin typeface="Arial" panose="020B0604020202020204" pitchFamily="34" charset="0"/>
                <a:cs typeface="Arial" panose="020B0604020202020204" pitchFamily="34" charset="0"/>
              </a:rPr>
              <a:t>.</a:t>
            </a:r>
          </a:p>
          <a:p>
            <a:pPr marL="228600" lvl="0">
              <a:lnSpc>
                <a:spcPct val="150000"/>
              </a:lnSpc>
            </a:pPr>
            <a:endParaRPr lang="en-GB" sz="900"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the bidder and the applicant are </a:t>
            </a:r>
            <a:r>
              <a:rPr lang="en-GB" b="1" dirty="0">
                <a:solidFill>
                  <a:srgbClr val="000000"/>
                </a:solidFill>
                <a:latin typeface="Arial" panose="020B0604020202020204" pitchFamily="34" charset="0"/>
                <a:cs typeface="Arial" panose="020B0604020202020204" pitchFamily="34" charset="0"/>
              </a:rPr>
              <a:t>part of a technology transfer </a:t>
            </a:r>
            <a:r>
              <a:rPr lang="en-GB" dirty="0">
                <a:solidFill>
                  <a:srgbClr val="000000"/>
                </a:solidFill>
                <a:latin typeface="Arial" panose="020B0604020202020204" pitchFamily="34" charset="0"/>
                <a:cs typeface="Arial" panose="020B0604020202020204" pitchFamily="34" charset="0"/>
              </a:rPr>
              <a:t>arrangement.</a:t>
            </a:r>
          </a:p>
          <a:p>
            <a:pPr marL="571500" lvl="0" indent="-342900">
              <a:lnSpc>
                <a:spcPct val="150000"/>
              </a:lnSpc>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875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4D0D7-16AD-DB27-6865-17ADFEA572E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63404D2-138D-A6A5-932A-AA01133EF3AD}"/>
              </a:ext>
            </a:extLst>
          </p:cNvPr>
          <p:cNvSpPr txBox="1"/>
          <p:nvPr/>
        </p:nvSpPr>
        <p:spPr>
          <a:xfrm>
            <a:off x="5672110" y="1528473"/>
            <a:ext cx="3024336" cy="3109954"/>
          </a:xfrm>
          <a:prstGeom prst="rect">
            <a:avLst/>
          </a:prstGeom>
          <a:noFill/>
        </p:spPr>
        <p:txBody>
          <a:bodyPr wrap="square">
            <a:spAutoFit/>
          </a:bodyPr>
          <a:lstStyle/>
          <a:p>
            <a:pPr lvl="1">
              <a:lnSpc>
                <a:spcPct val="150000"/>
              </a:lnSpc>
              <a:spcBef>
                <a:spcPts val="600"/>
              </a:spcBef>
            </a:pPr>
            <a:r>
              <a:rPr lang="en-GB"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 </a:t>
            </a:r>
            <a:r>
              <a:rPr lang="en-ZA"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idder is not the applicant on the MRC</a:t>
            </a:r>
          </a:p>
          <a:p>
            <a:pPr lvl="1">
              <a:lnSpc>
                <a:spcPct val="150000"/>
              </a:lnSpc>
              <a:spcBef>
                <a:spcPts val="600"/>
              </a:spcBef>
            </a:pPr>
            <a:endPar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50000"/>
              </a:lnSpc>
              <a:spcBef>
                <a:spcPts val="600"/>
              </a:spcBef>
            </a:pPr>
            <a:r>
              <a:rPr lang="en-ZA"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idder and the Applicant are subsidiaries of a single legal entity (same parent company)</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623A9120-19B4-0BB7-6FFF-59CC5A7A86F3}"/>
              </a:ext>
            </a:extLst>
          </p:cNvPr>
          <p:cNvGrpSpPr/>
          <p:nvPr/>
        </p:nvGrpSpPr>
        <p:grpSpPr>
          <a:xfrm>
            <a:off x="516136" y="1369343"/>
            <a:ext cx="4727848" cy="4341933"/>
            <a:chOff x="1948712" y="1318849"/>
            <a:chExt cx="4727848" cy="4341933"/>
          </a:xfrm>
        </p:grpSpPr>
        <p:graphicFrame>
          <p:nvGraphicFramePr>
            <p:cNvPr id="11" name="Diagram 10">
              <a:extLst>
                <a:ext uri="{FF2B5EF4-FFF2-40B4-BE49-F238E27FC236}">
                  <a16:creationId xmlns:a16="http://schemas.microsoft.com/office/drawing/2014/main" id="{C7F2C238-02A6-24C6-2B5E-2F197AC9243F}"/>
                </a:ext>
              </a:extLst>
            </p:cNvPr>
            <p:cNvGraphicFramePr/>
            <p:nvPr/>
          </p:nvGraphicFramePr>
          <p:xfrm>
            <a:off x="1948712" y="1318849"/>
            <a:ext cx="4727848" cy="4341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rrow: Right 11">
              <a:extLst>
                <a:ext uri="{FF2B5EF4-FFF2-40B4-BE49-F238E27FC236}">
                  <a16:creationId xmlns:a16="http://schemas.microsoft.com/office/drawing/2014/main" id="{D4E1D7F8-8F1B-400F-5BEC-D21E6F9355AB}"/>
                </a:ext>
              </a:extLst>
            </p:cNvPr>
            <p:cNvSpPr/>
            <p:nvPr/>
          </p:nvSpPr>
          <p:spPr>
            <a:xfrm rot="2622376">
              <a:off x="3330404" y="2852936"/>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2830D33F-F22F-2C6C-E663-AD7523E6A6E5}"/>
                </a:ext>
              </a:extLst>
            </p:cNvPr>
            <p:cNvSpPr/>
            <p:nvPr/>
          </p:nvSpPr>
          <p:spPr>
            <a:xfrm rot="7796338">
              <a:off x="5030755" y="2881513"/>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547545C3-5580-9AD0-5291-5DE4C3571B5A}"/>
                </a:ext>
              </a:extLst>
            </p:cNvPr>
            <p:cNvSpPr/>
            <p:nvPr/>
          </p:nvSpPr>
          <p:spPr>
            <a:xfrm rot="5400000">
              <a:off x="4187745" y="4493889"/>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 name="TextBox 1">
            <a:extLst>
              <a:ext uri="{FF2B5EF4-FFF2-40B4-BE49-F238E27FC236}">
                <a16:creationId xmlns:a16="http://schemas.microsoft.com/office/drawing/2014/main" id="{DC9FC18F-0409-D54B-2EB3-16700798FDDF}"/>
              </a:ext>
            </a:extLst>
          </p:cNvPr>
          <p:cNvSpPr txBox="1"/>
          <p:nvPr/>
        </p:nvSpPr>
        <p:spPr>
          <a:xfrm>
            <a:off x="0" y="174237"/>
            <a:ext cx="7812360" cy="830997"/>
          </a:xfrm>
          <a:prstGeom prst="rect">
            <a:avLst/>
          </a:prstGeom>
          <a:noFill/>
        </p:spPr>
        <p:txBody>
          <a:bodyPr wrap="square">
            <a:spAutoFit/>
          </a:bodyPr>
          <a:lstStyle>
            <a:defPPr>
              <a:defRPr lang="en-US"/>
            </a:defPPr>
            <a:lvl1pPr defTabSz="342900">
              <a:spcBef>
                <a:spcPct val="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2400">
                <a:solidFill>
                  <a:schemeClr val="bg1"/>
                </a:solidFill>
                <a:latin typeface="Arial" pitchFamily="34" charset="0"/>
                <a:cs typeface="Arial" pitchFamily="34" charset="0"/>
              </a:defRPr>
            </a:lvl1pPr>
          </a:lstStyle>
          <a:p>
            <a:r>
              <a:rPr lang="en-US" dirty="0"/>
              <a:t>The bidder is not the applicant ….</a:t>
            </a:r>
          </a:p>
          <a:p>
            <a:r>
              <a:rPr lang="en-US" dirty="0"/>
              <a:t>	(</a:t>
            </a:r>
            <a:r>
              <a:rPr lang="en-ZA" dirty="0">
                <a:ea typeface="Times New Roman" panose="02020603050405020304" pitchFamily="18" charset="0"/>
              </a:rPr>
              <a:t>subsidiaries of same parent company)</a:t>
            </a:r>
            <a:endParaRPr lang="en-GB" dirty="0"/>
          </a:p>
        </p:txBody>
      </p:sp>
      <p:sp>
        <p:nvSpPr>
          <p:cNvPr id="5" name="TextBox 4">
            <a:extLst>
              <a:ext uri="{FF2B5EF4-FFF2-40B4-BE49-F238E27FC236}">
                <a16:creationId xmlns:a16="http://schemas.microsoft.com/office/drawing/2014/main" id="{E9A7616C-6EFC-D121-83BD-AEB15DD89EDE}"/>
              </a:ext>
            </a:extLst>
          </p:cNvPr>
          <p:cNvSpPr txBox="1"/>
          <p:nvPr/>
        </p:nvSpPr>
        <p:spPr>
          <a:xfrm>
            <a:off x="6260581" y="4976431"/>
            <a:ext cx="2095445" cy="646331"/>
          </a:xfrm>
          <a:prstGeom prst="rect">
            <a:avLst/>
          </a:prstGeom>
          <a:noFill/>
          <a:ln>
            <a:solidFill>
              <a:srgbClr val="C00000"/>
            </a:solidFill>
          </a:ln>
        </p:spPr>
        <p:txBody>
          <a:bodyPr wrap="none" rtlCol="0">
            <a:spAutoFit/>
          </a:bodyPr>
          <a:lstStyle/>
          <a:p>
            <a:pPr algn="ctr"/>
            <a:r>
              <a:rPr lang="en-GB" dirty="0">
                <a:latin typeface="Arial" panose="020B0604020202020204" pitchFamily="34" charset="0"/>
                <a:cs typeface="Arial" panose="020B0604020202020204" pitchFamily="34" charset="0"/>
              </a:rPr>
              <a:t>signed agreement </a:t>
            </a:r>
          </a:p>
          <a:p>
            <a:pPr algn="ctr"/>
            <a:r>
              <a:rPr lang="en-GB" dirty="0">
                <a:latin typeface="Arial" panose="020B0604020202020204" pitchFamily="34" charset="0"/>
                <a:cs typeface="Arial" panose="020B0604020202020204" pitchFamily="34" charset="0"/>
              </a:rPr>
              <a:t>required</a:t>
            </a:r>
            <a:endParaRPr lang="en-ZA" dirty="0"/>
          </a:p>
        </p:txBody>
      </p:sp>
    </p:spTree>
    <p:extLst>
      <p:ext uri="{BB962C8B-B14F-4D97-AF65-F5344CB8AC3E}">
        <p14:creationId xmlns:p14="http://schemas.microsoft.com/office/powerpoint/2010/main" val="3666350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CCBB2-44FC-CD43-A1E7-C0B4EA8F8EB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D4D3B81-5AFC-A7D1-4A8F-8C107E66A480}"/>
              </a:ext>
            </a:extLst>
          </p:cNvPr>
          <p:cNvSpPr txBox="1"/>
          <p:nvPr/>
        </p:nvSpPr>
        <p:spPr>
          <a:xfrm>
            <a:off x="6103464" y="1700808"/>
            <a:ext cx="2877940" cy="3094565"/>
          </a:xfrm>
          <a:prstGeom prst="rect">
            <a:avLst/>
          </a:prstGeom>
          <a:noFill/>
        </p:spPr>
        <p:txBody>
          <a:bodyPr wrap="square">
            <a:spAutoFit/>
          </a:bodyPr>
          <a:lstStyle/>
          <a:p>
            <a:pPr marL="0" lvl="1">
              <a:lnSpc>
                <a:spcPct val="150000"/>
              </a:lnSpc>
            </a:pPr>
            <a:r>
              <a:rPr lang="en-GB" dirty="0">
                <a:effectLst/>
                <a:latin typeface="Calibri" panose="020F0502020204030204" pitchFamily="34" charset="0"/>
                <a:ea typeface="Times New Roman" panose="02020603050405020304" pitchFamily="18" charset="0"/>
                <a:cs typeface="Times New Roman" panose="02020603050405020304" pitchFamily="18" charset="0"/>
              </a:rPr>
              <a:t>The bidder is </a:t>
            </a:r>
          </a:p>
          <a:p>
            <a:pPr marL="742950" lvl="2" indent="-285750">
              <a:lnSpc>
                <a:spcPct val="150000"/>
              </a:lnSpc>
              <a:buFont typeface="Arial" panose="020B0604020202020204" pitchFamily="34" charset="0"/>
              <a:buChar char="•"/>
            </a:pPr>
            <a:r>
              <a:rPr lang="en-GB" dirty="0">
                <a:effectLst/>
                <a:latin typeface="Calibri" panose="020F0502020204030204" pitchFamily="34" charset="0"/>
                <a:ea typeface="Times New Roman" panose="02020603050405020304" pitchFamily="18" charset="0"/>
                <a:cs typeface="Times New Roman" panose="02020603050405020304" pitchFamily="18" charset="0"/>
              </a:rPr>
              <a:t>not the applicant on the MRC</a:t>
            </a:r>
          </a:p>
          <a:p>
            <a:pPr marL="0" lvl="1">
              <a:lnSpc>
                <a:spcPct val="150000"/>
              </a:lnSpc>
            </a:pPr>
            <a:endParaRPr lang="en-GB" sz="600" dirty="0">
              <a:latin typeface="Calibri" panose="020F0502020204030204" pitchFamily="34" charset="0"/>
              <a:ea typeface="Times New Roman" panose="02020603050405020304" pitchFamily="18" charset="0"/>
              <a:cs typeface="Times New Roman" panose="02020603050405020304" pitchFamily="18" charset="0"/>
            </a:endParaRPr>
          </a:p>
          <a:p>
            <a:pPr marL="742950" lvl="2" indent="-285750">
              <a:lnSpc>
                <a:spcPct val="150000"/>
              </a:lnSpc>
              <a:buFont typeface="Arial" panose="020B0604020202020204" pitchFamily="34" charset="0"/>
              <a:buChar char="•"/>
            </a:pPr>
            <a:r>
              <a:rPr lang="en-GB" dirty="0">
                <a:effectLst/>
                <a:latin typeface="Calibri" panose="020F0502020204030204" pitchFamily="34" charset="0"/>
                <a:ea typeface="Times New Roman" panose="02020603050405020304" pitchFamily="18" charset="0"/>
                <a:cs typeface="Times New Roman" panose="02020603050405020304" pitchFamily="18" charset="0"/>
              </a:rPr>
              <a:t>either the bidder or the applicant is fully or partially owned by the other</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A257A25A-BA8E-228A-D0D3-F60D6B1FB966}"/>
              </a:ext>
            </a:extLst>
          </p:cNvPr>
          <p:cNvGrpSpPr/>
          <p:nvPr/>
        </p:nvGrpSpPr>
        <p:grpSpPr>
          <a:xfrm>
            <a:off x="374399" y="1215394"/>
            <a:ext cx="4727848" cy="4900398"/>
            <a:chOff x="1948712" y="1903006"/>
            <a:chExt cx="4727848" cy="3757776"/>
          </a:xfrm>
        </p:grpSpPr>
        <p:graphicFrame>
          <p:nvGraphicFramePr>
            <p:cNvPr id="6" name="Diagram 5">
              <a:extLst>
                <a:ext uri="{FF2B5EF4-FFF2-40B4-BE49-F238E27FC236}">
                  <a16:creationId xmlns:a16="http://schemas.microsoft.com/office/drawing/2014/main" id="{F4615E45-3C8C-9764-28B8-08BEC049E7CF}"/>
                </a:ext>
              </a:extLst>
            </p:cNvPr>
            <p:cNvGraphicFramePr/>
            <p:nvPr>
              <p:extLst>
                <p:ext uri="{D42A27DB-BD31-4B8C-83A1-F6EECF244321}">
                  <p14:modId xmlns:p14="http://schemas.microsoft.com/office/powerpoint/2010/main" val="987862404"/>
                </p:ext>
              </p:extLst>
            </p:nvPr>
          </p:nvGraphicFramePr>
          <p:xfrm>
            <a:off x="1948712" y="1903006"/>
            <a:ext cx="4727848" cy="3757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Right 6">
              <a:extLst>
                <a:ext uri="{FF2B5EF4-FFF2-40B4-BE49-F238E27FC236}">
                  <a16:creationId xmlns:a16="http://schemas.microsoft.com/office/drawing/2014/main" id="{5420CBFB-96E3-9FF2-97BB-6E5CB99B6A66}"/>
                </a:ext>
              </a:extLst>
            </p:cNvPr>
            <p:cNvSpPr/>
            <p:nvPr/>
          </p:nvSpPr>
          <p:spPr>
            <a:xfrm rot="5400000">
              <a:off x="4153542" y="3189299"/>
              <a:ext cx="414868"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5" name="Group 14">
            <a:extLst>
              <a:ext uri="{FF2B5EF4-FFF2-40B4-BE49-F238E27FC236}">
                <a16:creationId xmlns:a16="http://schemas.microsoft.com/office/drawing/2014/main" id="{054FB2B6-C70A-2651-574A-1A66B5D775CC}"/>
              </a:ext>
            </a:extLst>
          </p:cNvPr>
          <p:cNvGrpSpPr/>
          <p:nvPr/>
        </p:nvGrpSpPr>
        <p:grpSpPr>
          <a:xfrm>
            <a:off x="2532242" y="1860751"/>
            <a:ext cx="3251554" cy="2675273"/>
            <a:chOff x="2532242" y="1860751"/>
            <a:chExt cx="3251554" cy="2675273"/>
          </a:xfrm>
        </p:grpSpPr>
        <p:sp>
          <p:nvSpPr>
            <p:cNvPr id="12" name="Arrow: Bent-Up 11">
              <a:extLst>
                <a:ext uri="{FF2B5EF4-FFF2-40B4-BE49-F238E27FC236}">
                  <a16:creationId xmlns:a16="http://schemas.microsoft.com/office/drawing/2014/main" id="{9D0ECEC5-2249-61BA-8941-4EF45C00D76F}"/>
                </a:ext>
              </a:extLst>
            </p:cNvPr>
            <p:cNvSpPr/>
            <p:nvPr/>
          </p:nvSpPr>
          <p:spPr>
            <a:xfrm rot="16200000" flipH="1">
              <a:off x="4694597" y="3047541"/>
              <a:ext cx="678942" cy="1236105"/>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Bent-Up 10">
              <a:extLst>
                <a:ext uri="{FF2B5EF4-FFF2-40B4-BE49-F238E27FC236}">
                  <a16:creationId xmlns:a16="http://schemas.microsoft.com/office/drawing/2014/main" id="{08815F44-2A74-E228-5958-4369E9B4A076}"/>
                </a:ext>
              </a:extLst>
            </p:cNvPr>
            <p:cNvSpPr/>
            <p:nvPr/>
          </p:nvSpPr>
          <p:spPr>
            <a:xfrm rot="10800000" flipH="1">
              <a:off x="4998489" y="1860751"/>
              <a:ext cx="785307"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0DDCD7A-0C15-AE1D-DF61-B3CFDF4BCF8D}"/>
                </a:ext>
              </a:extLst>
            </p:cNvPr>
            <p:cNvSpPr/>
            <p:nvPr/>
          </p:nvSpPr>
          <p:spPr>
            <a:xfrm rot="5400000">
              <a:off x="2462384" y="2035391"/>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id="{26BFD80C-A2BC-33DD-00F9-22C8137E68E3}"/>
                </a:ext>
              </a:extLst>
            </p:cNvPr>
            <p:cNvSpPr/>
            <p:nvPr/>
          </p:nvSpPr>
          <p:spPr>
            <a:xfrm rot="5400000">
              <a:off x="2488445" y="4106125"/>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4" name="TextBox 3">
            <a:extLst>
              <a:ext uri="{FF2B5EF4-FFF2-40B4-BE49-F238E27FC236}">
                <a16:creationId xmlns:a16="http://schemas.microsoft.com/office/drawing/2014/main" id="{4195EDCA-594F-4C17-E1C7-0CB8EDBAA25D}"/>
              </a:ext>
            </a:extLst>
          </p:cNvPr>
          <p:cNvSpPr txBox="1"/>
          <p:nvPr/>
        </p:nvSpPr>
        <p:spPr>
          <a:xfrm>
            <a:off x="0" y="116632"/>
            <a:ext cx="7956376" cy="830997"/>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chemeClr val="bg1"/>
                </a:solidFill>
                <a:latin typeface="Arial" pitchFamily="34" charset="0"/>
                <a:ea typeface="+mj-ea"/>
                <a:cs typeface="Arial" pitchFamily="34" charset="0"/>
              </a:rPr>
              <a:t>The bidder is not the applicant ….</a:t>
            </a: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2400" i="0" u="none" strike="noStrike" kern="1200" cap="none" spc="0" normalizeH="0" baseline="0" noProof="0" dirty="0">
                <a:ln>
                  <a:noFill/>
                </a:ln>
                <a:solidFill>
                  <a:schemeClr val="bg1"/>
                </a:solidFill>
                <a:uLnTx/>
                <a:uFillTx/>
                <a:latin typeface="Arial" pitchFamily="34" charset="0"/>
                <a:ea typeface="+mj-ea"/>
                <a:cs typeface="Arial" pitchFamily="34" charset="0"/>
              </a:rPr>
              <a:t>(ownership in one another)</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8" name="TextBox 7">
            <a:extLst>
              <a:ext uri="{FF2B5EF4-FFF2-40B4-BE49-F238E27FC236}">
                <a16:creationId xmlns:a16="http://schemas.microsoft.com/office/drawing/2014/main" id="{88B9DC11-9A28-8A66-5736-4D1D0D476BED}"/>
              </a:ext>
            </a:extLst>
          </p:cNvPr>
          <p:cNvSpPr txBox="1"/>
          <p:nvPr/>
        </p:nvSpPr>
        <p:spPr>
          <a:xfrm>
            <a:off x="6679836" y="4902221"/>
            <a:ext cx="2095445" cy="646331"/>
          </a:xfrm>
          <a:prstGeom prst="rect">
            <a:avLst/>
          </a:prstGeom>
          <a:noFill/>
          <a:ln>
            <a:solidFill>
              <a:srgbClr val="C00000"/>
            </a:solidFill>
          </a:ln>
        </p:spPr>
        <p:txBody>
          <a:bodyPr wrap="none" rtlCol="0">
            <a:spAutoFit/>
          </a:bodyPr>
          <a:lstStyle/>
          <a:p>
            <a:pPr algn="ctr"/>
            <a:r>
              <a:rPr lang="en-GB" dirty="0">
                <a:latin typeface="Arial" panose="020B0604020202020204" pitchFamily="34" charset="0"/>
                <a:cs typeface="Arial" panose="020B0604020202020204" pitchFamily="34" charset="0"/>
              </a:rPr>
              <a:t>signed agreement </a:t>
            </a:r>
          </a:p>
          <a:p>
            <a:pPr algn="ctr"/>
            <a:r>
              <a:rPr lang="en-GB" dirty="0">
                <a:latin typeface="Arial" panose="020B0604020202020204" pitchFamily="34" charset="0"/>
                <a:cs typeface="Arial" panose="020B0604020202020204" pitchFamily="34" charset="0"/>
              </a:rPr>
              <a:t>required</a:t>
            </a:r>
            <a:endParaRPr lang="en-ZA" dirty="0"/>
          </a:p>
        </p:txBody>
      </p:sp>
    </p:spTree>
    <p:extLst>
      <p:ext uri="{BB962C8B-B14F-4D97-AF65-F5344CB8AC3E}">
        <p14:creationId xmlns:p14="http://schemas.microsoft.com/office/powerpoint/2010/main" val="1133202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346B5F2A-8823-F7B8-4371-1A31598537CA}"/>
              </a:ext>
            </a:extLst>
          </p:cNvPr>
          <p:cNvSpPr/>
          <p:nvPr/>
        </p:nvSpPr>
        <p:spPr>
          <a:xfrm>
            <a:off x="1115616" y="2264283"/>
            <a:ext cx="3600400" cy="1080120"/>
          </a:xfrm>
          <a:prstGeom prst="round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Technology transfer agreement</a:t>
            </a:r>
          </a:p>
          <a:p>
            <a:pPr algn="ctr"/>
            <a:r>
              <a:rPr lang="en-ZA" dirty="0"/>
              <a:t> – In Progress</a:t>
            </a:r>
          </a:p>
        </p:txBody>
      </p:sp>
      <p:sp>
        <p:nvSpPr>
          <p:cNvPr id="57" name="Rectangle 2">
            <a:extLst>
              <a:ext uri="{FF2B5EF4-FFF2-40B4-BE49-F238E27FC236}">
                <a16:creationId xmlns:a16="http://schemas.microsoft.com/office/drawing/2014/main" id="{0AEA9D82-A4C8-2557-16C8-2EEC302D3E19}"/>
              </a:ext>
            </a:extLst>
          </p:cNvPr>
          <p:cNvSpPr txBox="1">
            <a:spLocks noChangeArrowheads="1"/>
          </p:cNvSpPr>
          <p:nvPr/>
        </p:nvSpPr>
        <p:spPr>
          <a:xfrm>
            <a:off x="-24342" y="332656"/>
            <a:ext cx="7524328" cy="369332"/>
          </a:xfrm>
          <a:prstGeom prst="rect">
            <a:avLst/>
          </a:prstGeom>
        </p:spPr>
        <p:txBody>
          <a:bodyPr tIns="45720" rIns="91440" bIns="45720" anchor="ctr">
            <a:noAutofit/>
          </a:bodyPr>
          <a:lstStyle/>
          <a:p>
            <a:pPr marL="457200">
              <a:lnSpc>
                <a:spcPct val="150000"/>
              </a:lnSpc>
            </a:pPr>
            <a:endParaRPr lang="en-ZA" sz="200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4F5802FA-40FD-425C-E5B1-781D63EDD995}"/>
              </a:ext>
            </a:extLst>
          </p:cNvPr>
          <p:cNvSpPr txBox="1"/>
          <p:nvPr/>
        </p:nvSpPr>
        <p:spPr>
          <a:xfrm>
            <a:off x="5609638" y="1606717"/>
            <a:ext cx="3123173" cy="3111749"/>
          </a:xfrm>
          <a:prstGeom prst="rect">
            <a:avLst/>
          </a:prstGeom>
          <a:noFill/>
        </p:spPr>
        <p:txBody>
          <a:bodyPr wrap="square">
            <a:spAutoFit/>
          </a:bodyPr>
          <a:lstStyle/>
          <a:p>
            <a:pPr lvl="1">
              <a:lnSpc>
                <a:spcPct val="150000"/>
              </a:lnSpc>
              <a:spcAft>
                <a:spcPts val="600"/>
              </a:spcAft>
            </a:pP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is </a:t>
            </a:r>
          </a:p>
          <a:p>
            <a:pPr marL="742950" lvl="1" indent="-285750">
              <a:lnSpc>
                <a:spcPct val="150000"/>
              </a:lnSpc>
              <a:spcAft>
                <a:spcPts val="600"/>
              </a:spcAft>
              <a:buFont typeface="Arial" panose="020B0604020202020204" pitchFamily="34" charset="0"/>
              <a:buChar char="•"/>
            </a:pP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 the applicant on the MRC</a:t>
            </a:r>
            <a:endParaRPr lang="en-ZA"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50000"/>
              </a:lnSpc>
              <a:spcAft>
                <a:spcPts val="600"/>
              </a:spcAft>
              <a:buFont typeface="Arial" panose="020B0604020202020204" pitchFamily="34" charset="0"/>
              <a:buChar char="•"/>
            </a:pP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bidder and the applicant are part of a technology transfer arrangement</a:t>
            </a:r>
          </a:p>
        </p:txBody>
      </p:sp>
      <p:sp>
        <p:nvSpPr>
          <p:cNvPr id="31" name="Rectangle: Rounded Corners 30">
            <a:extLst>
              <a:ext uri="{FF2B5EF4-FFF2-40B4-BE49-F238E27FC236}">
                <a16:creationId xmlns:a16="http://schemas.microsoft.com/office/drawing/2014/main" id="{D8C353F4-AC9C-14EE-4F4C-DC4ED3326841}"/>
              </a:ext>
            </a:extLst>
          </p:cNvPr>
          <p:cNvSpPr/>
          <p:nvPr/>
        </p:nvSpPr>
        <p:spPr>
          <a:xfrm>
            <a:off x="467544" y="1268575"/>
            <a:ext cx="2304256" cy="1080120"/>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dirty="0"/>
              <a:t>Enterprise A</a:t>
            </a:r>
          </a:p>
          <a:p>
            <a:pPr lvl="0" algn="ctr"/>
            <a:r>
              <a:rPr lang="en-ZA" dirty="0"/>
              <a:t>(</a:t>
            </a:r>
            <a:r>
              <a:rPr lang="en-ZA" sz="1800" dirty="0"/>
              <a:t>Bidder)</a:t>
            </a:r>
          </a:p>
        </p:txBody>
      </p:sp>
      <p:sp>
        <p:nvSpPr>
          <p:cNvPr id="32" name="Rectangle: Rounded Corners 31">
            <a:extLst>
              <a:ext uri="{FF2B5EF4-FFF2-40B4-BE49-F238E27FC236}">
                <a16:creationId xmlns:a16="http://schemas.microsoft.com/office/drawing/2014/main" id="{B59BCF60-742D-13E3-6023-D85948062DA6}"/>
              </a:ext>
            </a:extLst>
          </p:cNvPr>
          <p:cNvSpPr/>
          <p:nvPr/>
        </p:nvSpPr>
        <p:spPr>
          <a:xfrm>
            <a:off x="1835696" y="3429000"/>
            <a:ext cx="2304256" cy="1080120"/>
          </a:xfrm>
          <a:prstGeom prst="round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700" b="1" dirty="0">
                <a:solidFill>
                  <a:schemeClr val="tx1"/>
                </a:solidFill>
              </a:rPr>
              <a:t>AGREEMENT</a:t>
            </a:r>
            <a:r>
              <a:rPr lang="en-ZA" sz="1700" dirty="0"/>
              <a:t> between</a:t>
            </a:r>
          </a:p>
          <a:p>
            <a:pPr lvl="0" algn="ctr"/>
            <a:r>
              <a:rPr lang="en-ZA" sz="1700" dirty="0"/>
              <a:t>Enterprise A and Enterprise B </a:t>
            </a:r>
          </a:p>
        </p:txBody>
      </p:sp>
      <p:sp>
        <p:nvSpPr>
          <p:cNvPr id="34" name="Rectangle: Rounded Corners 33">
            <a:extLst>
              <a:ext uri="{FF2B5EF4-FFF2-40B4-BE49-F238E27FC236}">
                <a16:creationId xmlns:a16="http://schemas.microsoft.com/office/drawing/2014/main" id="{20AFEE10-5ABF-EBED-6916-3190ACF4BD7F}"/>
              </a:ext>
            </a:extLst>
          </p:cNvPr>
          <p:cNvSpPr/>
          <p:nvPr/>
        </p:nvSpPr>
        <p:spPr>
          <a:xfrm>
            <a:off x="2879812" y="1268575"/>
            <a:ext cx="2304256" cy="1080120"/>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Enterprise B (Applicant)</a:t>
            </a:r>
            <a:endParaRPr lang="en-ZA" sz="1800" dirty="0"/>
          </a:p>
        </p:txBody>
      </p:sp>
      <p:sp>
        <p:nvSpPr>
          <p:cNvPr id="35" name="Rectangle: Rounded Corners 34">
            <a:extLst>
              <a:ext uri="{FF2B5EF4-FFF2-40B4-BE49-F238E27FC236}">
                <a16:creationId xmlns:a16="http://schemas.microsoft.com/office/drawing/2014/main" id="{AB03DE08-E96C-7FC1-840B-24E2ED822261}"/>
              </a:ext>
            </a:extLst>
          </p:cNvPr>
          <p:cNvSpPr/>
          <p:nvPr/>
        </p:nvSpPr>
        <p:spPr>
          <a:xfrm>
            <a:off x="1835696" y="4593717"/>
            <a:ext cx="2304256" cy="1080120"/>
          </a:xfrm>
          <a:prstGeom prst="roundRect">
            <a:avLst/>
          </a:prstGeom>
          <a:solidFill>
            <a:schemeClr val="accent4">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Tender – Bid </a:t>
            </a:r>
            <a:endParaRPr lang="en-ZA" sz="1800" dirty="0"/>
          </a:p>
        </p:txBody>
      </p:sp>
      <p:grpSp>
        <p:nvGrpSpPr>
          <p:cNvPr id="38" name="Group 37">
            <a:extLst>
              <a:ext uri="{FF2B5EF4-FFF2-40B4-BE49-F238E27FC236}">
                <a16:creationId xmlns:a16="http://schemas.microsoft.com/office/drawing/2014/main" id="{2CF0EB3D-0AD6-C2BF-9C2C-3DA051F570B3}"/>
              </a:ext>
            </a:extLst>
          </p:cNvPr>
          <p:cNvGrpSpPr/>
          <p:nvPr/>
        </p:nvGrpSpPr>
        <p:grpSpPr>
          <a:xfrm>
            <a:off x="3923928" y="1726998"/>
            <a:ext cx="1584176" cy="2422084"/>
            <a:chOff x="3995936" y="1726998"/>
            <a:chExt cx="1512168" cy="2422084"/>
          </a:xfrm>
        </p:grpSpPr>
        <p:sp>
          <p:nvSpPr>
            <p:cNvPr id="36" name="Arrow: Bent-Up 35">
              <a:extLst>
                <a:ext uri="{FF2B5EF4-FFF2-40B4-BE49-F238E27FC236}">
                  <a16:creationId xmlns:a16="http://schemas.microsoft.com/office/drawing/2014/main" id="{E2DA3549-1AA5-A616-07B0-CB1C57F80917}"/>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Arrow: Bent-Up 36">
              <a:extLst>
                <a:ext uri="{FF2B5EF4-FFF2-40B4-BE49-F238E27FC236}">
                  <a16:creationId xmlns:a16="http://schemas.microsoft.com/office/drawing/2014/main" id="{733A46FD-2944-9B3B-D866-BE99E9BFAACD}"/>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39" name="Group 38">
            <a:extLst>
              <a:ext uri="{FF2B5EF4-FFF2-40B4-BE49-F238E27FC236}">
                <a16:creationId xmlns:a16="http://schemas.microsoft.com/office/drawing/2014/main" id="{C7555B44-D407-FE85-0D26-E404607C4EE9}"/>
              </a:ext>
            </a:extLst>
          </p:cNvPr>
          <p:cNvGrpSpPr/>
          <p:nvPr/>
        </p:nvGrpSpPr>
        <p:grpSpPr>
          <a:xfrm flipH="1">
            <a:off x="251518" y="1808635"/>
            <a:ext cx="1743443" cy="2340446"/>
            <a:chOff x="3995936" y="1726998"/>
            <a:chExt cx="1512168" cy="2422084"/>
          </a:xfrm>
        </p:grpSpPr>
        <p:sp>
          <p:nvSpPr>
            <p:cNvPr id="40" name="Arrow: Bent-Up 39">
              <a:extLst>
                <a:ext uri="{FF2B5EF4-FFF2-40B4-BE49-F238E27FC236}">
                  <a16:creationId xmlns:a16="http://schemas.microsoft.com/office/drawing/2014/main" id="{5EE89435-83BC-94DC-6539-B81CAA754236}"/>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Arrow: Bent-Up 40">
              <a:extLst>
                <a:ext uri="{FF2B5EF4-FFF2-40B4-BE49-F238E27FC236}">
                  <a16:creationId xmlns:a16="http://schemas.microsoft.com/office/drawing/2014/main" id="{F0F12B31-96C6-E273-6F74-64A633C692EE}"/>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42" name="Arrow: Right 41">
            <a:extLst>
              <a:ext uri="{FF2B5EF4-FFF2-40B4-BE49-F238E27FC236}">
                <a16:creationId xmlns:a16="http://schemas.microsoft.com/office/drawing/2014/main" id="{1DB298B9-6F6A-472D-06A9-BED81635F2B5}"/>
              </a:ext>
            </a:extLst>
          </p:cNvPr>
          <p:cNvSpPr/>
          <p:nvPr/>
        </p:nvSpPr>
        <p:spPr>
          <a:xfrm rot="5400000">
            <a:off x="2701942" y="4476799"/>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Box 3">
            <a:extLst>
              <a:ext uri="{FF2B5EF4-FFF2-40B4-BE49-F238E27FC236}">
                <a16:creationId xmlns:a16="http://schemas.microsoft.com/office/drawing/2014/main" id="{57A69A1B-0C99-9A02-89E0-4852A716C0BC}"/>
              </a:ext>
            </a:extLst>
          </p:cNvPr>
          <p:cNvSpPr txBox="1"/>
          <p:nvPr/>
        </p:nvSpPr>
        <p:spPr>
          <a:xfrm>
            <a:off x="0" y="136632"/>
            <a:ext cx="7308304" cy="830997"/>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chemeClr val="bg1"/>
                </a:solidFill>
                <a:latin typeface="Arial" pitchFamily="34" charset="0"/>
                <a:ea typeface="+mj-ea"/>
                <a:cs typeface="Arial" pitchFamily="34" charset="0"/>
              </a:rPr>
              <a:t>The bidder is not the applicant ….</a:t>
            </a: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2400" i="0" u="none" strike="noStrike" kern="1200" cap="none" spc="0" normalizeH="0" baseline="0" noProof="0" dirty="0">
                <a:ln>
                  <a:noFill/>
                </a:ln>
                <a:solidFill>
                  <a:schemeClr val="bg1"/>
                </a:solidFill>
                <a:uLnTx/>
                <a:uFillTx/>
                <a:latin typeface="Arial" pitchFamily="34" charset="0"/>
                <a:ea typeface="+mj-ea"/>
                <a:cs typeface="Arial" pitchFamily="34" charset="0"/>
              </a:rPr>
              <a:t>	(technology transfer)</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C3405AFB-9E79-98D9-4A59-5A3A7DBECB9B}"/>
              </a:ext>
            </a:extLst>
          </p:cNvPr>
          <p:cNvSpPr txBox="1"/>
          <p:nvPr/>
        </p:nvSpPr>
        <p:spPr>
          <a:xfrm>
            <a:off x="6260581" y="4902488"/>
            <a:ext cx="2095445" cy="646331"/>
          </a:xfrm>
          <a:prstGeom prst="rect">
            <a:avLst/>
          </a:prstGeom>
          <a:noFill/>
          <a:ln>
            <a:solidFill>
              <a:srgbClr val="C00000"/>
            </a:solidFill>
          </a:ln>
        </p:spPr>
        <p:txBody>
          <a:bodyPr wrap="none" rtlCol="0">
            <a:spAutoFit/>
          </a:bodyPr>
          <a:lstStyle/>
          <a:p>
            <a:pPr algn="ctr"/>
            <a:r>
              <a:rPr lang="en-GB" dirty="0">
                <a:latin typeface="Arial" panose="020B0604020202020204" pitchFamily="34" charset="0"/>
                <a:cs typeface="Arial" panose="020B0604020202020204" pitchFamily="34" charset="0"/>
              </a:rPr>
              <a:t>signed agreement </a:t>
            </a:r>
          </a:p>
          <a:p>
            <a:pPr algn="ctr"/>
            <a:r>
              <a:rPr lang="en-GB" dirty="0">
                <a:latin typeface="Arial" panose="020B0604020202020204" pitchFamily="34" charset="0"/>
                <a:cs typeface="Arial" panose="020B0604020202020204" pitchFamily="34" charset="0"/>
              </a:rPr>
              <a:t>required</a:t>
            </a:r>
            <a:endParaRPr lang="en-ZA" dirty="0"/>
          </a:p>
        </p:txBody>
      </p:sp>
    </p:spTree>
    <p:extLst>
      <p:ext uri="{BB962C8B-B14F-4D97-AF65-F5344CB8AC3E}">
        <p14:creationId xmlns:p14="http://schemas.microsoft.com/office/powerpoint/2010/main" val="2192344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A3C64-795F-E642-1F81-3504BFCCE96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50888F3-E993-1C57-C53D-FB8186CDF943}"/>
              </a:ext>
            </a:extLst>
          </p:cNvPr>
          <p:cNvSpPr/>
          <p:nvPr/>
        </p:nvSpPr>
        <p:spPr>
          <a:xfrm>
            <a:off x="0" y="5805264"/>
            <a:ext cx="9144000" cy="10382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a:extLst>
              <a:ext uri="{FF2B5EF4-FFF2-40B4-BE49-F238E27FC236}">
                <a16:creationId xmlns:a16="http://schemas.microsoft.com/office/drawing/2014/main" id="{582268F8-4209-D823-211F-11C571C5B0CC}"/>
              </a:ext>
            </a:extLst>
          </p:cNvPr>
          <p:cNvSpPr txBox="1"/>
          <p:nvPr/>
        </p:nvSpPr>
        <p:spPr>
          <a:xfrm>
            <a:off x="0" y="72518"/>
            <a:ext cx="7308304" cy="830997"/>
          </a:xfrm>
          <a:prstGeom prst="rect">
            <a:avLst/>
          </a:prstGeom>
          <a:noFill/>
        </p:spPr>
        <p:txBody>
          <a:bodyPr wrap="square">
            <a:sp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j-ea"/>
                <a:cs typeface="Arial" pitchFamily="34" charset="0"/>
              </a:defRPr>
            </a:lvl1pPr>
          </a:lstStyle>
          <a:p>
            <a:r>
              <a:rPr lang="en-GB" dirty="0"/>
              <a:t>Administrative requirements (Phase I evaluation) </a:t>
            </a:r>
          </a:p>
          <a:p>
            <a:r>
              <a:rPr lang="en-GB" dirty="0"/>
              <a:t>JV / Consortium / Partnerships (SRCC 7.13)</a:t>
            </a:r>
          </a:p>
        </p:txBody>
      </p:sp>
      <p:sp>
        <p:nvSpPr>
          <p:cNvPr id="5" name="TextBox 4">
            <a:extLst>
              <a:ext uri="{FF2B5EF4-FFF2-40B4-BE49-F238E27FC236}">
                <a16:creationId xmlns:a16="http://schemas.microsoft.com/office/drawing/2014/main" id="{9EC84838-41C7-74EC-7F2C-051135E75F22}"/>
              </a:ext>
            </a:extLst>
          </p:cNvPr>
          <p:cNvSpPr txBox="1"/>
          <p:nvPr/>
        </p:nvSpPr>
        <p:spPr>
          <a:xfrm>
            <a:off x="-11500" y="959841"/>
            <a:ext cx="9155500" cy="646331"/>
          </a:xfrm>
          <a:prstGeom prst="rect">
            <a:avLst/>
          </a:prstGeom>
          <a:solidFill>
            <a:schemeClr val="bg1"/>
          </a:solidFill>
        </p:spPr>
        <p:txBody>
          <a:bodyPr wrap="square">
            <a:spAutoFit/>
          </a:bodyPr>
          <a:lstStyle/>
          <a:p>
            <a:pPr algn="just">
              <a:spcBef>
                <a:spcPts val="600"/>
              </a:spcBef>
              <a:spcAft>
                <a:spcPts val="600"/>
              </a:spcAft>
            </a:pPr>
            <a:r>
              <a:rPr lang="en-GB" dirty="0">
                <a:latin typeface="Arial" panose="020B0604020202020204" pitchFamily="34" charset="0"/>
                <a:cs typeface="Arial" panose="020B0604020202020204" pitchFamily="34" charset="0"/>
              </a:rPr>
              <a:t>Entities specified in the </a:t>
            </a:r>
            <a:r>
              <a:rPr lang="en-GB" b="1" dirty="0">
                <a:latin typeface="Arial" panose="020B0604020202020204" pitchFamily="34" charset="0"/>
                <a:cs typeface="Arial" panose="020B0604020202020204" pitchFamily="34" charset="0"/>
              </a:rPr>
              <a:t>signed agreement between the bidder and the applicant</a:t>
            </a:r>
            <a:r>
              <a:rPr lang="en-GB" dirty="0">
                <a:latin typeface="Arial" panose="020B0604020202020204" pitchFamily="34" charset="0"/>
                <a:cs typeface="Arial" panose="020B0604020202020204" pitchFamily="34" charset="0"/>
              </a:rPr>
              <a:t> must submit all mandatory documents including the following:</a:t>
            </a:r>
          </a:p>
        </p:txBody>
      </p:sp>
      <p:sp>
        <p:nvSpPr>
          <p:cNvPr id="15" name="TextBox 14">
            <a:extLst>
              <a:ext uri="{FF2B5EF4-FFF2-40B4-BE49-F238E27FC236}">
                <a16:creationId xmlns:a16="http://schemas.microsoft.com/office/drawing/2014/main" id="{00BDC977-6173-9CA9-6945-2705669C93C0}"/>
              </a:ext>
            </a:extLst>
          </p:cNvPr>
          <p:cNvSpPr txBox="1"/>
          <p:nvPr/>
        </p:nvSpPr>
        <p:spPr>
          <a:xfrm>
            <a:off x="4603492" y="5205099"/>
            <a:ext cx="4470805" cy="1477328"/>
          </a:xfrm>
          <a:prstGeom prst="rect">
            <a:avLst/>
          </a:prstGeom>
          <a:solidFill>
            <a:schemeClr val="accent1">
              <a:lumMod val="20000"/>
              <a:lumOff val="80000"/>
            </a:schemeClr>
          </a:solidFill>
        </p:spPr>
        <p:txBody>
          <a:bodyPr wrap="square">
            <a:spAutoFit/>
          </a:bodyPr>
          <a:lstStyle/>
          <a:p>
            <a:r>
              <a:rPr lang="en-GB" dirty="0">
                <a:latin typeface="Arial" panose="020B0604020202020204" pitchFamily="34" charset="0"/>
                <a:ea typeface="Times New Roman" panose="02020603050405020304" pitchFamily="18" charset="0"/>
                <a:cs typeface="Arial" panose="020B0604020202020204" pitchFamily="34" charset="0"/>
              </a:rPr>
              <a:t>PBD3.1: Bid Signature Authorisation</a:t>
            </a:r>
          </a:p>
          <a:p>
            <a:r>
              <a:rPr lang="en-GB" dirty="0">
                <a:latin typeface="Arial" panose="020B0604020202020204" pitchFamily="34" charset="0"/>
                <a:ea typeface="Times New Roman" panose="02020603050405020304" pitchFamily="18" charset="0"/>
                <a:cs typeface="Arial" panose="020B0604020202020204" pitchFamily="34" charset="0"/>
              </a:rPr>
              <a:t>single document (PBD 3.1) to be signed by all </a:t>
            </a:r>
            <a:r>
              <a:rPr lang="en-GB" sz="1800" dirty="0">
                <a:latin typeface="Arial" panose="020B0604020202020204" pitchFamily="34" charset="0"/>
                <a:ea typeface="Times New Roman" panose="02020603050405020304" pitchFamily="18" charset="0"/>
                <a:cs typeface="Arial" panose="020B0604020202020204" pitchFamily="34" charset="0"/>
              </a:rPr>
              <a:t>listed PBD9.1</a:t>
            </a:r>
            <a:r>
              <a:rPr lang="en-GB" dirty="0">
                <a:latin typeface="Arial" panose="020B0604020202020204" pitchFamily="34" charset="0"/>
                <a:ea typeface="Times New Roman" panose="02020603050405020304" pitchFamily="18" charset="0"/>
                <a:cs typeface="Arial" panose="020B0604020202020204" pitchFamily="34" charset="0"/>
              </a:rPr>
              <a:t>/</a:t>
            </a:r>
            <a:r>
              <a:rPr lang="en-GB" sz="1800" dirty="0">
                <a:latin typeface="Arial" panose="020B0604020202020204" pitchFamily="34" charset="0"/>
                <a:ea typeface="Times New Roman" panose="02020603050405020304" pitchFamily="18" charset="0"/>
                <a:cs typeface="Arial" panose="020B0604020202020204" pitchFamily="34" charset="0"/>
              </a:rPr>
              <a:t>PBD9.2 directors </a:t>
            </a:r>
            <a:r>
              <a:rPr lang="en-GB" dirty="0">
                <a:latin typeface="Arial" panose="020B0604020202020204" pitchFamily="34" charset="0"/>
                <a:ea typeface="Times New Roman" panose="02020603050405020304" pitchFamily="18" charset="0"/>
                <a:cs typeface="Arial" panose="020B0604020202020204" pitchFamily="34" charset="0"/>
              </a:rPr>
              <a:t>of all entities in bidding enterprise </a:t>
            </a:r>
            <a:r>
              <a:rPr lang="en-GB" sz="1800" dirty="0">
                <a:latin typeface="Arial" panose="020B0604020202020204" pitchFamily="34" charset="0"/>
                <a:ea typeface="Times New Roman" panose="02020603050405020304" pitchFamily="18" charset="0"/>
                <a:cs typeface="Arial" panose="020B0604020202020204" pitchFamily="34" charset="0"/>
              </a:rPr>
              <a:t>(Bidder and Applicant)</a:t>
            </a:r>
            <a:endParaRPr lang="en-ZA" sz="1800" dirty="0"/>
          </a:p>
        </p:txBody>
      </p:sp>
      <p:sp>
        <p:nvSpPr>
          <p:cNvPr id="7" name="Rectangle 6">
            <a:extLst>
              <a:ext uri="{FF2B5EF4-FFF2-40B4-BE49-F238E27FC236}">
                <a16:creationId xmlns:a16="http://schemas.microsoft.com/office/drawing/2014/main" id="{00E46ACB-3FB2-8CA6-C084-B2D1A9FA4615}"/>
              </a:ext>
            </a:extLst>
          </p:cNvPr>
          <p:cNvSpPr/>
          <p:nvPr/>
        </p:nvSpPr>
        <p:spPr>
          <a:xfrm>
            <a:off x="97547" y="1666402"/>
            <a:ext cx="4313913" cy="334255"/>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Bidder</a:t>
            </a:r>
            <a:endParaRPr lang="en-ZA"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A78B319-BB91-0D70-9022-9B4E4952B41C}"/>
              </a:ext>
            </a:extLst>
          </p:cNvPr>
          <p:cNvSpPr txBox="1"/>
          <p:nvPr/>
        </p:nvSpPr>
        <p:spPr>
          <a:xfrm>
            <a:off x="4572000" y="2060848"/>
            <a:ext cx="4407706" cy="2800767"/>
          </a:xfrm>
          <a:prstGeom prst="rect">
            <a:avLst/>
          </a:prstGeom>
          <a:noFill/>
          <a:ln>
            <a:noFill/>
          </a:ln>
        </p:spPr>
        <p:txBody>
          <a:bodyPr wrap="square">
            <a:spAutoFit/>
          </a:bodyPr>
          <a:lstStyle/>
          <a:p>
            <a:pPr marL="342900" indent="-342900">
              <a:spcBef>
                <a:spcPts val="600"/>
              </a:spcBef>
              <a:spcAft>
                <a:spcPts val="600"/>
              </a:spcAft>
              <a:buFont typeface="+mj-lt"/>
              <a:buAutoNum type="arabicPeriod"/>
            </a:pPr>
            <a:r>
              <a:rPr lang="en-GB" dirty="0">
                <a:latin typeface="Arial" panose="020B0604020202020204" pitchFamily="34" charset="0"/>
                <a:ea typeface="Times New Roman" panose="02020603050405020304" pitchFamily="18" charset="0"/>
                <a:cs typeface="Arial" panose="020B0604020202020204" pitchFamily="34" charset="0"/>
              </a:rPr>
              <a:t>CSD Report</a:t>
            </a:r>
          </a:p>
          <a:p>
            <a:pPr marL="342900" indent="-342900">
              <a:spcBef>
                <a:spcPts val="600"/>
              </a:spcBef>
              <a:spcAft>
                <a:spcPts val="600"/>
              </a:spcAft>
              <a:buFont typeface="+mj-lt"/>
              <a:buAutoNum type="arabicPeriod"/>
            </a:pPr>
            <a:r>
              <a:rPr lang="en-GB" dirty="0">
                <a:latin typeface="Arial" panose="020B0604020202020204" pitchFamily="34" charset="0"/>
                <a:ea typeface="Times New Roman" panose="02020603050405020304" pitchFamily="18" charset="0"/>
                <a:cs typeface="Arial" panose="020B0604020202020204" pitchFamily="34" charset="0"/>
              </a:rPr>
              <a:t>SARS Tax Clearance Pin</a:t>
            </a:r>
          </a:p>
          <a:p>
            <a:pPr marL="342900" indent="-342900">
              <a:spcBef>
                <a:spcPts val="600"/>
              </a:spcBef>
              <a:spcAft>
                <a:spcPts val="600"/>
              </a:spcAft>
              <a:buFont typeface="+mj-lt"/>
              <a:buAutoNum type="arabicPeriod"/>
            </a:pPr>
            <a:r>
              <a:rPr lang="en-GB" dirty="0">
                <a:latin typeface="Arial" panose="020B0604020202020204" pitchFamily="34" charset="0"/>
                <a:ea typeface="Times New Roman" panose="02020603050405020304" pitchFamily="18" charset="0"/>
                <a:cs typeface="Arial" panose="020B0604020202020204" pitchFamily="34" charset="0"/>
              </a:rPr>
              <a:t>CIPC Registration Certificate</a:t>
            </a:r>
          </a:p>
          <a:p>
            <a:pPr marL="342900" indent="-342900">
              <a:spcBef>
                <a:spcPts val="600"/>
              </a:spcBef>
              <a:spcAft>
                <a:spcPts val="600"/>
              </a:spcAft>
              <a:buFont typeface="+mj-lt"/>
              <a:buAutoNum type="arabicPeriod"/>
            </a:pPr>
            <a:r>
              <a:rPr lang="en-GB" dirty="0">
                <a:latin typeface="Arial" panose="020B0604020202020204" pitchFamily="34" charset="0"/>
                <a:ea typeface="Times New Roman" panose="02020603050405020304" pitchFamily="18" charset="0"/>
                <a:cs typeface="Arial" panose="020B0604020202020204" pitchFamily="34" charset="0"/>
              </a:rPr>
              <a:t>SBD 6.1 Preference Points Claim </a:t>
            </a:r>
          </a:p>
          <a:p>
            <a:pPr marL="342900" indent="-342900">
              <a:spcBef>
                <a:spcPts val="600"/>
              </a:spcBef>
              <a:spcAft>
                <a:spcPts val="600"/>
              </a:spcAft>
              <a:buFont typeface="+mj-lt"/>
              <a:buAutoNum type="arabicPeriod"/>
            </a:pPr>
            <a:r>
              <a:rPr lang="en-GB" dirty="0">
                <a:latin typeface="Arial" panose="020B0604020202020204" pitchFamily="34" charset="0"/>
                <a:ea typeface="Times New Roman" panose="02020603050405020304" pitchFamily="18" charset="0"/>
                <a:cs typeface="Arial" panose="020B0604020202020204" pitchFamily="34" charset="0"/>
              </a:rPr>
              <a:t>Valid B-BBEE Certificate or EME/QSE Affidavit (where applicable)</a:t>
            </a:r>
          </a:p>
          <a:p>
            <a:pPr marL="342900" indent="-342900">
              <a:spcBef>
                <a:spcPts val="600"/>
              </a:spcBef>
              <a:spcAft>
                <a:spcPts val="600"/>
              </a:spcAft>
              <a:buFont typeface="+mj-lt"/>
              <a:buAutoNum type="arabicPeriod"/>
            </a:pPr>
            <a:r>
              <a:rPr lang="en-GB" dirty="0">
                <a:latin typeface="Arial" panose="020B0604020202020204" pitchFamily="34" charset="0"/>
                <a:ea typeface="Times New Roman" panose="02020603050405020304" pitchFamily="18" charset="0"/>
                <a:cs typeface="Arial" panose="020B0604020202020204" pitchFamily="34" charset="0"/>
              </a:rPr>
              <a:t>9.1 / PBD 9.2 Directors Profile</a:t>
            </a:r>
            <a:endParaRPr lang="en-ZA" dirty="0"/>
          </a:p>
        </p:txBody>
      </p:sp>
      <p:sp>
        <p:nvSpPr>
          <p:cNvPr id="8" name="Rectangle 7">
            <a:extLst>
              <a:ext uri="{FF2B5EF4-FFF2-40B4-BE49-F238E27FC236}">
                <a16:creationId xmlns:a16="http://schemas.microsoft.com/office/drawing/2014/main" id="{6843139C-5B5D-670B-BCEA-376ECA8C0877}"/>
              </a:ext>
            </a:extLst>
          </p:cNvPr>
          <p:cNvSpPr/>
          <p:nvPr/>
        </p:nvSpPr>
        <p:spPr>
          <a:xfrm>
            <a:off x="4566250" y="1660440"/>
            <a:ext cx="4404029" cy="3461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Applicant</a:t>
            </a:r>
            <a:endParaRPr lang="en-ZA" dirty="0">
              <a:solidFill>
                <a:schemeClr val="tx1"/>
              </a:solidFill>
              <a:latin typeface="Arial" panose="020B0604020202020204" pitchFamily="34" charset="0"/>
              <a:cs typeface="Arial" panose="020B0604020202020204" pitchFamily="34" charset="0"/>
            </a:endParaRPr>
          </a:p>
        </p:txBody>
      </p:sp>
      <p:sp>
        <p:nvSpPr>
          <p:cNvPr id="6" name="TextBox 10">
            <a:extLst>
              <a:ext uri="{FF2B5EF4-FFF2-40B4-BE49-F238E27FC236}">
                <a16:creationId xmlns:a16="http://schemas.microsoft.com/office/drawing/2014/main" id="{0C09B977-ECD1-E66B-2369-1B1AB68AEA18}"/>
              </a:ext>
            </a:extLst>
          </p:cNvPr>
          <p:cNvSpPr txBox="1"/>
          <p:nvPr/>
        </p:nvSpPr>
        <p:spPr>
          <a:xfrm>
            <a:off x="78993" y="2060848"/>
            <a:ext cx="4407535" cy="4625975"/>
          </a:xfrm>
          <a:prstGeom prst="rect">
            <a:avLst/>
          </a:prstGeom>
          <a:solidFill>
            <a:schemeClr val="bg1">
              <a:lumMod val="95000"/>
            </a:schemeClr>
          </a:solidFill>
          <a:ln>
            <a:noFill/>
          </a:ln>
        </p:spPr>
        <p:txBody>
          <a:bodyPr wrap="square">
            <a:spAutoFit/>
          </a:bodyPr>
          <a:lstStyle/>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SBD 1: Invitation to Bid</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CSD Report</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SARS Tax Clearance Pin</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CIPC Registration Certificate</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SBD 4: Declaration of Interest</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SBD 5: NIP</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SBD 6.1 Preference Points Claim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Valid B-BBEE Certificate or EME/QSE Affidavit (where applicable)</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PBD 8: SRCC/GCC Declaration of Compliance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9.1 / PBD 9.2 Directors Profile</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PBD11: Declaration of financial solvency and business rescue status</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32426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33A6E-A657-DBE9-1585-175AC3C7C0E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9141C893-AC4E-ACD7-CBF6-1EBDE3E5ED6D}"/>
              </a:ext>
            </a:extLst>
          </p:cNvPr>
          <p:cNvSpPr txBox="1">
            <a:spLocks noChangeArrowheads="1"/>
          </p:cNvSpPr>
          <p:nvPr/>
        </p:nvSpPr>
        <p:spPr>
          <a:xfrm>
            <a:off x="-16509" y="-99392"/>
            <a:ext cx="8633805" cy="839071"/>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2400" i="0" u="none" strike="noStrike" kern="1200" cap="none" spc="0" normalizeH="0" baseline="0" noProof="0" dirty="0">
                <a:ln>
                  <a:noFill/>
                </a:ln>
                <a:solidFill>
                  <a:schemeClr val="bg1"/>
                </a:solidFill>
                <a:uLnTx/>
                <a:uFillTx/>
                <a:latin typeface="Arial" pitchFamily="34" charset="0"/>
                <a:ea typeface="+mj-ea"/>
                <a:cs typeface="Arial" pitchFamily="34" charset="0"/>
              </a:rPr>
              <a:t>Phase II</a:t>
            </a:r>
            <a:r>
              <a:rPr lang="en-US" sz="2400" dirty="0">
                <a:solidFill>
                  <a:schemeClr val="bg1"/>
                </a:solidFill>
                <a:latin typeface="Arial" pitchFamily="34" charset="0"/>
                <a:ea typeface="+mj-ea"/>
                <a:cs typeface="Arial" pitchFamily="34" charset="0"/>
              </a:rPr>
              <a:t> </a:t>
            </a:r>
            <a:r>
              <a:rPr kumimoji="0" lang="en-US" sz="2400" i="0" u="none" strike="noStrike" kern="1200" cap="none" spc="0" normalizeH="0" baseline="0" noProof="0" dirty="0">
                <a:ln>
                  <a:noFill/>
                </a:ln>
                <a:solidFill>
                  <a:schemeClr val="bg1"/>
                </a:solidFill>
                <a:uLnTx/>
                <a:uFillTx/>
                <a:latin typeface="Arial" pitchFamily="34" charset="0"/>
                <a:ea typeface="+mj-ea"/>
                <a:cs typeface="Arial" pitchFamily="34" charset="0"/>
              </a:rPr>
              <a:t>Evaluation</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pSp>
        <p:nvGrpSpPr>
          <p:cNvPr id="8" name="Group 7">
            <a:extLst>
              <a:ext uri="{FF2B5EF4-FFF2-40B4-BE49-F238E27FC236}">
                <a16:creationId xmlns:a16="http://schemas.microsoft.com/office/drawing/2014/main" id="{257957DD-AB87-B401-B092-E2733987547E}"/>
              </a:ext>
            </a:extLst>
          </p:cNvPr>
          <p:cNvGrpSpPr/>
          <p:nvPr/>
        </p:nvGrpSpPr>
        <p:grpSpPr>
          <a:xfrm>
            <a:off x="827584" y="1340768"/>
            <a:ext cx="7272808" cy="3960440"/>
            <a:chOff x="611560" y="1916833"/>
            <a:chExt cx="7200800" cy="3863406"/>
          </a:xfrm>
        </p:grpSpPr>
        <p:sp>
          <p:nvSpPr>
            <p:cNvPr id="5" name="Rectangle: Rounded Corners 4">
              <a:extLst>
                <a:ext uri="{FF2B5EF4-FFF2-40B4-BE49-F238E27FC236}">
                  <a16:creationId xmlns:a16="http://schemas.microsoft.com/office/drawing/2014/main" id="{53B03C18-027E-A2B7-8A50-F6B948031F52}"/>
                </a:ext>
              </a:extLst>
            </p:cNvPr>
            <p:cNvSpPr/>
            <p:nvPr/>
          </p:nvSpPr>
          <p:spPr>
            <a:xfrm>
              <a:off x="611560" y="1916833"/>
              <a:ext cx="7200800" cy="3863406"/>
            </a:xfrm>
            <a:prstGeom prst="roundRect">
              <a:avLst>
                <a:gd name="adj" fmla="val 1236"/>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 name="Picture 5">
              <a:extLst>
                <a:ext uri="{FF2B5EF4-FFF2-40B4-BE49-F238E27FC236}">
                  <a16:creationId xmlns:a16="http://schemas.microsoft.com/office/drawing/2014/main" id="{CA8677E3-366F-F8BB-95F9-7F13E8D7F69A}"/>
                </a:ext>
              </a:extLst>
            </p:cNvPr>
            <p:cNvPicPr>
              <a:picLocks noChangeAspect="1"/>
            </p:cNvPicPr>
            <p:nvPr/>
          </p:nvPicPr>
          <p:blipFill>
            <a:blip r:embed="rId2"/>
            <a:srcRect l="26375" t="27554" r="25587" b="29001"/>
            <a:stretch/>
          </p:blipFill>
          <p:spPr>
            <a:xfrm>
              <a:off x="755576" y="2090156"/>
              <a:ext cx="6912767" cy="3516759"/>
            </a:xfrm>
            <a:prstGeom prst="rect">
              <a:avLst/>
            </a:prstGeom>
            <a:noFill/>
          </p:spPr>
        </p:pic>
      </p:grpSp>
      <p:sp>
        <p:nvSpPr>
          <p:cNvPr id="4" name="Rectangle 3">
            <a:extLst>
              <a:ext uri="{FF2B5EF4-FFF2-40B4-BE49-F238E27FC236}">
                <a16:creationId xmlns:a16="http://schemas.microsoft.com/office/drawing/2014/main" id="{93F187D7-1C39-D6A0-8B87-3BC5F0C7E1BC}"/>
              </a:ext>
            </a:extLst>
          </p:cNvPr>
          <p:cNvSpPr/>
          <p:nvPr/>
        </p:nvSpPr>
        <p:spPr>
          <a:xfrm>
            <a:off x="971600" y="1504182"/>
            <a:ext cx="6984776"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chemeClr val="bg1"/>
                </a:solidFill>
                <a:latin typeface="Arial" panose="020B0604020202020204" pitchFamily="34" charset="0"/>
              </a:rPr>
              <a:t>Evaluated as per the requirements stated in bid document &amp; SRCC</a:t>
            </a:r>
          </a:p>
        </p:txBody>
      </p:sp>
    </p:spTree>
    <p:extLst>
      <p:ext uri="{BB962C8B-B14F-4D97-AF65-F5344CB8AC3E}">
        <p14:creationId xmlns:p14="http://schemas.microsoft.com/office/powerpoint/2010/main" val="3642727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77934" y="5460690"/>
            <a:ext cx="3564396" cy="540060"/>
          </a:xfrm>
          <a:prstGeom prst="rect">
            <a:avLst/>
          </a:prstGeom>
        </p:spPr>
        <p:txBody>
          <a:bodyPr/>
          <a:lstStyle/>
          <a:p>
            <a:pPr algn="r"/>
            <a:fld id="{5089A6F4-C686-4AD7-AFD3-6E1B5BAC13BA}" type="slidenum">
              <a:rPr lang="en-ZA" sz="900">
                <a:latin typeface="Arial" pitchFamily="34" charset="0"/>
                <a:cs typeface="Arial" pitchFamily="34" charset="0"/>
              </a:rPr>
              <a:pPr algn="r"/>
              <a:t>19</a:t>
            </a:fld>
            <a:r>
              <a:rPr lang="en-ZA" sz="900" dirty="0">
                <a:latin typeface="Arial" pitchFamily="34" charset="0"/>
                <a:cs typeface="Arial" pitchFamily="34" charset="0"/>
              </a:rPr>
              <a:t> </a:t>
            </a:r>
          </a:p>
        </p:txBody>
      </p:sp>
      <p:sp>
        <p:nvSpPr>
          <p:cNvPr id="3" name="TextBox 2"/>
          <p:cNvSpPr txBox="1"/>
          <p:nvPr/>
        </p:nvSpPr>
        <p:spPr>
          <a:xfrm>
            <a:off x="4211960" y="1096854"/>
            <a:ext cx="4932040" cy="5858014"/>
          </a:xfrm>
          <a:prstGeom prst="rect">
            <a:avLst/>
          </a:prstGeom>
          <a:solidFill>
            <a:schemeClr val="bg1"/>
          </a:solidFill>
        </p:spPr>
        <p:txBody>
          <a:bodyPr wrap="square" rtlCol="0">
            <a:spAutoFit/>
          </a:bodyPr>
          <a:lstStyle/>
          <a:p>
            <a:pPr>
              <a:lnSpc>
                <a:spcPct val="150000"/>
              </a:lnSpc>
            </a:pPr>
            <a:r>
              <a:rPr lang="en-ZA" b="1" dirty="0">
                <a:latin typeface="Arial" panose="020B0604020202020204" pitchFamily="34" charset="0"/>
                <a:cs typeface="Arial" panose="020B0604020202020204" pitchFamily="34" charset="0"/>
              </a:rPr>
              <a:t>Medicines offered must be registered </a:t>
            </a:r>
            <a:r>
              <a:rPr lang="en-ZA" dirty="0">
                <a:latin typeface="Arial" panose="020B0604020202020204" pitchFamily="34" charset="0"/>
                <a:cs typeface="Arial" panose="020B0604020202020204" pitchFamily="34" charset="0"/>
              </a:rPr>
              <a:t>in terms of section 15 of the Medicines Act and must comply with the conditions of registration for the duration of the contract.</a:t>
            </a:r>
          </a:p>
          <a:p>
            <a:pPr marL="257175" indent="-257175">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The </a:t>
            </a:r>
            <a:r>
              <a:rPr lang="en-ZA" b="1" dirty="0">
                <a:solidFill>
                  <a:srgbClr val="0070C0"/>
                </a:solidFill>
                <a:latin typeface="Arial" panose="020B0604020202020204" pitchFamily="34" charset="0"/>
                <a:cs typeface="Arial" panose="020B0604020202020204" pitchFamily="34" charset="0"/>
              </a:rPr>
              <a:t>bidder must be indicated as the applicant </a:t>
            </a:r>
            <a:r>
              <a:rPr lang="en-ZA" dirty="0">
                <a:latin typeface="Arial" panose="020B0604020202020204" pitchFamily="34" charset="0"/>
                <a:cs typeface="Arial" panose="020B0604020202020204" pitchFamily="34" charset="0"/>
              </a:rPr>
              <a:t>on the Medicine Registration Certificate.</a:t>
            </a:r>
          </a:p>
          <a:p>
            <a:pPr marL="257175" indent="-257175">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a:t>
            </a:r>
            <a:r>
              <a:rPr lang="en-ZA" b="1" dirty="0">
                <a:latin typeface="Arial" panose="020B0604020202020204" pitchFamily="34" charset="0"/>
                <a:cs typeface="Arial" panose="020B0604020202020204" pitchFamily="34" charset="0"/>
              </a:rPr>
              <a:t>Certified copy </a:t>
            </a:r>
            <a:r>
              <a:rPr lang="en-ZA" dirty="0">
                <a:latin typeface="Arial" panose="020B0604020202020204" pitchFamily="34" charset="0"/>
                <a:cs typeface="Arial" panose="020B0604020202020204" pitchFamily="34" charset="0"/>
              </a:rPr>
              <a:t>of the Medicine Registration Certificate, must be included for all items offered.</a:t>
            </a:r>
          </a:p>
          <a:p>
            <a:pPr marL="257175" indent="-257175">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Inclusive of any </a:t>
            </a:r>
            <a:r>
              <a:rPr lang="en-ZA" b="1" dirty="0">
                <a:latin typeface="Arial" panose="020B0604020202020204" pitchFamily="34" charset="0"/>
                <a:cs typeface="Arial" panose="020B0604020202020204" pitchFamily="34" charset="0"/>
              </a:rPr>
              <a:t>valid variation summary </a:t>
            </a:r>
            <a:r>
              <a:rPr lang="en-ZA" dirty="0">
                <a:latin typeface="Arial" panose="020B0604020202020204" pitchFamily="34" charset="0"/>
                <a:cs typeface="Arial" panose="020B0604020202020204" pitchFamily="34" charset="0"/>
              </a:rPr>
              <a:t>approved by SAHPRA for amendments on the Medicine Registration Certificate.</a:t>
            </a:r>
          </a:p>
          <a:p>
            <a:pPr>
              <a:lnSpc>
                <a:spcPct val="150000"/>
              </a:lnSpc>
            </a:pPr>
            <a:endParaRPr lang="en-ZA"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C6ED23F7-DEED-B023-D483-A522B31ED5EF}"/>
              </a:ext>
            </a:extLst>
          </p:cNvPr>
          <p:cNvSpPr txBox="1">
            <a:spLocks noChangeArrowheads="1"/>
          </p:cNvSpPr>
          <p:nvPr/>
        </p:nvSpPr>
        <p:spPr>
          <a:xfrm>
            <a:off x="92724" y="368660"/>
            <a:ext cx="7583733" cy="540060"/>
          </a:xfrm>
          <a:prstGeom prst="rect">
            <a:avLst/>
          </a:prstGeom>
        </p:spPr>
        <p:txBody>
          <a:bodyPr tIns="34290" rIns="68580" bIns="34290" anchor="b">
            <a:noAutofit/>
          </a:bodyPr>
          <a:lstStyle>
            <a:defPPr>
              <a:defRPr lang="en-US"/>
            </a:defPPr>
            <a:lvl1pPr defTabSz="342900">
              <a:spcBef>
                <a:spcPct val="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2400">
                <a:solidFill>
                  <a:schemeClr val="bg1"/>
                </a:solidFill>
                <a:latin typeface="Arial" panose="020B0604020202020204" pitchFamily="34" charset="0"/>
                <a:ea typeface="+mj-ea"/>
                <a:cs typeface="Arial" panose="020B0604020202020204" pitchFamily="34" charset="0"/>
              </a:defRPr>
            </a:lvl1pPr>
          </a:lstStyle>
          <a:p>
            <a:r>
              <a:rPr lang="en-GB" dirty="0"/>
              <a:t>Legislative requirements (Phase II evaluation)</a:t>
            </a:r>
          </a:p>
          <a:p>
            <a:r>
              <a:rPr lang="en-GB" dirty="0"/>
              <a:t>MRC - Single Bidding Enterprise</a:t>
            </a:r>
          </a:p>
        </p:txBody>
      </p:sp>
      <p:grpSp>
        <p:nvGrpSpPr>
          <p:cNvPr id="4" name="Group 3">
            <a:extLst>
              <a:ext uri="{FF2B5EF4-FFF2-40B4-BE49-F238E27FC236}">
                <a16:creationId xmlns:a16="http://schemas.microsoft.com/office/drawing/2014/main" id="{54F10185-3030-877A-DA16-2C56CED4E9CD}"/>
              </a:ext>
            </a:extLst>
          </p:cNvPr>
          <p:cNvGrpSpPr/>
          <p:nvPr/>
        </p:nvGrpSpPr>
        <p:grpSpPr>
          <a:xfrm>
            <a:off x="84611" y="1085306"/>
            <a:ext cx="3849095" cy="5784151"/>
            <a:chOff x="84611" y="1085306"/>
            <a:chExt cx="3849095" cy="5784151"/>
          </a:xfrm>
        </p:grpSpPr>
        <p:pic>
          <p:nvPicPr>
            <p:cNvPr id="7" name="Picture 6">
              <a:extLst>
                <a:ext uri="{FF2B5EF4-FFF2-40B4-BE49-F238E27FC236}">
                  <a16:creationId xmlns:a16="http://schemas.microsoft.com/office/drawing/2014/main" id="{10FB7071-C8F9-4F8D-C1AD-D52B265AAC1E}"/>
                </a:ext>
              </a:extLst>
            </p:cNvPr>
            <p:cNvPicPr>
              <a:picLocks noChangeAspect="1"/>
            </p:cNvPicPr>
            <p:nvPr/>
          </p:nvPicPr>
          <p:blipFill>
            <a:blip r:embed="rId3"/>
            <a:srcRect l="2837" t="1967" r="3601"/>
            <a:stretch>
              <a:fillRect/>
            </a:stretch>
          </p:blipFill>
          <p:spPr>
            <a:xfrm>
              <a:off x="84611" y="1085306"/>
              <a:ext cx="3849095" cy="5784151"/>
            </a:xfrm>
            <a:prstGeom prst="rect">
              <a:avLst/>
            </a:prstGeom>
          </p:spPr>
        </p:pic>
        <p:sp>
          <p:nvSpPr>
            <p:cNvPr id="8" name="Rectangle 7">
              <a:extLst>
                <a:ext uri="{FF2B5EF4-FFF2-40B4-BE49-F238E27FC236}">
                  <a16:creationId xmlns:a16="http://schemas.microsoft.com/office/drawing/2014/main" id="{9C75EF44-0A2D-91EC-FDF4-79EAB2BA9A3A}"/>
                </a:ext>
              </a:extLst>
            </p:cNvPr>
            <p:cNvSpPr/>
            <p:nvPr/>
          </p:nvSpPr>
          <p:spPr>
            <a:xfrm>
              <a:off x="971600" y="2664296"/>
              <a:ext cx="756084" cy="324036"/>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9" name="Rectangle 8">
              <a:extLst>
                <a:ext uri="{FF2B5EF4-FFF2-40B4-BE49-F238E27FC236}">
                  <a16:creationId xmlns:a16="http://schemas.microsoft.com/office/drawing/2014/main" id="{08D801F7-879F-54B3-3F6B-1C08F3C57065}"/>
                </a:ext>
              </a:extLst>
            </p:cNvPr>
            <p:cNvSpPr/>
            <p:nvPr/>
          </p:nvSpPr>
          <p:spPr>
            <a:xfrm>
              <a:off x="1011525" y="4515457"/>
              <a:ext cx="1944216" cy="10801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350"/>
            </a:p>
          </p:txBody>
        </p:sp>
      </p:grpSp>
    </p:spTree>
    <p:extLst>
      <p:ext uri="{BB962C8B-B14F-4D97-AF65-F5344CB8AC3E}">
        <p14:creationId xmlns:p14="http://schemas.microsoft.com/office/powerpoint/2010/main" val="1842591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923" y="1143000"/>
            <a:ext cx="8947720" cy="2954655"/>
          </a:xfrm>
          <a:prstGeom prst="rect">
            <a:avLst/>
          </a:prstGeom>
          <a:noFill/>
        </p:spPr>
        <p:txBody>
          <a:bodyPr wrap="square" rtlCol="0">
            <a:spAutoFit/>
          </a:bodyPr>
          <a:lstStyle/>
          <a:p>
            <a:pPr>
              <a:lnSpc>
                <a:spcPct val="150000"/>
              </a:lnSpc>
            </a:pPr>
            <a:r>
              <a:rPr lang="en-US" b="1" dirty="0">
                <a:solidFill>
                  <a:schemeClr val="accent2">
                    <a:lumMod val="75000"/>
                  </a:schemeClr>
                </a:solidFill>
                <a:latin typeface="Arial" pitchFamily="34" charset="0"/>
                <a:cs typeface="Arial" pitchFamily="34" charset="0"/>
              </a:rPr>
              <a:t>Closing date: 3 August 2026</a:t>
            </a:r>
          </a:p>
          <a:p>
            <a:pPr>
              <a:lnSpc>
                <a:spcPct val="150000"/>
              </a:lnSpc>
            </a:pPr>
            <a:endParaRPr lang="en-US" dirty="0">
              <a:solidFill>
                <a:srgbClr val="0070C0"/>
              </a:solidFill>
              <a:latin typeface="Arial" pitchFamily="34" charset="0"/>
              <a:cs typeface="Arial" pitchFamily="34" charset="0"/>
            </a:endParaRPr>
          </a:p>
          <a:p>
            <a:pPr>
              <a:lnSpc>
                <a:spcPct val="150000"/>
              </a:lnSpc>
            </a:pPr>
            <a:r>
              <a:rPr lang="en-US" dirty="0">
                <a:latin typeface="Arial" pitchFamily="34" charset="0"/>
                <a:cs typeface="Arial" pitchFamily="34" charset="0"/>
              </a:rPr>
              <a:t>Contract Period:</a:t>
            </a:r>
          </a:p>
          <a:p>
            <a:pPr>
              <a:lnSpc>
                <a:spcPct val="150000"/>
              </a:lnSpc>
            </a:pPr>
            <a:r>
              <a:rPr lang="en-US" dirty="0">
                <a:latin typeface="Arial" pitchFamily="34" charset="0"/>
                <a:cs typeface="Arial" pitchFamily="34" charset="0"/>
              </a:rPr>
              <a:t>HP05-2027DI : 1 July 2027 to 30 June 2030</a:t>
            </a: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HP tenders' advertisement platforms</a:t>
            </a:r>
          </a:p>
          <a:p>
            <a:endParaRPr lang="en-US" sz="2400" b="1" dirty="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2991" y="-1"/>
            <a:ext cx="5562600" cy="828447"/>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Contract dates</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Rectangle 2">
            <a:extLst>
              <a:ext uri="{FF2B5EF4-FFF2-40B4-BE49-F238E27FC236}">
                <a16:creationId xmlns:a16="http://schemas.microsoft.com/office/drawing/2014/main" id="{EE11D136-351D-4CAC-B651-A3F56C5BA0FB}"/>
              </a:ext>
            </a:extLst>
          </p:cNvPr>
          <p:cNvSpPr/>
          <p:nvPr/>
        </p:nvSpPr>
        <p:spPr>
          <a:xfrm>
            <a:off x="251520" y="4005064"/>
            <a:ext cx="41764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a:t>
            </a:r>
            <a:r>
              <a:rPr lang="en-ZA" dirty="0" err="1">
                <a:latin typeface="Arial" pitchFamily="34" charset="0"/>
                <a:cs typeface="Arial" pitchFamily="34" charset="0"/>
              </a:rPr>
              <a:t>NDoH</a:t>
            </a:r>
            <a:r>
              <a:rPr lang="en-ZA" dirty="0">
                <a:latin typeface="Arial" pitchFamily="34" charset="0"/>
                <a:cs typeface="Arial" pitchFamily="34" charset="0"/>
              </a:rPr>
              <a:t> website </a:t>
            </a:r>
          </a:p>
          <a:p>
            <a:pPr marL="0" lvl="1">
              <a:defRPr/>
            </a:pPr>
            <a:r>
              <a:rPr lang="en-ZA" dirty="0">
                <a:latin typeface="Arial" pitchFamily="34" charset="0"/>
                <a:cs typeface="Arial" pitchFamily="34" charset="0"/>
              </a:rPr>
              <a:t>     www.health.gov.za </a:t>
            </a:r>
          </a:p>
          <a:p>
            <a:pPr lvl="1" indent="-457200">
              <a:buFont typeface="Arial" panose="020B0604020202020204" pitchFamily="34" charset="0"/>
              <a:buChar char="•"/>
              <a:defRPr/>
            </a:pPr>
            <a:r>
              <a:rPr lang="en-ZA" dirty="0">
                <a:latin typeface="Arial" pitchFamily="34" charset="0"/>
                <a:cs typeface="Arial" pitchFamily="34" charset="0"/>
              </a:rPr>
              <a:t>|Tenders| </a:t>
            </a:r>
            <a:r>
              <a:rPr lang="en-ZA" i="1" dirty="0">
                <a:latin typeface="Arial" pitchFamily="34" charset="0"/>
                <a:cs typeface="Arial" pitchFamily="34" charset="0"/>
              </a:rPr>
              <a:t>View Pharmaceutical Tenders</a:t>
            </a:r>
          </a:p>
        </p:txBody>
      </p:sp>
      <p:sp>
        <p:nvSpPr>
          <p:cNvPr id="5" name="Rectangle 4">
            <a:extLst>
              <a:ext uri="{FF2B5EF4-FFF2-40B4-BE49-F238E27FC236}">
                <a16:creationId xmlns:a16="http://schemas.microsoft.com/office/drawing/2014/main" id="{448ACA52-C43A-4B2E-881A-ECBD087A168F}"/>
              </a:ext>
            </a:extLst>
          </p:cNvPr>
          <p:cNvSpPr/>
          <p:nvPr/>
        </p:nvSpPr>
        <p:spPr>
          <a:xfrm>
            <a:off x="4608227" y="4005064"/>
            <a:ext cx="37130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National Treasury Website</a:t>
            </a:r>
          </a:p>
          <a:p>
            <a:pPr marL="0" lvl="1">
              <a:defRPr/>
            </a:pPr>
            <a:r>
              <a:rPr lang="en-ZA" dirty="0">
                <a:solidFill>
                  <a:schemeClr val="bg1">
                    <a:lumMod val="95000"/>
                  </a:schemeClr>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www.treasury.gov.za</a:t>
            </a:r>
            <a:endParaRPr lang="en-ZA" dirty="0">
              <a:solidFill>
                <a:schemeClr val="bg1">
                  <a:lumMod val="95000"/>
                </a:schemeClr>
              </a:solidFill>
              <a:latin typeface="Arial" pitchFamily="34" charset="0"/>
              <a:cs typeface="Arial" pitchFamily="34" charset="0"/>
            </a:endParaRPr>
          </a:p>
          <a:p>
            <a:pPr marL="342900" lvl="1" indent="-342900">
              <a:buFont typeface="Arial" panose="020B0604020202020204" pitchFamily="34" charset="0"/>
              <a:buChar char="•"/>
              <a:defRPr/>
            </a:pPr>
            <a:r>
              <a:rPr lang="en-ZA" dirty="0">
                <a:latin typeface="Arial" pitchFamily="34" charset="0"/>
                <a:cs typeface="Arial" pitchFamily="34" charset="0"/>
              </a:rPr>
              <a:t>e-tenders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6270" y="5460207"/>
            <a:ext cx="3564731" cy="540544"/>
          </a:xfrm>
          <a:prstGeom prst="rect">
            <a:avLst/>
          </a:prstGeom>
        </p:spPr>
        <p:txBody>
          <a:bodyPr/>
          <a:lstStyle/>
          <a:p>
            <a:pPr algn="r"/>
            <a:fld id="{5089A6F4-C686-4AD7-AFD3-6E1B5BAC13BA}" type="slidenum">
              <a:rPr lang="en-ZA" sz="900">
                <a:latin typeface="Arial" pitchFamily="34" charset="0"/>
                <a:cs typeface="Arial" pitchFamily="34" charset="0"/>
              </a:rPr>
              <a:pPr algn="r"/>
              <a:t>20</a:t>
            </a:fld>
            <a:r>
              <a:rPr lang="en-ZA" sz="900" dirty="0">
                <a:latin typeface="Arial" pitchFamily="34" charset="0"/>
                <a:cs typeface="Arial" pitchFamily="34" charset="0"/>
              </a:rPr>
              <a:t> </a:t>
            </a:r>
          </a:p>
        </p:txBody>
      </p:sp>
      <p:sp>
        <p:nvSpPr>
          <p:cNvPr id="3" name="TextBox 2"/>
          <p:cNvSpPr txBox="1"/>
          <p:nvPr/>
        </p:nvSpPr>
        <p:spPr>
          <a:xfrm>
            <a:off x="77440" y="1124744"/>
            <a:ext cx="5286648" cy="5693866"/>
          </a:xfrm>
          <a:prstGeom prst="rect">
            <a:avLst/>
          </a:prstGeom>
          <a:solidFill>
            <a:schemeClr val="bg1"/>
          </a:solidFill>
        </p:spPr>
        <p:txBody>
          <a:bodyPr wrap="square" rtlCol="0">
            <a:spAutoFit/>
          </a:bodyPr>
          <a:lstStyle/>
          <a:p>
            <a:pPr>
              <a:spcBef>
                <a:spcPts val="600"/>
              </a:spcBef>
              <a:spcAft>
                <a:spcPts val="600"/>
              </a:spcAft>
            </a:pPr>
            <a:r>
              <a:rPr lang="en-ZA" dirty="0">
                <a:latin typeface="Arial" panose="020B0604020202020204" pitchFamily="34" charset="0"/>
                <a:cs typeface="Arial" panose="020B0604020202020204" pitchFamily="34" charset="0"/>
              </a:rPr>
              <a:t>The bidder offering a product must be the holder of a </a:t>
            </a:r>
            <a:r>
              <a:rPr lang="en-ZA" b="1" dirty="0">
                <a:latin typeface="Arial" panose="020B0604020202020204" pitchFamily="34" charset="0"/>
                <a:cs typeface="Arial" panose="020B0604020202020204" pitchFamily="34" charset="0"/>
              </a:rPr>
              <a:t>licence to manufacture medicines and/or medical devices </a:t>
            </a:r>
            <a:r>
              <a:rPr lang="en-ZA" dirty="0">
                <a:latin typeface="Arial" panose="020B0604020202020204" pitchFamily="34" charset="0"/>
                <a:cs typeface="Arial" panose="020B0604020202020204" pitchFamily="34" charset="0"/>
              </a:rPr>
              <a:t>issued in terms of section 22C (1)(b) of the Medicines and Related Substances Act, 1965 (Act 101 of 1965), as amended. </a:t>
            </a:r>
          </a:p>
          <a:p>
            <a:pPr marL="384572" indent="-384572">
              <a:spcBef>
                <a:spcPts val="600"/>
              </a:spcBef>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certified copy </a:t>
            </a:r>
            <a:r>
              <a:rPr lang="en-US" dirty="0">
                <a:latin typeface="Arial" panose="020B0604020202020204" pitchFamily="34" charset="0"/>
                <a:cs typeface="Arial" panose="020B0604020202020204" pitchFamily="34" charset="0"/>
              </a:rPr>
              <a:t>of the original license must be submitted by the bidder offering the product.</a:t>
            </a:r>
          </a:p>
          <a:p>
            <a:pPr marL="384572" indent="-384572">
              <a:spcBef>
                <a:spcPts val="600"/>
              </a:spcBef>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Specific licenses required for </a:t>
            </a:r>
            <a:r>
              <a:rPr lang="en-US" b="1" dirty="0">
                <a:latin typeface="Arial" panose="020B0604020202020204" pitchFamily="34" charset="0"/>
                <a:cs typeface="Arial" panose="020B0604020202020204" pitchFamily="34" charset="0"/>
              </a:rPr>
              <a:t>Class A, B, C or Class D</a:t>
            </a:r>
            <a:r>
              <a:rPr lang="en-US" dirty="0">
                <a:latin typeface="Arial" panose="020B0604020202020204" pitchFamily="34" charset="0"/>
                <a:cs typeface="Arial" panose="020B0604020202020204" pitchFamily="34" charset="0"/>
              </a:rPr>
              <a:t> medical devices or an in vitro diagnostic (IVD)</a:t>
            </a:r>
          </a:p>
          <a:p>
            <a:pPr marL="384572" indent="-384572">
              <a:spcBef>
                <a:spcPts val="600"/>
              </a:spcBef>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Specific licenses required to supply </a:t>
            </a:r>
            <a:r>
              <a:rPr lang="en-US" b="1" dirty="0">
                <a:latin typeface="Arial" panose="020B0604020202020204" pitchFamily="34" charset="0"/>
                <a:cs typeface="Arial" panose="020B0604020202020204" pitchFamily="34" charset="0"/>
              </a:rPr>
              <a:t>Category D- Complementary </a:t>
            </a:r>
            <a:r>
              <a:rPr lang="en-US" dirty="0">
                <a:latin typeface="Arial" panose="020B0604020202020204" pitchFamily="34" charset="0"/>
                <a:cs typeface="Arial" panose="020B0604020202020204" pitchFamily="34" charset="0"/>
              </a:rPr>
              <a:t>medicines</a:t>
            </a:r>
          </a:p>
          <a:p>
            <a:pPr marL="384572" indent="-384572">
              <a:spcBef>
                <a:spcPts val="600"/>
              </a:spcBef>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To receive preference for local manufacturing – a copy of the license to manufacture must be supplier for the </a:t>
            </a:r>
            <a:r>
              <a:rPr lang="en-US" b="1" dirty="0">
                <a:latin typeface="Arial" panose="020B0604020202020204" pitchFamily="34" charset="0"/>
                <a:cs typeface="Arial" panose="020B0604020202020204" pitchFamily="34" charset="0"/>
              </a:rPr>
              <a:t>local manufacturers </a:t>
            </a:r>
            <a:r>
              <a:rPr lang="en-US" dirty="0">
                <a:latin typeface="Arial" panose="020B0604020202020204" pitchFamily="34" charset="0"/>
                <a:cs typeface="Arial" panose="020B0604020202020204" pitchFamily="34" charset="0"/>
              </a:rPr>
              <a:t>– must also appear as manufacturing site on the MRC </a:t>
            </a:r>
          </a:p>
        </p:txBody>
      </p:sp>
      <p:sp>
        <p:nvSpPr>
          <p:cNvPr id="4" name="Rectangle 2"/>
          <p:cNvSpPr txBox="1">
            <a:spLocks noChangeArrowheads="1"/>
          </p:cNvSpPr>
          <p:nvPr/>
        </p:nvSpPr>
        <p:spPr>
          <a:xfrm>
            <a:off x="71208" y="500259"/>
            <a:ext cx="7236804" cy="352777"/>
          </a:xfrm>
          <a:prstGeom prst="rect">
            <a:avLst/>
          </a:prstGeom>
        </p:spPr>
        <p:txBody>
          <a:bodyPr tIns="34290" rIns="68580" bIns="34290" anchor="b">
            <a:noAutofit/>
          </a:bodyPr>
          <a:lstStyle/>
          <a:p>
            <a:pPr defTabSz="342900">
              <a:spcBef>
                <a:spcPct val="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GB" sz="2400" dirty="0">
                <a:solidFill>
                  <a:schemeClr val="bg1"/>
                </a:solidFill>
                <a:latin typeface="Arial" panose="020B0604020202020204" pitchFamily="34" charset="0"/>
                <a:ea typeface="+mj-ea"/>
                <a:cs typeface="Arial" panose="020B0604020202020204" pitchFamily="34" charset="0"/>
              </a:rPr>
              <a:t>Legislative requirements (Phase II evaluation)</a:t>
            </a:r>
          </a:p>
          <a:p>
            <a:pPr defTabSz="342900">
              <a:spcBef>
                <a:spcPct val="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GB" sz="2400" dirty="0">
                <a:solidFill>
                  <a:schemeClr val="bg1"/>
                </a:solidFill>
                <a:latin typeface="Arial" panose="020B0604020202020204" pitchFamily="34" charset="0"/>
                <a:ea typeface="+mj-ea"/>
                <a:cs typeface="Arial" panose="020B0604020202020204" pitchFamily="34" charset="0"/>
              </a:rPr>
              <a:t>Licence to Manufacture</a:t>
            </a:r>
          </a:p>
        </p:txBody>
      </p:sp>
      <p:grpSp>
        <p:nvGrpSpPr>
          <p:cNvPr id="7" name="Group 6">
            <a:extLst>
              <a:ext uri="{FF2B5EF4-FFF2-40B4-BE49-F238E27FC236}">
                <a16:creationId xmlns:a16="http://schemas.microsoft.com/office/drawing/2014/main" id="{C9461727-C03B-2624-5800-4A9466CFAD55}"/>
              </a:ext>
            </a:extLst>
          </p:cNvPr>
          <p:cNvGrpSpPr/>
          <p:nvPr/>
        </p:nvGrpSpPr>
        <p:grpSpPr>
          <a:xfrm>
            <a:off x="5300912" y="1114187"/>
            <a:ext cx="3807592" cy="5717232"/>
            <a:chOff x="5300912" y="1114187"/>
            <a:chExt cx="3807592" cy="5717232"/>
          </a:xfrm>
        </p:grpSpPr>
        <p:pic>
          <p:nvPicPr>
            <p:cNvPr id="8" name="Picture 7">
              <a:extLst>
                <a:ext uri="{FF2B5EF4-FFF2-40B4-BE49-F238E27FC236}">
                  <a16:creationId xmlns:a16="http://schemas.microsoft.com/office/drawing/2014/main" id="{3F4DC477-8392-E77E-C1FB-28A771F52903}"/>
                </a:ext>
              </a:extLst>
            </p:cNvPr>
            <p:cNvPicPr>
              <a:picLocks noChangeAspect="1"/>
            </p:cNvPicPr>
            <p:nvPr/>
          </p:nvPicPr>
          <p:blipFill>
            <a:blip r:embed="rId2"/>
            <a:srcRect l="7493" t="1882" b="1382"/>
            <a:stretch>
              <a:fillRect/>
            </a:stretch>
          </p:blipFill>
          <p:spPr>
            <a:xfrm>
              <a:off x="5300912" y="1114187"/>
              <a:ext cx="3807592" cy="5717232"/>
            </a:xfrm>
            <a:prstGeom prst="rect">
              <a:avLst/>
            </a:prstGeom>
            <a:ln>
              <a:solidFill>
                <a:srgbClr val="005D28"/>
              </a:solidFill>
            </a:ln>
          </p:spPr>
        </p:pic>
        <p:sp>
          <p:nvSpPr>
            <p:cNvPr id="6" name="Rectangle 5">
              <a:extLst>
                <a:ext uri="{FF2B5EF4-FFF2-40B4-BE49-F238E27FC236}">
                  <a16:creationId xmlns:a16="http://schemas.microsoft.com/office/drawing/2014/main" id="{CA47687A-D4BB-D15F-BC8C-9288CF52C745}"/>
                </a:ext>
              </a:extLst>
            </p:cNvPr>
            <p:cNvSpPr/>
            <p:nvPr/>
          </p:nvSpPr>
          <p:spPr>
            <a:xfrm>
              <a:off x="6804248" y="3573016"/>
              <a:ext cx="792088" cy="4320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139296742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3784F-664B-DA5E-57F5-B8A2D5A0B64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02BB9B-33F4-1FE2-A3AA-BC73CFD428D4}"/>
              </a:ext>
            </a:extLst>
          </p:cNvPr>
          <p:cNvSpPr txBox="1"/>
          <p:nvPr/>
        </p:nvSpPr>
        <p:spPr>
          <a:xfrm>
            <a:off x="107504" y="116632"/>
            <a:ext cx="8244408" cy="830997"/>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Legislative requirements </a:t>
            </a:r>
            <a:r>
              <a:rPr lang="en-GB" sz="2400" dirty="0">
                <a:solidFill>
                  <a:schemeClr val="bg1"/>
                </a:solidFill>
                <a:latin typeface="Arial" pitchFamily="34" charset="0"/>
                <a:cs typeface="Arial" pitchFamily="34" charset="0"/>
              </a:rPr>
              <a:t>(Phase II evaluation) </a:t>
            </a: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cs typeface="Arial" pitchFamily="34" charset="0"/>
              </a:rPr>
              <a:t>Bidder not Applicant – JV / Consortium / Partnership</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E8A1B8F6-F202-BABC-28A9-3E0539EFFB20}"/>
              </a:ext>
            </a:extLst>
          </p:cNvPr>
          <p:cNvSpPr txBox="1"/>
          <p:nvPr/>
        </p:nvSpPr>
        <p:spPr>
          <a:xfrm>
            <a:off x="-6671" y="1124744"/>
            <a:ext cx="9144000" cy="5129609"/>
          </a:xfrm>
          <a:prstGeom prst="rect">
            <a:avLst/>
          </a:prstGeom>
          <a:solidFill>
            <a:schemeClr val="bg1"/>
          </a:solidFill>
        </p:spPr>
        <p:txBody>
          <a:bodyPr wrap="square">
            <a:spAutoFit/>
          </a:bodyPr>
          <a:lstStyle/>
          <a:p>
            <a:pPr marL="228600">
              <a:lnSpc>
                <a:spcPct val="150000"/>
              </a:lnSpc>
            </a:pPr>
            <a:r>
              <a:rPr lang="en-GB" dirty="0">
                <a:latin typeface="Arial" panose="020B0604020202020204" pitchFamily="34" charset="0"/>
                <a:ea typeface="Times New Roman" panose="02020603050405020304" pitchFamily="18" charset="0"/>
                <a:cs typeface="Arial" panose="020B0604020202020204" pitchFamily="34" charset="0"/>
              </a:rPr>
              <a:t>If the bidder is not the applicant as required (SRCC Sec 8.2), however,  </a:t>
            </a:r>
          </a:p>
          <a:p>
            <a:pPr marL="514350" indent="-285750">
              <a:lnSpc>
                <a:spcPct val="150000"/>
              </a:lnSpc>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is aligned with any of the relationship configurations described for </a:t>
            </a:r>
            <a:r>
              <a:rPr lang="en-GB" b="1" dirty="0">
                <a:latin typeface="Arial" panose="020B0604020202020204" pitchFamily="34" charset="0"/>
                <a:ea typeface="Times New Roman" panose="02020603050405020304" pitchFamily="18" charset="0"/>
                <a:cs typeface="Arial" panose="020B0604020202020204" pitchFamily="34" charset="0"/>
              </a:rPr>
              <a:t>multi bidding enterprises, </a:t>
            </a:r>
          </a:p>
          <a:p>
            <a:pPr marL="514350" indent="-285750">
              <a:lnSpc>
                <a:spcPct val="150000"/>
              </a:lnSpc>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has a formal signed agreement between the bidder and the applicant presented in the bid submission, </a:t>
            </a:r>
          </a:p>
          <a:p>
            <a:pPr marL="514350" indent="-285750">
              <a:lnSpc>
                <a:spcPct val="150000"/>
              </a:lnSpc>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Must </a:t>
            </a:r>
            <a:r>
              <a:rPr lang="en-GB" b="1" dirty="0">
                <a:latin typeface="Arial" panose="020B0604020202020204" pitchFamily="34" charset="0"/>
                <a:ea typeface="Times New Roman" panose="02020603050405020304" pitchFamily="18" charset="0"/>
                <a:cs typeface="Arial" panose="020B0604020202020204" pitchFamily="34" charset="0"/>
              </a:rPr>
              <a:t>also include </a:t>
            </a:r>
            <a:r>
              <a:rPr lang="en-ZA" sz="1800" b="1" dirty="0">
                <a:effectLst/>
                <a:latin typeface="Arial" panose="020B0604020202020204" pitchFamily="34" charset="0"/>
                <a:ea typeface="Times New Roman" panose="02020603050405020304" pitchFamily="18" charset="0"/>
              </a:rPr>
              <a:t>mandatory l</a:t>
            </a:r>
            <a:r>
              <a:rPr lang="en-ZA" b="1" dirty="0">
                <a:latin typeface="Arial" panose="020B0604020202020204" pitchFamily="34" charset="0"/>
                <a:ea typeface="Times New Roman" panose="02020603050405020304" pitchFamily="18" charset="0"/>
              </a:rPr>
              <a:t>egislative documents </a:t>
            </a:r>
            <a:r>
              <a:rPr lang="en-ZA" sz="1800" b="1" dirty="0">
                <a:effectLst/>
                <a:latin typeface="Arial" panose="020B0604020202020204" pitchFamily="34" charset="0"/>
                <a:ea typeface="Times New Roman" panose="02020603050405020304" pitchFamily="18" charset="0"/>
              </a:rPr>
              <a:t>for all parties </a:t>
            </a:r>
            <a:r>
              <a:rPr lang="en-ZA" sz="1800" dirty="0">
                <a:effectLst/>
                <a:latin typeface="Arial" panose="020B0604020202020204" pitchFamily="34" charset="0"/>
                <a:ea typeface="Times New Roman" panose="02020603050405020304" pitchFamily="18" charset="0"/>
              </a:rPr>
              <a:t>in </a:t>
            </a:r>
            <a:r>
              <a:rPr lang="en-US" sz="1800" dirty="0">
                <a:effectLst/>
                <a:latin typeface="Arial" panose="020B0604020202020204" pitchFamily="34" charset="0"/>
                <a:ea typeface="Times New Roman" panose="02020603050405020304" pitchFamily="18" charset="0"/>
              </a:rPr>
              <a:t>the </a:t>
            </a:r>
            <a:r>
              <a:rPr lang="en-GB" dirty="0">
                <a:latin typeface="Arial" panose="020B0604020202020204" pitchFamily="34" charset="0"/>
                <a:ea typeface="Times New Roman" panose="02020603050405020304" pitchFamily="18" charset="0"/>
                <a:cs typeface="Arial" panose="020B0604020202020204" pitchFamily="34" charset="0"/>
              </a:rPr>
              <a:t>multi bidding enterprise, inclusive of :</a:t>
            </a:r>
            <a:endParaRPr lang="en-ZA" sz="1800" dirty="0">
              <a:effectLst/>
              <a:latin typeface="Arial" panose="020B0604020202020204" pitchFamily="34" charset="0"/>
              <a:ea typeface="Times New Roman" panose="02020603050405020304" pitchFamily="18" charset="0"/>
            </a:endParaRPr>
          </a:p>
          <a:p>
            <a:pPr marL="971550" lvl="1" indent="-285750">
              <a:lnSpc>
                <a:spcPct val="150000"/>
              </a:lnSpc>
              <a:buFont typeface="Arial" panose="020B0604020202020204" pitchFamily="34" charset="0"/>
              <a:buChar char="•"/>
            </a:pPr>
            <a:r>
              <a:rPr lang="en-ZA" b="1" dirty="0">
                <a:effectLst/>
                <a:latin typeface="Arial" panose="020B0604020202020204" pitchFamily="34" charset="0"/>
                <a:ea typeface="Times New Roman" panose="02020603050405020304" pitchFamily="18" charset="0"/>
              </a:rPr>
              <a:t>A valid license to manufacture </a:t>
            </a:r>
            <a:r>
              <a:rPr lang="en-ZA" dirty="0">
                <a:effectLst/>
                <a:latin typeface="Arial" panose="020B0604020202020204" pitchFamily="34" charset="0"/>
                <a:ea typeface="Times New Roman" panose="02020603050405020304" pitchFamily="18" charset="0"/>
              </a:rPr>
              <a:t>(bidder and applicant), along with certified copies as per section 5.1, must be provided for all parties involved in the bid.</a:t>
            </a:r>
          </a:p>
          <a:p>
            <a:pPr marL="971550" lvl="1" indent="-285750">
              <a:lnSpc>
                <a:spcPct val="150000"/>
              </a:lnSpc>
              <a:spcAft>
                <a:spcPts val="800"/>
              </a:spcAft>
              <a:buFont typeface="Arial" panose="020B0604020202020204" pitchFamily="34" charset="0"/>
              <a:buChar char="•"/>
            </a:pPr>
            <a:r>
              <a:rPr lang="en-GB" dirty="0">
                <a:latin typeface="Arial" panose="020B0604020202020204" pitchFamily="34" charset="0"/>
              </a:rPr>
              <a:t>An</a:t>
            </a:r>
            <a:r>
              <a:rPr lang="en-GB" b="1" dirty="0">
                <a:latin typeface="Arial" panose="020B0604020202020204" pitchFamily="34" charset="0"/>
              </a:rPr>
              <a:t> MRC </a:t>
            </a:r>
            <a:r>
              <a:rPr lang="en-GB" dirty="0">
                <a:latin typeface="Arial" panose="020B0604020202020204" pitchFamily="34" charset="0"/>
              </a:rPr>
              <a:t>where one of the parties in the multi entity bidding enterprise is</a:t>
            </a:r>
            <a:r>
              <a:rPr lang="en-GB" b="1" dirty="0">
                <a:latin typeface="Arial" panose="020B0604020202020204" pitchFamily="34" charset="0"/>
              </a:rPr>
              <a:t> identified as the applicant.</a:t>
            </a:r>
          </a:p>
          <a:p>
            <a:pPr marL="971550" lvl="1" indent="-285750">
              <a:lnSpc>
                <a:spcPct val="150000"/>
              </a:lnSpc>
              <a:spcAft>
                <a:spcPts val="800"/>
              </a:spcAft>
              <a:buFont typeface="Arial" panose="020B0604020202020204" pitchFamily="34" charset="0"/>
              <a:buChar char="•"/>
            </a:pPr>
            <a:r>
              <a:rPr lang="en-US" dirty="0">
                <a:latin typeface="Arial" panose="020B0604020202020204" pitchFamily="34" charset="0"/>
              </a:rPr>
              <a:t>Related documents indicated in the SRCC (Sec 7.13 / 8.2)</a:t>
            </a:r>
            <a:endParaRPr lang="en-ZA" dirty="0">
              <a:latin typeface="Arial" panose="020B0604020202020204" pitchFamily="34" charset="0"/>
            </a:endParaRPr>
          </a:p>
        </p:txBody>
      </p:sp>
    </p:spTree>
    <p:extLst>
      <p:ext uri="{BB962C8B-B14F-4D97-AF65-F5344CB8AC3E}">
        <p14:creationId xmlns:p14="http://schemas.microsoft.com/office/powerpoint/2010/main" val="1448376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564E69-EE66-A452-D069-05D273F88413}"/>
              </a:ext>
            </a:extLst>
          </p:cNvPr>
          <p:cNvSpPr txBox="1"/>
          <p:nvPr/>
        </p:nvSpPr>
        <p:spPr>
          <a:xfrm>
            <a:off x="0" y="332656"/>
            <a:ext cx="7417274" cy="461665"/>
          </a:xfrm>
          <a:prstGeom prst="rect">
            <a:avLst/>
          </a:prstGeom>
          <a:noFill/>
        </p:spPr>
        <p:txBody>
          <a:bodyPr wrap="square">
            <a:spAutoFit/>
          </a:bodyPr>
          <a:lstStyle/>
          <a:p>
            <a:pPr defTabSz="342900">
              <a:spcBef>
                <a:spcPct val="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GB" sz="2400" dirty="0">
                <a:solidFill>
                  <a:schemeClr val="bg1"/>
                </a:solidFill>
                <a:latin typeface="Arial" pitchFamily="34" charset="0"/>
                <a:ea typeface="+mj-ea"/>
                <a:cs typeface="Arial" pitchFamily="34" charset="0"/>
              </a:rPr>
              <a:t>Authorisation Declaration - (Phase II evaluation)</a:t>
            </a:r>
          </a:p>
        </p:txBody>
      </p:sp>
      <p:sp>
        <p:nvSpPr>
          <p:cNvPr id="7" name="TextBox 6">
            <a:extLst>
              <a:ext uri="{FF2B5EF4-FFF2-40B4-BE49-F238E27FC236}">
                <a16:creationId xmlns:a16="http://schemas.microsoft.com/office/drawing/2014/main" id="{D5B986E1-7ADF-4D10-3F2B-A33FAD68BF99}"/>
              </a:ext>
            </a:extLst>
          </p:cNvPr>
          <p:cNvSpPr txBox="1"/>
          <p:nvPr/>
        </p:nvSpPr>
        <p:spPr>
          <a:xfrm>
            <a:off x="44751" y="1124744"/>
            <a:ext cx="9054498" cy="4612738"/>
          </a:xfrm>
          <a:prstGeom prst="rect">
            <a:avLst/>
          </a:prstGeom>
          <a:solidFill>
            <a:schemeClr val="bg1"/>
          </a:solidFill>
        </p:spPr>
        <p:txBody>
          <a:bodyPr wrap="square">
            <a:spAutoFit/>
          </a:bodyPr>
          <a:lstStyle/>
          <a:p>
            <a:pPr marL="214313" algn="just">
              <a:lnSpc>
                <a:spcPct val="150000"/>
              </a:lnSpc>
            </a:pPr>
            <a:r>
              <a:rPr lang="en-GB" b="1" dirty="0">
                <a:solidFill>
                  <a:srgbClr val="0070C0"/>
                </a:solidFill>
                <a:latin typeface="Arial" panose="020B0604020202020204" pitchFamily="34" charset="0"/>
                <a:ea typeface="Times New Roman" panose="02020603050405020304" pitchFamily="18" charset="0"/>
                <a:cs typeface="Arial" panose="020B0604020202020204" pitchFamily="34" charset="0"/>
              </a:rPr>
              <a:t>The manufacturer</a:t>
            </a:r>
            <a:r>
              <a:rPr lang="en-GB" dirty="0">
                <a:latin typeface="Arial" panose="020B0604020202020204" pitchFamily="34" charset="0"/>
                <a:ea typeface="Times New Roman" panose="02020603050405020304" pitchFamily="18" charset="0"/>
                <a:cs typeface="Arial" panose="020B0604020202020204" pitchFamily="34" charset="0"/>
              </a:rPr>
              <a:t>, or other entity, as listed on the MRC, </a:t>
            </a:r>
            <a:r>
              <a:rPr lang="en-GB" b="1" dirty="0">
                <a:solidFill>
                  <a:srgbClr val="0070C0"/>
                </a:solidFill>
                <a:latin typeface="Arial" panose="020B0604020202020204" pitchFamily="34" charset="0"/>
                <a:ea typeface="Times New Roman" panose="02020603050405020304" pitchFamily="18" charset="0"/>
                <a:cs typeface="Arial" panose="020B0604020202020204" pitchFamily="34" charset="0"/>
              </a:rPr>
              <a:t>are considered external third parties</a:t>
            </a:r>
            <a:r>
              <a:rPr lang="en-GB" dirty="0">
                <a:latin typeface="Arial" panose="020B0604020202020204" pitchFamily="34" charset="0"/>
                <a:ea typeface="Times New Roman" panose="02020603050405020304" pitchFamily="18" charset="0"/>
                <a:cs typeface="Arial" panose="020B0604020202020204" pitchFamily="34" charset="0"/>
              </a:rPr>
              <a:t>:</a:t>
            </a:r>
          </a:p>
          <a:p>
            <a:pPr marL="428625" indent="-214313" algn="just">
              <a:lnSpc>
                <a:spcPct val="150000"/>
              </a:lnSpc>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If the holder of the Medicines Registration Certificate (MRC) is not the manufacturer of the product offered in this bid, a third-party manufacturer authorisation is required. </a:t>
            </a:r>
          </a:p>
          <a:p>
            <a:pPr marL="428625" indent="-214313" algn="just">
              <a:lnSpc>
                <a:spcPct val="150000"/>
              </a:lnSpc>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In such cases, the bidder must establish a formal legal agreement with the third-party manufacturer and submit a signed Authorisation Declaration (PBD1.2) from the relevant manufacturer as approved by SAHPRA which must be listed on the MRC.</a:t>
            </a:r>
          </a:p>
          <a:p>
            <a:pPr marL="214313" algn="just">
              <a:lnSpc>
                <a:spcPct val="150000"/>
              </a:lnSpc>
            </a:pPr>
            <a:r>
              <a:rPr lang="en-GB" b="1" dirty="0">
                <a:solidFill>
                  <a:srgbClr val="0070C0"/>
                </a:solidFill>
                <a:latin typeface="Arial" panose="020B0604020202020204" pitchFamily="34" charset="0"/>
                <a:ea typeface="Times New Roman" panose="02020603050405020304" pitchFamily="18" charset="0"/>
                <a:cs typeface="Arial" panose="020B0604020202020204" pitchFamily="34" charset="0"/>
              </a:rPr>
              <a:t>Note: Authorisation Declaration can only be submitted by the approved third party as indicated on the registration certificate.</a:t>
            </a:r>
            <a:endParaRPr lang="en-ZA"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2021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997162-60A9-91E0-AF9E-03F77E8EE36C}"/>
              </a:ext>
            </a:extLst>
          </p:cNvPr>
          <p:cNvSpPr txBox="1"/>
          <p:nvPr/>
        </p:nvSpPr>
        <p:spPr>
          <a:xfrm>
            <a:off x="0" y="116632"/>
            <a:ext cx="6408712" cy="83099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Preference for Locally Produced Products (Phase II evaluation)</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A801D77A-1A1A-738C-DB12-8E436793FC10}"/>
              </a:ext>
            </a:extLst>
          </p:cNvPr>
          <p:cNvSpPr txBox="1"/>
          <p:nvPr/>
        </p:nvSpPr>
        <p:spPr>
          <a:xfrm>
            <a:off x="0" y="1253902"/>
            <a:ext cx="9144000" cy="5604098"/>
          </a:xfrm>
          <a:prstGeom prst="rect">
            <a:avLst/>
          </a:prstGeom>
          <a:solidFill>
            <a:schemeClr val="bg1"/>
          </a:solidFill>
        </p:spPr>
        <p:txBody>
          <a:bodyPr wrap="square">
            <a:spAutoFit/>
          </a:bodyPr>
          <a:lstStyle/>
          <a:p>
            <a:pPr marL="342900" indent="-252730" algn="just">
              <a:lnSpc>
                <a:spcPct val="150000"/>
              </a:lnSpc>
              <a:spcBef>
                <a:spcPts val="600"/>
              </a:spcBef>
              <a:spcAft>
                <a:spcPts val="300"/>
              </a:spcAft>
            </a:pPr>
            <a:r>
              <a:rPr lang="en-ZA" sz="1800" kern="1600" dirty="0">
                <a:solidFill>
                  <a:srgbClr val="0070C0"/>
                </a:solidFill>
                <a:effectLst/>
                <a:latin typeface="Calibri" panose="020F0502020204030204" pitchFamily="34" charset="0"/>
                <a:ea typeface="Times New Roman" panose="02020603050405020304" pitchFamily="18"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To provide preference to locally produced products, the definition of a locally produced product will be limited to product formulation and conversion processes that use materials and components to manufacture medicines in the Republic of South Africa. </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Included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and finish of sterile products (including vaccines, large and small volume </a:t>
            </a:r>
            <a:r>
              <a:rPr lang="en-ZA" sz="1800" kern="1600" dirty="0" err="1">
                <a:effectLst/>
                <a:latin typeface="Arial" panose="020B0604020202020204" pitchFamily="34" charset="0"/>
                <a:ea typeface="Times New Roman" panose="02020603050405020304" pitchFamily="18" charset="0"/>
                <a:cs typeface="Arial" panose="020B0604020202020204" pitchFamily="34" charset="0"/>
              </a:rPr>
              <a:t>parenterals</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Excluded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finish, and packaging of products such as solids, liquids, sterile drops and semi-solid dosage forms. </a:t>
            </a:r>
            <a:r>
              <a:rPr lang="en-ZA" kern="1600" dirty="0">
                <a:latin typeface="Arial" panose="020B0604020202020204" pitchFamily="34" charset="0"/>
                <a:ea typeface="Times New Roman" panose="02020603050405020304" pitchFamily="18" charset="0"/>
                <a:cs typeface="Arial" panose="020B0604020202020204" pitchFamily="34" charset="0"/>
              </a:rPr>
              <a:t>	</a:t>
            </a:r>
          </a:p>
          <a:p>
            <a:pPr marL="90170" algn="just">
              <a:lnSpc>
                <a:spcPct val="150000"/>
              </a:lnSpc>
              <a:spcBef>
                <a:spcPts val="600"/>
              </a:spcBef>
              <a:spcAft>
                <a:spcPts val="300"/>
              </a:spcAft>
            </a:pPr>
            <a:r>
              <a:rPr lang="en-ZA" b="1"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     Requirement: </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local site is listed as a Manufacturer on the MRC issued by SAHPRA.</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valid l</a:t>
            </a:r>
            <a:r>
              <a:rPr lang="en-ZA" kern="1600" dirty="0">
                <a:latin typeface="Arial" panose="020B0604020202020204" pitchFamily="34" charset="0"/>
                <a:ea typeface="Times New Roman" panose="02020603050405020304" pitchFamily="18" charset="0"/>
                <a:cs typeface="Arial" panose="020B0604020202020204" pitchFamily="34" charset="0"/>
              </a:rPr>
              <a:t>icence to Manufacture and all applicable annexures for the site are submitted</a:t>
            </a:r>
            <a:r>
              <a:rPr lang="en-ZA"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endParaRPr lang="en-ZA"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9842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F995-4D11-0CE4-9988-727A33A794B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0C7491A-CF5D-616E-1D73-A55FC9E7B95E}"/>
              </a:ext>
            </a:extLst>
          </p:cNvPr>
          <p:cNvSpPr txBox="1"/>
          <p:nvPr/>
        </p:nvSpPr>
        <p:spPr>
          <a:xfrm>
            <a:off x="26694" y="116632"/>
            <a:ext cx="6408712" cy="83099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Preference for Locally Produced Products (Phase II evaluation)</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C49BC4D0-CF3B-8A86-35CF-8E97B8981FDD}"/>
              </a:ext>
            </a:extLst>
          </p:cNvPr>
          <p:cNvSpPr txBox="1"/>
          <p:nvPr/>
        </p:nvSpPr>
        <p:spPr>
          <a:xfrm>
            <a:off x="0" y="1212531"/>
            <a:ext cx="9144000" cy="2233945"/>
          </a:xfrm>
          <a:prstGeom prst="rect">
            <a:avLst/>
          </a:prstGeom>
          <a:solidFill>
            <a:schemeClr val="bg1"/>
          </a:solidFill>
        </p:spPr>
        <p:txBody>
          <a:bodyPr wrap="square">
            <a:spAutoFit/>
          </a:bodyPr>
          <a:lstStyle/>
          <a:p>
            <a:pPr marL="90170" algn="just">
              <a:lnSpc>
                <a:spcPct val="150000"/>
              </a:lnSpc>
              <a:spcBef>
                <a:spcPts val="600"/>
              </a:spcBef>
              <a:spcAft>
                <a:spcPts val="300"/>
              </a:spcAft>
            </a:pPr>
            <a:r>
              <a:rPr lang="en-ZA" b="1"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     Requirement continue: </a:t>
            </a:r>
          </a:p>
          <a:p>
            <a:pPr marL="375920" indent="-285750" algn="just">
              <a:lnSpc>
                <a:spcPct val="150000"/>
              </a:lnSpc>
              <a:spcBef>
                <a:spcPts val="600"/>
              </a:spcBef>
              <a:spcAft>
                <a:spcPts val="300"/>
              </a:spcAft>
              <a:buFont typeface="Arial" panose="020B0604020202020204" pitchFamily="34" charset="0"/>
              <a:buChar char="•"/>
            </a:pPr>
            <a:r>
              <a:rPr lang="en-US" kern="1600" dirty="0">
                <a:effectLst/>
                <a:latin typeface="Arial" panose="020B0604020202020204" pitchFamily="34" charset="0"/>
                <a:ea typeface="Times New Roman" panose="02020603050405020304" pitchFamily="18" charset="0"/>
                <a:cs typeface="Arial" panose="020B0604020202020204" pitchFamily="34" charset="0"/>
              </a:rPr>
              <a:t>The formulation component of the price, as reflected in the Bid Response document described in Section 33.1 of this SRCC, represents the local manufacturing contribution associated with the processing, formulation, and production activities undertaken within South Africa.</a:t>
            </a:r>
            <a:r>
              <a:rPr lang="en-ZA" kern="1600" dirty="0">
                <a:effectLst/>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2601193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25</a:t>
            </a:fld>
            <a:r>
              <a:rPr lang="en-ZA" sz="1200" dirty="0">
                <a:latin typeface="Arial" pitchFamily="34" charset="0"/>
                <a:cs typeface="Arial" pitchFamily="34" charset="0"/>
              </a:rPr>
              <a:t> </a:t>
            </a:r>
          </a:p>
        </p:txBody>
      </p:sp>
      <p:sp>
        <p:nvSpPr>
          <p:cNvPr id="3" name="TextBox 2"/>
          <p:cNvSpPr txBox="1"/>
          <p:nvPr/>
        </p:nvSpPr>
        <p:spPr>
          <a:xfrm>
            <a:off x="125506" y="1124744"/>
            <a:ext cx="8892988" cy="4313425"/>
          </a:xfrm>
          <a:prstGeom prst="rect">
            <a:avLst/>
          </a:prstGeom>
          <a:noFill/>
        </p:spPr>
        <p:txBody>
          <a:bodyPr wrap="square" rtlCol="0">
            <a:spAutoFit/>
          </a:bodyPr>
          <a:lstStyle/>
          <a:p>
            <a:pPr>
              <a:lnSpc>
                <a:spcPct val="150000"/>
              </a:lnSpc>
            </a:pPr>
            <a:r>
              <a:rPr lang="en-ZA" dirty="0">
                <a:latin typeface="Arial" panose="020B0604020202020204" pitchFamily="34" charset="0"/>
                <a:cs typeface="Arial" panose="020B0604020202020204" pitchFamily="34" charset="0"/>
              </a:rPr>
              <a:t>All bidders are required to submit samples including bidders who are currently supplying the NDoH with products, to confirm the following:</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Product compliance with </a:t>
            </a:r>
          </a:p>
          <a:p>
            <a:pPr marL="742950" lvl="1" indent="-28575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specifications as set out in the bid document/ item specification</a:t>
            </a:r>
            <a:r>
              <a:rPr lang="en-ZA" dirty="0">
                <a:latin typeface="Arial" panose="020B0604020202020204" pitchFamily="34" charset="0"/>
                <a:cs typeface="Arial" panose="020B0604020202020204" pitchFamily="34" charset="0"/>
              </a:rPr>
              <a:t>.</a:t>
            </a:r>
          </a:p>
          <a:p>
            <a:pPr marL="742950" lvl="1" indent="-28575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the requirements of the Medicines Act.</a:t>
            </a:r>
          </a:p>
          <a:p>
            <a:pPr>
              <a:lnSpc>
                <a:spcPct val="150000"/>
              </a:lnSpc>
            </a:pPr>
            <a:r>
              <a:rPr lang="en-ZA"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p>
          <a:p>
            <a:pPr>
              <a:lnSpc>
                <a:spcPct val="150000"/>
              </a:lnSpc>
            </a:pPr>
            <a:r>
              <a:rPr lang="en-ZA" dirty="0">
                <a:latin typeface="Arial" panose="020B0604020202020204" pitchFamily="34" charset="0"/>
                <a:ea typeface="Times New Roman" panose="02020603050405020304" pitchFamily="18" charset="0"/>
                <a:cs typeface="Arial" panose="020B0604020202020204" pitchFamily="34" charset="0"/>
              </a:rPr>
              <a:t>Samples received after Bid Closure will not be evaluated.</a:t>
            </a:r>
          </a:p>
          <a:p>
            <a:pPr lvl="0" algn="just">
              <a:lnSpc>
                <a:spcPct val="150000"/>
              </a:lnSpc>
              <a:spcBef>
                <a:spcPts val="600"/>
              </a:spcBef>
            </a:pPr>
            <a:r>
              <a:rPr lang="en-ZA"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endParaRPr lang="en-ZA" b="1" dirty="0">
              <a:solidFill>
                <a:srgbClr val="0070C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22390"/>
            <a:ext cx="7812360" cy="99060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Sample submission and product technical compliance (Phase II evaluation)</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FED0B-04A3-9750-4A20-CA235BF04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3D4F7-31B1-1F80-5EC5-77A10FE29E11}"/>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26</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4F72B2F7-C170-B49D-7367-C3813403A502}"/>
              </a:ext>
            </a:extLst>
          </p:cNvPr>
          <p:cNvSpPr txBox="1"/>
          <p:nvPr/>
        </p:nvSpPr>
        <p:spPr>
          <a:xfrm>
            <a:off x="0" y="1052736"/>
            <a:ext cx="9144000" cy="2989986"/>
          </a:xfrm>
          <a:prstGeom prst="rect">
            <a:avLst/>
          </a:prstGeom>
          <a:solidFill>
            <a:schemeClr val="bg1"/>
          </a:solidFill>
        </p:spPr>
        <p:txBody>
          <a:bodyPr wrap="square" rtlCol="0">
            <a:spAutoFit/>
          </a:bodyPr>
          <a:lstStyle/>
          <a:p>
            <a:pPr marL="285750" indent="-285750" algn="just">
              <a:lnSpc>
                <a:spcPct val="150000"/>
              </a:lnSpc>
              <a:buFont typeface="Arial" panose="020B0604020202020204" pitchFamily="34" charset="0"/>
              <a:buChar char="•"/>
            </a:pPr>
            <a:r>
              <a:rPr lang="en-GB" sz="1800" dirty="0">
                <a:effectLst/>
                <a:latin typeface="Arial" panose="020B0604020202020204" pitchFamily="34" charset="0"/>
                <a:ea typeface="Symbol" panose="05050102010706020507" pitchFamily="18" charset="2"/>
                <a:cs typeface="Symbol" panose="05050102010706020507" pitchFamily="18" charset="2"/>
              </a:rPr>
              <a:t>All medicines must be supplied in: </a:t>
            </a:r>
          </a:p>
          <a:p>
            <a:pPr marL="742950" lvl="1" indent="-285750" algn="just">
              <a:lnSpc>
                <a:spcPct val="150000"/>
              </a:lnSpc>
              <a:buFont typeface="Arial" panose="020B0604020202020204" pitchFamily="34" charset="0"/>
              <a:buChar char="•"/>
            </a:pPr>
            <a:r>
              <a:rPr lang="en-GB"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complete, patient-ready packaging in the specified pack size</a:t>
            </a:r>
            <a:r>
              <a:rPr lang="en-GB" dirty="0">
                <a:effectLst/>
                <a:latin typeface="Arial" panose="020B0604020202020204" pitchFamily="34" charset="0"/>
                <a:ea typeface="Symbol" panose="05050102010706020507" pitchFamily="18" charset="2"/>
                <a:cs typeface="Symbol" panose="05050102010706020507" pitchFamily="18" charset="2"/>
              </a:rPr>
              <a:t>, </a:t>
            </a:r>
          </a:p>
          <a:p>
            <a:pPr marL="742950" lvl="1" indent="-285750" algn="just">
              <a:lnSpc>
                <a:spcPct val="150000"/>
              </a:lnSpc>
              <a:buFont typeface="Arial" panose="020B0604020202020204" pitchFamily="34" charset="0"/>
              <a:buChar char="•"/>
            </a:pPr>
            <a:r>
              <a:rPr lang="en-GB" dirty="0">
                <a:effectLst/>
                <a:latin typeface="Arial" panose="020B0604020202020204" pitchFamily="34" charset="0"/>
                <a:ea typeface="Symbol" panose="05050102010706020507" pitchFamily="18" charset="2"/>
                <a:cs typeface="Symbol" panose="05050102010706020507" pitchFamily="18" charset="2"/>
              </a:rPr>
              <a:t>using containers that are properly sealed and labelled in compliance with Medicines Act. </a:t>
            </a:r>
          </a:p>
          <a:p>
            <a:pPr marL="742950" lvl="1" indent="-285750" algn="just">
              <a:lnSpc>
                <a:spcPct val="150000"/>
              </a:lnSpc>
              <a:buFont typeface="Arial" panose="020B0604020202020204" pitchFamily="34" charset="0"/>
              <a:buChar char="•"/>
            </a:pPr>
            <a:r>
              <a:rPr lang="en-GB" dirty="0">
                <a:effectLst/>
                <a:latin typeface="Arial" panose="020B0604020202020204" pitchFamily="34" charset="0"/>
                <a:ea typeface="Symbol" panose="05050102010706020507" pitchFamily="18" charset="2"/>
                <a:cs typeface="Symbol" panose="05050102010706020507" pitchFamily="18" charset="2"/>
              </a:rPr>
              <a:t>Packaging </a:t>
            </a:r>
            <a:r>
              <a:rPr lang="en-GB"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must be in a ready-to-dispense format </a:t>
            </a:r>
            <a:r>
              <a:rPr lang="en-GB" dirty="0">
                <a:effectLst/>
                <a:latin typeface="Arial" panose="020B0604020202020204" pitchFamily="34" charset="0"/>
                <a:ea typeface="Symbol" panose="05050102010706020507" pitchFamily="18" charset="2"/>
                <a:cs typeface="Symbol" panose="05050102010706020507" pitchFamily="18" charset="2"/>
              </a:rPr>
              <a:t>that </a:t>
            </a:r>
            <a:r>
              <a:rPr lang="en-GB"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does not require any manipulation, packing, or repacking </a:t>
            </a:r>
            <a:r>
              <a:rPr lang="en-GB" dirty="0">
                <a:effectLst/>
                <a:latin typeface="Arial" panose="020B0604020202020204" pitchFamily="34" charset="0"/>
                <a:ea typeface="Symbol" panose="05050102010706020507" pitchFamily="18" charset="2"/>
                <a:cs typeface="Symbol" panose="05050102010706020507" pitchFamily="18" charset="2"/>
              </a:rPr>
              <a:t>by the dispensing healthcare workers.</a:t>
            </a:r>
            <a:endParaRPr lang="en-ZA" dirty="0">
              <a:effectLst/>
              <a:latin typeface="Times New Roman" panose="02020603050405020304" pitchFamily="18" charset="0"/>
              <a:ea typeface="Symbol" panose="05050102010706020507" pitchFamily="18" charset="2"/>
              <a:cs typeface="Symbol" panose="05050102010706020507" pitchFamily="18" charset="2"/>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EEC2F66E-5A8B-E3D2-AA42-1C856DF9EEE5}"/>
              </a:ext>
            </a:extLst>
          </p:cNvPr>
          <p:cNvSpPr txBox="1">
            <a:spLocks noChangeArrowheads="1"/>
          </p:cNvSpPr>
          <p:nvPr/>
        </p:nvSpPr>
        <p:spPr>
          <a:xfrm>
            <a:off x="0" y="260648"/>
            <a:ext cx="7812360" cy="41953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Compliance to specifications (Phase II evaluation)</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80387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27</a:t>
            </a:fld>
            <a:r>
              <a:rPr lang="en-ZA" sz="1200" dirty="0">
                <a:latin typeface="Arial" pitchFamily="34" charset="0"/>
                <a:cs typeface="Arial" pitchFamily="34" charset="0"/>
              </a:rPr>
              <a:t> </a:t>
            </a:r>
          </a:p>
        </p:txBody>
      </p:sp>
      <p:sp>
        <p:nvSpPr>
          <p:cNvPr id="3" name="TextBox 2"/>
          <p:cNvSpPr txBox="1"/>
          <p:nvPr/>
        </p:nvSpPr>
        <p:spPr>
          <a:xfrm>
            <a:off x="53752" y="1124744"/>
            <a:ext cx="9036496" cy="5944641"/>
          </a:xfrm>
          <a:prstGeom prst="rect">
            <a:avLst/>
          </a:prstGeom>
          <a:solidFill>
            <a:schemeClr val="bg1"/>
          </a:solidFill>
        </p:spPr>
        <p:txBody>
          <a:bodyPr wrap="square" rtlCol="0">
            <a:spAutoFit/>
          </a:bodyPr>
          <a:lstStyle/>
          <a:p>
            <a:pPr>
              <a:lnSpc>
                <a:spcPct val="150000"/>
              </a:lnSpc>
            </a:pPr>
            <a:r>
              <a:rPr lang="en-US" b="1" dirty="0">
                <a:solidFill>
                  <a:srgbClr val="0070C0"/>
                </a:solidFill>
                <a:latin typeface="Arial" pitchFamily="34" charset="0"/>
                <a:cs typeface="Arial" pitchFamily="34" charset="0"/>
              </a:rPr>
              <a:t>Price breakdown</a:t>
            </a:r>
          </a:p>
          <a:p>
            <a:pPr marL="0" lvl="2">
              <a:lnSpc>
                <a:spcPct val="150000"/>
              </a:lnSpc>
            </a:pPr>
            <a:r>
              <a:rPr lang="en-ZA" dirty="0">
                <a:latin typeface="Arial" pitchFamily="34" charset="0"/>
                <a:cs typeface="Arial" pitchFamily="34" charset="0"/>
              </a:rPr>
              <a:t>The delivered price must be divided across five components: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Active Pharmaceutical Ingredients (API);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Formulation;</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Packaging;</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Logistics </a:t>
            </a:r>
            <a:r>
              <a:rPr lang="en-US" dirty="0">
                <a:latin typeface="Arial" pitchFamily="34" charset="0"/>
                <a:cs typeface="Arial" pitchFamily="34" charset="0"/>
              </a:rPr>
              <a:t>(this includes transportation, warehousing and distribution)</a:t>
            </a:r>
            <a:r>
              <a:rPr lang="en-ZA" dirty="0">
                <a:latin typeface="Arial" pitchFamily="34" charset="0"/>
                <a:cs typeface="Arial" pitchFamily="34" charset="0"/>
              </a:rPr>
              <a:t>; and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Gross margin (remaining portion).</a:t>
            </a:r>
          </a:p>
          <a:p>
            <a:pPr marL="0" lvl="2">
              <a:lnSpc>
                <a:spcPct val="150000"/>
              </a:lnSpc>
            </a:pPr>
            <a:r>
              <a:rPr lang="en-ZA" dirty="0">
                <a:latin typeface="Arial" pitchFamily="34" charset="0"/>
                <a:cs typeface="Arial" pitchFamily="34" charset="0"/>
              </a:rPr>
              <a:t>The sum of these categories must be equal to 100% of the delivered price for the line item.</a:t>
            </a:r>
          </a:p>
          <a:p>
            <a:pPr marL="0" lvl="2">
              <a:lnSpc>
                <a:spcPct val="150000"/>
              </a:lnSpc>
            </a:pPr>
            <a:r>
              <a:rPr lang="en-ZA" b="1" dirty="0">
                <a:solidFill>
                  <a:srgbClr val="0070C0"/>
                </a:solidFill>
                <a:latin typeface="Arial" pitchFamily="34" charset="0"/>
                <a:cs typeface="Arial" pitchFamily="34" charset="0"/>
              </a:rPr>
              <a:t>Bid Prices may not exceed  SEP Ex Man + VAT nor Full SEP</a:t>
            </a:r>
          </a:p>
          <a:p>
            <a:pPr marL="0" lvl="2">
              <a:lnSpc>
                <a:spcPct val="150000"/>
              </a:lnSpc>
            </a:pPr>
            <a:r>
              <a:rPr lang="en-ZA" b="1" dirty="0">
                <a:solidFill>
                  <a:srgbClr val="0070C0"/>
                </a:solidFill>
                <a:latin typeface="Arial" pitchFamily="34" charset="0"/>
                <a:cs typeface="Arial" pitchFamily="34" charset="0"/>
              </a:rPr>
              <a:t>Note: If no price breakdown or Foreign Currency is supplied in the Bid Response document, items will be deemed ineligible for CPA. </a:t>
            </a:r>
          </a:p>
          <a:p>
            <a:pPr marL="0" lvl="2">
              <a:lnSpc>
                <a:spcPct val="150000"/>
              </a:lnSpc>
            </a:pPr>
            <a:endParaRPr lang="en-ZA" sz="2000" b="1" dirty="0">
              <a:solidFill>
                <a:srgbClr val="0070C0"/>
              </a:solidFill>
              <a:latin typeface="Arial" pitchFamily="34" charset="0"/>
              <a:cs typeface="Arial" pitchFamily="34" charset="0"/>
            </a:endParaRPr>
          </a:p>
          <a:p>
            <a:pPr marL="0" lvl="2">
              <a:lnSpc>
                <a:spcPct val="150000"/>
              </a:lnSpc>
            </a:pPr>
            <a:endParaRPr lang="en-ZA" sz="2000" dirty="0">
              <a:latin typeface="Arial" pitchFamily="34" charset="0"/>
              <a:cs typeface="Arial" pitchFamily="34" charset="0"/>
            </a:endParaRPr>
          </a:p>
        </p:txBody>
      </p:sp>
      <p:sp>
        <p:nvSpPr>
          <p:cNvPr id="4" name="Rectangle 2"/>
          <p:cNvSpPr txBox="1">
            <a:spLocks noChangeArrowheads="1"/>
          </p:cNvSpPr>
          <p:nvPr/>
        </p:nvSpPr>
        <p:spPr>
          <a:xfrm>
            <a:off x="-2784" y="260648"/>
            <a:ext cx="7157755" cy="481913"/>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noProof="0" dirty="0">
                <a:solidFill>
                  <a:schemeClr val="bg1"/>
                </a:solidFill>
                <a:latin typeface="Arial" pitchFamily="34" charset="0"/>
                <a:ea typeface="+mj-ea"/>
                <a:cs typeface="Arial" pitchFamily="34" charset="0"/>
              </a:rPr>
              <a:t>Phase III - </a:t>
            </a:r>
            <a:r>
              <a:rPr lang="en-ZA" sz="2400" dirty="0">
                <a:solidFill>
                  <a:schemeClr val="bg1"/>
                </a:solidFill>
                <a:latin typeface="Arial" pitchFamily="34" charset="0"/>
                <a:ea typeface="+mj-ea"/>
                <a:cs typeface="Arial" pitchFamily="34" charset="0"/>
              </a:rPr>
              <a:t>Offering a bid price</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42952-240A-5BC6-0737-5009BDABA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551582-B774-077D-894D-532BBDC9883A}"/>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28</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D678029F-A7C3-C415-5FCC-2B4756E5346C}"/>
              </a:ext>
            </a:extLst>
          </p:cNvPr>
          <p:cNvSpPr txBox="1"/>
          <p:nvPr/>
        </p:nvSpPr>
        <p:spPr>
          <a:xfrm>
            <a:off x="117579" y="977230"/>
            <a:ext cx="8414861" cy="872034"/>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Example </a:t>
            </a:r>
          </a:p>
        </p:txBody>
      </p:sp>
      <p:sp>
        <p:nvSpPr>
          <p:cNvPr id="4" name="Rectangle 2">
            <a:extLst>
              <a:ext uri="{FF2B5EF4-FFF2-40B4-BE49-F238E27FC236}">
                <a16:creationId xmlns:a16="http://schemas.microsoft.com/office/drawing/2014/main" id="{1A31941E-D30F-551B-454F-E49B1D86038A}"/>
              </a:ext>
            </a:extLst>
          </p:cNvPr>
          <p:cNvSpPr txBox="1">
            <a:spLocks noChangeArrowheads="1"/>
          </p:cNvSpPr>
          <p:nvPr/>
        </p:nvSpPr>
        <p:spPr>
          <a:xfrm>
            <a:off x="105864" y="31886"/>
            <a:ext cx="7128792" cy="872034"/>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11" name="TextBox 10">
            <a:extLst>
              <a:ext uri="{FF2B5EF4-FFF2-40B4-BE49-F238E27FC236}">
                <a16:creationId xmlns:a16="http://schemas.microsoft.com/office/drawing/2014/main" id="{3FE56469-3E72-B4C2-245A-AF43F7BA85C6}"/>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6" name="Picture 5">
            <a:extLst>
              <a:ext uri="{FF2B5EF4-FFF2-40B4-BE49-F238E27FC236}">
                <a16:creationId xmlns:a16="http://schemas.microsoft.com/office/drawing/2014/main" id="{FC3E85C8-F572-21FA-FE5E-C0B1E33AEC8A}"/>
              </a:ext>
            </a:extLst>
          </p:cNvPr>
          <p:cNvPicPr>
            <a:picLocks noChangeAspect="1"/>
          </p:cNvPicPr>
          <p:nvPr/>
        </p:nvPicPr>
        <p:blipFill>
          <a:blip r:embed="rId2"/>
          <a:stretch>
            <a:fillRect/>
          </a:stretch>
        </p:blipFill>
        <p:spPr>
          <a:xfrm>
            <a:off x="251520" y="2068671"/>
            <a:ext cx="8414861" cy="3038310"/>
          </a:xfrm>
          <a:prstGeom prst="rect">
            <a:avLst/>
          </a:prstGeom>
        </p:spPr>
      </p:pic>
      <p:sp>
        <p:nvSpPr>
          <p:cNvPr id="7" name="Rectangle 2">
            <a:extLst>
              <a:ext uri="{FF2B5EF4-FFF2-40B4-BE49-F238E27FC236}">
                <a16:creationId xmlns:a16="http://schemas.microsoft.com/office/drawing/2014/main" id="{7AB16BF8-EE52-9D28-1D16-9BC1BC834080}"/>
              </a:ext>
            </a:extLst>
          </p:cNvPr>
          <p:cNvSpPr txBox="1">
            <a:spLocks noChangeArrowheads="1"/>
          </p:cNvSpPr>
          <p:nvPr/>
        </p:nvSpPr>
        <p:spPr>
          <a:xfrm>
            <a:off x="-2784" y="260648"/>
            <a:ext cx="7157755" cy="481913"/>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noProof="0" dirty="0">
                <a:solidFill>
                  <a:schemeClr val="bg1"/>
                </a:solidFill>
                <a:latin typeface="Arial" pitchFamily="34" charset="0"/>
                <a:ea typeface="+mj-ea"/>
                <a:cs typeface="Arial" pitchFamily="34" charset="0"/>
              </a:rPr>
              <a:t>Phase III - </a:t>
            </a:r>
            <a:r>
              <a:rPr lang="en-ZA" sz="2400" dirty="0">
                <a:solidFill>
                  <a:schemeClr val="bg1"/>
                </a:solidFill>
                <a:latin typeface="Arial" pitchFamily="34" charset="0"/>
                <a:ea typeface="+mj-ea"/>
                <a:cs typeface="Arial" pitchFamily="34" charset="0"/>
              </a:rPr>
              <a:t>Offering a bid price (continued)</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757436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A5159-9645-DF1F-3089-16FCDF24FD2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433DCE4-47E8-FCBC-0B3F-ACA16DF5892F}"/>
              </a:ext>
            </a:extLst>
          </p:cNvPr>
          <p:cNvSpPr txBox="1">
            <a:spLocks noChangeArrowheads="1"/>
          </p:cNvSpPr>
          <p:nvPr/>
        </p:nvSpPr>
        <p:spPr>
          <a:xfrm>
            <a:off x="-16509" y="260648"/>
            <a:ext cx="8633805" cy="479031"/>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2400" i="0" u="none" strike="noStrike" kern="1200" cap="none" spc="0" normalizeH="0" baseline="0" noProof="0" dirty="0">
                <a:ln>
                  <a:noFill/>
                </a:ln>
                <a:solidFill>
                  <a:schemeClr val="bg1"/>
                </a:solidFill>
                <a:uLnTx/>
                <a:uFillTx/>
                <a:latin typeface="Arial" pitchFamily="34" charset="0"/>
                <a:ea typeface="+mj-ea"/>
                <a:cs typeface="Arial" pitchFamily="34" charset="0"/>
              </a:rPr>
              <a:t>Phase III</a:t>
            </a:r>
            <a:r>
              <a:rPr lang="en-US" sz="2400" dirty="0">
                <a:solidFill>
                  <a:schemeClr val="bg1"/>
                </a:solidFill>
                <a:latin typeface="Arial" pitchFamily="34" charset="0"/>
                <a:ea typeface="+mj-ea"/>
                <a:cs typeface="Arial" pitchFamily="34" charset="0"/>
              </a:rPr>
              <a:t> </a:t>
            </a:r>
            <a:r>
              <a:rPr kumimoji="0" lang="en-US" sz="2400" i="0" u="none" strike="noStrike" kern="1200" cap="none" spc="0" normalizeH="0" baseline="0" noProof="0" dirty="0">
                <a:ln>
                  <a:noFill/>
                </a:ln>
                <a:solidFill>
                  <a:schemeClr val="bg1"/>
                </a:solidFill>
                <a:uLnTx/>
                <a:uFillTx/>
                <a:latin typeface="Arial" pitchFamily="34" charset="0"/>
                <a:ea typeface="+mj-ea"/>
                <a:cs typeface="Arial" pitchFamily="34" charset="0"/>
              </a:rPr>
              <a:t>Evaluation</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pSp>
        <p:nvGrpSpPr>
          <p:cNvPr id="8" name="Group 7">
            <a:extLst>
              <a:ext uri="{FF2B5EF4-FFF2-40B4-BE49-F238E27FC236}">
                <a16:creationId xmlns:a16="http://schemas.microsoft.com/office/drawing/2014/main" id="{77BD94E3-8128-3E5E-8EF3-D735B1E295D9}"/>
              </a:ext>
            </a:extLst>
          </p:cNvPr>
          <p:cNvGrpSpPr/>
          <p:nvPr/>
        </p:nvGrpSpPr>
        <p:grpSpPr>
          <a:xfrm>
            <a:off x="827584" y="1340768"/>
            <a:ext cx="7272808" cy="3960440"/>
            <a:chOff x="611560" y="1916833"/>
            <a:chExt cx="7200800" cy="3863406"/>
          </a:xfrm>
        </p:grpSpPr>
        <p:sp>
          <p:nvSpPr>
            <p:cNvPr id="5" name="Rectangle: Rounded Corners 4">
              <a:extLst>
                <a:ext uri="{FF2B5EF4-FFF2-40B4-BE49-F238E27FC236}">
                  <a16:creationId xmlns:a16="http://schemas.microsoft.com/office/drawing/2014/main" id="{366D79C7-A0F6-836D-7689-22ADED27F415}"/>
                </a:ext>
              </a:extLst>
            </p:cNvPr>
            <p:cNvSpPr/>
            <p:nvPr/>
          </p:nvSpPr>
          <p:spPr>
            <a:xfrm>
              <a:off x="611560" y="1916833"/>
              <a:ext cx="7200800" cy="3863406"/>
            </a:xfrm>
            <a:prstGeom prst="roundRect">
              <a:avLst>
                <a:gd name="adj" fmla="val 1236"/>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 name="Picture 5">
              <a:extLst>
                <a:ext uri="{FF2B5EF4-FFF2-40B4-BE49-F238E27FC236}">
                  <a16:creationId xmlns:a16="http://schemas.microsoft.com/office/drawing/2014/main" id="{B3ECBFA5-DCCD-2240-B1EA-00501A852755}"/>
                </a:ext>
              </a:extLst>
            </p:cNvPr>
            <p:cNvPicPr>
              <a:picLocks noChangeAspect="1"/>
            </p:cNvPicPr>
            <p:nvPr/>
          </p:nvPicPr>
          <p:blipFill>
            <a:blip r:embed="rId2"/>
            <a:srcRect l="26375" t="27554" r="25587" b="29001"/>
            <a:stretch/>
          </p:blipFill>
          <p:spPr>
            <a:xfrm>
              <a:off x="755576" y="2090156"/>
              <a:ext cx="6912767" cy="3516759"/>
            </a:xfrm>
            <a:prstGeom prst="rect">
              <a:avLst/>
            </a:prstGeom>
            <a:noFill/>
          </p:spPr>
        </p:pic>
      </p:grpSp>
      <p:sp>
        <p:nvSpPr>
          <p:cNvPr id="4" name="Rectangle 3">
            <a:extLst>
              <a:ext uri="{FF2B5EF4-FFF2-40B4-BE49-F238E27FC236}">
                <a16:creationId xmlns:a16="http://schemas.microsoft.com/office/drawing/2014/main" id="{41D16A20-349E-0278-A0E9-7E8D9A0BCCE0}"/>
              </a:ext>
            </a:extLst>
          </p:cNvPr>
          <p:cNvSpPr/>
          <p:nvPr/>
        </p:nvSpPr>
        <p:spPr>
          <a:xfrm>
            <a:off x="971600" y="1504182"/>
            <a:ext cx="6984776"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chemeClr val="bg1"/>
                </a:solidFill>
                <a:latin typeface="Arial" panose="020B0604020202020204" pitchFamily="34" charset="0"/>
              </a:rPr>
              <a:t>Evaluated as per the requirements stated in bid document &amp; SRCC</a:t>
            </a:r>
          </a:p>
        </p:txBody>
      </p:sp>
    </p:spTree>
    <p:extLst>
      <p:ext uri="{BB962C8B-B14F-4D97-AF65-F5344CB8AC3E}">
        <p14:creationId xmlns:p14="http://schemas.microsoft.com/office/powerpoint/2010/main" val="304018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5562600" cy="827956"/>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dirty="0">
                <a:solidFill>
                  <a:schemeClr val="bg1"/>
                </a:solidFill>
                <a:latin typeface="Arial" pitchFamily="34" charset="0"/>
                <a:cs typeface="Arial" pitchFamily="34" charset="0"/>
              </a:rPr>
              <a:t>Tender Documents</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TextBox 2"/>
          <p:cNvSpPr txBox="1"/>
          <p:nvPr/>
        </p:nvSpPr>
        <p:spPr>
          <a:xfrm>
            <a:off x="10090" y="1141509"/>
            <a:ext cx="9144000" cy="456535"/>
          </a:xfrm>
          <a:prstGeom prst="rect">
            <a:avLst/>
          </a:prstGeom>
          <a:noFill/>
        </p:spPr>
        <p:txBody>
          <a:bodyPr wrap="square" rtlCol="0">
            <a:spAutoFit/>
          </a:bodyPr>
          <a:lstStyle/>
          <a:p>
            <a:pPr marL="0" lvl="1">
              <a:lnSpc>
                <a:spcPct val="150000"/>
              </a:lnSpc>
              <a:defRPr/>
            </a:pPr>
            <a:r>
              <a:rPr lang="en-ZA" b="1" dirty="0">
                <a:latin typeface="Arial" panose="020B0604020202020204" pitchFamily="34" charset="0"/>
                <a:cs typeface="Arial" pitchFamily="34" charset="0"/>
              </a:rPr>
              <a:t>Seven documents </a:t>
            </a:r>
            <a:r>
              <a:rPr lang="en-ZA" dirty="0">
                <a:latin typeface="Arial" panose="020B0604020202020204" pitchFamily="34" charset="0"/>
                <a:cs typeface="Arial" pitchFamily="34" charset="0"/>
              </a:rPr>
              <a:t>must be downloaded per tender and saved: </a:t>
            </a:r>
          </a:p>
        </p:txBody>
      </p:sp>
      <p:sp>
        <p:nvSpPr>
          <p:cNvPr id="10" name="TextBox 9">
            <a:extLst>
              <a:ext uri="{FF2B5EF4-FFF2-40B4-BE49-F238E27FC236}">
                <a16:creationId xmlns:a16="http://schemas.microsoft.com/office/drawing/2014/main" id="{8D3035C0-1C32-824D-5F14-69CB4DB33AB1}"/>
              </a:ext>
            </a:extLst>
          </p:cNvPr>
          <p:cNvSpPr txBox="1"/>
          <p:nvPr/>
        </p:nvSpPr>
        <p:spPr>
          <a:xfrm>
            <a:off x="143508" y="1911597"/>
            <a:ext cx="8856984" cy="3034805"/>
          </a:xfrm>
          <a:prstGeom prst="rect">
            <a:avLst/>
          </a:prstGeom>
          <a:solidFill>
            <a:srgbClr val="CCECFF"/>
          </a:solidFill>
        </p:spPr>
        <p:txBody>
          <a:bodyPr wrap="square">
            <a:spAutoFit/>
          </a:bodyPr>
          <a:lstStyle/>
          <a:p>
            <a:pPr marL="342900" lvl="0" indent="-342900">
              <a:lnSpc>
                <a:spcPct val="115000"/>
              </a:lnSpc>
              <a:buFont typeface="+mj-lt"/>
              <a:buAutoNum type="arabicPeriod"/>
            </a:pPr>
            <a:r>
              <a:rPr lang="en-ZA" sz="1800" kern="100" dirty="0">
                <a:effectLst/>
                <a:latin typeface="Arial" panose="020B0604020202020204" pitchFamily="34" charset="0"/>
                <a:ea typeface="Aptos" panose="020B0004020202020204" pitchFamily="34" charset="0"/>
                <a:cs typeface="Arial" panose="020B0604020202020204" pitchFamily="34" charset="0"/>
              </a:rPr>
              <a:t>Bid pack </a:t>
            </a:r>
          </a:p>
          <a:p>
            <a:pPr marL="342900" lvl="0" indent="-342900">
              <a:lnSpc>
                <a:spcPct val="115000"/>
              </a:lnSpc>
              <a:buFont typeface="+mj-lt"/>
              <a:buAutoNum type="arabicPeriod"/>
            </a:pPr>
            <a:r>
              <a:rPr lang="en-ZA" sz="1800" kern="100" dirty="0">
                <a:effectLst/>
                <a:latin typeface="Arial" panose="020B0604020202020204" pitchFamily="34" charset="0"/>
                <a:ea typeface="Aptos" panose="020B0004020202020204" pitchFamily="34" charset="0"/>
                <a:cs typeface="Arial" panose="020B0604020202020204" pitchFamily="34" charset="0"/>
              </a:rPr>
              <a:t>Bid Response Document (Excel) – Price submission</a:t>
            </a:r>
          </a:p>
          <a:p>
            <a:pPr marL="342900" lvl="0" indent="-342900">
              <a:lnSpc>
                <a:spcPct val="115000"/>
              </a:lnSpc>
              <a:buFont typeface="+mj-lt"/>
              <a:buAutoNum type="arabicPeriod"/>
            </a:pPr>
            <a:r>
              <a:rPr lang="en-ZA" sz="1800" kern="100" dirty="0">
                <a:effectLst/>
                <a:latin typeface="Arial" panose="020B0604020202020204" pitchFamily="34" charset="0"/>
                <a:ea typeface="Aptos" panose="020B0004020202020204" pitchFamily="34" charset="0"/>
                <a:cs typeface="Arial" panose="020B0604020202020204" pitchFamily="34" charset="0"/>
              </a:rPr>
              <a:t>Annexure A – Checklist (Excel)</a:t>
            </a:r>
          </a:p>
          <a:p>
            <a:pPr marL="342900" lvl="0" indent="-342900">
              <a:lnSpc>
                <a:spcPct val="115000"/>
              </a:lnSpc>
              <a:buFont typeface="+mj-lt"/>
              <a:buAutoNum type="arabicPeriod"/>
            </a:pPr>
            <a:r>
              <a:rPr lang="en-ZA" sz="1800" kern="100" dirty="0">
                <a:effectLst/>
                <a:latin typeface="Arial" panose="020B0604020202020204" pitchFamily="34" charset="0"/>
                <a:ea typeface="Aptos" panose="020B0004020202020204" pitchFamily="34" charset="0"/>
                <a:cs typeface="Arial" panose="020B0604020202020204" pitchFamily="34" charset="0"/>
              </a:rPr>
              <a:t>Annexure B – Invoice requirements</a:t>
            </a:r>
          </a:p>
          <a:p>
            <a:pPr marL="342900" lvl="0" indent="-342900">
              <a:lnSpc>
                <a:spcPct val="115000"/>
              </a:lnSpc>
              <a:buFont typeface="+mj-lt"/>
              <a:buAutoNum type="arabicPeriod"/>
            </a:pPr>
            <a:r>
              <a:rPr lang="en-ZA" sz="1800" kern="100" dirty="0">
                <a:effectLst/>
                <a:latin typeface="Arial" panose="020B0604020202020204" pitchFamily="34" charset="0"/>
                <a:ea typeface="Aptos" panose="020B0004020202020204" pitchFamily="34" charset="0"/>
                <a:cs typeface="Arial" panose="020B0604020202020204" pitchFamily="34" charset="0"/>
              </a:rPr>
              <a:t>PBD4.1 – Bidders’ Contact Details (Excel)</a:t>
            </a:r>
          </a:p>
          <a:p>
            <a:pPr marL="342900" lvl="0" indent="-342900">
              <a:lnSpc>
                <a:spcPct val="115000"/>
              </a:lnSpc>
              <a:buFont typeface="+mj-lt"/>
              <a:buAutoNum type="arabicPeriod"/>
            </a:pPr>
            <a:r>
              <a:rPr lang="en-ZA" sz="1800" kern="100" dirty="0">
                <a:effectLst/>
                <a:latin typeface="Arial" panose="020B0604020202020204" pitchFamily="34" charset="0"/>
                <a:ea typeface="Aptos" panose="020B0004020202020204" pitchFamily="34" charset="0"/>
                <a:cs typeface="Arial" panose="020B0604020202020204" pitchFamily="34" charset="0"/>
              </a:rPr>
              <a:t>PBD9.1 </a:t>
            </a:r>
            <a:r>
              <a:rPr lang="en-ZA" kern="100" dirty="0">
                <a:latin typeface="Arial" panose="020B0604020202020204" pitchFamily="34" charset="0"/>
                <a:ea typeface="Aptos" panose="020B0004020202020204" pitchFamily="34" charset="0"/>
                <a:cs typeface="Arial" panose="020B0604020202020204" pitchFamily="34" charset="0"/>
              </a:rPr>
              <a:t>– </a:t>
            </a:r>
            <a:r>
              <a:rPr lang="en-ZA" sz="1800" kern="100" dirty="0">
                <a:effectLst/>
                <a:latin typeface="Arial" panose="020B0604020202020204" pitchFamily="34" charset="0"/>
                <a:ea typeface="Aptos" panose="020B0004020202020204" pitchFamily="34" charset="0"/>
                <a:cs typeface="Arial" panose="020B0604020202020204" pitchFamily="34" charset="0"/>
              </a:rPr>
              <a:t>Directors Categorisation Profile Single Bid Entity (Excel)</a:t>
            </a:r>
          </a:p>
          <a:p>
            <a:pPr marL="342900" lvl="0" indent="-342900">
              <a:lnSpc>
                <a:spcPct val="115000"/>
              </a:lnSpc>
              <a:spcAft>
                <a:spcPts val="800"/>
              </a:spcAft>
              <a:buFont typeface="+mj-lt"/>
              <a:buAutoNum type="arabicPeriod"/>
            </a:pPr>
            <a:r>
              <a:rPr lang="en-ZA" sz="1800" kern="100" dirty="0">
                <a:effectLst/>
                <a:latin typeface="Arial" panose="020B0604020202020204" pitchFamily="34" charset="0"/>
                <a:ea typeface="Aptos" panose="020B0004020202020204" pitchFamily="34" charset="0"/>
                <a:cs typeface="Arial" panose="020B0604020202020204" pitchFamily="34" charset="0"/>
              </a:rPr>
              <a:t>PBD9.2 </a:t>
            </a:r>
            <a:r>
              <a:rPr lang="en-ZA" kern="100" dirty="0">
                <a:latin typeface="Arial" panose="020B0604020202020204" pitchFamily="34" charset="0"/>
                <a:ea typeface="Aptos" panose="020B0004020202020204" pitchFamily="34" charset="0"/>
                <a:cs typeface="Arial" panose="020B0604020202020204" pitchFamily="34" charset="0"/>
              </a:rPr>
              <a:t>– </a:t>
            </a:r>
            <a:r>
              <a:rPr lang="en-GB" sz="1800" kern="100" dirty="0">
                <a:effectLst/>
                <a:latin typeface="Arial" panose="020B0604020202020204" pitchFamily="34" charset="0"/>
                <a:ea typeface="Aptos" panose="020B0004020202020204" pitchFamily="34" charset="0"/>
                <a:cs typeface="Arial" panose="020B0604020202020204" pitchFamily="34" charset="0"/>
              </a:rPr>
              <a:t>Directors Categorisation Profile JV</a:t>
            </a:r>
            <a:r>
              <a:rPr lang="en-GB" kern="100" dirty="0">
                <a:latin typeface="Arial" panose="020B0604020202020204" pitchFamily="34" charset="0"/>
                <a:ea typeface="Aptos" panose="020B0004020202020204" pitchFamily="34" charset="0"/>
                <a:cs typeface="Arial" panose="020B0604020202020204" pitchFamily="34" charset="0"/>
              </a:rPr>
              <a:t> </a:t>
            </a:r>
            <a:r>
              <a:rPr lang="en-GB" sz="1800" kern="100" dirty="0">
                <a:effectLst/>
                <a:latin typeface="Arial" panose="020B0604020202020204" pitchFamily="34" charset="0"/>
                <a:ea typeface="Aptos" panose="020B0004020202020204" pitchFamily="34" charset="0"/>
                <a:cs typeface="Arial" panose="020B0604020202020204" pitchFamily="34" charset="0"/>
              </a:rPr>
              <a:t>Consortium</a:t>
            </a:r>
            <a:r>
              <a:rPr lang="en-GB" kern="100" dirty="0">
                <a:latin typeface="Arial" panose="020B0604020202020204" pitchFamily="34" charset="0"/>
                <a:ea typeface="Aptos" panose="020B0004020202020204" pitchFamily="34" charset="0"/>
                <a:cs typeface="Arial" panose="020B0604020202020204" pitchFamily="34" charset="0"/>
              </a:rPr>
              <a:t> </a:t>
            </a:r>
            <a:r>
              <a:rPr lang="en-GB" sz="1800" kern="100" dirty="0">
                <a:effectLst/>
                <a:latin typeface="Arial" panose="020B0604020202020204" pitchFamily="34" charset="0"/>
                <a:ea typeface="Aptos" panose="020B0004020202020204" pitchFamily="34" charset="0"/>
                <a:cs typeface="Arial" panose="020B0604020202020204" pitchFamily="34" charset="0"/>
              </a:rPr>
              <a:t>Partnership (Excel)</a:t>
            </a:r>
          </a:p>
          <a:p>
            <a:pPr lvl="0">
              <a:lnSpc>
                <a:spcPct val="115000"/>
              </a:lnSpc>
              <a:spcAft>
                <a:spcPts val="800"/>
              </a:spcAft>
            </a:pPr>
            <a:r>
              <a:rPr lang="en-US" sz="1800" kern="100" dirty="0">
                <a:effectLst/>
                <a:latin typeface="Arial" panose="020B0604020202020204" pitchFamily="34" charset="0"/>
                <a:ea typeface="Aptos" panose="020B0004020202020204" pitchFamily="34" charset="0"/>
                <a:cs typeface="Arial" panose="020B0604020202020204" pitchFamily="34" charset="0"/>
              </a:rPr>
              <a:t>The above documents form part of the tender package and must be completed together with all supporting documents required in the SRCC</a:t>
            </a:r>
          </a:p>
        </p:txBody>
      </p:sp>
    </p:spTree>
    <p:extLst>
      <p:ext uri="{BB962C8B-B14F-4D97-AF65-F5344CB8AC3E}">
        <p14:creationId xmlns:p14="http://schemas.microsoft.com/office/powerpoint/2010/main" val="252218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C4914-A0F4-0E2F-BAA0-CBF243DB0F42}"/>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7161C9D-07B1-7B0D-189E-90927871366F}"/>
              </a:ext>
            </a:extLst>
          </p:cNvPr>
          <p:cNvSpPr txBox="1">
            <a:spLocks noChangeArrowheads="1"/>
          </p:cNvSpPr>
          <p:nvPr/>
        </p:nvSpPr>
        <p:spPr>
          <a:xfrm>
            <a:off x="-11435" y="157957"/>
            <a:ext cx="8633805" cy="646331"/>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i="0" u="none" strike="noStrike" cap="none" spc="0" normalizeH="0" baseline="0">
                <a:ln>
                  <a:noFill/>
                </a:ln>
                <a:solidFill>
                  <a:schemeClr val="bg1"/>
                </a:solidFill>
                <a:uLnTx/>
                <a:uFillTx/>
                <a:latin typeface="Arial" pitchFamily="34" charset="0"/>
                <a:ea typeface="+mj-ea"/>
                <a:cs typeface="Arial" pitchFamily="34" charset="0"/>
              </a:defRPr>
            </a:lvl1pPr>
          </a:lstStyle>
          <a:p>
            <a:r>
              <a:rPr lang="en-US" dirty="0"/>
              <a:t>Phase III: </a:t>
            </a:r>
            <a:r>
              <a:rPr lang="en-ZA" dirty="0"/>
              <a:t>Allocation of Price Points</a:t>
            </a:r>
          </a:p>
        </p:txBody>
      </p:sp>
      <p:sp>
        <p:nvSpPr>
          <p:cNvPr id="7" name="TextBox 6">
            <a:extLst>
              <a:ext uri="{FF2B5EF4-FFF2-40B4-BE49-F238E27FC236}">
                <a16:creationId xmlns:a16="http://schemas.microsoft.com/office/drawing/2014/main" id="{893B8D0C-3694-B186-BD0F-B44605BE5D83}"/>
              </a:ext>
            </a:extLst>
          </p:cNvPr>
          <p:cNvSpPr txBox="1"/>
          <p:nvPr/>
        </p:nvSpPr>
        <p:spPr>
          <a:xfrm>
            <a:off x="273098" y="1220044"/>
            <a:ext cx="8028892" cy="1015663"/>
          </a:xfrm>
          <a:prstGeom prst="rect">
            <a:avLst/>
          </a:prstGeom>
          <a:solidFill>
            <a:schemeClr val="accent1">
              <a:lumMod val="20000"/>
              <a:lumOff val="80000"/>
            </a:schemeClr>
          </a:solidFill>
        </p:spPr>
        <p:txBody>
          <a:bodyPr wrap="square">
            <a:spAutoFit/>
          </a:bodyPr>
          <a:lstStyle/>
          <a:p>
            <a:pPr>
              <a:buNone/>
            </a:pPr>
            <a:r>
              <a:rPr lang="en-US" sz="2000" dirty="0"/>
              <a:t>A maximum of 90 points will be allocated for price.</a:t>
            </a:r>
          </a:p>
          <a:p>
            <a:pPr>
              <a:buNone/>
            </a:pPr>
            <a:r>
              <a:rPr lang="en-US" sz="2000" dirty="0"/>
              <a:t>Price points will be calculated using the formula prescribed by the Preferential Procurement Regulations, 2022.</a:t>
            </a:r>
            <a:endParaRPr lang="en-ZA" sz="2000" dirty="0"/>
          </a:p>
        </p:txBody>
      </p:sp>
      <p:pic>
        <p:nvPicPr>
          <p:cNvPr id="10" name="Picture 9">
            <a:extLst>
              <a:ext uri="{FF2B5EF4-FFF2-40B4-BE49-F238E27FC236}">
                <a16:creationId xmlns:a16="http://schemas.microsoft.com/office/drawing/2014/main" id="{E4344AC7-CF93-D33C-9F22-F49A9A8A7F47}"/>
              </a:ext>
            </a:extLst>
          </p:cNvPr>
          <p:cNvPicPr>
            <a:picLocks noChangeAspect="1"/>
          </p:cNvPicPr>
          <p:nvPr/>
        </p:nvPicPr>
        <p:blipFill>
          <a:blip r:embed="rId2"/>
          <a:srcRect l="32051" t="46199" r="49049" b="32801"/>
          <a:stretch>
            <a:fillRect/>
          </a:stretch>
        </p:blipFill>
        <p:spPr>
          <a:xfrm>
            <a:off x="1547664" y="2420888"/>
            <a:ext cx="4896544" cy="3060340"/>
          </a:xfrm>
          <a:prstGeom prst="rect">
            <a:avLst/>
          </a:prstGeom>
        </p:spPr>
      </p:pic>
    </p:spTree>
    <p:extLst>
      <p:ext uri="{BB962C8B-B14F-4D97-AF65-F5344CB8AC3E}">
        <p14:creationId xmlns:p14="http://schemas.microsoft.com/office/powerpoint/2010/main" val="400357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D5AE0-942C-7924-362F-325683AF40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5364438-5C4C-78E9-761F-4050F9598E3F}"/>
              </a:ext>
            </a:extLst>
          </p:cNvPr>
          <p:cNvSpPr txBox="1"/>
          <p:nvPr/>
        </p:nvSpPr>
        <p:spPr>
          <a:xfrm>
            <a:off x="0" y="324233"/>
            <a:ext cx="7956376" cy="400110"/>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      </a:t>
            </a:r>
          </a:p>
          <a:p>
            <a:r>
              <a:rPr lang="en-GB" dirty="0">
                <a:ea typeface="+mn-ea"/>
                <a:cs typeface="+mn-cs"/>
              </a:rPr>
              <a:t>Points  &amp; Ranking of Bids Received - 90/10</a:t>
            </a:r>
          </a:p>
        </p:txBody>
      </p:sp>
      <p:sp>
        <p:nvSpPr>
          <p:cNvPr id="6" name="TextBox 5">
            <a:extLst>
              <a:ext uri="{FF2B5EF4-FFF2-40B4-BE49-F238E27FC236}">
                <a16:creationId xmlns:a16="http://schemas.microsoft.com/office/drawing/2014/main" id="{94142D63-1B62-E4DA-8400-BC6545C84255}"/>
              </a:ext>
            </a:extLst>
          </p:cNvPr>
          <p:cNvSpPr txBox="1"/>
          <p:nvPr/>
        </p:nvSpPr>
        <p:spPr>
          <a:xfrm>
            <a:off x="825590" y="4436040"/>
            <a:ext cx="7744339" cy="369332"/>
          </a:xfrm>
          <a:prstGeom prst="rect">
            <a:avLst/>
          </a:prstGeom>
          <a:noFill/>
        </p:spPr>
        <p:txBody>
          <a:bodyPr wrap="square">
            <a:spAutoFit/>
          </a:bodyPr>
          <a:lstStyle>
            <a:defPPr>
              <a:defRPr lang="en-US"/>
            </a:defPPr>
            <a:lvl1pPr algn="ctr">
              <a:defRPr b="0" i="1">
                <a:solidFill>
                  <a:srgbClr val="333333"/>
                </a:solidFill>
                <a:effectLst/>
                <a:latin typeface="open sans" panose="020B0606030504020204" pitchFamily="34" charset="0"/>
              </a:defRPr>
            </a:lvl1pPr>
          </a:lstStyle>
          <a:p>
            <a:r>
              <a:rPr lang="en-GB" i="0" dirty="0">
                <a:solidFill>
                  <a:schemeClr val="tx1">
                    <a:lumMod val="75000"/>
                    <a:lumOff val="25000"/>
                  </a:schemeClr>
                </a:solidFill>
                <a:latin typeface="Arial" panose="020B0604020202020204" pitchFamily="34" charset="0"/>
                <a:cs typeface="Arial" panose="020B0604020202020204" pitchFamily="34" charset="0"/>
              </a:rPr>
              <a:t> TOTAL POINTS SCORED &amp; DETERMINES RANKING OF BID</a:t>
            </a:r>
          </a:p>
        </p:txBody>
      </p:sp>
      <p:pic>
        <p:nvPicPr>
          <p:cNvPr id="8" name="Picture 7">
            <a:extLst>
              <a:ext uri="{FF2B5EF4-FFF2-40B4-BE49-F238E27FC236}">
                <a16:creationId xmlns:a16="http://schemas.microsoft.com/office/drawing/2014/main" id="{62CC1BCF-1310-DD8C-156F-E5C8B4B5FB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74"/>
          <a:stretch/>
        </p:blipFill>
        <p:spPr>
          <a:xfrm>
            <a:off x="233264" y="2168324"/>
            <a:ext cx="4028116" cy="1162793"/>
          </a:xfrm>
          <a:prstGeom prst="rect">
            <a:avLst/>
          </a:prstGeom>
          <a:ln>
            <a:solidFill>
              <a:schemeClr val="tx2"/>
            </a:solidFill>
          </a:ln>
        </p:spPr>
      </p:pic>
      <p:sp>
        <p:nvSpPr>
          <p:cNvPr id="11" name="Plus Sign 10">
            <a:extLst>
              <a:ext uri="{FF2B5EF4-FFF2-40B4-BE49-F238E27FC236}">
                <a16:creationId xmlns:a16="http://schemas.microsoft.com/office/drawing/2014/main" id="{6EA231D0-4C98-7E76-881A-7FCEA227455B}"/>
              </a:ext>
            </a:extLst>
          </p:cNvPr>
          <p:cNvSpPr/>
          <p:nvPr/>
        </p:nvSpPr>
        <p:spPr>
          <a:xfrm>
            <a:off x="4409728" y="2474352"/>
            <a:ext cx="432048" cy="504056"/>
          </a:xfrm>
          <a:prstGeom prst="mathPlus">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13" name="Rectangle 12">
            <a:extLst>
              <a:ext uri="{FF2B5EF4-FFF2-40B4-BE49-F238E27FC236}">
                <a16:creationId xmlns:a16="http://schemas.microsoft.com/office/drawing/2014/main" id="{317D1C6D-E628-FE6C-58B8-65E309C2D2F1}"/>
              </a:ext>
            </a:extLst>
          </p:cNvPr>
          <p:cNvSpPr/>
          <p:nvPr/>
        </p:nvSpPr>
        <p:spPr>
          <a:xfrm>
            <a:off x="5062132" y="2168324"/>
            <a:ext cx="4028116" cy="1162793"/>
          </a:xfrm>
          <a:prstGeom prst="rect">
            <a:avLst/>
          </a:pr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rPr>
              <a:t>B-BBEE Status Level of Contributor (Max 10 Points)</a:t>
            </a:r>
          </a:p>
        </p:txBody>
      </p:sp>
      <p:sp>
        <p:nvSpPr>
          <p:cNvPr id="16" name="Left Brace 15">
            <a:extLst>
              <a:ext uri="{FF2B5EF4-FFF2-40B4-BE49-F238E27FC236}">
                <a16:creationId xmlns:a16="http://schemas.microsoft.com/office/drawing/2014/main" id="{385AD77C-3297-FA2E-9E1C-5ABE1348558D}"/>
              </a:ext>
            </a:extLst>
          </p:cNvPr>
          <p:cNvSpPr/>
          <p:nvPr/>
        </p:nvSpPr>
        <p:spPr>
          <a:xfrm rot="16200000">
            <a:off x="4445734" y="1860234"/>
            <a:ext cx="504055" cy="3744418"/>
          </a:xfrm>
          <a:prstGeom prst="leftBrace">
            <a:avLst>
              <a:gd name="adj1" fmla="val 10874"/>
              <a:gd name="adj2" fmla="val 49586"/>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ZA" dirty="0">
              <a:solidFill>
                <a:schemeClr val="tx1">
                  <a:lumMod val="75000"/>
                  <a:lumOff val="25000"/>
                </a:schemeClr>
              </a:solidFill>
            </a:endParaRPr>
          </a:p>
        </p:txBody>
      </p:sp>
      <p:sp>
        <p:nvSpPr>
          <p:cNvPr id="2" name="Equals 1">
            <a:extLst>
              <a:ext uri="{FF2B5EF4-FFF2-40B4-BE49-F238E27FC236}">
                <a16:creationId xmlns:a16="http://schemas.microsoft.com/office/drawing/2014/main" id="{2C4FFBA5-330E-C597-4A1F-A873C7BC9758}"/>
              </a:ext>
            </a:extLst>
          </p:cNvPr>
          <p:cNvSpPr/>
          <p:nvPr/>
        </p:nvSpPr>
        <p:spPr>
          <a:xfrm>
            <a:off x="4481736" y="4109939"/>
            <a:ext cx="432048" cy="290633"/>
          </a:xfrm>
          <a:prstGeom prst="mathEqual">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ln>
                <a:solidFill>
                  <a:sysClr val="windowText" lastClr="000000"/>
                </a:solidFill>
              </a:ln>
              <a:solidFill>
                <a:schemeClr val="tx1">
                  <a:lumMod val="75000"/>
                  <a:lumOff val="25000"/>
                </a:schemeClr>
              </a:solidFill>
            </a:endParaRPr>
          </a:p>
        </p:txBody>
      </p:sp>
      <p:sp>
        <p:nvSpPr>
          <p:cNvPr id="14" name="Rectangle 13">
            <a:extLst>
              <a:ext uri="{FF2B5EF4-FFF2-40B4-BE49-F238E27FC236}">
                <a16:creationId xmlns:a16="http://schemas.microsoft.com/office/drawing/2014/main" id="{D624A2C8-55B2-663D-924F-A1CF18137E2A}"/>
              </a:ext>
            </a:extLst>
          </p:cNvPr>
          <p:cNvSpPr/>
          <p:nvPr/>
        </p:nvSpPr>
        <p:spPr>
          <a:xfrm>
            <a:off x="0" y="1053711"/>
            <a:ext cx="9144000" cy="761904"/>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chemeClr val="bg1"/>
                </a:solidFill>
                <a:latin typeface="Arial" panose="020B0604020202020204" pitchFamily="34" charset="0"/>
              </a:rPr>
              <a:t>Price (90 Points) + B-BBEE Status Level of Contributor (10 Points)</a:t>
            </a:r>
          </a:p>
          <a:p>
            <a:pPr algn="ctr"/>
            <a:r>
              <a:rPr lang="en-US" sz="1800" b="0" i="0" u="none" strike="noStrike" baseline="0" dirty="0">
                <a:solidFill>
                  <a:schemeClr val="bg1"/>
                </a:solidFill>
                <a:latin typeface="Arial" panose="020B0604020202020204" pitchFamily="34" charset="0"/>
              </a:rPr>
              <a:t>= Total Ranking Score</a:t>
            </a:r>
          </a:p>
        </p:txBody>
      </p:sp>
    </p:spTree>
    <p:extLst>
      <p:ext uri="{BB962C8B-B14F-4D97-AF65-F5344CB8AC3E}">
        <p14:creationId xmlns:p14="http://schemas.microsoft.com/office/powerpoint/2010/main" val="920086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955B5-808D-38D5-E9D9-7D44F3FEF516}"/>
              </a:ext>
            </a:extLst>
          </p:cNvPr>
          <p:cNvPicPr>
            <a:picLocks noChangeAspect="1"/>
          </p:cNvPicPr>
          <p:nvPr/>
        </p:nvPicPr>
        <p:blipFill rotWithShape="1">
          <a:blip r:embed="rId2"/>
          <a:srcRect l="13093" t="14689" r="31610" b="53221"/>
          <a:stretch/>
        </p:blipFill>
        <p:spPr>
          <a:xfrm>
            <a:off x="2987824" y="1497868"/>
            <a:ext cx="5184575" cy="1692435"/>
          </a:xfrm>
          <a:prstGeom prst="rect">
            <a:avLst/>
          </a:prstGeom>
          <a:solidFill>
            <a:srgbClr val="008000"/>
          </a:solidFill>
          <a:ln w="12700">
            <a:solidFill>
              <a:schemeClr val="tx2">
                <a:lumMod val="40000"/>
                <a:lumOff val="60000"/>
              </a:schemeClr>
            </a:solidFill>
          </a:ln>
        </p:spPr>
      </p:pic>
      <p:sp>
        <p:nvSpPr>
          <p:cNvPr id="5" name="TextBox 4">
            <a:extLst>
              <a:ext uri="{FF2B5EF4-FFF2-40B4-BE49-F238E27FC236}">
                <a16:creationId xmlns:a16="http://schemas.microsoft.com/office/drawing/2014/main" id="{03D7FEA4-BDC3-F9D0-DCCD-46FC667ADAA5}"/>
              </a:ext>
            </a:extLst>
          </p:cNvPr>
          <p:cNvSpPr txBox="1"/>
          <p:nvPr/>
        </p:nvSpPr>
        <p:spPr>
          <a:xfrm>
            <a:off x="-13692" y="260648"/>
            <a:ext cx="8928992" cy="476758"/>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Procurement Regulations</a:t>
            </a:r>
          </a:p>
        </p:txBody>
      </p:sp>
      <p:sp>
        <p:nvSpPr>
          <p:cNvPr id="2" name="Rectangle 1">
            <a:extLst>
              <a:ext uri="{FF2B5EF4-FFF2-40B4-BE49-F238E27FC236}">
                <a16:creationId xmlns:a16="http://schemas.microsoft.com/office/drawing/2014/main" id="{D0F0B4B0-11FF-C01B-4047-36DB2C360364}"/>
              </a:ext>
            </a:extLst>
          </p:cNvPr>
          <p:cNvSpPr/>
          <p:nvPr/>
        </p:nvSpPr>
        <p:spPr>
          <a:xfrm>
            <a:off x="-13692" y="1052736"/>
            <a:ext cx="9157692"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Placeholder for  Public Procurement Bill  / </a:t>
            </a:r>
            <a:r>
              <a:rPr lang="en-US" dirty="0">
                <a:solidFill>
                  <a:schemeClr val="bg1"/>
                </a:solidFill>
                <a:latin typeface="Arial" panose="020B0604020202020204" pitchFamily="34" charset="0"/>
              </a:rPr>
              <a:t>Public Procurement Act, 2024 </a:t>
            </a:r>
            <a:endParaRPr lang="en-US" sz="1800" b="0" i="0" u="none" strike="noStrike" baseline="0" dirty="0">
              <a:solidFill>
                <a:schemeClr val="bg1"/>
              </a:solidFill>
              <a:latin typeface="Arial" panose="020B0604020202020204" pitchFamily="34" charset="0"/>
            </a:endParaRPr>
          </a:p>
        </p:txBody>
      </p:sp>
      <p:pic>
        <p:nvPicPr>
          <p:cNvPr id="4" name="Picture 3">
            <a:extLst>
              <a:ext uri="{FF2B5EF4-FFF2-40B4-BE49-F238E27FC236}">
                <a16:creationId xmlns:a16="http://schemas.microsoft.com/office/drawing/2014/main" id="{C3073486-BDCB-2253-4ED9-4DDD099C078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4147"/>
                    </a14:imgEffect>
                    <a14:imgEffect>
                      <a14:saturation sat="184000"/>
                    </a14:imgEffect>
                    <a14:imgEffect>
                      <a14:brightnessContrast bright="2000" contrast="-28000"/>
                    </a14:imgEffect>
                  </a14:imgLayer>
                </a14:imgProps>
              </a:ext>
            </a:extLst>
          </a:blip>
          <a:srcRect l="62600" t="29000" r="4326" b="36000"/>
          <a:stretch/>
        </p:blipFill>
        <p:spPr>
          <a:xfrm>
            <a:off x="107504" y="1543718"/>
            <a:ext cx="2689237" cy="1600736"/>
          </a:xfrm>
          <a:prstGeom prst="rect">
            <a:avLst/>
          </a:prstGeom>
          <a:ln w="57150">
            <a:solidFill>
              <a:schemeClr val="tx2">
                <a:lumMod val="40000"/>
                <a:lumOff val="60000"/>
              </a:schemeClr>
            </a:solidFill>
          </a:ln>
        </p:spPr>
      </p:pic>
      <p:sp>
        <p:nvSpPr>
          <p:cNvPr id="8" name="Content Placeholder 2">
            <a:extLst>
              <a:ext uri="{FF2B5EF4-FFF2-40B4-BE49-F238E27FC236}">
                <a16:creationId xmlns:a16="http://schemas.microsoft.com/office/drawing/2014/main" id="{290810E6-257D-41B6-54BF-1D4336733E26}"/>
              </a:ext>
            </a:extLst>
          </p:cNvPr>
          <p:cNvSpPr txBox="1">
            <a:spLocks/>
          </p:cNvSpPr>
          <p:nvPr/>
        </p:nvSpPr>
        <p:spPr>
          <a:xfrm>
            <a:off x="202332" y="3228412"/>
            <a:ext cx="8496944" cy="1368152"/>
          </a:xfrm>
          <a:prstGeom prst="rect">
            <a:avLst/>
          </a:prstGeom>
        </p:spPr>
        <p:txBody>
          <a:bodyPr/>
          <a:lstStyle>
            <a:defPPr>
              <a:defRPr lang="en-US"/>
            </a:defPPr>
            <a:lvl1pPr indent="0">
              <a:spcBef>
                <a:spcPct val="20000"/>
              </a:spcBef>
              <a:buFont typeface="Arial" pitchFamily="34" charset="0"/>
              <a:buNone/>
              <a:defRPr sz="2000"/>
            </a:lvl1pPr>
            <a:lvl2pPr marL="742950" indent="-285750">
              <a:spcBef>
                <a:spcPct val="20000"/>
              </a:spcBef>
              <a:buFont typeface="Arial" pitchFamily="34" charset="0"/>
              <a:buChar char="–"/>
              <a:defRPr sz="2800"/>
            </a:lvl2pPr>
            <a:lvl3pPr marL="742950" lvl="2" indent="-3429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Organs of State may select preference points allocations and select own specific goal/s within the framework of the Regulations.</a:t>
            </a:r>
          </a:p>
          <a:p>
            <a:r>
              <a:rPr lang="en-US" dirty="0"/>
              <a:t>A revised NDoH specific goal aligned with NDoH SCM Policy was introduced recently through a formal BEC process.</a:t>
            </a:r>
          </a:p>
          <a:p>
            <a:endParaRPr lang="en-US" dirty="0"/>
          </a:p>
          <a:p>
            <a:endParaRPr lang="en-US" dirty="0"/>
          </a:p>
          <a:p>
            <a:pPr lvl="2"/>
            <a:endParaRPr lang="en-ZA" dirty="0"/>
          </a:p>
        </p:txBody>
      </p:sp>
      <p:graphicFrame>
        <p:nvGraphicFramePr>
          <p:cNvPr id="9" name="Table 8">
            <a:extLst>
              <a:ext uri="{FF2B5EF4-FFF2-40B4-BE49-F238E27FC236}">
                <a16:creationId xmlns:a16="http://schemas.microsoft.com/office/drawing/2014/main" id="{F1C90A7D-A16F-C0F8-502A-7D2E22592496}"/>
              </a:ext>
            </a:extLst>
          </p:cNvPr>
          <p:cNvGraphicFramePr>
            <a:graphicFrameLocks noGrp="1"/>
          </p:cNvGraphicFramePr>
          <p:nvPr>
            <p:extLst>
              <p:ext uri="{D42A27DB-BD31-4B8C-83A1-F6EECF244321}">
                <p14:modId xmlns:p14="http://schemas.microsoft.com/office/powerpoint/2010/main" val="1462659173"/>
              </p:ext>
            </p:extLst>
          </p:nvPr>
        </p:nvGraphicFramePr>
        <p:xfrm>
          <a:off x="254905" y="4596564"/>
          <a:ext cx="8461386" cy="1146277"/>
        </p:xfrm>
        <a:graphic>
          <a:graphicData uri="http://schemas.openxmlformats.org/drawingml/2006/table">
            <a:tbl>
              <a:tblPr firstRow="1" firstCol="1" bandRow="1">
                <a:tableStyleId>{5C22544A-7EE6-4342-B048-85BDC9FD1C3A}</a:tableStyleId>
              </a:tblPr>
              <a:tblGrid>
                <a:gridCol w="8461386">
                  <a:extLst>
                    <a:ext uri="{9D8B030D-6E8A-4147-A177-3AD203B41FA5}">
                      <a16:colId xmlns:a16="http://schemas.microsoft.com/office/drawing/2014/main" val="3629163382"/>
                    </a:ext>
                  </a:extLst>
                </a:gridCol>
              </a:tblGrid>
              <a:tr h="1146277">
                <a:tc>
                  <a:txBody>
                    <a:bodyPr/>
                    <a:lstStyle/>
                    <a:p>
                      <a:pPr algn="just">
                        <a:lnSpc>
                          <a:spcPct val="115000"/>
                        </a:lnSpc>
                        <a:spcAft>
                          <a:spcPts val="1000"/>
                        </a:spcAft>
                        <a:buNone/>
                      </a:pPr>
                      <a:r>
                        <a:rPr lang="en-US" sz="1800" b="0" dirty="0">
                          <a:effectLst/>
                        </a:rPr>
                        <a:t>Specific goal applicable to this tender</a:t>
                      </a:r>
                    </a:p>
                    <a:p>
                      <a:pPr algn="just">
                        <a:lnSpc>
                          <a:spcPct val="115000"/>
                        </a:lnSpc>
                        <a:spcAft>
                          <a:spcPts val="1000"/>
                        </a:spcAft>
                        <a:buNone/>
                      </a:pPr>
                      <a:r>
                        <a:rPr lang="en-US" sz="1800" b="0" dirty="0">
                          <a:effectLst/>
                        </a:rPr>
                        <a:t>The promotion of companies with higher B-BBEE contribution levels (Status Levels 1-4), with preferential points allocated to B-BBEE (as reflected in Table 1 on SBD6.1 claim form) </a:t>
                      </a:r>
                      <a:endParaRPr lang="en-ZA" sz="16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162007947"/>
                  </a:ext>
                </a:extLst>
              </a:tr>
            </a:tbl>
          </a:graphicData>
        </a:graphic>
      </p:graphicFrame>
    </p:spTree>
    <p:extLst>
      <p:ext uri="{BB962C8B-B14F-4D97-AF65-F5344CB8AC3E}">
        <p14:creationId xmlns:p14="http://schemas.microsoft.com/office/powerpoint/2010/main" val="1353794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49AF29E-8BCF-EA7C-2707-06692A2A3999}"/>
              </a:ext>
            </a:extLst>
          </p:cNvPr>
          <p:cNvSpPr txBox="1">
            <a:spLocks noChangeArrowheads="1"/>
          </p:cNvSpPr>
          <p:nvPr/>
        </p:nvSpPr>
        <p:spPr>
          <a:xfrm>
            <a:off x="-3298" y="260648"/>
            <a:ext cx="6761598" cy="443671"/>
          </a:xfrm>
          <a:prstGeom prst="rect">
            <a:avLst/>
          </a:prstGeom>
        </p:spPr>
        <p:txBody>
          <a:bodyPr tIns="45720" rIns="91440" bIns="45720" anchor="b">
            <a:normAutofit lnSpcReduction="10000"/>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2400" i="0" u="none" strike="noStrike" kern="1200" cap="none" spc="0" normalizeH="0" baseline="0" noProof="0" dirty="0">
                <a:ln>
                  <a:noFill/>
                </a:ln>
                <a:solidFill>
                  <a:schemeClr val="bg1"/>
                </a:solidFill>
                <a:uLnTx/>
                <a:uFillTx/>
                <a:latin typeface="Arial" pitchFamily="34" charset="0"/>
                <a:ea typeface="+mj-ea"/>
                <a:cs typeface="Arial" pitchFamily="34" charset="0"/>
              </a:rPr>
              <a:t>Price and Preference Points Allocation</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TextBox 6">
            <a:extLst>
              <a:ext uri="{FF2B5EF4-FFF2-40B4-BE49-F238E27FC236}">
                <a16:creationId xmlns:a16="http://schemas.microsoft.com/office/drawing/2014/main" id="{483AFBC4-6C1F-722D-67EC-EECBBB1929AD}"/>
              </a:ext>
            </a:extLst>
          </p:cNvPr>
          <p:cNvSpPr txBox="1"/>
          <p:nvPr/>
        </p:nvSpPr>
        <p:spPr>
          <a:xfrm>
            <a:off x="273098" y="1220044"/>
            <a:ext cx="8028892" cy="1323439"/>
          </a:xfrm>
          <a:prstGeom prst="rect">
            <a:avLst/>
          </a:prstGeom>
          <a:solidFill>
            <a:schemeClr val="accent1">
              <a:lumMod val="20000"/>
              <a:lumOff val="80000"/>
            </a:schemeClr>
          </a:solidFill>
        </p:spPr>
        <p:txBody>
          <a:bodyPr wrap="square">
            <a:spAutoFit/>
          </a:bodyPr>
          <a:lstStyle/>
          <a:p>
            <a:pPr>
              <a:buNone/>
            </a:pPr>
            <a:r>
              <a:rPr lang="en-ZA" sz="2000" dirty="0"/>
              <a:t>Responsive bids will proceed to Phase III evaluation after successful completion of:</a:t>
            </a:r>
          </a:p>
          <a:p>
            <a:pPr marL="285750" indent="-285750">
              <a:buFont typeface="Arial" panose="020B0604020202020204" pitchFamily="34" charset="0"/>
              <a:buChar char="•"/>
            </a:pPr>
            <a:r>
              <a:rPr lang="en-ZA" sz="2000" dirty="0"/>
              <a:t>Phase I Administrative Evaluation </a:t>
            </a:r>
          </a:p>
          <a:p>
            <a:pPr marL="285750" indent="-285750">
              <a:buFont typeface="Arial" panose="020B0604020202020204" pitchFamily="34" charset="0"/>
              <a:buChar char="•"/>
            </a:pPr>
            <a:r>
              <a:rPr lang="en-ZA" sz="2000" dirty="0"/>
              <a:t>Phase II Product Technical Evaluation</a:t>
            </a:r>
          </a:p>
        </p:txBody>
      </p:sp>
      <p:sp>
        <p:nvSpPr>
          <p:cNvPr id="9" name="TextBox 8">
            <a:extLst>
              <a:ext uri="{FF2B5EF4-FFF2-40B4-BE49-F238E27FC236}">
                <a16:creationId xmlns:a16="http://schemas.microsoft.com/office/drawing/2014/main" id="{9D21EF83-671A-4B47-C804-D03AACE651BB}"/>
              </a:ext>
            </a:extLst>
          </p:cNvPr>
          <p:cNvSpPr txBox="1"/>
          <p:nvPr/>
        </p:nvSpPr>
        <p:spPr>
          <a:xfrm>
            <a:off x="226305" y="2782669"/>
            <a:ext cx="8122478" cy="646331"/>
          </a:xfrm>
          <a:prstGeom prst="rect">
            <a:avLst/>
          </a:prstGeom>
          <a:noFill/>
        </p:spPr>
        <p:txBody>
          <a:bodyPr wrap="square">
            <a:spAutoFit/>
          </a:bodyPr>
          <a:lstStyle/>
          <a:p>
            <a:pPr>
              <a:buNone/>
            </a:pPr>
            <a:r>
              <a:rPr lang="en-ZA" sz="1800" b="1" dirty="0"/>
              <a:t>Price and Preference Points Evaluation</a:t>
            </a:r>
          </a:p>
          <a:p>
            <a:pPr>
              <a:buNone/>
            </a:pPr>
            <a:r>
              <a:rPr lang="en-ZA" sz="1800" dirty="0"/>
              <a:t>The 90/10 preference point system will be applied.</a:t>
            </a:r>
          </a:p>
        </p:txBody>
      </p:sp>
      <p:sp>
        <p:nvSpPr>
          <p:cNvPr id="11" name="TextBox 10">
            <a:extLst>
              <a:ext uri="{FF2B5EF4-FFF2-40B4-BE49-F238E27FC236}">
                <a16:creationId xmlns:a16="http://schemas.microsoft.com/office/drawing/2014/main" id="{2E7FCEAC-6C79-949C-73A1-2BB88D10F4C3}"/>
              </a:ext>
            </a:extLst>
          </p:cNvPr>
          <p:cNvSpPr txBox="1"/>
          <p:nvPr/>
        </p:nvSpPr>
        <p:spPr>
          <a:xfrm>
            <a:off x="273098" y="3615752"/>
            <a:ext cx="8028892" cy="369332"/>
          </a:xfrm>
          <a:prstGeom prst="rect">
            <a:avLst/>
          </a:prstGeom>
          <a:noFill/>
        </p:spPr>
        <p:txBody>
          <a:bodyPr wrap="square">
            <a:spAutoFit/>
          </a:bodyPr>
          <a:lstStyle/>
          <a:p>
            <a:pPr>
              <a:buNone/>
            </a:pPr>
            <a:r>
              <a:rPr lang="en-ZA" sz="1800" dirty="0"/>
              <a:t>Points allocated as follows:</a:t>
            </a:r>
          </a:p>
        </p:txBody>
      </p:sp>
      <p:pic>
        <p:nvPicPr>
          <p:cNvPr id="5" name="Picture 4">
            <a:extLst>
              <a:ext uri="{FF2B5EF4-FFF2-40B4-BE49-F238E27FC236}">
                <a16:creationId xmlns:a16="http://schemas.microsoft.com/office/drawing/2014/main" id="{00485415-D548-AC6E-C33C-B99310704CBB}"/>
              </a:ext>
            </a:extLst>
          </p:cNvPr>
          <p:cNvPicPr>
            <a:picLocks noChangeAspect="1"/>
          </p:cNvPicPr>
          <p:nvPr/>
        </p:nvPicPr>
        <p:blipFill>
          <a:blip r:embed="rId2"/>
          <a:srcRect l="16925" t="42908" r="61812" b="45586"/>
          <a:stretch>
            <a:fillRect/>
          </a:stretch>
        </p:blipFill>
        <p:spPr>
          <a:xfrm>
            <a:off x="280968" y="4011935"/>
            <a:ext cx="8122478" cy="1348530"/>
          </a:xfrm>
          <a:prstGeom prst="rect">
            <a:avLst/>
          </a:prstGeom>
        </p:spPr>
      </p:pic>
    </p:spTree>
    <p:extLst>
      <p:ext uri="{BB962C8B-B14F-4D97-AF65-F5344CB8AC3E}">
        <p14:creationId xmlns:p14="http://schemas.microsoft.com/office/powerpoint/2010/main" val="914324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0E2B8-2AD7-A5FC-C30D-FFC31E20AB7F}"/>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35B5CE3-CC9B-AD59-3640-9F8404AB31BD}"/>
              </a:ext>
            </a:extLst>
          </p:cNvPr>
          <p:cNvSpPr txBox="1">
            <a:spLocks noChangeArrowheads="1"/>
          </p:cNvSpPr>
          <p:nvPr/>
        </p:nvSpPr>
        <p:spPr>
          <a:xfrm>
            <a:off x="0" y="262089"/>
            <a:ext cx="8633805" cy="427672"/>
          </a:xfrm>
          <a:prstGeom prst="rect">
            <a:avLst/>
          </a:prstGeom>
        </p:spPr>
        <p:txBody>
          <a:bodyPr tIns="45720" rIns="91440" bIns="45720" anchor="b">
            <a:normAutofit lnSpcReduction="10000"/>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i="0" u="none" strike="noStrike" cap="none" spc="0" normalizeH="0" baseline="0">
                <a:ln>
                  <a:noFill/>
                </a:ln>
                <a:solidFill>
                  <a:schemeClr val="bg1"/>
                </a:solidFill>
                <a:uLnTx/>
                <a:uFillTx/>
                <a:latin typeface="Arial" pitchFamily="34" charset="0"/>
                <a:ea typeface="+mj-ea"/>
                <a:cs typeface="Arial" pitchFamily="34" charset="0"/>
              </a:defRPr>
            </a:lvl1pPr>
          </a:lstStyle>
          <a:p>
            <a:r>
              <a:rPr lang="en-ZA" dirty="0"/>
              <a:t>Allocation of Preference Points</a:t>
            </a:r>
          </a:p>
        </p:txBody>
      </p:sp>
      <p:sp>
        <p:nvSpPr>
          <p:cNvPr id="7" name="TextBox 6">
            <a:extLst>
              <a:ext uri="{FF2B5EF4-FFF2-40B4-BE49-F238E27FC236}">
                <a16:creationId xmlns:a16="http://schemas.microsoft.com/office/drawing/2014/main" id="{C2D5311F-2FFF-75CA-A417-E1D821FCF4B5}"/>
              </a:ext>
            </a:extLst>
          </p:cNvPr>
          <p:cNvSpPr txBox="1"/>
          <p:nvPr/>
        </p:nvSpPr>
        <p:spPr>
          <a:xfrm>
            <a:off x="0" y="1003097"/>
            <a:ext cx="9144000" cy="707886"/>
          </a:xfrm>
          <a:prstGeom prst="rect">
            <a:avLst/>
          </a:prstGeom>
          <a:solidFill>
            <a:schemeClr val="accent1">
              <a:lumMod val="20000"/>
              <a:lumOff val="80000"/>
            </a:schemeClr>
          </a:solidFill>
        </p:spPr>
        <p:txBody>
          <a:bodyPr wrap="square">
            <a:spAutoFit/>
          </a:bodyPr>
          <a:lstStyle/>
          <a:p>
            <a:pPr>
              <a:buNone/>
            </a:pPr>
            <a:r>
              <a:rPr lang="en-US" sz="2000" dirty="0"/>
              <a:t>Allocation of Preference points will be allocated according to the bidder’s </a:t>
            </a:r>
          </a:p>
          <a:p>
            <a:pPr>
              <a:buNone/>
            </a:pPr>
            <a:r>
              <a:rPr lang="en-ZA" sz="2000" dirty="0"/>
              <a:t>B-BBEE Status Level of Contributor</a:t>
            </a:r>
            <a:r>
              <a:rPr lang="en-US" sz="2000" dirty="0"/>
              <a:t>.</a:t>
            </a:r>
            <a:endParaRPr lang="en-ZA" sz="2000" dirty="0"/>
          </a:p>
        </p:txBody>
      </p:sp>
      <p:sp>
        <p:nvSpPr>
          <p:cNvPr id="3" name="TextBox 2">
            <a:extLst>
              <a:ext uri="{FF2B5EF4-FFF2-40B4-BE49-F238E27FC236}">
                <a16:creationId xmlns:a16="http://schemas.microsoft.com/office/drawing/2014/main" id="{1CBCAE7C-A2C4-BA07-221B-0DCE1058EF3C}"/>
              </a:ext>
            </a:extLst>
          </p:cNvPr>
          <p:cNvSpPr txBox="1"/>
          <p:nvPr/>
        </p:nvSpPr>
        <p:spPr>
          <a:xfrm>
            <a:off x="5724128" y="1916832"/>
            <a:ext cx="3317408" cy="2862322"/>
          </a:xfrm>
          <a:prstGeom prst="rect">
            <a:avLst/>
          </a:prstGeom>
          <a:solidFill>
            <a:schemeClr val="accent1">
              <a:lumMod val="20000"/>
              <a:lumOff val="80000"/>
            </a:schemeClr>
          </a:solidFill>
        </p:spPr>
        <p:txBody>
          <a:bodyPr wrap="square">
            <a:spAutoFit/>
          </a:bodyPr>
          <a:lstStyle/>
          <a:p>
            <a:pPr>
              <a:buNone/>
            </a:pPr>
            <a:r>
              <a:rPr lang="en-US" b="1" dirty="0"/>
              <a:t>Very Important:</a:t>
            </a:r>
          </a:p>
          <a:p>
            <a:pPr>
              <a:buNone/>
            </a:pPr>
            <a:r>
              <a:rPr lang="en-US" dirty="0"/>
              <a:t>To claim (SBD6.1) B-BBEE preference points, bidders must submit:</a:t>
            </a:r>
          </a:p>
          <a:p>
            <a:pPr marL="342900" indent="-342900">
              <a:buFont typeface="Arial" panose="020B0604020202020204" pitchFamily="34" charset="0"/>
              <a:buChar char="•"/>
            </a:pPr>
            <a:r>
              <a:rPr lang="en-US" dirty="0"/>
              <a:t>Valid SANAS accredited B-BBEE Certificate</a:t>
            </a:r>
          </a:p>
          <a:p>
            <a:pPr>
              <a:buNone/>
            </a:pPr>
            <a:r>
              <a:rPr lang="en-US" dirty="0"/>
              <a:t>or</a:t>
            </a:r>
          </a:p>
          <a:p>
            <a:pPr marL="342900" indent="-342900">
              <a:buFont typeface="Arial" panose="020B0604020202020204" pitchFamily="34" charset="0"/>
              <a:buChar char="•"/>
            </a:pPr>
            <a:r>
              <a:rPr lang="en-US" dirty="0"/>
              <a:t>Valid EME Affidavit</a:t>
            </a:r>
          </a:p>
          <a:p>
            <a:pPr>
              <a:buNone/>
            </a:pPr>
            <a:r>
              <a:rPr lang="en-US" dirty="0"/>
              <a:t>or</a:t>
            </a:r>
          </a:p>
          <a:p>
            <a:pPr marL="342900" indent="-342900">
              <a:buFont typeface="Arial" panose="020B0604020202020204" pitchFamily="34" charset="0"/>
              <a:buChar char="•"/>
            </a:pPr>
            <a:r>
              <a:rPr lang="en-US" dirty="0"/>
              <a:t>Valid QSE Affidavit</a:t>
            </a:r>
            <a:endParaRPr lang="en-ZA" dirty="0"/>
          </a:p>
        </p:txBody>
      </p:sp>
      <p:sp>
        <p:nvSpPr>
          <p:cNvPr id="5" name="TextBox 4">
            <a:extLst>
              <a:ext uri="{FF2B5EF4-FFF2-40B4-BE49-F238E27FC236}">
                <a16:creationId xmlns:a16="http://schemas.microsoft.com/office/drawing/2014/main" id="{96A39059-F65A-9BDC-0223-DE030EEF7119}"/>
              </a:ext>
            </a:extLst>
          </p:cNvPr>
          <p:cNvSpPr txBox="1"/>
          <p:nvPr/>
        </p:nvSpPr>
        <p:spPr>
          <a:xfrm>
            <a:off x="302455" y="4639186"/>
            <a:ext cx="6141753" cy="1200329"/>
          </a:xfrm>
          <a:prstGeom prst="rect">
            <a:avLst/>
          </a:prstGeom>
          <a:noFill/>
        </p:spPr>
        <p:txBody>
          <a:bodyPr wrap="square">
            <a:spAutoFit/>
          </a:bodyPr>
          <a:lstStyle/>
          <a:p>
            <a:pPr>
              <a:buNone/>
            </a:pPr>
            <a:r>
              <a:rPr lang="en-ZA" b="1" dirty="0"/>
              <a:t>Requirements</a:t>
            </a:r>
            <a:r>
              <a:rPr lang="en-ZA" dirty="0"/>
              <a:t>:</a:t>
            </a:r>
          </a:p>
          <a:p>
            <a:r>
              <a:rPr lang="en-ZA" dirty="0"/>
              <a:t>Supporting evidence must be valid on bid closing date </a:t>
            </a:r>
          </a:p>
          <a:p>
            <a:r>
              <a:rPr lang="en-ZA" dirty="0"/>
              <a:t>Be issued in the name of the bidding entity</a:t>
            </a:r>
          </a:p>
          <a:p>
            <a:r>
              <a:rPr lang="en-ZA" dirty="0"/>
              <a:t>Bidder must indicate level and points claimed, and sign SBD6.1</a:t>
            </a:r>
          </a:p>
        </p:txBody>
      </p:sp>
      <p:pic>
        <p:nvPicPr>
          <p:cNvPr id="10" name="Picture 9">
            <a:extLst>
              <a:ext uri="{FF2B5EF4-FFF2-40B4-BE49-F238E27FC236}">
                <a16:creationId xmlns:a16="http://schemas.microsoft.com/office/drawing/2014/main" id="{BCF2593A-B7E5-D7F7-3530-9ABA21DB3B82}"/>
              </a:ext>
            </a:extLst>
          </p:cNvPr>
          <p:cNvPicPr>
            <a:picLocks noChangeAspect="1"/>
          </p:cNvPicPr>
          <p:nvPr/>
        </p:nvPicPr>
        <p:blipFill>
          <a:blip r:embed="rId2"/>
          <a:srcRect l="15179" t="25242" r="60658" b="29322"/>
          <a:stretch>
            <a:fillRect/>
          </a:stretch>
        </p:blipFill>
        <p:spPr>
          <a:xfrm>
            <a:off x="302456" y="1804972"/>
            <a:ext cx="5061632" cy="2920172"/>
          </a:xfrm>
          <a:prstGeom prst="rect">
            <a:avLst/>
          </a:prstGeom>
        </p:spPr>
      </p:pic>
    </p:spTree>
    <p:extLst>
      <p:ext uri="{BB962C8B-B14F-4D97-AF65-F5344CB8AC3E}">
        <p14:creationId xmlns:p14="http://schemas.microsoft.com/office/powerpoint/2010/main" val="3209298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03601FE-2094-3D6E-020A-433138AE1DA8}"/>
              </a:ext>
            </a:extLst>
          </p:cNvPr>
          <p:cNvGrpSpPr/>
          <p:nvPr/>
        </p:nvGrpSpPr>
        <p:grpSpPr>
          <a:xfrm>
            <a:off x="1403648" y="1124744"/>
            <a:ext cx="7237363" cy="4536504"/>
            <a:chOff x="1403648" y="1124744"/>
            <a:chExt cx="7237363" cy="4536504"/>
          </a:xfrm>
        </p:grpSpPr>
        <p:pic>
          <p:nvPicPr>
            <p:cNvPr id="5" name="Picture 4">
              <a:extLst>
                <a:ext uri="{FF2B5EF4-FFF2-40B4-BE49-F238E27FC236}">
                  <a16:creationId xmlns:a16="http://schemas.microsoft.com/office/drawing/2014/main" id="{8F3DCAB2-B054-A608-8E61-9E9D5D84D2C5}"/>
                </a:ext>
              </a:extLst>
            </p:cNvPr>
            <p:cNvPicPr>
              <a:picLocks noChangeAspect="1"/>
            </p:cNvPicPr>
            <p:nvPr/>
          </p:nvPicPr>
          <p:blipFill>
            <a:blip r:embed="rId2"/>
            <a:srcRect l="14563" t="26388" r="60237" b="8933"/>
            <a:stretch>
              <a:fillRect/>
            </a:stretch>
          </p:blipFill>
          <p:spPr>
            <a:xfrm>
              <a:off x="1403648" y="1124744"/>
              <a:ext cx="5760640" cy="4536504"/>
            </a:xfrm>
            <a:prstGeom prst="rect">
              <a:avLst/>
            </a:prstGeom>
          </p:spPr>
        </p:pic>
        <p:sp>
          <p:nvSpPr>
            <p:cNvPr id="7" name="Rectangle 6">
              <a:extLst>
                <a:ext uri="{FF2B5EF4-FFF2-40B4-BE49-F238E27FC236}">
                  <a16:creationId xmlns:a16="http://schemas.microsoft.com/office/drawing/2014/main" id="{FF9636C9-33C3-6D82-DD24-C5828EADEBCC}"/>
                </a:ext>
              </a:extLst>
            </p:cNvPr>
            <p:cNvSpPr/>
            <p:nvPr/>
          </p:nvSpPr>
          <p:spPr>
            <a:xfrm>
              <a:off x="1547664" y="5013176"/>
              <a:ext cx="5616624" cy="648072"/>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a:extLst>
                <a:ext uri="{FF2B5EF4-FFF2-40B4-BE49-F238E27FC236}">
                  <a16:creationId xmlns:a16="http://schemas.microsoft.com/office/drawing/2014/main" id="{2E1F47EB-8D7A-CB4C-3D12-6FB8848CD451}"/>
                </a:ext>
              </a:extLst>
            </p:cNvPr>
            <p:cNvSpPr txBox="1"/>
            <p:nvPr/>
          </p:nvSpPr>
          <p:spPr>
            <a:xfrm>
              <a:off x="6335636" y="3994031"/>
              <a:ext cx="2305375" cy="923330"/>
            </a:xfrm>
            <a:prstGeom prst="rect">
              <a:avLst/>
            </a:prstGeom>
            <a:solidFill>
              <a:schemeClr val="bg1"/>
            </a:solidFill>
          </p:spPr>
          <p:txBody>
            <a:bodyPr wrap="none" rtlCol="0">
              <a:spAutoFit/>
            </a:bodyPr>
            <a:lstStyle/>
            <a:p>
              <a:pPr algn="ctr"/>
              <a:r>
                <a:rPr lang="en-US" dirty="0"/>
                <a:t>POINTS CLAIMED</a:t>
              </a:r>
            </a:p>
            <a:p>
              <a:pPr algn="ctr"/>
              <a:r>
                <a:rPr lang="en-US" dirty="0"/>
                <a:t>(See page 3 of 4 pages</a:t>
              </a:r>
            </a:p>
            <a:p>
              <a:pPr algn="ctr"/>
              <a:r>
                <a:rPr lang="en-US" dirty="0"/>
                <a:t>Par 5 of SBD6.1 Form)</a:t>
              </a:r>
              <a:endParaRPr lang="en-ZA" dirty="0"/>
            </a:p>
          </p:txBody>
        </p:sp>
        <p:sp>
          <p:nvSpPr>
            <p:cNvPr id="10" name="Arrow: Left-Up 9">
              <a:extLst>
                <a:ext uri="{FF2B5EF4-FFF2-40B4-BE49-F238E27FC236}">
                  <a16:creationId xmlns:a16="http://schemas.microsoft.com/office/drawing/2014/main" id="{A9F271D0-A0EB-2F5A-93DC-667649AA27FC}"/>
                </a:ext>
              </a:extLst>
            </p:cNvPr>
            <p:cNvSpPr/>
            <p:nvPr/>
          </p:nvSpPr>
          <p:spPr>
            <a:xfrm>
              <a:off x="7308304" y="4917360"/>
              <a:ext cx="360040" cy="527863"/>
            </a:xfrm>
            <a:prstGeom prst="leftUp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2" name="Rectangle 2">
            <a:extLst>
              <a:ext uri="{FF2B5EF4-FFF2-40B4-BE49-F238E27FC236}">
                <a16:creationId xmlns:a16="http://schemas.microsoft.com/office/drawing/2014/main" id="{92A0E613-4590-D585-D733-6DA484E927AE}"/>
              </a:ext>
            </a:extLst>
          </p:cNvPr>
          <p:cNvSpPr txBox="1">
            <a:spLocks noChangeArrowheads="1"/>
          </p:cNvSpPr>
          <p:nvPr/>
        </p:nvSpPr>
        <p:spPr>
          <a:xfrm>
            <a:off x="1" y="111340"/>
            <a:ext cx="7308304" cy="646331"/>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i="0" u="none" strike="noStrike" cap="none" spc="0" normalizeH="0" baseline="0">
                <a:ln>
                  <a:noFill/>
                </a:ln>
                <a:solidFill>
                  <a:schemeClr val="bg1"/>
                </a:solidFill>
                <a:uLnTx/>
                <a:uFillTx/>
                <a:latin typeface="Arial" pitchFamily="34" charset="0"/>
                <a:ea typeface="+mj-ea"/>
                <a:cs typeface="Arial" pitchFamily="34" charset="0"/>
              </a:defRPr>
            </a:lvl1pPr>
          </a:lstStyle>
          <a:p>
            <a:r>
              <a:rPr lang="en-ZA" dirty="0"/>
              <a:t>Completing the SBD6.1 claim form</a:t>
            </a:r>
          </a:p>
        </p:txBody>
      </p:sp>
    </p:spTree>
    <p:extLst>
      <p:ext uri="{BB962C8B-B14F-4D97-AF65-F5344CB8AC3E}">
        <p14:creationId xmlns:p14="http://schemas.microsoft.com/office/powerpoint/2010/main" val="3579384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F0BC0-E80B-D1B5-3F37-74743397F3D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D9186D8-EF45-20D8-70CA-6F20DF388F27}"/>
              </a:ext>
            </a:extLst>
          </p:cNvPr>
          <p:cNvSpPr txBox="1">
            <a:spLocks noChangeArrowheads="1"/>
          </p:cNvSpPr>
          <p:nvPr/>
        </p:nvSpPr>
        <p:spPr>
          <a:xfrm>
            <a:off x="0" y="116632"/>
            <a:ext cx="9036496" cy="646331"/>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i="0" u="none" strike="noStrike" cap="none" spc="0" normalizeH="0" baseline="0">
                <a:ln>
                  <a:noFill/>
                </a:ln>
                <a:solidFill>
                  <a:schemeClr val="bg1"/>
                </a:solidFill>
                <a:uLnTx/>
                <a:uFillTx/>
                <a:latin typeface="Arial" pitchFamily="34" charset="0"/>
                <a:ea typeface="+mj-ea"/>
                <a:cs typeface="Arial" pitchFamily="34" charset="0"/>
              </a:defRPr>
            </a:lvl1pPr>
          </a:lstStyle>
          <a:p>
            <a:r>
              <a:rPr lang="en-US" dirty="0"/>
              <a:t>Failure to Submit Valid B-BBEE Documents</a:t>
            </a:r>
            <a:endParaRPr lang="en-ZA" dirty="0"/>
          </a:p>
        </p:txBody>
      </p:sp>
      <p:sp>
        <p:nvSpPr>
          <p:cNvPr id="4" name="TextBox 3">
            <a:extLst>
              <a:ext uri="{FF2B5EF4-FFF2-40B4-BE49-F238E27FC236}">
                <a16:creationId xmlns:a16="http://schemas.microsoft.com/office/drawing/2014/main" id="{52CCC517-9073-9320-573A-79B6C5609BE7}"/>
              </a:ext>
            </a:extLst>
          </p:cNvPr>
          <p:cNvSpPr txBox="1"/>
          <p:nvPr/>
        </p:nvSpPr>
        <p:spPr>
          <a:xfrm>
            <a:off x="1619672" y="1700808"/>
            <a:ext cx="5652628" cy="3477875"/>
          </a:xfrm>
          <a:prstGeom prst="rect">
            <a:avLst/>
          </a:prstGeom>
          <a:noFill/>
        </p:spPr>
        <p:txBody>
          <a:bodyPr wrap="square">
            <a:spAutoFit/>
          </a:bodyPr>
          <a:lstStyle/>
          <a:p>
            <a:pPr defTabSz="179388"/>
            <a:r>
              <a:rPr lang="en-ZA" sz="2400" dirty="0"/>
              <a:t>❌ Failure to submit valid proof:</a:t>
            </a:r>
          </a:p>
          <a:p>
            <a:pPr defTabSz="179388"/>
            <a:endParaRPr lang="en-ZA" sz="2400" dirty="0"/>
          </a:p>
          <a:p>
            <a:pPr>
              <a:buNone/>
            </a:pPr>
            <a:r>
              <a:rPr lang="en-ZA" sz="2400" dirty="0"/>
              <a:t>Does NOT make the bid non-responsive</a:t>
            </a:r>
          </a:p>
          <a:p>
            <a:pPr>
              <a:buNone/>
            </a:pPr>
            <a:endParaRPr lang="en-ZA" sz="2400" dirty="0"/>
          </a:p>
          <a:p>
            <a:pPr>
              <a:buNone/>
            </a:pPr>
            <a:r>
              <a:rPr lang="en-ZA" sz="2400" dirty="0"/>
              <a:t>However:</a:t>
            </a:r>
          </a:p>
          <a:p>
            <a:pPr>
              <a:buNone/>
            </a:pPr>
            <a:r>
              <a:rPr lang="en-ZA" sz="3200" dirty="0">
                <a:solidFill>
                  <a:srgbClr val="00CC00"/>
                </a:solidFill>
              </a:rPr>
              <a:t>✔</a:t>
            </a:r>
            <a:r>
              <a:rPr lang="en-ZA" sz="2400" dirty="0">
                <a:solidFill>
                  <a:srgbClr val="00CC00"/>
                </a:solidFill>
              </a:rPr>
              <a:t> </a:t>
            </a:r>
            <a:r>
              <a:rPr lang="en-ZA" sz="2400" dirty="0"/>
              <a:t>Bid proceeds to evaluation</a:t>
            </a:r>
          </a:p>
          <a:p>
            <a:pPr>
              <a:buNone/>
            </a:pPr>
            <a:endParaRPr lang="en-ZA" sz="2400" dirty="0"/>
          </a:p>
          <a:p>
            <a:pPr>
              <a:buNone/>
            </a:pPr>
            <a:r>
              <a:rPr lang="en-ZA" sz="4400" b="1" dirty="0">
                <a:solidFill>
                  <a:srgbClr val="FF0000"/>
                </a:solidFill>
              </a:rPr>
              <a:t>!</a:t>
            </a:r>
            <a:r>
              <a:rPr lang="en-ZA" sz="2400" b="1" dirty="0"/>
              <a:t> </a:t>
            </a:r>
            <a:r>
              <a:rPr lang="en-ZA" sz="2400" dirty="0"/>
              <a:t>Bid receives 0 preference points</a:t>
            </a:r>
          </a:p>
        </p:txBody>
      </p:sp>
    </p:spTree>
    <p:extLst>
      <p:ext uri="{BB962C8B-B14F-4D97-AF65-F5344CB8AC3E}">
        <p14:creationId xmlns:p14="http://schemas.microsoft.com/office/powerpoint/2010/main" val="762690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1F21E-AC53-3A24-1D4C-7ED16FA0BCB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8F3FDEF-F8E3-CD30-1B0A-5AF6F0C3C0C4}"/>
              </a:ext>
            </a:extLst>
          </p:cNvPr>
          <p:cNvSpPr txBox="1">
            <a:spLocks noChangeArrowheads="1"/>
          </p:cNvSpPr>
          <p:nvPr/>
        </p:nvSpPr>
        <p:spPr>
          <a:xfrm>
            <a:off x="0" y="116632"/>
            <a:ext cx="9036496" cy="646331"/>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i="0" u="none" strike="noStrike" cap="none" spc="0" normalizeH="0" baseline="0">
                <a:ln>
                  <a:noFill/>
                </a:ln>
                <a:solidFill>
                  <a:schemeClr val="bg1"/>
                </a:solidFill>
                <a:uLnTx/>
                <a:uFillTx/>
                <a:latin typeface="Arial" pitchFamily="34" charset="0"/>
                <a:ea typeface="+mj-ea"/>
                <a:cs typeface="Arial" pitchFamily="34" charset="0"/>
              </a:defRPr>
            </a:lvl1pPr>
          </a:lstStyle>
          <a:p>
            <a:r>
              <a:rPr lang="en-ZA" dirty="0"/>
              <a:t>SBD6.1 claims in Multi-Entity Bids </a:t>
            </a:r>
          </a:p>
        </p:txBody>
      </p:sp>
      <p:sp>
        <p:nvSpPr>
          <p:cNvPr id="5" name="TextBox 4">
            <a:extLst>
              <a:ext uri="{FF2B5EF4-FFF2-40B4-BE49-F238E27FC236}">
                <a16:creationId xmlns:a16="http://schemas.microsoft.com/office/drawing/2014/main" id="{FAB6DABF-30F2-0F14-4FED-2AFE99FC6F90}"/>
              </a:ext>
            </a:extLst>
          </p:cNvPr>
          <p:cNvSpPr txBox="1"/>
          <p:nvPr/>
        </p:nvSpPr>
        <p:spPr>
          <a:xfrm>
            <a:off x="107504" y="1196752"/>
            <a:ext cx="8496944" cy="1938992"/>
          </a:xfrm>
          <a:prstGeom prst="rect">
            <a:avLst/>
          </a:prstGeom>
          <a:noFill/>
        </p:spPr>
        <p:txBody>
          <a:bodyPr wrap="square">
            <a:spAutoFit/>
          </a:bodyPr>
          <a:lstStyle/>
          <a:p>
            <a:pPr>
              <a:buNone/>
            </a:pPr>
            <a:r>
              <a:rPr lang="en-ZA" sz="2000" dirty="0"/>
              <a:t>Bids received from a multi-entity bidding enterprise where bidder is not the applicant, as per Section 7.13 and Section 9.4. </a:t>
            </a:r>
          </a:p>
          <a:p>
            <a:pPr>
              <a:buNone/>
            </a:pPr>
            <a:endParaRPr lang="en-ZA" sz="2000" dirty="0"/>
          </a:p>
          <a:p>
            <a:pPr>
              <a:buNone/>
            </a:pPr>
            <a:r>
              <a:rPr lang="en-ZA" sz="2000" dirty="0"/>
              <a:t>Preferential Points Claim Requirements:</a:t>
            </a:r>
          </a:p>
          <a:p>
            <a:pPr>
              <a:buNone/>
            </a:pPr>
            <a:r>
              <a:rPr lang="en-ZA" sz="2000" dirty="0"/>
              <a:t>	Both </a:t>
            </a:r>
            <a:r>
              <a:rPr lang="en-ZA" sz="2000" b="1" dirty="0"/>
              <a:t>bidder</a:t>
            </a:r>
            <a:r>
              <a:rPr lang="en-ZA" sz="2000" dirty="0"/>
              <a:t> </a:t>
            </a:r>
            <a:r>
              <a:rPr lang="en-ZA" sz="2000" b="1" dirty="0"/>
              <a:t>and applicant </a:t>
            </a:r>
            <a:r>
              <a:rPr lang="en-ZA" sz="2000" dirty="0"/>
              <a:t>must submit:</a:t>
            </a:r>
          </a:p>
          <a:p>
            <a:r>
              <a:rPr lang="en-ZA" sz="2000" dirty="0"/>
              <a:t>	B-BBEE Certificates or EME/QSE Affidavits</a:t>
            </a:r>
          </a:p>
        </p:txBody>
      </p:sp>
      <p:sp>
        <p:nvSpPr>
          <p:cNvPr id="7" name="TextBox 6">
            <a:extLst>
              <a:ext uri="{FF2B5EF4-FFF2-40B4-BE49-F238E27FC236}">
                <a16:creationId xmlns:a16="http://schemas.microsoft.com/office/drawing/2014/main" id="{76C9A7C5-28C6-A09B-7AE3-860C9A8697E0}"/>
              </a:ext>
            </a:extLst>
          </p:cNvPr>
          <p:cNvSpPr txBox="1"/>
          <p:nvPr/>
        </p:nvSpPr>
        <p:spPr>
          <a:xfrm>
            <a:off x="35496" y="3333172"/>
            <a:ext cx="9036496" cy="1938992"/>
          </a:xfrm>
          <a:prstGeom prst="rect">
            <a:avLst/>
          </a:prstGeom>
          <a:solidFill>
            <a:schemeClr val="accent1">
              <a:lumMod val="20000"/>
              <a:lumOff val="80000"/>
            </a:schemeClr>
          </a:solidFill>
        </p:spPr>
        <p:txBody>
          <a:bodyPr wrap="square">
            <a:spAutoFit/>
          </a:bodyPr>
          <a:lstStyle/>
          <a:p>
            <a:pPr>
              <a:buNone/>
            </a:pPr>
            <a:r>
              <a:rPr lang="en-ZA" sz="2000" dirty="0"/>
              <a:t>Preference points will be allocated:</a:t>
            </a:r>
          </a:p>
          <a:p>
            <a:pPr>
              <a:buNone/>
            </a:pPr>
            <a:r>
              <a:rPr lang="en-ZA" sz="2000" b="1" dirty="0"/>
              <a:t>Option 1</a:t>
            </a:r>
          </a:p>
          <a:p>
            <a:r>
              <a:rPr lang="en-ZA" sz="2000" dirty="0"/>
              <a:t>Based on agreed percentage contribution towards tender execution in the agreement</a:t>
            </a:r>
          </a:p>
          <a:p>
            <a:r>
              <a:rPr lang="en-ZA" sz="2000" b="1" dirty="0"/>
              <a:t>Option 2</a:t>
            </a:r>
          </a:p>
          <a:p>
            <a:r>
              <a:rPr lang="en-ZA" sz="2000" dirty="0"/>
              <a:t>If no percentage contribution is specified: </a:t>
            </a:r>
          </a:p>
          <a:p>
            <a:r>
              <a:rPr lang="en-ZA" sz="2000" dirty="0"/>
              <a:t>Lowest applicable B-BBEE score applies</a:t>
            </a:r>
          </a:p>
        </p:txBody>
      </p:sp>
    </p:spTree>
    <p:extLst>
      <p:ext uri="{BB962C8B-B14F-4D97-AF65-F5344CB8AC3E}">
        <p14:creationId xmlns:p14="http://schemas.microsoft.com/office/powerpoint/2010/main" val="310258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D26EE-00EA-26E1-DA8A-B6CC0375A98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F153E173-13EF-52BB-CCD1-5B8E4D684AB5}"/>
              </a:ext>
            </a:extLst>
          </p:cNvPr>
          <p:cNvSpPr txBox="1">
            <a:spLocks noChangeArrowheads="1"/>
          </p:cNvSpPr>
          <p:nvPr/>
        </p:nvSpPr>
        <p:spPr>
          <a:xfrm>
            <a:off x="0" y="116632"/>
            <a:ext cx="9036496" cy="646331"/>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i="0" u="none" strike="noStrike" cap="none" spc="0" normalizeH="0" baseline="0">
                <a:ln>
                  <a:noFill/>
                </a:ln>
                <a:solidFill>
                  <a:schemeClr val="bg1"/>
                </a:solidFill>
                <a:uLnTx/>
                <a:uFillTx/>
                <a:latin typeface="Arial" pitchFamily="34" charset="0"/>
                <a:ea typeface="+mj-ea"/>
                <a:cs typeface="Arial" pitchFamily="34" charset="0"/>
              </a:defRPr>
            </a:lvl1pPr>
          </a:lstStyle>
          <a:p>
            <a:r>
              <a:rPr lang="en-US" dirty="0"/>
              <a:t>Phase III: </a:t>
            </a:r>
            <a:r>
              <a:rPr lang="en-ZA" dirty="0"/>
              <a:t>Bid Ranking</a:t>
            </a:r>
          </a:p>
        </p:txBody>
      </p:sp>
      <p:graphicFrame>
        <p:nvGraphicFramePr>
          <p:cNvPr id="3" name="Table 2">
            <a:extLst>
              <a:ext uri="{FF2B5EF4-FFF2-40B4-BE49-F238E27FC236}">
                <a16:creationId xmlns:a16="http://schemas.microsoft.com/office/drawing/2014/main" id="{46A86FD1-10AC-21DF-DE3E-08234034998B}"/>
              </a:ext>
            </a:extLst>
          </p:cNvPr>
          <p:cNvGraphicFramePr>
            <a:graphicFrameLocks noGrp="1"/>
          </p:cNvGraphicFramePr>
          <p:nvPr>
            <p:extLst>
              <p:ext uri="{D42A27DB-BD31-4B8C-83A1-F6EECF244321}">
                <p14:modId xmlns:p14="http://schemas.microsoft.com/office/powerpoint/2010/main" val="560632967"/>
              </p:ext>
            </p:extLst>
          </p:nvPr>
        </p:nvGraphicFramePr>
        <p:xfrm>
          <a:off x="971600" y="2204864"/>
          <a:ext cx="5904656" cy="1463040"/>
        </p:xfrm>
        <a:graphic>
          <a:graphicData uri="http://schemas.openxmlformats.org/drawingml/2006/table">
            <a:tbl>
              <a:tblPr/>
              <a:tblGrid>
                <a:gridCol w="2952328">
                  <a:extLst>
                    <a:ext uri="{9D8B030D-6E8A-4147-A177-3AD203B41FA5}">
                      <a16:colId xmlns:a16="http://schemas.microsoft.com/office/drawing/2014/main" val="1849582218"/>
                    </a:ext>
                  </a:extLst>
                </a:gridCol>
                <a:gridCol w="2952328">
                  <a:extLst>
                    <a:ext uri="{9D8B030D-6E8A-4147-A177-3AD203B41FA5}">
                      <a16:colId xmlns:a16="http://schemas.microsoft.com/office/drawing/2014/main" val="2197021017"/>
                    </a:ext>
                  </a:extLst>
                </a:gridCol>
              </a:tblGrid>
              <a:tr h="0">
                <a:tc>
                  <a:txBody>
                    <a:bodyPr/>
                    <a:lstStyle/>
                    <a:p>
                      <a:pPr>
                        <a:buNone/>
                      </a:pPr>
                      <a:r>
                        <a:rPr lang="en-ZA" b="1" dirty="0"/>
                        <a:t>Evaluation Component</a:t>
                      </a:r>
                    </a:p>
                  </a:txBody>
                  <a:tcPr anchor="ctr">
                    <a:lnL>
                      <a:noFill/>
                    </a:lnL>
                    <a:lnR>
                      <a:noFill/>
                    </a:lnR>
                    <a:lnT>
                      <a:noFill/>
                    </a:lnT>
                    <a:lnB>
                      <a:noFill/>
                    </a:lnB>
                    <a:noFill/>
                  </a:tcPr>
                </a:tc>
                <a:tc>
                  <a:txBody>
                    <a:bodyPr/>
                    <a:lstStyle/>
                    <a:p>
                      <a:pPr>
                        <a:buNone/>
                      </a:pPr>
                      <a:r>
                        <a:rPr lang="en-ZA" dirty="0"/>
                        <a:t>Maximum Points</a:t>
                      </a:r>
                    </a:p>
                  </a:txBody>
                  <a:tcPr anchor="ctr">
                    <a:lnL>
                      <a:noFill/>
                    </a:lnL>
                    <a:lnR>
                      <a:noFill/>
                    </a:lnR>
                    <a:lnT>
                      <a:noFill/>
                    </a:lnT>
                    <a:lnB>
                      <a:noFill/>
                    </a:lnB>
                    <a:noFill/>
                  </a:tcPr>
                </a:tc>
                <a:extLst>
                  <a:ext uri="{0D108BD9-81ED-4DB2-BD59-A6C34878D82A}">
                    <a16:rowId xmlns:a16="http://schemas.microsoft.com/office/drawing/2014/main" val="3937351818"/>
                  </a:ext>
                </a:extLst>
              </a:tr>
              <a:tr h="0">
                <a:tc>
                  <a:txBody>
                    <a:bodyPr/>
                    <a:lstStyle/>
                    <a:p>
                      <a:pPr>
                        <a:buNone/>
                      </a:pPr>
                      <a:r>
                        <a:rPr lang="en-ZA" b="1" dirty="0"/>
                        <a:t>Price</a:t>
                      </a:r>
                    </a:p>
                  </a:txBody>
                  <a:tcPr anchor="ctr">
                    <a:lnL>
                      <a:noFill/>
                    </a:lnL>
                    <a:lnR>
                      <a:noFill/>
                    </a:lnR>
                    <a:lnT>
                      <a:noFill/>
                    </a:lnT>
                    <a:lnB>
                      <a:noFill/>
                    </a:lnB>
                    <a:noFill/>
                  </a:tcPr>
                </a:tc>
                <a:tc>
                  <a:txBody>
                    <a:bodyPr/>
                    <a:lstStyle/>
                    <a:p>
                      <a:pPr>
                        <a:buNone/>
                      </a:pPr>
                      <a:r>
                        <a:rPr lang="en-ZA"/>
                        <a:t>90</a:t>
                      </a:r>
                    </a:p>
                  </a:txBody>
                  <a:tcPr anchor="ctr">
                    <a:lnL>
                      <a:noFill/>
                    </a:lnL>
                    <a:lnR>
                      <a:noFill/>
                    </a:lnR>
                    <a:lnT>
                      <a:noFill/>
                    </a:lnT>
                    <a:lnB>
                      <a:noFill/>
                    </a:lnB>
                    <a:noFill/>
                  </a:tcPr>
                </a:tc>
                <a:extLst>
                  <a:ext uri="{0D108BD9-81ED-4DB2-BD59-A6C34878D82A}">
                    <a16:rowId xmlns:a16="http://schemas.microsoft.com/office/drawing/2014/main" val="2324091313"/>
                  </a:ext>
                </a:extLst>
              </a:tr>
              <a:tr h="0">
                <a:tc>
                  <a:txBody>
                    <a:bodyPr/>
                    <a:lstStyle/>
                    <a:p>
                      <a:pPr>
                        <a:buNone/>
                      </a:pPr>
                      <a:r>
                        <a:rPr lang="en-ZA" b="1" dirty="0"/>
                        <a:t>B-BBEE</a:t>
                      </a:r>
                    </a:p>
                  </a:txBody>
                  <a:tcPr anchor="ctr">
                    <a:lnL>
                      <a:noFill/>
                    </a:lnL>
                    <a:lnR>
                      <a:noFill/>
                    </a:lnR>
                    <a:lnT>
                      <a:noFill/>
                    </a:lnT>
                    <a:lnB>
                      <a:noFill/>
                    </a:lnB>
                    <a:noFill/>
                  </a:tcPr>
                </a:tc>
                <a:tc>
                  <a:txBody>
                    <a:bodyPr/>
                    <a:lstStyle/>
                    <a:p>
                      <a:pPr>
                        <a:buNone/>
                      </a:pPr>
                      <a:r>
                        <a:rPr lang="en-ZA"/>
                        <a:t>10</a:t>
                      </a:r>
                    </a:p>
                  </a:txBody>
                  <a:tcPr anchor="ctr">
                    <a:lnL>
                      <a:noFill/>
                    </a:lnL>
                    <a:lnR>
                      <a:noFill/>
                    </a:lnR>
                    <a:lnT>
                      <a:noFill/>
                    </a:lnT>
                    <a:lnB>
                      <a:noFill/>
                    </a:lnB>
                    <a:noFill/>
                  </a:tcPr>
                </a:tc>
                <a:extLst>
                  <a:ext uri="{0D108BD9-81ED-4DB2-BD59-A6C34878D82A}">
                    <a16:rowId xmlns:a16="http://schemas.microsoft.com/office/drawing/2014/main" val="3448105873"/>
                  </a:ext>
                </a:extLst>
              </a:tr>
              <a:tr h="0">
                <a:tc>
                  <a:txBody>
                    <a:bodyPr/>
                    <a:lstStyle/>
                    <a:p>
                      <a:pPr>
                        <a:buNone/>
                      </a:pPr>
                      <a:r>
                        <a:rPr lang="en-ZA" b="1" dirty="0"/>
                        <a:t>Total</a:t>
                      </a:r>
                    </a:p>
                  </a:txBody>
                  <a:tcPr anchor="ctr">
                    <a:lnL>
                      <a:noFill/>
                    </a:lnL>
                    <a:lnR>
                      <a:noFill/>
                    </a:lnR>
                    <a:lnT>
                      <a:noFill/>
                    </a:lnT>
                    <a:lnB>
                      <a:noFill/>
                    </a:lnB>
                    <a:noFill/>
                  </a:tcPr>
                </a:tc>
                <a:tc>
                  <a:txBody>
                    <a:bodyPr/>
                    <a:lstStyle/>
                    <a:p>
                      <a:pPr>
                        <a:buNone/>
                      </a:pPr>
                      <a:r>
                        <a:rPr lang="en-ZA" dirty="0"/>
                        <a:t>100</a:t>
                      </a:r>
                    </a:p>
                  </a:txBody>
                  <a:tcPr anchor="ctr">
                    <a:lnL>
                      <a:noFill/>
                    </a:lnL>
                    <a:lnR>
                      <a:noFill/>
                    </a:lnR>
                    <a:lnT>
                      <a:noFill/>
                    </a:lnT>
                    <a:lnB>
                      <a:noFill/>
                    </a:lnB>
                    <a:noFill/>
                  </a:tcPr>
                </a:tc>
                <a:extLst>
                  <a:ext uri="{0D108BD9-81ED-4DB2-BD59-A6C34878D82A}">
                    <a16:rowId xmlns:a16="http://schemas.microsoft.com/office/drawing/2014/main" val="1627895970"/>
                  </a:ext>
                </a:extLst>
              </a:tr>
            </a:tbl>
          </a:graphicData>
        </a:graphic>
      </p:graphicFrame>
      <p:sp>
        <p:nvSpPr>
          <p:cNvPr id="6" name="TextBox 5">
            <a:extLst>
              <a:ext uri="{FF2B5EF4-FFF2-40B4-BE49-F238E27FC236}">
                <a16:creationId xmlns:a16="http://schemas.microsoft.com/office/drawing/2014/main" id="{969B37E7-9682-0A87-9802-6383698F9A00}"/>
              </a:ext>
            </a:extLst>
          </p:cNvPr>
          <p:cNvSpPr txBox="1"/>
          <p:nvPr/>
        </p:nvSpPr>
        <p:spPr>
          <a:xfrm>
            <a:off x="53752" y="1196752"/>
            <a:ext cx="8928992" cy="707886"/>
          </a:xfrm>
          <a:prstGeom prst="rect">
            <a:avLst/>
          </a:prstGeom>
          <a:solidFill>
            <a:schemeClr val="accent5">
              <a:lumMod val="20000"/>
              <a:lumOff val="80000"/>
            </a:schemeClr>
          </a:solidFill>
        </p:spPr>
        <p:txBody>
          <a:bodyPr wrap="square">
            <a:spAutoFit/>
          </a:bodyPr>
          <a:lstStyle/>
          <a:p>
            <a:pPr>
              <a:buNone/>
            </a:pPr>
            <a:r>
              <a:rPr lang="en-ZA" sz="2000" dirty="0"/>
              <a:t>Total points determine ranking.</a:t>
            </a:r>
          </a:p>
          <a:p>
            <a:pPr>
              <a:buNone/>
            </a:pPr>
            <a:r>
              <a:rPr lang="en-ZA" sz="2000" dirty="0"/>
              <a:t>	Highest total score = Highest ranked bidder</a:t>
            </a:r>
          </a:p>
        </p:txBody>
      </p:sp>
      <p:sp>
        <p:nvSpPr>
          <p:cNvPr id="9" name="TextBox 8">
            <a:extLst>
              <a:ext uri="{FF2B5EF4-FFF2-40B4-BE49-F238E27FC236}">
                <a16:creationId xmlns:a16="http://schemas.microsoft.com/office/drawing/2014/main" id="{9F2368E1-F680-7AF4-7190-97566E3887FA}"/>
              </a:ext>
            </a:extLst>
          </p:cNvPr>
          <p:cNvSpPr txBox="1"/>
          <p:nvPr/>
        </p:nvSpPr>
        <p:spPr>
          <a:xfrm>
            <a:off x="968030" y="3969266"/>
            <a:ext cx="5688632" cy="1323439"/>
          </a:xfrm>
          <a:prstGeom prst="rect">
            <a:avLst/>
          </a:prstGeom>
          <a:solidFill>
            <a:schemeClr val="accent1">
              <a:lumMod val="20000"/>
              <a:lumOff val="80000"/>
            </a:schemeClr>
          </a:solidFill>
        </p:spPr>
        <p:txBody>
          <a:bodyPr wrap="square">
            <a:spAutoFit/>
          </a:bodyPr>
          <a:lstStyle/>
          <a:p>
            <a:pPr>
              <a:buNone/>
            </a:pPr>
            <a:r>
              <a:rPr lang="en-ZA" sz="2000" dirty="0"/>
              <a:t>Subject to:</a:t>
            </a:r>
          </a:p>
          <a:p>
            <a:pPr lvl="1"/>
            <a:r>
              <a:rPr lang="en-ZA" sz="2000" dirty="0"/>
              <a:t>Responsiveness </a:t>
            </a:r>
          </a:p>
          <a:p>
            <a:pPr lvl="1"/>
            <a:r>
              <a:rPr lang="en-ZA" sz="2000" dirty="0"/>
              <a:t>Technical compliance </a:t>
            </a:r>
          </a:p>
          <a:p>
            <a:pPr lvl="1"/>
            <a:r>
              <a:rPr lang="en-ZA" sz="2000" dirty="0"/>
              <a:t>Objective criteria &amp; award conditions (SRCC)</a:t>
            </a:r>
          </a:p>
        </p:txBody>
      </p:sp>
    </p:spTree>
    <p:extLst>
      <p:ext uri="{BB962C8B-B14F-4D97-AF65-F5344CB8AC3E}">
        <p14:creationId xmlns:p14="http://schemas.microsoft.com/office/powerpoint/2010/main" val="2807191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50A45-C85E-83F7-35BC-B7FAB83604E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9069587-AB81-4B4D-FFC4-CAB75117FF38}"/>
              </a:ext>
            </a:extLst>
          </p:cNvPr>
          <p:cNvSpPr txBox="1">
            <a:spLocks noChangeArrowheads="1"/>
          </p:cNvSpPr>
          <p:nvPr/>
        </p:nvSpPr>
        <p:spPr>
          <a:xfrm>
            <a:off x="0" y="116632"/>
            <a:ext cx="9036496" cy="646331"/>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i="0" u="none" strike="noStrike" cap="none" spc="0" normalizeH="0" baseline="0">
                <a:ln>
                  <a:noFill/>
                </a:ln>
                <a:solidFill>
                  <a:schemeClr val="bg1"/>
                </a:solidFill>
                <a:uLnTx/>
                <a:uFillTx/>
                <a:latin typeface="Arial" pitchFamily="34" charset="0"/>
                <a:ea typeface="+mj-ea"/>
                <a:cs typeface="Arial" pitchFamily="34" charset="0"/>
              </a:defRPr>
            </a:lvl1pPr>
          </a:lstStyle>
          <a:p>
            <a:r>
              <a:rPr lang="en-US" dirty="0"/>
              <a:t>General Notes on claim submissions</a:t>
            </a:r>
            <a:endParaRPr lang="en-ZA" dirty="0"/>
          </a:p>
        </p:txBody>
      </p:sp>
      <p:sp>
        <p:nvSpPr>
          <p:cNvPr id="4" name="TextBox 3">
            <a:extLst>
              <a:ext uri="{FF2B5EF4-FFF2-40B4-BE49-F238E27FC236}">
                <a16:creationId xmlns:a16="http://schemas.microsoft.com/office/drawing/2014/main" id="{87CF4F40-98C6-21B9-59CB-8C70B88971EE}"/>
              </a:ext>
            </a:extLst>
          </p:cNvPr>
          <p:cNvSpPr txBox="1"/>
          <p:nvPr/>
        </p:nvSpPr>
        <p:spPr>
          <a:xfrm>
            <a:off x="232767" y="1988840"/>
            <a:ext cx="8678466" cy="1938992"/>
          </a:xfrm>
          <a:prstGeom prst="rect">
            <a:avLst/>
          </a:prstGeom>
          <a:noFill/>
        </p:spPr>
        <p:txBody>
          <a:bodyPr wrap="none" rtlCol="0">
            <a:spAutoFit/>
          </a:bodyPr>
          <a:lstStyle/>
          <a:p>
            <a:r>
              <a:rPr lang="en-US" sz="2400" dirty="0"/>
              <a:t>Read the SRCC carefully</a:t>
            </a:r>
          </a:p>
          <a:p>
            <a:endParaRPr lang="en-US" sz="2400" dirty="0"/>
          </a:p>
          <a:p>
            <a:r>
              <a:rPr lang="en-US" sz="2400" dirty="0"/>
              <a:t>Be sure to complete each document very thoroughly</a:t>
            </a:r>
          </a:p>
          <a:p>
            <a:r>
              <a:rPr lang="en-US" sz="2400" dirty="0"/>
              <a:t> </a:t>
            </a:r>
          </a:p>
          <a:p>
            <a:r>
              <a:rPr lang="en-US" sz="2400" dirty="0"/>
              <a:t>Submit appropriate supporting documents to substantiate any claim</a:t>
            </a:r>
            <a:endParaRPr lang="en-ZA" sz="2400" dirty="0"/>
          </a:p>
        </p:txBody>
      </p:sp>
    </p:spTree>
    <p:extLst>
      <p:ext uri="{BB962C8B-B14F-4D97-AF65-F5344CB8AC3E}">
        <p14:creationId xmlns:p14="http://schemas.microsoft.com/office/powerpoint/2010/main" val="357330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2CD7C-B6CD-96E8-7F2A-A1AE4569B81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A545E3B-05BD-B45F-2D49-11D1315FE3F2}"/>
              </a:ext>
            </a:extLst>
          </p:cNvPr>
          <p:cNvSpPr txBox="1">
            <a:spLocks noChangeArrowheads="1"/>
          </p:cNvSpPr>
          <p:nvPr/>
        </p:nvSpPr>
        <p:spPr>
          <a:xfrm>
            <a:off x="0" y="0"/>
            <a:ext cx="5562600" cy="827956"/>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dirty="0">
                <a:solidFill>
                  <a:schemeClr val="bg1"/>
                </a:solidFill>
                <a:latin typeface="Arial" pitchFamily="34" charset="0"/>
                <a:cs typeface="Arial" pitchFamily="34" charset="0"/>
              </a:rPr>
              <a:t>Presentation of Tender Documents</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2F32F696-37E5-DA7D-4672-411E45F8847A}"/>
              </a:ext>
            </a:extLst>
          </p:cNvPr>
          <p:cNvSpPr txBox="1"/>
          <p:nvPr/>
        </p:nvSpPr>
        <p:spPr>
          <a:xfrm>
            <a:off x="107504" y="1196752"/>
            <a:ext cx="8783731" cy="4334520"/>
          </a:xfrm>
          <a:prstGeom prst="rect">
            <a:avLst/>
          </a:prstGeom>
          <a:noFill/>
        </p:spPr>
        <p:txBody>
          <a:bodyPr wrap="square">
            <a:spAutoFit/>
          </a:bodyPr>
          <a:lstStyle/>
          <a:p>
            <a:r>
              <a:rPr lang="en-ZA" b="1" dirty="0">
                <a:latin typeface="Arial" panose="020B0604020202020204" pitchFamily="34" charset="0"/>
                <a:cs typeface="Arial" panose="020B0604020202020204" pitchFamily="34" charset="0"/>
              </a:rPr>
              <a:t>Bid submitted in a sealed package / envelope </a:t>
            </a:r>
            <a:r>
              <a:rPr lang="en-ZA" dirty="0">
                <a:latin typeface="Arial" panose="020B0604020202020204" pitchFamily="34" charset="0"/>
                <a:cs typeface="Arial" panose="020B0604020202020204" pitchFamily="34" charset="0"/>
              </a:rPr>
              <a:t>- clearly indicating: </a:t>
            </a:r>
            <a:endParaRPr lang="en-ZA" sz="1100" dirty="0">
              <a:latin typeface="Arial" pitchFamily="34" charset="0"/>
              <a:cs typeface="Arial"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full name and address of the bidder, </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return address </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the bid number </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closing date</a:t>
            </a:r>
          </a:p>
          <a:p>
            <a:pPr>
              <a:lnSpc>
                <a:spcPct val="150000"/>
              </a:lnSpc>
            </a:pPr>
            <a:r>
              <a:rPr lang="en-ZA" b="1" dirty="0">
                <a:latin typeface="Arial" panose="020B0604020202020204" pitchFamily="34" charset="0"/>
                <a:cs typeface="Arial" panose="020B0604020202020204" pitchFamily="34" charset="0"/>
              </a:rPr>
              <a:t>The single envelope / package consisting of 3 Sets</a:t>
            </a:r>
          </a:p>
          <a:p>
            <a:pPr>
              <a:lnSpc>
                <a:spcPct val="150000"/>
              </a:lnSpc>
            </a:pPr>
            <a:r>
              <a:rPr lang="en-ZA" b="1" dirty="0">
                <a:latin typeface="Arial" panose="020B0604020202020204" pitchFamily="34" charset="0"/>
                <a:cs typeface="Arial" panose="020B0604020202020204" pitchFamily="34" charset="0"/>
              </a:rPr>
              <a:t>Set 1:</a:t>
            </a:r>
            <a:r>
              <a:rPr lang="en-ZA" dirty="0">
                <a:latin typeface="Arial" panose="020B0604020202020204" pitchFamily="34" charset="0"/>
                <a:cs typeface="Arial" panose="020B0604020202020204" pitchFamily="34" charset="0"/>
              </a:rPr>
              <a:t> Signed hard-copy legally binding bid.</a:t>
            </a:r>
          </a:p>
          <a:p>
            <a:pPr marL="742950" lvl="1" indent="-285750">
              <a:lnSpc>
                <a:spcPct val="150000"/>
              </a:lnSpc>
              <a:buFont typeface="Arial" panose="020B0604020202020204" pitchFamily="34" charset="0"/>
              <a:buChar char="•"/>
            </a:pPr>
            <a:r>
              <a:rPr lang="en-GB" dirty="0">
                <a:latin typeface="Arial" pitchFamily="34" charset="0"/>
                <a:cs typeface="Arial" pitchFamily="34" charset="0"/>
              </a:rPr>
              <a:t>All hard-copy documents must be signed</a:t>
            </a:r>
          </a:p>
          <a:p>
            <a:pPr marL="742950" lvl="1" indent="-285750">
              <a:lnSpc>
                <a:spcPct val="150000"/>
              </a:lnSpc>
              <a:buFont typeface="Arial" panose="020B0604020202020204" pitchFamily="34" charset="0"/>
              <a:buChar char="•"/>
            </a:pPr>
            <a:r>
              <a:rPr lang="en-GB" dirty="0">
                <a:latin typeface="Arial" pitchFamily="34" charset="0"/>
                <a:cs typeface="Arial" pitchFamily="34" charset="0"/>
              </a:rPr>
              <a:t>Sequence in bid file as per checklist (Annexure A)</a:t>
            </a:r>
          </a:p>
          <a:p>
            <a:pPr marL="742950" lvl="1" indent="-285750">
              <a:lnSpc>
                <a:spcPct val="150000"/>
              </a:lnSpc>
              <a:buFont typeface="Arial" panose="020B0604020202020204" pitchFamily="34" charset="0"/>
              <a:buChar char="•"/>
            </a:pPr>
            <a:r>
              <a:rPr lang="en-GB" dirty="0">
                <a:latin typeface="Arial" pitchFamily="34" charset="0"/>
                <a:cs typeface="Arial" pitchFamily="34" charset="0"/>
              </a:rPr>
              <a:t>Separated by section tabs.</a:t>
            </a:r>
          </a:p>
          <a:p>
            <a:pPr>
              <a:lnSpc>
                <a:spcPct val="150000"/>
              </a:lnSpc>
            </a:pPr>
            <a:r>
              <a:rPr lang="en-ZA" b="1" dirty="0">
                <a:latin typeface="Arial" panose="020B0604020202020204" pitchFamily="34" charset="0"/>
                <a:cs typeface="Arial" panose="020B0604020202020204" pitchFamily="34" charset="0"/>
              </a:rPr>
              <a:t>Set 2:</a:t>
            </a:r>
            <a:r>
              <a:rPr lang="en-ZA" dirty="0">
                <a:latin typeface="Arial" panose="020B0604020202020204" pitchFamily="34" charset="0"/>
                <a:cs typeface="Arial" panose="020B0604020202020204" pitchFamily="34" charset="0"/>
              </a:rPr>
              <a:t> PDF scan of the complete signed Set 1 (on USB)</a:t>
            </a:r>
          </a:p>
          <a:p>
            <a:pPr>
              <a:lnSpc>
                <a:spcPct val="150000"/>
              </a:lnSpc>
            </a:pPr>
            <a:r>
              <a:rPr lang="en-ZA" b="1" dirty="0">
                <a:latin typeface="Arial" panose="020B0604020202020204" pitchFamily="34" charset="0"/>
                <a:cs typeface="Arial" panose="020B0604020202020204" pitchFamily="34" charset="0"/>
              </a:rPr>
              <a:t>Set 3:</a:t>
            </a:r>
            <a:r>
              <a:rPr lang="en-ZA" dirty="0">
                <a:latin typeface="Arial" panose="020B0604020202020204" pitchFamily="34" charset="0"/>
                <a:cs typeface="Arial" panose="020B0604020202020204" pitchFamily="34" charset="0"/>
              </a:rPr>
              <a:t> Original editable Excel files (on same USB)</a:t>
            </a:r>
          </a:p>
        </p:txBody>
      </p:sp>
    </p:spTree>
    <p:extLst>
      <p:ext uri="{BB962C8B-B14F-4D97-AF65-F5344CB8AC3E}">
        <p14:creationId xmlns:p14="http://schemas.microsoft.com/office/powerpoint/2010/main" val="2725364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91" y="1124744"/>
            <a:ext cx="8932804" cy="4916731"/>
          </a:xfrm>
          <a:prstGeom prst="rect">
            <a:avLst/>
          </a:prstGeom>
          <a:noFill/>
        </p:spPr>
        <p:txBody>
          <a:bodyPr wrap="square" rtlCol="0">
            <a:spAutoFit/>
          </a:bodyPr>
          <a:lstStyle/>
          <a:p>
            <a:pPr marL="84535" lvl="1">
              <a:lnSpc>
                <a:spcPct val="150000"/>
              </a:lnSpc>
            </a:pPr>
            <a:r>
              <a:rPr lang="en-GB" b="1" dirty="0">
                <a:solidFill>
                  <a:schemeClr val="accent5"/>
                </a:solidFill>
                <a:latin typeface="Arial" panose="020B0604020202020204" pitchFamily="34" charset="0"/>
                <a:cs typeface="Arial" panose="020B0604020202020204" pitchFamily="34" charset="0"/>
              </a:rPr>
              <a:t>The National Department of Health reserves the right to:</a:t>
            </a:r>
          </a:p>
          <a:p>
            <a:pPr marL="84535" lvl="1">
              <a:lnSpc>
                <a:spcPct val="150000"/>
              </a:lnSpc>
            </a:pPr>
            <a:endParaRPr lang="en-GB" dirty="0">
              <a:latin typeface="Arial" panose="020B0604020202020204" pitchFamily="34" charset="0"/>
              <a:cs typeface="Arial" panose="020B0604020202020204" pitchFamily="34" charset="0"/>
            </a:endParaRPr>
          </a:p>
          <a:p>
            <a:pPr marL="298847" lvl="1" indent="-214313">
              <a:lnSpc>
                <a:spcPct val="150000"/>
              </a:lnSpc>
              <a:buFont typeface="Wingdings" panose="05000000000000000000" pitchFamily="2" charset="2"/>
              <a:buChar char="ü"/>
            </a:pPr>
            <a:r>
              <a:rPr lang="en-GB" b="1" dirty="0">
                <a:solidFill>
                  <a:schemeClr val="accent6"/>
                </a:solidFill>
                <a:latin typeface="Arial" panose="020B0604020202020204" pitchFamily="34" charset="0"/>
                <a:cs typeface="Arial" panose="020B0604020202020204" pitchFamily="34" charset="0"/>
              </a:rPr>
              <a:t>negotiate prices.</a:t>
            </a:r>
          </a:p>
          <a:p>
            <a:pPr marL="298847" lvl="1" indent="-214313">
              <a:lnSpc>
                <a:spcPct val="150000"/>
              </a:lnSpc>
              <a:buFont typeface="Wingdings" panose="05000000000000000000" pitchFamily="2" charset="2"/>
              <a:buChar char="ü"/>
            </a:pPr>
            <a:r>
              <a:rPr lang="en-GB" dirty="0">
                <a:latin typeface="Arial" panose="020B0604020202020204" pitchFamily="34" charset="0"/>
                <a:cs typeface="Arial" panose="020B0604020202020204" pitchFamily="34" charset="0"/>
              </a:rPr>
              <a:t>award the same item as a </a:t>
            </a:r>
            <a:r>
              <a:rPr lang="en-GB" b="1" dirty="0">
                <a:solidFill>
                  <a:schemeClr val="accent3"/>
                </a:solidFill>
                <a:latin typeface="Arial" panose="020B0604020202020204" pitchFamily="34" charset="0"/>
                <a:cs typeface="Arial" panose="020B0604020202020204" pitchFamily="34" charset="0"/>
              </a:rPr>
              <a:t>multiple award to various contractors </a:t>
            </a:r>
            <a:r>
              <a:rPr lang="en-GB" dirty="0">
                <a:latin typeface="Arial" panose="020B0604020202020204" pitchFamily="34" charset="0"/>
                <a:cs typeface="Arial" panose="020B0604020202020204" pitchFamily="34" charset="0"/>
              </a:rPr>
              <a:t>(two or more) to address high volume requirements, security of supply and product availability. </a:t>
            </a:r>
          </a:p>
          <a:p>
            <a:pPr marL="298847" lvl="1" indent="-214313">
              <a:lnSpc>
                <a:spcPct val="150000"/>
              </a:lnSpc>
              <a:buFont typeface="Wingdings" panose="05000000000000000000" pitchFamily="2" charset="2"/>
              <a:buChar char="ü"/>
            </a:pPr>
            <a:r>
              <a:rPr lang="en-GB" dirty="0">
                <a:latin typeface="Arial" panose="020B0604020202020204" pitchFamily="34" charset="0"/>
                <a:ea typeface="Times New Roman" panose="02020603050405020304" pitchFamily="18" charset="0"/>
                <a:cs typeface="Arial" panose="020B0604020202020204" pitchFamily="34" charset="0"/>
              </a:rPr>
              <a:t>award to an item with a </a:t>
            </a:r>
            <a:r>
              <a:rPr lang="en-GB" b="1" dirty="0">
                <a:solidFill>
                  <a:schemeClr val="accent4"/>
                </a:solidFill>
                <a:latin typeface="Arial" panose="020B0604020202020204" pitchFamily="34" charset="0"/>
                <a:ea typeface="Times New Roman" panose="02020603050405020304" pitchFamily="18" charset="0"/>
                <a:cs typeface="Arial" panose="020B0604020202020204" pitchFamily="34" charset="0"/>
              </a:rPr>
              <a:t>specification deviation. </a:t>
            </a:r>
          </a:p>
          <a:p>
            <a:pPr marL="298847" lvl="1" indent="-214313">
              <a:lnSpc>
                <a:spcPct val="150000"/>
              </a:lnSpc>
              <a:buFont typeface="Wingdings" panose="05000000000000000000" pitchFamily="2" charset="2"/>
              <a:buChar char="ü"/>
            </a:pPr>
            <a:r>
              <a:rPr lang="en-ZA" b="1" dirty="0">
                <a:solidFill>
                  <a:schemeClr val="accent2"/>
                </a:solidFill>
                <a:latin typeface="Arial" pitchFamily="34" charset="0"/>
                <a:cs typeface="Arial" pitchFamily="34" charset="0"/>
              </a:rPr>
              <a:t>negotiate minimum order quantities </a:t>
            </a:r>
            <a:r>
              <a:rPr lang="en-ZA" dirty="0">
                <a:latin typeface="Arial" pitchFamily="34" charset="0"/>
                <a:cs typeface="Arial" pitchFamily="34" charset="0"/>
              </a:rPr>
              <a:t>where they are deemed unfavourable.</a:t>
            </a:r>
            <a:endParaRPr lang="en-ZA" dirty="0">
              <a:latin typeface="Arial" panose="020B0604020202020204" pitchFamily="34" charset="0"/>
              <a:ea typeface="Times New Roman" panose="02020603050405020304" pitchFamily="18" charset="0"/>
              <a:cs typeface="Arial" panose="020B0604020202020204" pitchFamily="34" charset="0"/>
            </a:endParaRPr>
          </a:p>
          <a:p>
            <a:pPr marL="84535" lvl="1">
              <a:lnSpc>
                <a:spcPct val="150000"/>
              </a:lnSpc>
            </a:pPr>
            <a:endParaRPr lang="en-US" b="1" i="1" dirty="0">
              <a:latin typeface="Arial" panose="020B0604020202020204" pitchFamily="34" charset="0"/>
              <a:cs typeface="Arial" panose="020B0604020202020204" pitchFamily="34" charset="0"/>
            </a:endParaRPr>
          </a:p>
          <a:p>
            <a:pPr algn="just">
              <a:lnSpc>
                <a:spcPct val="150000"/>
              </a:lnSpc>
            </a:pPr>
            <a:r>
              <a:rPr lang="en-GB" b="1" dirty="0">
                <a:solidFill>
                  <a:schemeClr val="accent1"/>
                </a:solidFill>
                <a:latin typeface="Arial" panose="020B0604020202020204" pitchFamily="34" charset="0"/>
                <a:cs typeface="Arial" panose="020B0604020202020204" pitchFamily="34" charset="0"/>
              </a:rPr>
              <a:t>In cases where the tender does not achieve the most economically advantageous price, the National Department of Health reserves the right not to award that item.</a:t>
            </a:r>
            <a:endParaRPr lang="en-US" b="1" i="1" dirty="0">
              <a:solidFill>
                <a:schemeClr val="accent1"/>
              </a:solidFill>
              <a:latin typeface="Arial" panose="020B0604020202020204" pitchFamily="34" charset="0"/>
              <a:cs typeface="Arial" panose="020B0604020202020204" pitchFamily="34" charset="0"/>
            </a:endParaRPr>
          </a:p>
          <a:p>
            <a:pPr algn="just"/>
            <a:endParaRPr lang="en-US" sz="165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121694" y="260648"/>
            <a:ext cx="4573505" cy="482302"/>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t>Award conditions</a:t>
            </a:r>
          </a:p>
        </p:txBody>
      </p:sp>
    </p:spTree>
    <p:extLst>
      <p:ext uri="{BB962C8B-B14F-4D97-AF65-F5344CB8AC3E}">
        <p14:creationId xmlns:p14="http://schemas.microsoft.com/office/powerpoint/2010/main" val="237100146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52736"/>
            <a:ext cx="5454606" cy="5858014"/>
          </a:xfrm>
          <a:prstGeom prst="rect">
            <a:avLst/>
          </a:prstGeom>
          <a:solidFill>
            <a:schemeClr val="bg1"/>
          </a:solidFill>
        </p:spPr>
        <p:txBody>
          <a:bodyPr wrap="square" rtlCol="0">
            <a:spAutoFit/>
          </a:bodyPr>
          <a:lstStyle/>
          <a:p>
            <a:pPr marL="84535" lvl="1">
              <a:lnSpc>
                <a:spcPct val="150000"/>
              </a:lnSpc>
            </a:pPr>
            <a:r>
              <a:rPr lang="en-GB" dirty="0">
                <a:latin typeface="Arial" panose="020B0604020202020204" pitchFamily="34" charset="0"/>
                <a:cs typeface="Arial" panose="020B0604020202020204" pitchFamily="34" charset="0"/>
              </a:rPr>
              <a:t>The following are </a:t>
            </a:r>
            <a:r>
              <a:rPr lang="en-GB" b="1" dirty="0">
                <a:solidFill>
                  <a:srgbClr val="00B050"/>
                </a:solidFill>
                <a:latin typeface="Arial" panose="020B0604020202020204" pitchFamily="34" charset="0"/>
                <a:cs typeface="Arial" panose="020B0604020202020204" pitchFamily="34" charset="0"/>
              </a:rPr>
              <a:t>examples of considerations </a:t>
            </a:r>
            <a:r>
              <a:rPr lang="en-GB" dirty="0">
                <a:latin typeface="Arial" panose="020B0604020202020204" pitchFamily="34" charset="0"/>
                <a:cs typeface="Arial" panose="020B0604020202020204" pitchFamily="34" charset="0"/>
              </a:rPr>
              <a:t>which may be considered when contemplating a multiple award:</a:t>
            </a:r>
          </a:p>
          <a:p>
            <a:pPr marL="341710" indent="-257175">
              <a:lnSpc>
                <a:spcPct val="150000"/>
              </a:lnSpc>
              <a:buFont typeface="Arial" panose="020B0604020202020204" pitchFamily="34" charset="0"/>
              <a:buChar char="•"/>
            </a:pPr>
            <a:r>
              <a:rPr lang="en-GB" b="1" dirty="0">
                <a:solidFill>
                  <a:srgbClr val="00B050"/>
                </a:solidFill>
                <a:latin typeface="Arial" panose="020B0604020202020204" pitchFamily="34" charset="0"/>
                <a:cs typeface="Arial" panose="020B0604020202020204" pitchFamily="34" charset="0"/>
              </a:rPr>
              <a:t>Source of Active Pharmaceutical Ingredient (API) </a:t>
            </a:r>
            <a:r>
              <a:rPr lang="en-GB" dirty="0">
                <a:latin typeface="Arial" panose="020B0604020202020204" pitchFamily="34" charset="0"/>
                <a:cs typeface="Arial" panose="020B0604020202020204" pitchFamily="34" charset="0"/>
              </a:rPr>
              <a:t>and actual manufacturing site;</a:t>
            </a:r>
            <a:endParaRPr lang="en-US" dirty="0">
              <a:latin typeface="Arial" panose="020B0604020202020204" pitchFamily="34" charset="0"/>
              <a:cs typeface="Arial" panose="020B0604020202020204" pitchFamily="34" charset="0"/>
            </a:endParaRPr>
          </a:p>
          <a:p>
            <a:pPr marL="341710" indent="-257175">
              <a:lnSpc>
                <a:spcPct val="150000"/>
              </a:lnSpc>
              <a:buFont typeface="Arial" panose="020B0604020202020204" pitchFamily="34" charset="0"/>
              <a:buChar char="•"/>
            </a:pPr>
            <a:r>
              <a:rPr lang="en-GB" b="1" dirty="0">
                <a:solidFill>
                  <a:srgbClr val="00B050"/>
                </a:solidFill>
                <a:latin typeface="Arial" panose="020B0604020202020204" pitchFamily="34" charset="0"/>
                <a:cs typeface="Arial" panose="020B0604020202020204" pitchFamily="34" charset="0"/>
              </a:rPr>
              <a:t>Capacity to meet expected demand </a:t>
            </a:r>
            <a:r>
              <a:rPr lang="en-GB" dirty="0">
                <a:latin typeface="Arial" panose="020B0604020202020204" pitchFamily="34" charset="0"/>
                <a:cs typeface="Arial" panose="020B0604020202020204" pitchFamily="34" charset="0"/>
              </a:rPr>
              <a:t>as per published estimates in the Excel Bid Response Document;</a:t>
            </a:r>
            <a:endParaRPr lang="en-US" dirty="0">
              <a:latin typeface="Arial" panose="020B0604020202020204" pitchFamily="34" charset="0"/>
              <a:cs typeface="Arial" panose="020B0604020202020204" pitchFamily="34" charset="0"/>
            </a:endParaRPr>
          </a:p>
          <a:p>
            <a:pPr marL="341710" indent="-257175">
              <a:lnSpc>
                <a:spcPct val="150000"/>
              </a:lnSpc>
              <a:buFont typeface="Arial" panose="020B0604020202020204" pitchFamily="34" charset="0"/>
              <a:buChar char="•"/>
            </a:pPr>
            <a:r>
              <a:rPr lang="en-GB" b="1" dirty="0">
                <a:solidFill>
                  <a:srgbClr val="00B050"/>
                </a:solidFill>
                <a:latin typeface="Arial" panose="020B0604020202020204" pitchFamily="34" charset="0"/>
                <a:cs typeface="Arial" panose="020B0604020202020204" pitchFamily="34" charset="0"/>
              </a:rPr>
              <a:t>Estimated volume to be supplied</a:t>
            </a:r>
            <a:r>
              <a:rPr lang="en-GB"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1710" indent="-257175">
              <a:lnSpc>
                <a:spcPct val="150000"/>
              </a:lnSpc>
              <a:buFont typeface="Arial" panose="020B0604020202020204" pitchFamily="34" charset="0"/>
              <a:buChar char="•"/>
            </a:pPr>
            <a:r>
              <a:rPr lang="en-GB" b="1" dirty="0">
                <a:solidFill>
                  <a:srgbClr val="00B050"/>
                </a:solidFill>
                <a:latin typeface="Arial" panose="020B0604020202020204" pitchFamily="34" charset="0"/>
                <a:cs typeface="Arial" panose="020B0604020202020204" pitchFamily="34" charset="0"/>
              </a:rPr>
              <a:t>Risk to public health if the item is not available;</a:t>
            </a:r>
            <a:endParaRPr lang="en-US" b="1" dirty="0">
              <a:solidFill>
                <a:srgbClr val="00B050"/>
              </a:solidFill>
              <a:latin typeface="Arial" panose="020B0604020202020204" pitchFamily="34" charset="0"/>
              <a:cs typeface="Arial" panose="020B0604020202020204" pitchFamily="34" charset="0"/>
            </a:endParaRPr>
          </a:p>
          <a:p>
            <a:pPr marL="341710" indent="-257175">
              <a:lnSpc>
                <a:spcPct val="150000"/>
              </a:lnSpc>
              <a:buFont typeface="Arial" panose="020B0604020202020204" pitchFamily="34" charset="0"/>
              <a:buChar char="•"/>
            </a:pPr>
            <a:r>
              <a:rPr lang="en-GB" b="1" dirty="0">
                <a:solidFill>
                  <a:srgbClr val="00B050"/>
                </a:solidFill>
                <a:latin typeface="Arial" panose="020B0604020202020204" pitchFamily="34" charset="0"/>
                <a:cs typeface="Arial" panose="020B0604020202020204" pitchFamily="34" charset="0"/>
              </a:rPr>
              <a:t>Past compliance of the bidder with contractual obligations.</a:t>
            </a:r>
          </a:p>
          <a:p>
            <a:pPr marL="84535">
              <a:lnSpc>
                <a:spcPct val="150000"/>
              </a:lnSpc>
            </a:pPr>
            <a:endParaRPr lang="en-US" dirty="0">
              <a:solidFill>
                <a:schemeClr val="bg1">
                  <a:lumMod val="50000"/>
                </a:schemeClr>
              </a:solidFill>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89502" y="4671"/>
            <a:ext cx="4171950" cy="742950"/>
          </a:xfrm>
          <a:prstGeom prst="rect">
            <a:avLst/>
          </a:prstGeom>
        </p:spPr>
        <p:txBody>
          <a:bodyPr tIns="34290" rIns="68580" bIns="34290" anchor="b">
            <a:normAutofit/>
          </a:bodyPr>
          <a:lstStyle/>
          <a:p>
            <a:pPr defTabSz="342900">
              <a:spcBef>
                <a:spcPct val="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GB" sz="2400" dirty="0">
                <a:solidFill>
                  <a:schemeClr val="bg1"/>
                </a:solidFill>
                <a:latin typeface="Arial" panose="020B0604020202020204" pitchFamily="34" charset="0"/>
                <a:ea typeface="+mj-ea"/>
                <a:cs typeface="Arial" panose="020B0604020202020204" pitchFamily="34" charset="0"/>
              </a:rPr>
              <a:t>Award conditions</a:t>
            </a:r>
          </a:p>
        </p:txBody>
      </p:sp>
      <p:pic>
        <p:nvPicPr>
          <p:cNvPr id="8" name="Picture 7">
            <a:extLst>
              <a:ext uri="{FF2B5EF4-FFF2-40B4-BE49-F238E27FC236}">
                <a16:creationId xmlns:a16="http://schemas.microsoft.com/office/drawing/2014/main" id="{E4B187BF-4901-F84A-784D-45B62EC474B1}"/>
              </a:ext>
            </a:extLst>
          </p:cNvPr>
          <p:cNvPicPr>
            <a:picLocks noChangeAspect="1"/>
          </p:cNvPicPr>
          <p:nvPr/>
        </p:nvPicPr>
        <p:blipFill>
          <a:blip r:embed="rId2"/>
          <a:stretch>
            <a:fillRect/>
          </a:stretch>
        </p:blipFill>
        <p:spPr>
          <a:xfrm>
            <a:off x="5621260" y="1808820"/>
            <a:ext cx="3433238" cy="3240360"/>
          </a:xfrm>
          <a:prstGeom prst="rect">
            <a:avLst/>
          </a:prstGeom>
        </p:spPr>
      </p:pic>
    </p:spTree>
    <p:extLst>
      <p:ext uri="{BB962C8B-B14F-4D97-AF65-F5344CB8AC3E}">
        <p14:creationId xmlns:p14="http://schemas.microsoft.com/office/powerpoint/2010/main" val="320207129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68" y="1124744"/>
            <a:ext cx="8910990" cy="5829801"/>
          </a:xfrm>
          <a:prstGeom prst="rect">
            <a:avLst/>
          </a:prstGeom>
          <a:solidFill>
            <a:schemeClr val="bg1"/>
          </a:solidFill>
        </p:spPr>
        <p:txBody>
          <a:bodyPr wrap="square" rtlCol="0">
            <a:spAutoFit/>
          </a:bodyPr>
          <a:lstStyle/>
          <a:p>
            <a:pPr marL="266700" lvl="2" indent="-266700">
              <a:lnSpc>
                <a:spcPct val="150000"/>
              </a:lnSpc>
              <a:buFont typeface="Arial" pitchFamily="34" charset="0"/>
              <a:buChar char="•"/>
            </a:pPr>
            <a:r>
              <a:rPr lang="en-ZA" dirty="0">
                <a:latin typeface="Arial" panose="020B0604020202020204" pitchFamily="34" charset="0"/>
                <a:ea typeface="Calibri" panose="020F0502020204030204" pitchFamily="34" charset="0"/>
                <a:cs typeface="Arial" panose="020B0604020202020204" pitchFamily="34" charset="0"/>
              </a:rPr>
              <a:t>Envisaged price reviews:</a:t>
            </a:r>
          </a:p>
          <a:p>
            <a:pPr marL="600075" lvl="1" indent="-257175" algn="just">
              <a:lnSpc>
                <a:spcPct val="150000"/>
              </a:lnSpc>
              <a:spcBef>
                <a:spcPts val="450"/>
              </a:spcBef>
              <a:spcAft>
                <a:spcPts val="450"/>
              </a:spcAft>
              <a:buFont typeface="Wingdings" panose="05000000000000000000" pitchFamily="2" charset="2"/>
              <a:buChar char="ü"/>
            </a:pPr>
            <a:r>
              <a:rPr lang="en-ZA" dirty="0">
                <a:latin typeface="Arial" panose="020B0604020202020204" pitchFamily="34" charset="0"/>
                <a:ea typeface="Arial" panose="020B0604020202020204" pitchFamily="34" charset="0"/>
                <a:cs typeface="Arial" panose="020B0604020202020204" pitchFamily="34" charset="0"/>
              </a:rPr>
              <a:t>A routine adjustment to mitigate </a:t>
            </a:r>
            <a:r>
              <a:rPr lang="en-ZA" b="1" dirty="0">
                <a:solidFill>
                  <a:schemeClr val="accent4"/>
                </a:solidFill>
                <a:latin typeface="Arial" panose="020B0604020202020204" pitchFamily="34" charset="0"/>
                <a:ea typeface="Arial" panose="020B0604020202020204" pitchFamily="34" charset="0"/>
                <a:cs typeface="Arial" panose="020B0604020202020204" pitchFamily="34" charset="0"/>
              </a:rPr>
              <a:t>foreign exchange fluctuations</a:t>
            </a:r>
            <a:r>
              <a:rPr lang="en-ZA" dirty="0">
                <a:solidFill>
                  <a:schemeClr val="accent4"/>
                </a:solidFill>
                <a:latin typeface="Arial" panose="020B0604020202020204" pitchFamily="34" charset="0"/>
                <a:ea typeface="Arial" panose="020B0604020202020204" pitchFamily="34" charset="0"/>
                <a:cs typeface="Arial" panose="020B0604020202020204" pitchFamily="34" charset="0"/>
              </a:rPr>
              <a:t>;</a:t>
            </a:r>
            <a:endParaRPr lang="en-US" dirty="0">
              <a:solidFill>
                <a:schemeClr val="accent4"/>
              </a:solidFill>
              <a:latin typeface="Arial" panose="020B0604020202020204" pitchFamily="34" charset="0"/>
              <a:ea typeface="Times New Roman" panose="02020603050405020304" pitchFamily="18" charset="0"/>
              <a:cs typeface="Arial" panose="020B0604020202020204" pitchFamily="34" charset="0"/>
            </a:endParaRPr>
          </a:p>
          <a:p>
            <a:pPr marL="557213" lvl="1" indent="-214313">
              <a:lnSpc>
                <a:spcPct val="150000"/>
              </a:lnSpc>
              <a:buFont typeface="Wingdings" panose="05000000000000000000" pitchFamily="2" charset="2"/>
              <a:buChar char="ü"/>
            </a:pPr>
            <a:r>
              <a:rPr lang="en-GB" dirty="0">
                <a:latin typeface="Arial" panose="020B0604020202020204" pitchFamily="34" charset="0"/>
                <a:ea typeface="Arial" panose="020B0604020202020204" pitchFamily="34" charset="0"/>
                <a:cs typeface="Arial" panose="020B0604020202020204" pitchFamily="34" charset="0"/>
              </a:rPr>
              <a:t>An exceptional adjustment to mitigate </a:t>
            </a:r>
            <a:r>
              <a:rPr lang="en-GB" b="1" dirty="0">
                <a:solidFill>
                  <a:schemeClr val="accent6"/>
                </a:solidFill>
                <a:latin typeface="Arial" panose="020B0604020202020204" pitchFamily="34" charset="0"/>
                <a:ea typeface="Arial" panose="020B0604020202020204" pitchFamily="34" charset="0"/>
                <a:cs typeface="Arial" panose="020B0604020202020204" pitchFamily="34" charset="0"/>
              </a:rPr>
              <a:t>significant short-term foreign exchange fluctuations</a:t>
            </a:r>
          </a:p>
          <a:p>
            <a:pPr lvl="1">
              <a:lnSpc>
                <a:spcPct val="150000"/>
              </a:lnSpc>
            </a:pPr>
            <a:endParaRPr lang="en-ZA" dirty="0">
              <a:latin typeface="Arial" panose="020B0604020202020204" pitchFamily="34" charset="0"/>
              <a:cs typeface="Arial" panose="020B0604020202020204" pitchFamily="34" charset="0"/>
            </a:endParaRPr>
          </a:p>
          <a:p>
            <a:pPr marL="257175" indent="-257175">
              <a:lnSpc>
                <a:spcPct val="150000"/>
              </a:lnSpc>
            </a:pPr>
            <a:r>
              <a:rPr lang="en-GB" b="1" dirty="0">
                <a:solidFill>
                  <a:schemeClr val="accent1"/>
                </a:solidFill>
                <a:latin typeface="Arial" panose="020B0604020202020204" pitchFamily="34" charset="0"/>
                <a:ea typeface="Calibri" panose="020F0502020204030204" pitchFamily="34" charset="0"/>
                <a:cs typeface="Arial" panose="020B0604020202020204" pitchFamily="34" charset="0"/>
              </a:rPr>
              <a:t>ELIGIBILITY RELATING TO RATE OF EXCHANGE ADJUSTMENTS</a:t>
            </a:r>
          </a:p>
          <a:p>
            <a:pPr marL="257175" indent="-257175">
              <a:lnSpc>
                <a:spcPct val="150000"/>
              </a:lnSpc>
            </a:pPr>
            <a:endParaRPr lang="en-US" dirty="0">
              <a:latin typeface="Arial" panose="020B0604020202020204" pitchFamily="34" charset="0"/>
              <a:ea typeface="Calibri" panose="020F0502020204030204" pitchFamily="34" charset="0"/>
              <a:cs typeface="Arial" panose="020B0604020202020204" pitchFamily="34" charset="0"/>
            </a:endParaRPr>
          </a:p>
          <a:p>
            <a:pPr marL="257175">
              <a:lnSpc>
                <a:spcPct val="150000"/>
              </a:lnSpc>
            </a:pPr>
            <a:r>
              <a:rPr lang="en-GB" dirty="0">
                <a:latin typeface="Arial" panose="020B0604020202020204" pitchFamily="34" charset="0"/>
                <a:ea typeface="Calibri" panose="020F0502020204030204" pitchFamily="34" charset="0"/>
                <a:cs typeface="Arial" panose="020B0604020202020204" pitchFamily="34" charset="0"/>
              </a:rPr>
              <a:t>Eligibility for price adjustments relating to foreign exchange risk depends on: </a:t>
            </a:r>
            <a:endParaRPr lang="en-US" dirty="0">
              <a:latin typeface="Arial" panose="020B0604020202020204" pitchFamily="34" charset="0"/>
              <a:ea typeface="Calibri" panose="020F0502020204030204" pitchFamily="34" charset="0"/>
              <a:cs typeface="Arial" panose="020B0604020202020204" pitchFamily="34" charset="0"/>
            </a:endParaRPr>
          </a:p>
          <a:p>
            <a:pPr marL="514350" indent="-257175">
              <a:lnSpc>
                <a:spcPct val="150000"/>
              </a:lnSpc>
              <a:buFont typeface="Wingdings" panose="05000000000000000000" pitchFamily="2" charset="2"/>
              <a:buChar char="§"/>
            </a:pPr>
            <a:r>
              <a:rPr lang="en-GB" dirty="0">
                <a:latin typeface="Arial" panose="020B0604020202020204" pitchFamily="34" charset="0"/>
                <a:ea typeface="Calibri" panose="020F0502020204030204" pitchFamily="34" charset="0"/>
                <a:cs typeface="Arial" panose="020B0604020202020204" pitchFamily="34" charset="0"/>
              </a:rPr>
              <a:t>The submission of a complete price breakdown per instructions  for all relevant products; a</a:t>
            </a:r>
            <a:endParaRPr lang="en-US" dirty="0">
              <a:latin typeface="Arial" panose="020B0604020202020204" pitchFamily="34" charset="0"/>
              <a:ea typeface="Calibri" panose="020F0502020204030204" pitchFamily="34" charset="0"/>
              <a:cs typeface="Arial" panose="020B0604020202020204" pitchFamily="34" charset="0"/>
            </a:endParaRPr>
          </a:p>
          <a:p>
            <a:pPr marL="514350" indent="-257175">
              <a:lnSpc>
                <a:spcPct val="150000"/>
              </a:lnSpc>
              <a:buFont typeface="Wingdings" panose="05000000000000000000" pitchFamily="2" charset="2"/>
              <a:buChar char="§"/>
            </a:pPr>
            <a:r>
              <a:rPr lang="en-GB" dirty="0">
                <a:latin typeface="Arial" panose="020B0604020202020204" pitchFamily="34" charset="0"/>
                <a:ea typeface="Calibri" panose="020F0502020204030204" pitchFamily="34" charset="0"/>
                <a:cs typeface="Arial" panose="020B0604020202020204" pitchFamily="34" charset="0"/>
              </a:rPr>
              <a:t>Assessment of the rationality of this price breakdown by the National Department of Health</a:t>
            </a:r>
          </a:p>
          <a:p>
            <a:pPr marL="257175">
              <a:lnSpc>
                <a:spcPct val="150000"/>
              </a:lnSpc>
            </a:pPr>
            <a:endParaRPr lang="en-ZA" b="1" dirty="0">
              <a:latin typeface="Arial" panose="020B0604020202020204" pitchFamily="34" charset="0"/>
              <a:cs typeface="Arial" pitchFamily="34" charset="0"/>
            </a:endParaRPr>
          </a:p>
          <a:p>
            <a:endParaRPr lang="en-US" sz="1350" b="1" dirty="0">
              <a:latin typeface="Arial" panose="020B0604020202020204" pitchFamily="34" charset="0"/>
              <a:cs typeface="Arial" pitchFamily="34" charset="0"/>
            </a:endParaRPr>
          </a:p>
        </p:txBody>
      </p:sp>
      <p:sp>
        <p:nvSpPr>
          <p:cNvPr id="4" name="Rectangle 2"/>
          <p:cNvSpPr txBox="1">
            <a:spLocks noChangeArrowheads="1"/>
          </p:cNvSpPr>
          <p:nvPr/>
        </p:nvSpPr>
        <p:spPr>
          <a:xfrm>
            <a:off x="-59683" y="188640"/>
            <a:ext cx="7512003" cy="526926"/>
          </a:xfrm>
          <a:prstGeom prst="rect">
            <a:avLst/>
          </a:prstGeom>
        </p:spPr>
        <p:txBody>
          <a:bodyPr tIns="34290" rIns="68580" bIns="34290" anchor="b">
            <a:normAutofit/>
          </a:bodyPr>
          <a:lstStyle>
            <a:defPPr>
              <a:defRPr lang="en-US"/>
            </a:defPPr>
            <a:lvl1pPr defTabSz="342900">
              <a:spcBef>
                <a:spcPct val="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2400">
                <a:solidFill>
                  <a:schemeClr val="bg1"/>
                </a:solidFill>
                <a:latin typeface="Arial" panose="020B0604020202020204" pitchFamily="34" charset="0"/>
                <a:ea typeface="+mj-ea"/>
                <a:cs typeface="Arial" panose="020B0604020202020204" pitchFamily="34" charset="0"/>
              </a:defRPr>
            </a:lvl1pPr>
          </a:lstStyle>
          <a:p>
            <a:r>
              <a:rPr lang="en-GB" dirty="0"/>
              <a:t>Contractual Price Adjustment </a:t>
            </a:r>
            <a:r>
              <a:rPr lang="en-ZA" dirty="0"/>
              <a:t>Section 31 of the SRCC</a:t>
            </a:r>
            <a:endParaRPr lang="en-GB" dirty="0"/>
          </a:p>
        </p:txBody>
      </p:sp>
    </p:spTree>
    <p:extLst>
      <p:ext uri="{BB962C8B-B14F-4D97-AF65-F5344CB8AC3E}">
        <p14:creationId xmlns:p14="http://schemas.microsoft.com/office/powerpoint/2010/main" val="266261934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021288"/>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43</a:t>
            </a:fld>
            <a:r>
              <a:rPr lang="en-ZA" sz="1200" dirty="0">
                <a:latin typeface="Arial" pitchFamily="34" charset="0"/>
                <a:cs typeface="Arial" pitchFamily="34" charset="0"/>
              </a:rPr>
              <a:t> </a:t>
            </a:r>
          </a:p>
        </p:txBody>
      </p:sp>
      <p:sp>
        <p:nvSpPr>
          <p:cNvPr id="3" name="TextBox 2"/>
          <p:cNvSpPr txBox="1"/>
          <p:nvPr/>
        </p:nvSpPr>
        <p:spPr>
          <a:xfrm>
            <a:off x="0" y="1124744"/>
            <a:ext cx="9144000" cy="5858014"/>
          </a:xfrm>
          <a:prstGeom prst="rect">
            <a:avLst/>
          </a:prstGeom>
          <a:solidFill>
            <a:schemeClr val="bg1"/>
          </a:solidFill>
        </p:spPr>
        <p:txBody>
          <a:bodyPr wrap="square" rtlCol="0">
            <a:spAutoFit/>
          </a:bodyPr>
          <a:lstStyle/>
          <a:p>
            <a:pPr marL="360363" lvl="2" indent="-360363">
              <a:lnSpc>
                <a:spcPct val="150000"/>
              </a:lnSpc>
              <a:buFont typeface="Arial" pitchFamily="34" charset="0"/>
              <a:buChar char="•"/>
            </a:pPr>
            <a:r>
              <a:rPr lang="en-ZA" b="1" dirty="0">
                <a:solidFill>
                  <a:srgbClr val="0070C0"/>
                </a:solidFill>
                <a:latin typeface="Arial" pitchFamily="34" charset="0"/>
                <a:cs typeface="Arial" pitchFamily="34" charset="0"/>
              </a:rPr>
              <a:t>Only</a:t>
            </a:r>
            <a:r>
              <a:rPr lang="en-ZA" b="1" dirty="0">
                <a:latin typeface="Arial" pitchFamily="34" charset="0"/>
                <a:cs typeface="Arial" pitchFamily="34" charset="0"/>
              </a:rPr>
              <a:t> </a:t>
            </a:r>
            <a:r>
              <a:rPr lang="en-ZA" dirty="0">
                <a:latin typeface="Arial" pitchFamily="34" charset="0"/>
                <a:cs typeface="Arial" pitchFamily="34" charset="0"/>
              </a:rPr>
              <a:t>the portion of the bid price facing foreign exchange risk will be adjusted. </a:t>
            </a:r>
          </a:p>
          <a:p>
            <a:pPr marL="360363" lvl="2" indent="-360363">
              <a:lnSpc>
                <a:spcPct val="150000"/>
              </a:lnSpc>
              <a:buFont typeface="Arial" pitchFamily="34" charset="0"/>
              <a:buChar char="•"/>
            </a:pPr>
            <a:r>
              <a:rPr lang="en-ZA" dirty="0">
                <a:latin typeface="Arial" pitchFamily="34" charset="0"/>
                <a:cs typeface="Arial" pitchFamily="34" charset="0"/>
              </a:rPr>
              <a:t>Adjustments calculated using the </a:t>
            </a:r>
            <a:r>
              <a:rPr lang="en-ZA" b="1" dirty="0">
                <a:solidFill>
                  <a:srgbClr val="0070C0"/>
                </a:solidFill>
                <a:latin typeface="Arial" pitchFamily="34" charset="0"/>
                <a:cs typeface="Arial" pitchFamily="34" charset="0"/>
              </a:rPr>
              <a:t>original awarded contracted</a:t>
            </a:r>
            <a:r>
              <a:rPr lang="en-ZA" dirty="0">
                <a:latin typeface="Arial" pitchFamily="34" charset="0"/>
                <a:cs typeface="Arial" pitchFamily="34" charset="0"/>
              </a:rPr>
              <a:t> price as the base. </a:t>
            </a:r>
          </a:p>
          <a:p>
            <a:pPr marL="360363" lvl="2" indent="-360363">
              <a:lnSpc>
                <a:spcPct val="150000"/>
              </a:lnSpc>
              <a:buFont typeface="Arial" pitchFamily="34" charset="0"/>
              <a:buChar char="•"/>
            </a:pPr>
            <a:r>
              <a:rPr lang="en-ZA" dirty="0">
                <a:latin typeface="Arial" pitchFamily="34" charset="0"/>
                <a:cs typeface="Arial" pitchFamily="34" charset="0"/>
              </a:rPr>
              <a:t>The percentage change between a base average rate of exchange (</a:t>
            </a:r>
            <a:r>
              <a:rPr lang="en-ZA" dirty="0" err="1">
                <a:latin typeface="Arial" pitchFamily="34" charset="0"/>
                <a:cs typeface="Arial" pitchFamily="34" charset="0"/>
              </a:rPr>
              <a:t>RoE</a:t>
            </a:r>
            <a:r>
              <a:rPr lang="en-ZA" dirty="0">
                <a:latin typeface="Arial" pitchFamily="34" charset="0"/>
                <a:cs typeface="Arial" pitchFamily="34" charset="0"/>
              </a:rPr>
              <a:t>) and an adjustment average </a:t>
            </a:r>
            <a:r>
              <a:rPr lang="en-ZA" dirty="0" err="1">
                <a:latin typeface="Arial" pitchFamily="34" charset="0"/>
                <a:cs typeface="Arial" pitchFamily="34" charset="0"/>
              </a:rPr>
              <a:t>RoE</a:t>
            </a:r>
            <a:r>
              <a:rPr lang="en-ZA" dirty="0">
                <a:latin typeface="Arial" pitchFamily="34" charset="0"/>
                <a:cs typeface="Arial" pitchFamily="34" charset="0"/>
              </a:rPr>
              <a:t>. </a:t>
            </a:r>
          </a:p>
          <a:p>
            <a:pPr marL="360363" lvl="2" indent="-360363">
              <a:lnSpc>
                <a:spcPct val="150000"/>
              </a:lnSpc>
              <a:buFont typeface="Arial" pitchFamily="34" charset="0"/>
              <a:buChar char="•"/>
            </a:pPr>
            <a:r>
              <a:rPr lang="en-ZA" dirty="0">
                <a:latin typeface="Arial" pitchFamily="34" charset="0"/>
                <a:cs typeface="Arial" pitchFamily="34" charset="0"/>
              </a:rPr>
              <a:t>Rates are sourced from the Reserve Bank (</a:t>
            </a:r>
            <a:r>
              <a:rPr lang="en-ZA" dirty="0">
                <a:latin typeface="Arial" pitchFamily="34" charset="0"/>
                <a:cs typeface="Arial" pitchFamily="34" charset="0"/>
                <a:hlinkClick r:id="rId2">
                  <a:extLst>
                    <a:ext uri="{A12FA001-AC4F-418D-AE19-62706E023703}">
                      <ahyp:hlinkClr xmlns:ahyp="http://schemas.microsoft.com/office/drawing/2018/hyperlinkcolor" val="tx"/>
                    </a:ext>
                  </a:extLst>
                </a:hlinkClick>
              </a:rPr>
              <a:t>www.resbank.co.za</a:t>
            </a:r>
            <a:r>
              <a:rPr lang="en-ZA" dirty="0">
                <a:latin typeface="Arial" pitchFamily="34" charset="0"/>
                <a:cs typeface="Arial" pitchFamily="34" charset="0"/>
              </a:rPr>
              <a:t>).</a:t>
            </a:r>
          </a:p>
          <a:p>
            <a:pPr marL="360363" lvl="2" indent="-360363">
              <a:lnSpc>
                <a:spcPct val="150000"/>
              </a:lnSpc>
              <a:buFont typeface="Arial" pitchFamily="34" charset="0"/>
              <a:buChar char="•"/>
            </a:pPr>
            <a:r>
              <a:rPr lang="en-ZA"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pPr marL="360363" lvl="2" indent="-360363">
              <a:lnSpc>
                <a:spcPct val="150000"/>
              </a:lnSpc>
              <a:buFont typeface="Arial" pitchFamily="34" charset="0"/>
              <a:buChar char="•"/>
            </a:pPr>
            <a:r>
              <a:rPr lang="en-ZA" dirty="0">
                <a:latin typeface="Arial" pitchFamily="34" charset="0"/>
                <a:cs typeface="Arial" pitchFamily="34" charset="0"/>
              </a:rPr>
              <a:t>Foreign exchange adjustments </a:t>
            </a:r>
            <a:r>
              <a:rPr lang="en-ZA" b="1" dirty="0">
                <a:solidFill>
                  <a:srgbClr val="0070C0"/>
                </a:solidFill>
                <a:latin typeface="Arial" pitchFamily="34" charset="0"/>
                <a:cs typeface="Arial" pitchFamily="34" charset="0"/>
              </a:rPr>
              <a:t>may never</a:t>
            </a:r>
            <a:r>
              <a:rPr lang="en-ZA" dirty="0">
                <a:solidFill>
                  <a:srgbClr val="0070C0"/>
                </a:solidFill>
                <a:latin typeface="Arial" pitchFamily="34" charset="0"/>
                <a:cs typeface="Arial" pitchFamily="34" charset="0"/>
              </a:rPr>
              <a:t> </a:t>
            </a:r>
            <a:r>
              <a:rPr lang="en-ZA" dirty="0">
                <a:latin typeface="Arial" pitchFamily="34" charset="0"/>
                <a:cs typeface="Arial" pitchFamily="34" charset="0"/>
              </a:rPr>
              <a:t>result in a price exceeding the current Single Exit Price.</a:t>
            </a:r>
          </a:p>
          <a:p>
            <a:pPr marL="360363" lvl="2" indent="-360363">
              <a:lnSpc>
                <a:spcPct val="150000"/>
              </a:lnSpc>
              <a:buFont typeface="Arial" pitchFamily="34" charset="0"/>
              <a:buChar char="•"/>
            </a:pPr>
            <a:r>
              <a:rPr lang="en-ZA" b="1" u="sng" dirty="0">
                <a:solidFill>
                  <a:srgbClr val="0070C0"/>
                </a:solidFill>
                <a:latin typeface="Arial" pitchFamily="34" charset="0"/>
                <a:cs typeface="Arial" pitchFamily="34" charset="0"/>
              </a:rPr>
              <a:t>Additional CPA </a:t>
            </a:r>
            <a:r>
              <a:rPr lang="en-ZA" dirty="0">
                <a:latin typeface="Arial" pitchFamily="34" charset="0"/>
                <a:cs typeface="Arial" pitchFamily="34" charset="0"/>
              </a:rPr>
              <a:t>at the start of the contract has been implemented please refer to the CPA Exceptional section 34.1 of the SRCC for further detail. </a:t>
            </a: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p:txBody>
      </p:sp>
      <p:sp>
        <p:nvSpPr>
          <p:cNvPr id="4" name="Rectangle 2"/>
          <p:cNvSpPr txBox="1">
            <a:spLocks noChangeArrowheads="1"/>
          </p:cNvSpPr>
          <p:nvPr/>
        </p:nvSpPr>
        <p:spPr>
          <a:xfrm>
            <a:off x="215516" y="188640"/>
            <a:ext cx="7128792" cy="513928"/>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anose="020B0604020202020204" pitchFamily="34" charset="0"/>
                <a:ea typeface="+mj-ea"/>
                <a:cs typeface="Arial" panose="020B0604020202020204" pitchFamily="34" charset="0"/>
              </a:rPr>
              <a:t>Contractual Price Adjustment (CPA) - </a:t>
            </a:r>
            <a:r>
              <a:rPr lang="en-ZA" sz="2400" dirty="0">
                <a:solidFill>
                  <a:schemeClr val="bg1"/>
                </a:solidFill>
                <a:latin typeface="Arial" panose="020B0604020202020204" pitchFamily="34" charset="0"/>
                <a:ea typeface="+mj-ea"/>
                <a:cs typeface="Arial" panose="020B0604020202020204" pitchFamily="34" charset="0"/>
              </a:rPr>
              <a:t>continue</a:t>
            </a:r>
            <a:endParaRPr lang="en-GB" sz="2400"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44</a:t>
            </a:fld>
            <a:r>
              <a:rPr lang="en-ZA" sz="1200" dirty="0">
                <a:latin typeface="Arial" pitchFamily="34" charset="0"/>
                <a:cs typeface="Arial" pitchFamily="34" charset="0"/>
              </a:rPr>
              <a:t> </a:t>
            </a:r>
          </a:p>
        </p:txBody>
      </p:sp>
      <p:sp>
        <p:nvSpPr>
          <p:cNvPr id="3" name="TextBox 2"/>
          <p:cNvSpPr txBox="1"/>
          <p:nvPr/>
        </p:nvSpPr>
        <p:spPr>
          <a:xfrm>
            <a:off x="117579" y="977230"/>
            <a:ext cx="8414861" cy="1287532"/>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In order to be eligible for Contractual Price Adjustments all sections of the below example inclusive of currency must be completed.</a:t>
            </a:r>
          </a:p>
        </p:txBody>
      </p:sp>
      <p:sp>
        <p:nvSpPr>
          <p:cNvPr id="4" name="Rectangle 2"/>
          <p:cNvSpPr txBox="1">
            <a:spLocks noChangeArrowheads="1"/>
          </p:cNvSpPr>
          <p:nvPr/>
        </p:nvSpPr>
        <p:spPr>
          <a:xfrm>
            <a:off x="105864" y="260647"/>
            <a:ext cx="7128792" cy="473301"/>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j-ea"/>
                <a:cs typeface="Arial" pitchFamily="34" charset="0"/>
              </a:defRPr>
            </a:lvl1pPr>
          </a:lstStyle>
          <a:p>
            <a:r>
              <a:rPr lang="en-ZA" dirty="0"/>
              <a:t>Eligibility Price Breakdown</a:t>
            </a:r>
            <a:endParaRPr lang="en-GB" dirty="0"/>
          </a:p>
        </p:txBody>
      </p:sp>
      <p:sp>
        <p:nvSpPr>
          <p:cNvPr id="11" name="TextBox 10">
            <a:extLst>
              <a:ext uri="{FF2B5EF4-FFF2-40B4-BE49-F238E27FC236}">
                <a16:creationId xmlns:a16="http://schemas.microsoft.com/office/drawing/2014/main" id="{7C9B4419-BB03-1121-7070-73B9C417B535}"/>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5" name="Picture 4">
            <a:extLst>
              <a:ext uri="{FF2B5EF4-FFF2-40B4-BE49-F238E27FC236}">
                <a16:creationId xmlns:a16="http://schemas.microsoft.com/office/drawing/2014/main" id="{EEBAD099-BD5C-F8CF-2FF8-AE2BC2A6B4A0}"/>
              </a:ext>
            </a:extLst>
          </p:cNvPr>
          <p:cNvPicPr>
            <a:picLocks noChangeAspect="1"/>
          </p:cNvPicPr>
          <p:nvPr/>
        </p:nvPicPr>
        <p:blipFill>
          <a:blip r:embed="rId2"/>
          <a:stretch>
            <a:fillRect/>
          </a:stretch>
        </p:blipFill>
        <p:spPr>
          <a:xfrm>
            <a:off x="251520" y="2264762"/>
            <a:ext cx="8414861" cy="303831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502" y="1309057"/>
            <a:ext cx="8964996" cy="1615827"/>
          </a:xfrm>
          <a:prstGeom prst="rect">
            <a:avLst/>
          </a:prstGeom>
          <a:noFill/>
        </p:spPr>
        <p:txBody>
          <a:bodyPr wrap="square" rtlCol="0">
            <a:spAutoFit/>
          </a:bodyPr>
          <a:lstStyle/>
          <a:p>
            <a:pPr marL="266700" lvl="2" indent="-266700">
              <a:lnSpc>
                <a:spcPct val="150000"/>
              </a:lnSpc>
              <a:buFont typeface="Arial" pitchFamily="34" charset="0"/>
              <a:buChar char="•"/>
            </a:pPr>
            <a:r>
              <a:rPr lang="en-ZA" dirty="0">
                <a:latin typeface="Arial" panose="020B0604020202020204" pitchFamily="34" charset="0"/>
                <a:cs typeface="Arial" panose="020B0604020202020204" pitchFamily="34" charset="0"/>
              </a:rPr>
              <a:t>Quantities advertised = estimated volumes, </a:t>
            </a:r>
            <a:r>
              <a:rPr lang="en-ZA" b="1" u="sng" dirty="0">
                <a:solidFill>
                  <a:schemeClr val="accent5">
                    <a:lumMod val="75000"/>
                  </a:schemeClr>
                </a:solidFill>
                <a:latin typeface="Arial" panose="020B0604020202020204" pitchFamily="34" charset="0"/>
                <a:cs typeface="Arial" panose="020B0604020202020204" pitchFamily="34" charset="0"/>
              </a:rPr>
              <a:t>not guaranteed.</a:t>
            </a:r>
            <a:endParaRPr lang="en-ZA" dirty="0">
              <a:solidFill>
                <a:schemeClr val="accent5">
                  <a:lumMod val="75000"/>
                </a:schemeClr>
              </a:solidFill>
              <a:latin typeface="Arial" panose="020B0604020202020204" pitchFamily="34" charset="0"/>
              <a:cs typeface="Arial" panose="020B0604020202020204" pitchFamily="34" charset="0"/>
            </a:endParaRPr>
          </a:p>
          <a:p>
            <a:pPr marL="266700" lvl="2" indent="-266700">
              <a:lnSpc>
                <a:spcPct val="150000"/>
              </a:lnSpc>
              <a:buFont typeface="Arial" pitchFamily="34" charset="0"/>
              <a:buChar char="•"/>
            </a:pPr>
            <a:r>
              <a:rPr lang="en-ZA" dirty="0">
                <a:latin typeface="Arial" panose="020B0604020202020204" pitchFamily="34" charset="0"/>
                <a:cs typeface="Arial" panose="020B0604020202020204" pitchFamily="34" charset="0"/>
              </a:rPr>
              <a:t>Fluctuations in monthly demand may occur. </a:t>
            </a:r>
          </a:p>
          <a:p>
            <a:pPr marL="266700" lvl="2" indent="-266700">
              <a:lnSpc>
                <a:spcPct val="150000"/>
              </a:lnSpc>
              <a:buFont typeface="Arial" pitchFamily="34" charset="0"/>
              <a:buChar char="•"/>
            </a:pPr>
            <a:r>
              <a:rPr lang="en-ZA" dirty="0">
                <a:latin typeface="Arial" panose="020B0604020202020204" pitchFamily="34" charset="0"/>
                <a:cs typeface="Arial" panose="020B0604020202020204" pitchFamily="34" charset="0"/>
              </a:rPr>
              <a:t>Proposed minimum order quantities should facilitate delivery directly to facilities. </a:t>
            </a:r>
            <a:endParaRPr lang="en-ZA"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itchFamily="34" charset="0"/>
            </a:endParaRPr>
          </a:p>
        </p:txBody>
      </p:sp>
      <p:sp>
        <p:nvSpPr>
          <p:cNvPr id="4" name="Rectangle 2"/>
          <p:cNvSpPr txBox="1">
            <a:spLocks noChangeArrowheads="1"/>
          </p:cNvSpPr>
          <p:nvPr/>
        </p:nvSpPr>
        <p:spPr>
          <a:xfrm>
            <a:off x="89502" y="81110"/>
            <a:ext cx="4171950" cy="742950"/>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j-ea"/>
                <a:cs typeface="Arial" pitchFamily="34" charset="0"/>
              </a:defRPr>
            </a:lvl1pPr>
          </a:lstStyle>
          <a:p>
            <a:r>
              <a:rPr lang="en-GB" dirty="0"/>
              <a:t>Lead times and Quantities</a:t>
            </a:r>
          </a:p>
        </p:txBody>
      </p:sp>
      <p:sp>
        <p:nvSpPr>
          <p:cNvPr id="7" name="Rectangle 6">
            <a:extLst>
              <a:ext uri="{FF2B5EF4-FFF2-40B4-BE49-F238E27FC236}">
                <a16:creationId xmlns:a16="http://schemas.microsoft.com/office/drawing/2014/main" id="{F93E7A3B-12FD-4386-B63E-01126C373F8F}"/>
              </a:ext>
            </a:extLst>
          </p:cNvPr>
          <p:cNvSpPr/>
          <p:nvPr/>
        </p:nvSpPr>
        <p:spPr>
          <a:xfrm>
            <a:off x="251520" y="2927748"/>
            <a:ext cx="2592288" cy="181108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8138" lvl="2" indent="-338138" algn="ctr"/>
            <a:r>
              <a:rPr lang="en-ZA" sz="1500" b="1" dirty="0">
                <a:solidFill>
                  <a:schemeClr val="tx1"/>
                </a:solidFill>
                <a:latin typeface="Arial" panose="020B0604020202020204" pitchFamily="34" charset="0"/>
                <a:cs typeface="Arial" panose="020B0604020202020204" pitchFamily="34" charset="0"/>
              </a:rPr>
              <a:t>Initial lead time</a:t>
            </a:r>
          </a:p>
          <a:p>
            <a:pPr marL="338138" lvl="2" indent="-338138" algn="ctr"/>
            <a:r>
              <a:rPr lang="en-ZA" sz="1500" dirty="0">
                <a:solidFill>
                  <a:schemeClr val="tx1"/>
                </a:solidFill>
                <a:latin typeface="Arial" panose="020B0604020202020204" pitchFamily="34" charset="0"/>
                <a:cs typeface="Arial" panose="020B0604020202020204" pitchFamily="34" charset="0"/>
              </a:rPr>
              <a:t>This period may not exceed </a:t>
            </a:r>
            <a:r>
              <a:rPr lang="en-ZA" sz="1500" b="1" dirty="0">
                <a:solidFill>
                  <a:schemeClr val="tx1"/>
                </a:solidFill>
                <a:latin typeface="Arial" panose="020B0604020202020204" pitchFamily="34" charset="0"/>
                <a:cs typeface="Arial" panose="020B0604020202020204" pitchFamily="34" charset="0"/>
              </a:rPr>
              <a:t>75 </a:t>
            </a:r>
            <a:r>
              <a:rPr lang="en-ZA" sz="1500" dirty="0">
                <a:solidFill>
                  <a:schemeClr val="tx1"/>
                </a:solidFill>
                <a:latin typeface="Arial" panose="020B0604020202020204" pitchFamily="34" charset="0"/>
                <a:cs typeface="Arial" panose="020B0604020202020204" pitchFamily="34" charset="0"/>
              </a:rPr>
              <a:t>calendar days from the date of award.</a:t>
            </a:r>
          </a:p>
          <a:p>
            <a:pPr marL="0" lvl="2" algn="ctr"/>
            <a:r>
              <a:rPr lang="en-ZA" sz="1500" dirty="0">
                <a:solidFill>
                  <a:schemeClr val="tx1"/>
                </a:solidFill>
                <a:latin typeface="Arial" panose="020B0604020202020204" pitchFamily="34" charset="0"/>
                <a:cs typeface="Arial" panose="020B0604020202020204" pitchFamily="34" charset="0"/>
              </a:rPr>
              <a:t>NOT from the date of publication of the contract circular. </a:t>
            </a:r>
          </a:p>
        </p:txBody>
      </p:sp>
      <p:sp>
        <p:nvSpPr>
          <p:cNvPr id="8" name="Rectangle 7">
            <a:extLst>
              <a:ext uri="{FF2B5EF4-FFF2-40B4-BE49-F238E27FC236}">
                <a16:creationId xmlns:a16="http://schemas.microsoft.com/office/drawing/2014/main" id="{48C135A4-0772-43A9-AFBA-C531CB05E88D}"/>
              </a:ext>
            </a:extLst>
          </p:cNvPr>
          <p:cNvSpPr/>
          <p:nvPr/>
        </p:nvSpPr>
        <p:spPr>
          <a:xfrm>
            <a:off x="3005827" y="2927748"/>
            <a:ext cx="2673845" cy="1811082"/>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8138" lvl="2" indent="-338138" algn="ctr"/>
            <a:r>
              <a:rPr lang="en-ZA" sz="1500" b="1" dirty="0">
                <a:solidFill>
                  <a:schemeClr val="tx1"/>
                </a:solidFill>
                <a:latin typeface="Arial" panose="020B0604020202020204" pitchFamily="34" charset="0"/>
                <a:cs typeface="Arial" panose="020B0604020202020204" pitchFamily="34" charset="0"/>
              </a:rPr>
              <a:t>Lead time </a:t>
            </a:r>
            <a:r>
              <a:rPr lang="en-ZA" sz="1500" dirty="0">
                <a:solidFill>
                  <a:schemeClr val="tx1"/>
                </a:solidFill>
                <a:latin typeface="Arial" panose="020B0604020202020204" pitchFamily="34" charset="0"/>
                <a:cs typeface="Arial" panose="020B0604020202020204" pitchFamily="34" charset="0"/>
              </a:rPr>
              <a:t>(within the contract period)</a:t>
            </a:r>
          </a:p>
          <a:p>
            <a:pPr marL="338138" lvl="2" indent="-338138" algn="ctr"/>
            <a:r>
              <a:rPr lang="en-ZA" sz="1500" dirty="0">
                <a:solidFill>
                  <a:schemeClr val="tx1"/>
                </a:solidFill>
                <a:latin typeface="Arial" panose="020B0604020202020204" pitchFamily="34" charset="0"/>
                <a:cs typeface="Arial" panose="020B0604020202020204" pitchFamily="34" charset="0"/>
              </a:rPr>
              <a:t>This lead-time </a:t>
            </a:r>
            <a:r>
              <a:rPr lang="en-ZA" sz="1500" u="sng" dirty="0">
                <a:solidFill>
                  <a:schemeClr val="tx1"/>
                </a:solidFill>
                <a:latin typeface="Arial" panose="020B0604020202020204" pitchFamily="34" charset="0"/>
                <a:cs typeface="Arial" panose="020B0604020202020204" pitchFamily="34" charset="0"/>
              </a:rPr>
              <a:t>may not </a:t>
            </a:r>
            <a:r>
              <a:rPr lang="en-ZA" sz="1500" dirty="0">
                <a:solidFill>
                  <a:schemeClr val="tx1"/>
                </a:solidFill>
                <a:latin typeface="Arial" panose="020B0604020202020204" pitchFamily="34" charset="0"/>
                <a:cs typeface="Arial" panose="020B0604020202020204" pitchFamily="34" charset="0"/>
              </a:rPr>
              <a:t>exceed </a:t>
            </a:r>
            <a:r>
              <a:rPr lang="en-ZA" sz="1500" b="1" dirty="0">
                <a:solidFill>
                  <a:schemeClr val="tx1"/>
                </a:solidFill>
                <a:latin typeface="Arial" panose="020B0604020202020204" pitchFamily="34" charset="0"/>
                <a:cs typeface="Arial" panose="020B0604020202020204" pitchFamily="34" charset="0"/>
              </a:rPr>
              <a:t>14</a:t>
            </a:r>
            <a:r>
              <a:rPr lang="en-ZA" sz="1500" dirty="0">
                <a:solidFill>
                  <a:schemeClr val="tx1"/>
                </a:solidFill>
                <a:latin typeface="Arial" panose="020B0604020202020204" pitchFamily="34" charset="0"/>
                <a:cs typeface="Arial" panose="020B0604020202020204" pitchFamily="34" charset="0"/>
              </a:rPr>
              <a:t> calendar days</a:t>
            </a:r>
            <a:endParaRPr lang="en-US" sz="1500" b="1" dirty="0">
              <a:solidFill>
                <a:schemeClr val="tx1"/>
              </a:solidFill>
              <a:latin typeface="Arial" panose="020B0604020202020204" pitchFamily="34" charset="0"/>
              <a:cs typeface="Arial" panose="020B0604020202020204" pitchFamily="34" charset="0"/>
            </a:endParaRPr>
          </a:p>
          <a:p>
            <a:pPr algn="ctr"/>
            <a:endParaRPr lang="en-ZA" sz="135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6CD7219-8949-97BF-A0B0-BDB31C845685}"/>
              </a:ext>
            </a:extLst>
          </p:cNvPr>
          <p:cNvSpPr/>
          <p:nvPr/>
        </p:nvSpPr>
        <p:spPr>
          <a:xfrm>
            <a:off x="5841690" y="2927748"/>
            <a:ext cx="2726755" cy="1811082"/>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8138" lvl="2" indent="-338138"/>
            <a:r>
              <a:rPr lang="en-ZA" sz="1500" b="1" dirty="0">
                <a:solidFill>
                  <a:schemeClr val="tx1"/>
                </a:solidFill>
                <a:latin typeface="Arial" panose="020B0604020202020204" pitchFamily="34" charset="0"/>
                <a:cs typeface="Arial" panose="020B0604020202020204" pitchFamily="34" charset="0"/>
              </a:rPr>
              <a:t>Minimum order quantities:</a:t>
            </a:r>
          </a:p>
          <a:p>
            <a:pPr marL="338138" lvl="2" indent="-338138"/>
            <a:r>
              <a:rPr lang="en-ZA" sz="1500" dirty="0">
                <a:solidFill>
                  <a:schemeClr val="tx1"/>
                </a:solidFill>
                <a:latin typeface="Arial" panose="020B0604020202020204" pitchFamily="34" charset="0"/>
                <a:cs typeface="Arial" panose="020B0604020202020204" pitchFamily="34" charset="0"/>
              </a:rPr>
              <a:t>Should facilitate deliveries to the lowest level of care</a:t>
            </a:r>
            <a:endParaRPr lang="en-US" sz="1500" dirty="0">
              <a:solidFill>
                <a:schemeClr val="tx1"/>
              </a:solidFill>
              <a:latin typeface="Arial" panose="020B0604020202020204" pitchFamily="34" charset="0"/>
              <a:cs typeface="Arial" panose="020B0604020202020204" pitchFamily="34" charset="0"/>
            </a:endParaRPr>
          </a:p>
          <a:p>
            <a:pPr algn="ctr"/>
            <a:endParaRPr lang="en-ZA"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65371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46</a:t>
            </a:fld>
            <a:r>
              <a:rPr lang="en-ZA" sz="1200" dirty="0">
                <a:latin typeface="Arial" pitchFamily="34" charset="0"/>
                <a:cs typeface="Arial" pitchFamily="34" charset="0"/>
              </a:rPr>
              <a:t> </a:t>
            </a:r>
          </a:p>
        </p:txBody>
      </p:sp>
      <p:sp>
        <p:nvSpPr>
          <p:cNvPr id="3" name="TextBox 2"/>
          <p:cNvSpPr txBox="1"/>
          <p:nvPr/>
        </p:nvSpPr>
        <p:spPr>
          <a:xfrm>
            <a:off x="109406" y="1134080"/>
            <a:ext cx="8927090" cy="4611519"/>
          </a:xfrm>
          <a:prstGeom prst="rect">
            <a:avLst/>
          </a:prstGeom>
          <a:noFill/>
        </p:spPr>
        <p:txBody>
          <a:bodyPr wrap="square" rtlCol="0">
            <a:spAutoFit/>
          </a:bodyPr>
          <a:lstStyle/>
          <a:p>
            <a:pPr marL="450850" lvl="2" indent="-450850">
              <a:lnSpc>
                <a:spcPct val="150000"/>
              </a:lnSpc>
              <a:buFont typeface="Arial" pitchFamily="34" charset="0"/>
              <a:buChar char="•"/>
            </a:pPr>
            <a:r>
              <a:rPr lang="en-ZA" b="1" dirty="0">
                <a:solidFill>
                  <a:srgbClr val="0070C0"/>
                </a:solidFill>
                <a:latin typeface="Arial" pitchFamily="34" charset="0"/>
                <a:cs typeface="Arial" pitchFamily="34" charset="0"/>
              </a:rPr>
              <a:t>Only orders made on an official, authorised purchase order are valid</a:t>
            </a:r>
            <a:r>
              <a:rPr lang="en-ZA" dirty="0">
                <a:latin typeface="Arial" pitchFamily="34" charset="0"/>
                <a:cs typeface="Arial" pitchFamily="34" charset="0"/>
              </a:rPr>
              <a:t>.</a:t>
            </a:r>
          </a:p>
          <a:p>
            <a:pPr marL="450850" lvl="2" indent="-450850">
              <a:lnSpc>
                <a:spcPct val="150000"/>
              </a:lnSpc>
              <a:buFont typeface="Arial" pitchFamily="34" charset="0"/>
              <a:buChar char="•"/>
            </a:pPr>
            <a:r>
              <a:rPr lang="en-ZA" dirty="0">
                <a:latin typeface="Arial" pitchFamily="34" charset="0"/>
                <a:cs typeface="Arial" pitchFamily="34" charset="0"/>
              </a:rPr>
              <a:t>Suppliers are required to acknowledge receipt of all purchase orders received from participating authorities, in a manner stipulated by the relevant participating authority.</a:t>
            </a:r>
          </a:p>
          <a:p>
            <a:pPr marL="450850" lvl="2" indent="-450850">
              <a:lnSpc>
                <a:spcPct val="150000"/>
              </a:lnSpc>
              <a:buFont typeface="Arial" pitchFamily="34" charset="0"/>
              <a:buChar char="•"/>
            </a:pPr>
            <a:r>
              <a:rPr lang="en-ZA" dirty="0">
                <a:latin typeface="Arial" pitchFamily="34" charset="0"/>
                <a:cs typeface="Arial" pitchFamily="34" charset="0"/>
              </a:rPr>
              <a:t>Changes to any quantities ordered may only be made upon receipt of an amended purchase order.</a:t>
            </a:r>
          </a:p>
          <a:p>
            <a:pPr marL="450850" lvl="2" indent="-450850">
              <a:lnSpc>
                <a:spcPct val="150000"/>
              </a:lnSpc>
              <a:buFont typeface="Arial" pitchFamily="34" charset="0"/>
              <a:buChar char="•"/>
            </a:pPr>
            <a:r>
              <a:rPr lang="en-ZA" dirty="0">
                <a:latin typeface="Arial" pitchFamily="34" charset="0"/>
                <a:cs typeface="Arial" pitchFamily="34" charset="0"/>
              </a:rPr>
              <a:t>The Participating Authorities reserve the right to cancel orders where the lead time exceeds the delivery lead time specified in the contract.</a:t>
            </a:r>
          </a:p>
          <a:p>
            <a:pPr marL="450850" lvl="2" indent="-450850">
              <a:lnSpc>
                <a:spcPct val="150000"/>
              </a:lnSpc>
              <a:buFont typeface="Arial" pitchFamily="34" charset="0"/>
              <a:buChar char="•"/>
            </a:pPr>
            <a:r>
              <a:rPr lang="en-ZA" dirty="0">
                <a:latin typeface="Arial" pitchFamily="34" charset="0"/>
                <a:cs typeface="Arial" pitchFamily="34" charset="0"/>
              </a:rPr>
              <a:t>In cases where an order is received which appears to be irrational or misaligned with estimates, the contracted supplier must liaise with the relevant Participating Authority prior to processing the order.</a:t>
            </a:r>
          </a:p>
        </p:txBody>
      </p:sp>
      <p:sp>
        <p:nvSpPr>
          <p:cNvPr id="4" name="Rectangle 2"/>
          <p:cNvSpPr txBox="1">
            <a:spLocks noChangeArrowheads="1"/>
          </p:cNvSpPr>
          <p:nvPr/>
        </p:nvSpPr>
        <p:spPr>
          <a:xfrm>
            <a:off x="107504" y="260647"/>
            <a:ext cx="5562600" cy="57857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Orders</a:t>
            </a:r>
          </a:p>
        </p:txBody>
      </p:sp>
    </p:spTree>
    <p:extLst>
      <p:ext uri="{BB962C8B-B14F-4D97-AF65-F5344CB8AC3E}">
        <p14:creationId xmlns:p14="http://schemas.microsoft.com/office/powerpoint/2010/main" val="1338371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47</a:t>
            </a:fld>
            <a:r>
              <a:rPr lang="en-ZA" sz="1200" dirty="0">
                <a:latin typeface="Arial" pitchFamily="34" charset="0"/>
                <a:cs typeface="Arial" pitchFamily="34" charset="0"/>
              </a:rPr>
              <a:t> </a:t>
            </a:r>
          </a:p>
        </p:txBody>
      </p:sp>
      <p:sp>
        <p:nvSpPr>
          <p:cNvPr id="3" name="TextBox 2"/>
          <p:cNvSpPr txBox="1"/>
          <p:nvPr/>
        </p:nvSpPr>
        <p:spPr>
          <a:xfrm>
            <a:off x="18281" y="1118369"/>
            <a:ext cx="9169696" cy="5858014"/>
          </a:xfrm>
          <a:prstGeom prst="rect">
            <a:avLst/>
          </a:prstGeom>
          <a:solidFill>
            <a:schemeClr val="bg1"/>
          </a:solidFill>
        </p:spPr>
        <p:txBody>
          <a:bodyPr wrap="square" rtlCol="0">
            <a:spAutoFit/>
          </a:bodyPr>
          <a:lstStyle/>
          <a:p>
            <a:pPr marL="0" lvl="2" algn="just">
              <a:lnSpc>
                <a:spcPct val="150000"/>
              </a:lnSpc>
            </a:pPr>
            <a:r>
              <a:rPr lang="en-GB" dirty="0">
                <a:latin typeface="Arial" panose="020B0604020202020204" pitchFamily="34" charset="0"/>
                <a:cs typeface="Arial" panose="020B0604020202020204" pitchFamily="34" charset="0"/>
              </a:rPr>
              <a:t>The National Department of Health, in collaboration with the Participating Authorities, will </a:t>
            </a:r>
            <a:r>
              <a:rPr lang="en-GB" b="1" dirty="0">
                <a:solidFill>
                  <a:srgbClr val="0070C0"/>
                </a:solidFill>
                <a:latin typeface="Arial" panose="020B0604020202020204" pitchFamily="34" charset="0"/>
                <a:cs typeface="Arial" panose="020B0604020202020204" pitchFamily="34" charset="0"/>
              </a:rPr>
              <a:t>monitor the performance of contracted suppliers </a:t>
            </a:r>
            <a:r>
              <a:rPr lang="en-GB" dirty="0">
                <a:latin typeface="Arial" panose="020B0604020202020204" pitchFamily="34" charset="0"/>
                <a:cs typeface="Arial" panose="020B0604020202020204" pitchFamily="34" charset="0"/>
              </a:rPr>
              <a:t>in terms of this contract, including but not limited to the following:</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lead times;</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in full as per the purchase order;</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Percentage of orders delivered on time and in full;</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reporting requirements according to reporting schedule and reporting mechanism; and</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Attendance of compulsory quarterly meetings</a:t>
            </a:r>
          </a:p>
          <a:p>
            <a:pPr marL="0" lvl="2" algn="just">
              <a:lnSpc>
                <a:spcPct val="150000"/>
              </a:lnSpc>
            </a:pPr>
            <a:endParaRPr lang="en-US" dirty="0">
              <a:latin typeface="Arial" panose="020B0604020202020204" pitchFamily="34" charset="0"/>
              <a:cs typeface="Arial" panose="020B0604020202020204" pitchFamily="34" charset="0"/>
            </a:endParaRPr>
          </a:p>
          <a:p>
            <a:pPr marL="0" lvl="2" algn="just">
              <a:lnSpc>
                <a:spcPct val="150000"/>
              </a:lnSpc>
            </a:pPr>
            <a:r>
              <a:rPr lang="en-US" dirty="0">
                <a:latin typeface="Arial" panose="020B0604020202020204" pitchFamily="34" charset="0"/>
                <a:cs typeface="Arial" panose="020B0604020202020204" pitchFamily="34" charset="0"/>
              </a:rPr>
              <a:t>Contracted Suppliers may be required to present continuous improvement initiatives aimed at improving efficiencies in the supply chain to benefit both suppliers and the Department</a:t>
            </a:r>
          </a:p>
          <a:p>
            <a:pPr marL="0" lvl="2" algn="just">
              <a:lnSpc>
                <a:spcPct val="150000"/>
              </a:lnSpc>
            </a:pP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8281" y="332656"/>
            <a:ext cx="6665394" cy="402965"/>
          </a:xfrm>
          <a:prstGeom prst="rect">
            <a:avLst/>
          </a:prstGeom>
        </p:spPr>
        <p:txBody>
          <a:bodyPr tIns="45720" rIns="91440" bIns="45720" anchor="b">
            <a:normAutofit fontScale="85000" lnSpcReduction="20000"/>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a:solidFill>
                  <a:schemeClr val="bg1"/>
                </a:solidFill>
                <a:latin typeface="Arial" pitchFamily="34" charset="0"/>
                <a:ea typeface="+mj-ea"/>
                <a:cs typeface="Arial" pitchFamily="34" charset="0"/>
              </a:rPr>
              <a:t>Supplier Performance Management</a:t>
            </a:r>
            <a:endParaRPr kumimoji="0" lang="en-GB" sz="28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48</a:t>
            </a:fld>
            <a:r>
              <a:rPr lang="en-ZA" sz="1200" dirty="0">
                <a:latin typeface="Arial" pitchFamily="34" charset="0"/>
                <a:cs typeface="Arial" pitchFamily="34" charset="0"/>
              </a:rPr>
              <a:t> </a:t>
            </a:r>
          </a:p>
        </p:txBody>
      </p:sp>
      <p:sp>
        <p:nvSpPr>
          <p:cNvPr id="3" name="TextBox 2"/>
          <p:cNvSpPr txBox="1"/>
          <p:nvPr/>
        </p:nvSpPr>
        <p:spPr>
          <a:xfrm>
            <a:off x="78265" y="1196752"/>
            <a:ext cx="9036496" cy="4196020"/>
          </a:xfrm>
          <a:prstGeom prst="rect">
            <a:avLst/>
          </a:prstGeom>
          <a:noFill/>
        </p:spPr>
        <p:txBody>
          <a:bodyPr wrap="square" rtlCol="0">
            <a:spAutoFit/>
          </a:bodyPr>
          <a:lstStyle/>
          <a:p>
            <a:pPr marL="0" lvl="2" algn="just">
              <a:lnSpc>
                <a:spcPct val="150000"/>
              </a:lnSpc>
            </a:pPr>
            <a:r>
              <a:rPr lang="en-GB" b="1" dirty="0">
                <a:solidFill>
                  <a:srgbClr val="0070C0"/>
                </a:solidFill>
                <a:latin typeface="Arial" panose="020B0604020202020204" pitchFamily="34" charset="0"/>
                <a:cs typeface="Arial" panose="020B0604020202020204" pitchFamily="34" charset="0"/>
              </a:rPr>
              <a:t>Reporting requirements</a:t>
            </a:r>
          </a:p>
          <a:p>
            <a:pPr>
              <a:lnSpc>
                <a:spcPct val="150000"/>
              </a:lnSpc>
            </a:pPr>
            <a:r>
              <a:rPr lang="en-GB" dirty="0">
                <a:latin typeface="Arial" panose="020B0604020202020204" pitchFamily="34" charset="0"/>
                <a:cs typeface="Arial" panose="020B0604020202020204" pitchFamily="34" charset="0"/>
              </a:rPr>
              <a:t>As a minimum, suppliers will be required to submit the following:</a:t>
            </a:r>
          </a:p>
          <a:p>
            <a:pPr>
              <a:lnSpc>
                <a:spcPct val="150000"/>
              </a:lnSpc>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All transactional data relating to orders;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monthly age analysis;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Production pipeline data and forecast including:</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available (stock on hand);</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Quality Assurance, awaiting release;</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the current month’s production plan.</a:t>
            </a: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Status of outstanding orders.</a:t>
            </a: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78265" y="231802"/>
            <a:ext cx="6665394" cy="439604"/>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Supplier Performance Management</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49</a:t>
            </a:fld>
            <a:r>
              <a:rPr lang="en-ZA" sz="1200" dirty="0">
                <a:latin typeface="Arial" pitchFamily="34" charset="0"/>
                <a:cs typeface="Arial" pitchFamily="34" charset="0"/>
              </a:rPr>
              <a:t> </a:t>
            </a:r>
          </a:p>
        </p:txBody>
      </p:sp>
      <p:sp>
        <p:nvSpPr>
          <p:cNvPr id="3" name="TextBox 2"/>
          <p:cNvSpPr txBox="1"/>
          <p:nvPr/>
        </p:nvSpPr>
        <p:spPr>
          <a:xfrm>
            <a:off x="12366" y="998155"/>
            <a:ext cx="9135652" cy="5858014"/>
          </a:xfrm>
          <a:prstGeom prst="rect">
            <a:avLst/>
          </a:prstGeom>
          <a:solidFill>
            <a:schemeClr val="bg1"/>
          </a:solid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Suppliers are required to </a:t>
            </a:r>
            <a:r>
              <a:rPr lang="en-US" b="1" dirty="0">
                <a:solidFill>
                  <a:srgbClr val="0070C0"/>
                </a:solidFill>
                <a:latin typeface="Arial" panose="020B0604020202020204" pitchFamily="34" charset="0"/>
                <a:cs typeface="Arial" panose="020B0604020202020204" pitchFamily="34" charset="0"/>
              </a:rPr>
              <a:t>maintain sufficient buffer stock </a:t>
            </a:r>
            <a:r>
              <a:rPr lang="en-US" dirty="0">
                <a:latin typeface="Arial" panose="020B0604020202020204" pitchFamily="34" charset="0"/>
                <a:cs typeface="Arial" panose="020B0604020202020204" pitchFamily="34" charset="0"/>
              </a:rPr>
              <a:t>to meet at least two months demand for all items, aligned with the needs of participating Authorities.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Allowances for a reduced yet appropriate buffer stock will be made for the last two (2) months of the contract as agreed upon between </a:t>
            </a:r>
            <a:r>
              <a:rPr lang="en-US" dirty="0" err="1">
                <a:latin typeface="Arial" panose="020B0604020202020204" pitchFamily="34" charset="0"/>
                <a:cs typeface="Arial" panose="020B0604020202020204" pitchFamily="34" charset="0"/>
              </a:rPr>
              <a:t>NDoH</a:t>
            </a:r>
            <a:r>
              <a:rPr lang="en-US" dirty="0">
                <a:latin typeface="Arial" panose="020B0604020202020204" pitchFamily="34" charset="0"/>
                <a:cs typeface="Arial" panose="020B0604020202020204" pitchFamily="34" charset="0"/>
              </a:rPr>
              <a:t> and  the contracted supplier.</a:t>
            </a: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Contractors must inform the National Department of Health at </a:t>
            </a:r>
            <a:r>
              <a:rPr lang="en-GB" b="1" dirty="0">
                <a:latin typeface="Arial" panose="020B0604020202020204" pitchFamily="34" charset="0"/>
                <a:cs typeface="Arial" panose="020B0604020202020204" pitchFamily="34" charset="0"/>
              </a:rPr>
              <a:t>first knowledge </a:t>
            </a:r>
            <a:r>
              <a:rPr lang="en-GB" dirty="0">
                <a:latin typeface="Arial" panose="020B0604020202020204" pitchFamily="34" charset="0"/>
                <a:cs typeface="Arial" panose="020B0604020202020204" pitchFamily="34" charset="0"/>
              </a:rPr>
              <a:t>of any circumstances that may result in interrupted supply, including but not limited to: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regulatory action which may impact on their GMP status or that of entities on which they are reliant;</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anticipated problems associated with the availability of active pharmaceutical ingredient (API);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industrial action;</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challenges with manufacturing pipeline;</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other supply challenges.</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260648"/>
            <a:ext cx="5562600" cy="512567"/>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itchFamily="34" charset="0"/>
                <a:ea typeface="+mj-ea"/>
                <a:cs typeface="Arial" pitchFamily="34" charset="0"/>
              </a:defRPr>
            </a:lvl1pPr>
          </a:lstStyle>
          <a:p>
            <a:r>
              <a:rPr lang="en-GB" sz="2400" dirty="0"/>
              <a:t>Continuity of supply</a:t>
            </a:r>
          </a:p>
        </p:txBody>
      </p:sp>
    </p:spTree>
    <p:extLst>
      <p:ext uri="{BB962C8B-B14F-4D97-AF65-F5344CB8AC3E}">
        <p14:creationId xmlns:p14="http://schemas.microsoft.com/office/powerpoint/2010/main" val="327993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08386A-8913-E2BA-BACE-9EFF13C5F1B9}"/>
              </a:ext>
            </a:extLst>
          </p:cNvPr>
          <p:cNvSpPr txBox="1"/>
          <p:nvPr/>
        </p:nvSpPr>
        <p:spPr>
          <a:xfrm>
            <a:off x="3332477" y="1271342"/>
            <a:ext cx="2319643" cy="2062103"/>
          </a:xfrm>
          <a:prstGeom prst="rect">
            <a:avLst/>
          </a:prstGeom>
          <a:solidFill>
            <a:schemeClr val="accent5">
              <a:lumMod val="20000"/>
              <a:lumOff val="80000"/>
            </a:schemeClr>
          </a:solidFill>
        </p:spPr>
        <p:txBody>
          <a:bodyPr wrap="square">
            <a:spAutoFit/>
          </a:bodyPr>
          <a:lstStyle/>
          <a:p>
            <a:pPr>
              <a:buNone/>
            </a:pPr>
            <a:r>
              <a:rPr lang="en-ZA" sz="1600" b="1" dirty="0">
                <a:latin typeface="Arial" panose="020B0604020202020204" pitchFamily="34" charset="0"/>
                <a:cs typeface="Arial" panose="020B0604020202020204" pitchFamily="34" charset="0"/>
              </a:rPr>
              <a:t>B. Excel docs Printed &amp; Signed</a:t>
            </a:r>
          </a:p>
          <a:p>
            <a:pPr>
              <a:buNone/>
            </a:pPr>
            <a:endParaRPr lang="en-ZA" sz="1600" dirty="0">
              <a:latin typeface="Arial" panose="020B0604020202020204" pitchFamily="34" charset="0"/>
              <a:cs typeface="Arial" panose="020B0604020202020204" pitchFamily="34" charset="0"/>
            </a:endParaRPr>
          </a:p>
          <a:p>
            <a:pPr marL="257175" indent="-257175">
              <a:buFont typeface="+mj-lt"/>
              <a:buAutoNum type="arabicPeriod"/>
              <a:tabLst>
                <a:tab pos="342900" algn="l"/>
              </a:tabLst>
            </a:pPr>
            <a:r>
              <a:rPr lang="en-ZA" sz="1600" dirty="0">
                <a:solidFill>
                  <a:srgbClr val="000000"/>
                </a:solidFill>
                <a:latin typeface="Arial" panose="020B0604020202020204" pitchFamily="34" charset="0"/>
                <a:cs typeface="Arial" panose="020B0604020202020204" pitchFamily="34" charset="0"/>
              </a:rPr>
              <a:t>BRD (Price)</a:t>
            </a:r>
          </a:p>
          <a:p>
            <a:pPr marL="257175" indent="-257175">
              <a:buFont typeface="+mj-lt"/>
              <a:buAutoNum type="arabicPeriod"/>
              <a:tabLst>
                <a:tab pos="342900" algn="l"/>
              </a:tabLst>
            </a:pPr>
            <a:r>
              <a:rPr lang="en-ZA" sz="1600" dirty="0">
                <a:solidFill>
                  <a:srgbClr val="000000"/>
                </a:solidFill>
                <a:latin typeface="Arial" panose="020B0604020202020204" pitchFamily="34" charset="0"/>
                <a:cs typeface="Arial" panose="020B0604020202020204" pitchFamily="34" charset="0"/>
              </a:rPr>
              <a:t>Annexure A </a:t>
            </a:r>
          </a:p>
          <a:p>
            <a:pPr>
              <a:tabLst>
                <a:tab pos="342900" algn="l"/>
              </a:tabLst>
            </a:pPr>
            <a:r>
              <a:rPr lang="en-ZA" sz="1600" dirty="0">
                <a:solidFill>
                  <a:srgbClr val="000000"/>
                </a:solidFill>
                <a:latin typeface="Arial" panose="020B0604020202020204" pitchFamily="34" charset="0"/>
                <a:cs typeface="Arial" panose="020B0604020202020204" pitchFamily="34" charset="0"/>
              </a:rPr>
              <a:t>      (Checklist) </a:t>
            </a:r>
          </a:p>
          <a:p>
            <a:pPr marL="257175" indent="-257175">
              <a:buAutoNum type="arabicPeriod" startAt="3"/>
              <a:tabLst>
                <a:tab pos="342900" algn="l"/>
              </a:tabLst>
            </a:pPr>
            <a:r>
              <a:rPr lang="en-ZA" sz="1600" dirty="0">
                <a:solidFill>
                  <a:srgbClr val="000000"/>
                </a:solidFill>
                <a:latin typeface="Arial" panose="020B0604020202020204" pitchFamily="34" charset="0"/>
                <a:cs typeface="Arial" panose="020B0604020202020204" pitchFamily="34" charset="0"/>
              </a:rPr>
              <a:t>PBD4.1</a:t>
            </a:r>
          </a:p>
          <a:p>
            <a:pPr marL="257175" indent="-257175">
              <a:buAutoNum type="arabicPeriod" startAt="3"/>
              <a:tabLst>
                <a:tab pos="342900" algn="l"/>
              </a:tabLst>
            </a:pPr>
            <a:r>
              <a:rPr lang="en-ZA" sz="1600" dirty="0">
                <a:solidFill>
                  <a:srgbClr val="000000"/>
                </a:solidFill>
                <a:latin typeface="Arial" panose="020B0604020202020204" pitchFamily="34" charset="0"/>
                <a:cs typeface="Arial" panose="020B0604020202020204" pitchFamily="34" charset="0"/>
              </a:rPr>
              <a:t>PBD9.1 or PBD9.2</a:t>
            </a:r>
          </a:p>
        </p:txBody>
      </p:sp>
      <p:sp>
        <p:nvSpPr>
          <p:cNvPr id="13" name="TextBox 12">
            <a:extLst>
              <a:ext uri="{FF2B5EF4-FFF2-40B4-BE49-F238E27FC236}">
                <a16:creationId xmlns:a16="http://schemas.microsoft.com/office/drawing/2014/main" id="{F74D7CE0-D766-A9FF-B977-FF683A1F1CAA}"/>
              </a:ext>
            </a:extLst>
          </p:cNvPr>
          <p:cNvSpPr txBox="1"/>
          <p:nvPr/>
        </p:nvSpPr>
        <p:spPr>
          <a:xfrm>
            <a:off x="69976" y="270690"/>
            <a:ext cx="7238328" cy="461665"/>
          </a:xfrm>
          <a:prstGeom prst="rect">
            <a:avLst/>
          </a:prstGeom>
          <a:noFill/>
        </p:spPr>
        <p:txBody>
          <a:bodyPr wrap="square">
            <a:spAutoFit/>
          </a:bodyPr>
          <a:lstStyle/>
          <a:p>
            <a:pPr defTabSz="342900">
              <a:spcBef>
                <a:spcPct val="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US" sz="2400" dirty="0">
                <a:solidFill>
                  <a:schemeClr val="bg1"/>
                </a:solidFill>
                <a:latin typeface="Arial" pitchFamily="34" charset="0"/>
                <a:cs typeface="Arial" pitchFamily="34" charset="0"/>
              </a:rPr>
              <a:t>Set 1: Hard Copy Submission </a:t>
            </a:r>
            <a:endParaRPr lang="en-GB" sz="2400" dirty="0">
              <a:solidFill>
                <a:schemeClr val="bg1"/>
              </a:solidFill>
              <a:latin typeface="Arial" pitchFamily="34" charset="0"/>
              <a:cs typeface="Arial" pitchFamily="34" charset="0"/>
            </a:endParaRPr>
          </a:p>
        </p:txBody>
      </p:sp>
      <p:sp>
        <p:nvSpPr>
          <p:cNvPr id="18" name="TextBox 10">
            <a:extLst>
              <a:ext uri="{FF2B5EF4-FFF2-40B4-BE49-F238E27FC236}">
                <a16:creationId xmlns:a16="http://schemas.microsoft.com/office/drawing/2014/main" id="{FE4F5E1A-E61A-3B98-0054-FDC41AD27F0D}"/>
              </a:ext>
            </a:extLst>
          </p:cNvPr>
          <p:cNvSpPr txBox="1"/>
          <p:nvPr/>
        </p:nvSpPr>
        <p:spPr>
          <a:xfrm>
            <a:off x="69976" y="1052736"/>
            <a:ext cx="3171322" cy="5663602"/>
          </a:xfrm>
          <a:prstGeom prst="rect">
            <a:avLst/>
          </a:prstGeom>
          <a:solidFill>
            <a:schemeClr val="accent6">
              <a:lumMod val="20000"/>
              <a:lumOff val="80000"/>
            </a:schemeClr>
          </a:solidFill>
        </p:spPr>
        <p:txBody>
          <a:bodyPr wrap="square">
            <a:spAutoFit/>
          </a:bodyPr>
          <a:lstStyle/>
          <a:p>
            <a:pPr>
              <a:lnSpc>
                <a:spcPct val="150000"/>
              </a:lnSpc>
              <a:spcAft>
                <a:spcPts val="600"/>
              </a:spcAft>
              <a:tabLst>
                <a:tab pos="342900" algn="l"/>
              </a:tabLst>
            </a:pPr>
            <a:r>
              <a:rPr lang="en-ZA" sz="1600" b="1" dirty="0">
                <a:latin typeface="Arial" panose="020B0604020202020204" pitchFamily="34" charset="0"/>
                <a:cs typeface="Arial" panose="020B0604020202020204" pitchFamily="34" charset="0"/>
              </a:rPr>
              <a:t>A. Completed &amp; Signed</a:t>
            </a:r>
          </a:p>
          <a:p>
            <a:pPr marL="257175" indent="-257175">
              <a:lnSpc>
                <a:spcPct val="150000"/>
              </a:lnSpc>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SBD1 – Invitation to bid</a:t>
            </a:r>
            <a:endParaRPr lang="en-ZA" sz="1600" kern="100" dirty="0">
              <a:latin typeface="Arial" panose="020B0604020202020204" pitchFamily="34" charset="0"/>
              <a:ea typeface="Aptos" panose="020B0004020202020204" pitchFamily="34" charset="0"/>
              <a:cs typeface="Arial" panose="020B0604020202020204" pitchFamily="34" charset="0"/>
            </a:endParaRPr>
          </a:p>
          <a:p>
            <a:pPr marL="257175" indent="-257175">
              <a:lnSpc>
                <a:spcPct val="150000"/>
              </a:lnSpc>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SBD4 – Bid declaration  </a:t>
            </a:r>
            <a:endParaRPr lang="en-ZA" sz="1600" kern="100" dirty="0">
              <a:latin typeface="Arial" panose="020B0604020202020204" pitchFamily="34" charset="0"/>
              <a:ea typeface="Aptos" panose="020B0004020202020204" pitchFamily="34" charset="0"/>
              <a:cs typeface="Arial" panose="020B0604020202020204" pitchFamily="34" charset="0"/>
            </a:endParaRPr>
          </a:p>
          <a:p>
            <a:pPr marL="257175" indent="-257175">
              <a:lnSpc>
                <a:spcPct val="150000"/>
              </a:lnSpc>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SBD5 – NIPP participation </a:t>
            </a:r>
            <a:endParaRPr lang="en-ZA" sz="1600" kern="100" dirty="0">
              <a:latin typeface="Arial" panose="020B0604020202020204" pitchFamily="34" charset="0"/>
              <a:ea typeface="Aptos" panose="020B0004020202020204" pitchFamily="34" charset="0"/>
              <a:cs typeface="Arial" panose="020B0604020202020204" pitchFamily="34" charset="0"/>
            </a:endParaRPr>
          </a:p>
          <a:p>
            <a:pPr marL="257175" indent="-257175">
              <a:lnSpc>
                <a:spcPct val="150000"/>
              </a:lnSpc>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SBD6.1 – Preference points</a:t>
            </a:r>
            <a:endParaRPr lang="en-ZA" sz="1600" kern="100" dirty="0">
              <a:latin typeface="Arial" panose="020B0604020202020204" pitchFamily="34" charset="0"/>
              <a:ea typeface="Aptos" panose="020B0004020202020204" pitchFamily="34" charset="0"/>
              <a:cs typeface="Arial" panose="020B0604020202020204" pitchFamily="34" charset="0"/>
            </a:endParaRPr>
          </a:p>
          <a:p>
            <a:pPr marL="257175" indent="-257175">
              <a:lnSpc>
                <a:spcPct val="150000"/>
              </a:lnSpc>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PBD3 / PBD3.1 – Bid authorisation</a:t>
            </a:r>
            <a:endParaRPr lang="en-ZA" sz="1600" kern="100" dirty="0">
              <a:latin typeface="Arial" panose="020B0604020202020204" pitchFamily="34" charset="0"/>
              <a:ea typeface="Aptos" panose="020B0004020202020204" pitchFamily="34" charset="0"/>
              <a:cs typeface="Arial" panose="020B0604020202020204" pitchFamily="34" charset="0"/>
            </a:endParaRPr>
          </a:p>
          <a:p>
            <a:pPr marL="257175" indent="-257175">
              <a:lnSpc>
                <a:spcPct val="150000"/>
              </a:lnSpc>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PBD4.1 – Bidders contact details</a:t>
            </a:r>
            <a:endParaRPr lang="en-ZA" sz="1600" kern="100" dirty="0">
              <a:latin typeface="Arial" panose="020B0604020202020204" pitchFamily="34" charset="0"/>
              <a:ea typeface="Aptos" panose="020B0004020202020204" pitchFamily="34" charset="0"/>
              <a:cs typeface="Arial" panose="020B0604020202020204" pitchFamily="34" charset="0"/>
            </a:endParaRPr>
          </a:p>
          <a:p>
            <a:pPr marL="257175" indent="-257175">
              <a:lnSpc>
                <a:spcPct val="150000"/>
              </a:lnSpc>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PBD5 – GMP compliance</a:t>
            </a:r>
            <a:endParaRPr lang="en-ZA" sz="1600" kern="100" dirty="0">
              <a:latin typeface="Arial" panose="020B0604020202020204" pitchFamily="34" charset="0"/>
              <a:ea typeface="Aptos" panose="020B0004020202020204" pitchFamily="34" charset="0"/>
              <a:cs typeface="Arial" panose="020B0604020202020204" pitchFamily="34" charset="0"/>
            </a:endParaRPr>
          </a:p>
          <a:p>
            <a:pPr marL="257175" indent="-257175">
              <a:lnSpc>
                <a:spcPct val="150000"/>
              </a:lnSpc>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PBD8 – Declaration of compliance SRCC and GCC </a:t>
            </a:r>
            <a:endParaRPr lang="en-ZA" sz="1600" kern="100" dirty="0">
              <a:latin typeface="Arial" panose="020B0604020202020204" pitchFamily="34" charset="0"/>
              <a:ea typeface="Aptos" panose="020B0004020202020204" pitchFamily="34" charset="0"/>
              <a:cs typeface="Arial" panose="020B0604020202020204" pitchFamily="34" charset="0"/>
            </a:endParaRPr>
          </a:p>
          <a:p>
            <a:pPr marL="257175" indent="-257175">
              <a:lnSpc>
                <a:spcPct val="150000"/>
              </a:lnSpc>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PBD9.1 / PBD9.2 – Director categorisation </a:t>
            </a:r>
            <a:endParaRPr lang="en-ZA" sz="1600" kern="100" dirty="0">
              <a:latin typeface="Arial" panose="020B0604020202020204" pitchFamily="34" charset="0"/>
              <a:ea typeface="Aptos" panose="020B0004020202020204" pitchFamily="34" charset="0"/>
              <a:cs typeface="Arial" panose="020B0604020202020204" pitchFamily="34" charset="0"/>
            </a:endParaRPr>
          </a:p>
          <a:p>
            <a:pPr marL="257175" indent="-257175">
              <a:lnSpc>
                <a:spcPct val="150000"/>
              </a:lnSpc>
              <a:spcAft>
                <a:spcPts val="600"/>
              </a:spcAft>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PBD11 – Financial disclosure</a:t>
            </a:r>
            <a:endParaRPr lang="en-ZA" sz="1600" kern="100" dirty="0">
              <a:latin typeface="Arial" panose="020B0604020202020204" pitchFamily="34" charset="0"/>
              <a:ea typeface="Aptos" panose="020B00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143E012-7AD8-E641-2EF6-0E25A9C292B6}"/>
              </a:ext>
            </a:extLst>
          </p:cNvPr>
          <p:cNvSpPr/>
          <p:nvPr/>
        </p:nvSpPr>
        <p:spPr>
          <a:xfrm>
            <a:off x="5508104" y="5733256"/>
            <a:ext cx="2808312" cy="11247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1C30E00F-6C47-2F3B-1AE4-997DFAE2FA39}"/>
              </a:ext>
            </a:extLst>
          </p:cNvPr>
          <p:cNvSpPr txBox="1"/>
          <p:nvPr/>
        </p:nvSpPr>
        <p:spPr>
          <a:xfrm>
            <a:off x="3356134" y="3949755"/>
            <a:ext cx="2295986" cy="2062103"/>
          </a:xfrm>
          <a:prstGeom prst="rect">
            <a:avLst/>
          </a:prstGeom>
          <a:solidFill>
            <a:schemeClr val="accent4">
              <a:lumMod val="20000"/>
              <a:lumOff val="80000"/>
            </a:schemeClr>
          </a:solidFill>
        </p:spPr>
        <p:txBody>
          <a:bodyPr wrap="square">
            <a:spAutoFit/>
          </a:bodyPr>
          <a:lstStyle/>
          <a:p>
            <a:pPr algn="ctr">
              <a:buNone/>
            </a:pPr>
            <a:r>
              <a:rPr lang="en-ZA" sz="1600" b="1" dirty="0">
                <a:latin typeface="Arial" panose="020B0604020202020204" pitchFamily="34" charset="0"/>
                <a:cs typeface="Arial" panose="020B0604020202020204" pitchFamily="34" charset="0"/>
              </a:rPr>
              <a:t>D. SRCC &amp; GCC</a:t>
            </a:r>
          </a:p>
          <a:p>
            <a:pPr algn="ctr">
              <a:buNone/>
            </a:pPr>
            <a:endParaRPr lang="en-ZA" sz="1600" dirty="0">
              <a:latin typeface="Arial" panose="020B0604020202020204" pitchFamily="34" charset="0"/>
              <a:cs typeface="Arial" panose="020B0604020202020204" pitchFamily="34" charset="0"/>
            </a:endParaRPr>
          </a:p>
          <a:p>
            <a:pPr>
              <a:buNone/>
            </a:pPr>
            <a:r>
              <a:rPr lang="en-ZA" sz="1600" dirty="0">
                <a:latin typeface="Arial" panose="020B0604020202020204" pitchFamily="34" charset="0"/>
                <a:cs typeface="Arial" panose="020B0604020202020204" pitchFamily="34" charset="0"/>
              </a:rPr>
              <a:t>Special Requirements and Conditions of Contract and General Conditions of Contract</a:t>
            </a:r>
          </a:p>
          <a:p>
            <a:pPr>
              <a:buNone/>
            </a:pPr>
            <a:endParaRPr lang="en-ZA" sz="1600" b="1" dirty="0">
              <a:latin typeface="Arial" panose="020B0604020202020204" pitchFamily="34" charset="0"/>
              <a:cs typeface="Arial" panose="020B0604020202020204" pitchFamily="34" charset="0"/>
            </a:endParaRPr>
          </a:p>
          <a:p>
            <a:r>
              <a:rPr lang="en-ZA" sz="1600" dirty="0">
                <a:latin typeface="Arial" panose="020B0604020202020204" pitchFamily="34" charset="0"/>
                <a:cs typeface="Arial" panose="020B0604020202020204" pitchFamily="34" charset="0"/>
              </a:rPr>
              <a:t>Initialled on every page </a:t>
            </a:r>
          </a:p>
        </p:txBody>
      </p:sp>
      <p:sp>
        <p:nvSpPr>
          <p:cNvPr id="19" name="TextBox 6">
            <a:extLst>
              <a:ext uri="{FF2B5EF4-FFF2-40B4-BE49-F238E27FC236}">
                <a16:creationId xmlns:a16="http://schemas.microsoft.com/office/drawing/2014/main" id="{8599C08F-02E9-BAA0-7656-12D2B3727061}"/>
              </a:ext>
            </a:extLst>
          </p:cNvPr>
          <p:cNvSpPr txBox="1"/>
          <p:nvPr/>
        </p:nvSpPr>
        <p:spPr>
          <a:xfrm>
            <a:off x="5743299" y="1156426"/>
            <a:ext cx="3307068" cy="5586658"/>
          </a:xfrm>
          <a:prstGeom prst="rect">
            <a:avLst/>
          </a:prstGeom>
          <a:solidFill>
            <a:schemeClr val="accent3">
              <a:lumMod val="20000"/>
              <a:lumOff val="80000"/>
            </a:schemeClr>
          </a:solidFill>
        </p:spPr>
        <p:txBody>
          <a:bodyPr wrap="square">
            <a:spAutoFit/>
          </a:bodyPr>
          <a:lstStyle/>
          <a:p>
            <a:pPr>
              <a:lnSpc>
                <a:spcPct val="150000"/>
              </a:lnSpc>
              <a:tabLst>
                <a:tab pos="342900" algn="l"/>
              </a:tabLst>
            </a:pPr>
            <a:r>
              <a:rPr lang="en-ZA" sz="1600" b="1" dirty="0">
                <a:latin typeface="Arial" panose="020B0604020202020204" pitchFamily="34" charset="0"/>
                <a:cs typeface="Arial" panose="020B0604020202020204" pitchFamily="34" charset="0"/>
              </a:rPr>
              <a:t>C. Supporting documents</a:t>
            </a:r>
          </a:p>
          <a:p>
            <a:pPr marL="257175" indent="-257175">
              <a:lnSpc>
                <a:spcPct val="150000"/>
              </a:lnSpc>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CSD report </a:t>
            </a:r>
            <a:endParaRPr lang="en-ZA" sz="1600" kern="100" dirty="0">
              <a:latin typeface="Arial" panose="020B0604020202020204" pitchFamily="34" charset="0"/>
              <a:ea typeface="Aptos" panose="020B0004020202020204" pitchFamily="34" charset="0"/>
              <a:cs typeface="Arial" panose="020B0604020202020204" pitchFamily="34" charset="0"/>
            </a:endParaRPr>
          </a:p>
          <a:p>
            <a:pPr marL="257175" indent="-257175">
              <a:lnSpc>
                <a:spcPct val="150000"/>
              </a:lnSpc>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Tax PIN </a:t>
            </a:r>
            <a:endParaRPr lang="en-ZA" sz="1600" kern="100" dirty="0">
              <a:latin typeface="Arial" panose="020B0604020202020204" pitchFamily="34" charset="0"/>
              <a:ea typeface="Aptos" panose="020B0004020202020204" pitchFamily="34" charset="0"/>
              <a:cs typeface="Arial" panose="020B0604020202020204" pitchFamily="34" charset="0"/>
            </a:endParaRPr>
          </a:p>
          <a:p>
            <a:pPr marL="257175" indent="-257175">
              <a:lnSpc>
                <a:spcPct val="150000"/>
              </a:lnSpc>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CIPC documents </a:t>
            </a:r>
            <a:endParaRPr lang="en-ZA" sz="1600" kern="100" dirty="0">
              <a:latin typeface="Arial" panose="020B0604020202020204" pitchFamily="34" charset="0"/>
              <a:ea typeface="Aptos" panose="020B0004020202020204" pitchFamily="34" charset="0"/>
              <a:cs typeface="Arial" panose="020B0604020202020204" pitchFamily="34" charset="0"/>
            </a:endParaRPr>
          </a:p>
          <a:p>
            <a:pPr marL="257175" indent="-257175">
              <a:lnSpc>
                <a:spcPct val="150000"/>
              </a:lnSpc>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B-BBEE certificate/EME/QSE affidavit </a:t>
            </a:r>
            <a:endParaRPr lang="en-ZA" sz="1600" kern="100" dirty="0">
              <a:latin typeface="Arial" panose="020B0604020202020204" pitchFamily="34" charset="0"/>
              <a:ea typeface="Aptos" panose="020B0004020202020204" pitchFamily="34" charset="0"/>
              <a:cs typeface="Arial" panose="020B0604020202020204" pitchFamily="34" charset="0"/>
            </a:endParaRPr>
          </a:p>
          <a:p>
            <a:pPr marL="257175" indent="-257175">
              <a:lnSpc>
                <a:spcPct val="150000"/>
              </a:lnSpc>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Licence to Manufacture </a:t>
            </a:r>
            <a:endParaRPr lang="en-ZA" sz="1600" kern="100" dirty="0">
              <a:latin typeface="Arial" panose="020B0604020202020204" pitchFamily="34" charset="0"/>
              <a:ea typeface="Aptos" panose="020B0004020202020204" pitchFamily="34" charset="0"/>
              <a:cs typeface="Arial" panose="020B0604020202020204" pitchFamily="34" charset="0"/>
            </a:endParaRPr>
          </a:p>
          <a:p>
            <a:pPr marL="257175" indent="-257175">
              <a:lnSpc>
                <a:spcPct val="150000"/>
              </a:lnSpc>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MRCs </a:t>
            </a:r>
            <a:endParaRPr lang="en-ZA" sz="1600" kern="100" dirty="0">
              <a:latin typeface="Arial" panose="020B0604020202020204" pitchFamily="34" charset="0"/>
              <a:ea typeface="Aptos" panose="020B0004020202020204" pitchFamily="34" charset="0"/>
              <a:cs typeface="Arial" panose="020B0604020202020204" pitchFamily="34" charset="0"/>
            </a:endParaRPr>
          </a:p>
          <a:p>
            <a:pPr marL="257175" indent="-257175">
              <a:lnSpc>
                <a:spcPct val="150000"/>
              </a:lnSpc>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Variation summaries </a:t>
            </a:r>
            <a:endParaRPr lang="en-ZA" sz="1600" kern="100" dirty="0">
              <a:latin typeface="Arial" panose="020B0604020202020204" pitchFamily="34" charset="0"/>
              <a:ea typeface="Aptos" panose="020B0004020202020204" pitchFamily="34" charset="0"/>
              <a:cs typeface="Arial" panose="020B0604020202020204" pitchFamily="34" charset="0"/>
            </a:endParaRPr>
          </a:p>
          <a:p>
            <a:pPr marL="257175" indent="-257175">
              <a:lnSpc>
                <a:spcPct val="150000"/>
              </a:lnSpc>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Third-party authorisations </a:t>
            </a:r>
            <a:endParaRPr lang="en-ZA" sz="1600" kern="100" dirty="0">
              <a:latin typeface="Arial" panose="020B0604020202020204" pitchFamily="34" charset="0"/>
              <a:ea typeface="Aptos" panose="020B0004020202020204" pitchFamily="34" charset="0"/>
              <a:cs typeface="Arial" panose="020B0604020202020204" pitchFamily="34" charset="0"/>
            </a:endParaRPr>
          </a:p>
          <a:p>
            <a:pPr marL="257175" indent="-257175">
              <a:lnSpc>
                <a:spcPct val="150000"/>
              </a:lnSpc>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Package inserts </a:t>
            </a:r>
            <a:endParaRPr lang="en-ZA" sz="1600" kern="100" dirty="0">
              <a:latin typeface="Arial" panose="020B0604020202020204" pitchFamily="34" charset="0"/>
              <a:ea typeface="Aptos" panose="020B0004020202020204" pitchFamily="34" charset="0"/>
              <a:cs typeface="Arial" panose="020B0604020202020204" pitchFamily="34" charset="0"/>
            </a:endParaRPr>
          </a:p>
          <a:p>
            <a:pPr marL="257175" indent="-257175">
              <a:lnSpc>
                <a:spcPct val="150000"/>
              </a:lnSpc>
              <a:buFont typeface="+mj-lt"/>
              <a:buAutoNum type="arabicPeriod"/>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Multi-entity agreements </a:t>
            </a:r>
          </a:p>
          <a:p>
            <a:pPr>
              <a:lnSpc>
                <a:spcPct val="150000"/>
              </a:lnSpc>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 if bidder is not the applicant</a:t>
            </a:r>
          </a:p>
          <a:p>
            <a:pPr marL="257175" indent="-257175">
              <a:lnSpc>
                <a:spcPct val="150000"/>
              </a:lnSpc>
              <a:tabLst>
                <a:tab pos="342900" algn="l"/>
              </a:tabLst>
            </a:pPr>
            <a:r>
              <a:rPr lang="en-ZA" sz="1600" dirty="0">
                <a:solidFill>
                  <a:srgbClr val="000000"/>
                </a:solidFill>
                <a:latin typeface="Arial" panose="020B0604020202020204" pitchFamily="34" charset="0"/>
                <a:ea typeface="Aptos" panose="020B0004020202020204" pitchFamily="34" charset="0"/>
                <a:cs typeface="Arial" panose="020B0604020202020204" pitchFamily="34" charset="0"/>
              </a:rPr>
              <a:t>All other supporting documents required by the SRCC </a:t>
            </a:r>
            <a:endParaRPr lang="en-ZA" sz="1600" kern="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58826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50</a:t>
            </a:fld>
            <a:r>
              <a:rPr lang="en-ZA" sz="1200" dirty="0">
                <a:latin typeface="Arial" pitchFamily="34" charset="0"/>
                <a:cs typeface="Arial" pitchFamily="34" charset="0"/>
              </a:rPr>
              <a:t> </a:t>
            </a:r>
          </a:p>
        </p:txBody>
      </p:sp>
      <p:sp>
        <p:nvSpPr>
          <p:cNvPr id="3" name="TextBox 2"/>
          <p:cNvSpPr txBox="1"/>
          <p:nvPr/>
        </p:nvSpPr>
        <p:spPr>
          <a:xfrm>
            <a:off x="68452" y="1052736"/>
            <a:ext cx="8955603" cy="4611519"/>
          </a:xfrm>
          <a:prstGeom prst="rect">
            <a:avLst/>
          </a:prstGeom>
          <a:noFill/>
        </p:spPr>
        <p:txBody>
          <a:bodyPr wrap="square" rtlCol="0">
            <a:spAutoFit/>
          </a:bodyPr>
          <a:lstStyle/>
          <a:p>
            <a:pPr marL="63500" lvl="1" algn="just">
              <a:lnSpc>
                <a:spcPct val="150000"/>
              </a:lnSpc>
            </a:pPr>
            <a:r>
              <a:rPr lang="en-GB" dirty="0">
                <a:latin typeface="Arial" panose="020B0604020202020204" pitchFamily="34" charset="0"/>
                <a:cs typeface="Arial" panose="020B0604020202020204" pitchFamily="34" charset="0"/>
              </a:rPr>
              <a:t>Contracted Suppliers </a:t>
            </a:r>
            <a:r>
              <a:rPr lang="en-GB" b="1" dirty="0">
                <a:solidFill>
                  <a:srgbClr val="0070C0"/>
                </a:solidFill>
                <a:latin typeface="Arial" panose="020B0604020202020204" pitchFamily="34" charset="0"/>
                <a:cs typeface="Arial" panose="020B0604020202020204" pitchFamily="34" charset="0"/>
              </a:rPr>
              <a:t>must direct official communication </a:t>
            </a:r>
            <a:r>
              <a:rPr lang="en-GB" dirty="0">
                <a:latin typeface="Arial" panose="020B0604020202020204" pitchFamily="34" charset="0"/>
                <a:cs typeface="Arial" panose="020B0604020202020204" pitchFamily="34" charset="0"/>
              </a:rPr>
              <a:t>relating to continuity of supply to stockalert@health.gov.za, as well as Participating Authorities;</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It is the responsibility of the contracted supplier to ensure continuous availability and supply of contracted items. </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If the contracted supplier is unable to supply, the contracted supplier will source alternative product of acceptable quality and up to the same quantity as required in terms of the contract. </a:t>
            </a:r>
          </a:p>
          <a:p>
            <a:pPr marL="63500" lvl="1" algn="just">
              <a:lnSpc>
                <a:spcPct val="150000"/>
              </a:lnSpc>
            </a:pPr>
            <a:endParaRPr lang="en-GB" dirty="0">
              <a:latin typeface="Arial" panose="020B0604020202020204" pitchFamily="34" charset="0"/>
              <a:cs typeface="Arial" panose="020B0604020202020204" pitchFamily="34" charset="0"/>
            </a:endParaRPr>
          </a:p>
          <a:p>
            <a:pPr marL="63500" lvl="1" algn="just">
              <a:lnSpc>
                <a:spcPct val="150000"/>
              </a:lnSpc>
            </a:pPr>
            <a:r>
              <a:rPr lang="en-GB" dirty="0">
                <a:latin typeface="Arial" panose="020B0604020202020204" pitchFamily="34" charset="0"/>
                <a:cs typeface="Arial" panose="020B0604020202020204" pitchFamily="34" charset="0"/>
              </a:rPr>
              <a:t>The substitute item will be supplied at the current price of the contracted item. </a:t>
            </a:r>
            <a:endParaRPr lang="en-GB" sz="16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89880" y="260648"/>
            <a:ext cx="5562600" cy="486544"/>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itchFamily="34" charset="0"/>
                <a:ea typeface="+mj-ea"/>
                <a:cs typeface="Arial" pitchFamily="34" charset="0"/>
              </a:defRPr>
            </a:lvl1pPr>
          </a:lstStyle>
          <a:p>
            <a:r>
              <a:rPr lang="en-GB" sz="2400" dirty="0"/>
              <a:t>Continuity of supply</a:t>
            </a:r>
          </a:p>
        </p:txBody>
      </p:sp>
    </p:spTree>
    <p:extLst>
      <p:ext uri="{BB962C8B-B14F-4D97-AF65-F5344CB8AC3E}">
        <p14:creationId xmlns:p14="http://schemas.microsoft.com/office/powerpoint/2010/main" val="229950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5B37A2-64A7-64AB-246D-D7FFF6576228}"/>
              </a:ext>
            </a:extLst>
          </p:cNvPr>
          <p:cNvSpPr txBox="1"/>
          <p:nvPr/>
        </p:nvSpPr>
        <p:spPr>
          <a:xfrm>
            <a:off x="35496" y="260648"/>
            <a:ext cx="7632848" cy="451212"/>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itchFamily="34" charset="0"/>
                <a:ea typeface="+mj-ea"/>
                <a:cs typeface="Arial" pitchFamily="34" charset="0"/>
              </a:defRPr>
            </a:lvl1pPr>
          </a:lstStyle>
          <a:p>
            <a:r>
              <a:rPr lang="en-GB" sz="2400" dirty="0"/>
              <a:t>Continuity of supply as per updated SRCC</a:t>
            </a:r>
          </a:p>
        </p:txBody>
      </p:sp>
      <p:sp>
        <p:nvSpPr>
          <p:cNvPr id="5" name="TextBox 4">
            <a:extLst>
              <a:ext uri="{FF2B5EF4-FFF2-40B4-BE49-F238E27FC236}">
                <a16:creationId xmlns:a16="http://schemas.microsoft.com/office/drawing/2014/main" id="{B43FAEBA-C750-E336-D309-96FC3625D0BA}"/>
              </a:ext>
            </a:extLst>
          </p:cNvPr>
          <p:cNvSpPr txBox="1"/>
          <p:nvPr/>
        </p:nvSpPr>
        <p:spPr>
          <a:xfrm>
            <a:off x="35496" y="1052736"/>
            <a:ext cx="9108504" cy="6222473"/>
          </a:xfrm>
          <a:prstGeom prst="rect">
            <a:avLst/>
          </a:prstGeom>
          <a:solidFill>
            <a:schemeClr val="bg1"/>
          </a:solidFill>
        </p:spPr>
        <p:txBody>
          <a:bodyPr wrap="square">
            <a:spAutoFit/>
          </a:bodyPr>
          <a:lstStyle/>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(Less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contracted supplier in a split/multiple award cannot supply an item for up to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reallocate volumes to another contracted supplier temporarily.</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(More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supplier cannot supply an item for more than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cancel the contract as per Section 23 of the GCC (Clause 21.2).</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Penalties for Delays: </a:t>
            </a:r>
            <a:r>
              <a:rPr lang="en-US" sz="1700" dirty="0">
                <a:effectLst/>
                <a:latin typeface="Arial" panose="020B0604020202020204" pitchFamily="34" charset="0"/>
                <a:ea typeface="Arial Narrow" panose="020B0606020202030204" pitchFamily="34" charset="0"/>
                <a:cs typeface="Arial" panose="020B0604020202020204" pitchFamily="34" charset="0"/>
              </a:rPr>
              <a:t>Suppliers may face penalties for exceeding the contractual lead time as per Section 22 of the GCC.</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Procurement Outside the Contract:</a:t>
            </a:r>
            <a:r>
              <a:rPr lang="en-US" sz="1700" b="1" dirty="0">
                <a:solidFill>
                  <a:srgbClr val="0070C0"/>
                </a:solidFill>
                <a:latin typeface="Arial" panose="020B0604020202020204" pitchFamily="34" charset="0"/>
                <a:ea typeface="Arial Narrow" panose="020B0606020202030204" pitchFamily="34" charset="0"/>
                <a:cs typeface="Arial" panose="020B0604020202020204" pitchFamily="34" charset="0"/>
              </a:rPr>
              <a:t> </a:t>
            </a:r>
            <a:r>
              <a:rPr lang="en-US" sz="1700" dirty="0">
                <a:effectLst/>
                <a:latin typeface="Arial" panose="020B0604020202020204" pitchFamily="34" charset="0"/>
                <a:ea typeface="Arial Narrow" panose="020B0606020202030204" pitchFamily="34" charset="0"/>
                <a:cs typeface="Arial" panose="020B0604020202020204" pitchFamily="34" charset="0"/>
              </a:rPr>
              <a:t>Participating Authorities can purchase outside the contract if the contracted item is not available within the 14-day lead time. The cost difference between the contracted supplier's item and the alternative item will be borne by the contracted supplier.</a:t>
            </a:r>
          </a:p>
          <a:p>
            <a:pPr lvl="0" algn="just">
              <a:lnSpc>
                <a:spcPct val="150000"/>
              </a:lnSpc>
              <a:spcBef>
                <a:spcPts val="625"/>
              </a:spcBef>
              <a:spcAft>
                <a:spcPts val="600"/>
              </a:spcAft>
              <a:tabLst>
                <a:tab pos="450215" algn="l"/>
              </a:tabLst>
            </a:pP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47594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52</a:t>
            </a:fld>
            <a:r>
              <a:rPr lang="en-ZA" sz="1200" dirty="0">
                <a:latin typeface="Arial" pitchFamily="34" charset="0"/>
                <a:cs typeface="Arial" pitchFamily="34" charset="0"/>
              </a:rPr>
              <a:t> </a:t>
            </a:r>
          </a:p>
        </p:txBody>
      </p:sp>
      <p:sp>
        <p:nvSpPr>
          <p:cNvPr id="3" name="TextBox 2"/>
          <p:cNvSpPr txBox="1"/>
          <p:nvPr/>
        </p:nvSpPr>
        <p:spPr>
          <a:xfrm>
            <a:off x="-189" y="1124744"/>
            <a:ext cx="9144189" cy="5858014"/>
          </a:xfrm>
          <a:prstGeom prst="rect">
            <a:avLst/>
          </a:prstGeom>
          <a:solidFill>
            <a:schemeClr val="bg1"/>
          </a:solidFill>
        </p:spPr>
        <p:txBody>
          <a:bodyPr wrap="square" rtlCol="0">
            <a:spAutoFit/>
          </a:bodyPr>
          <a:lstStyle/>
          <a:p>
            <a:pPr marL="342900" indent="-342900">
              <a:lnSpc>
                <a:spcPct val="150000"/>
              </a:lnSpc>
              <a:buFont typeface="Arial" panose="020B0604020202020204" pitchFamily="34" charset="0"/>
              <a:buChar char="•"/>
            </a:pPr>
            <a:r>
              <a:rPr lang="en-GB" dirty="0">
                <a:latin typeface="Arial" pitchFamily="34" charset="0"/>
                <a:cs typeface="Arial" pitchFamily="34" charset="0"/>
              </a:rPr>
              <a:t>Unless MCC or SAHPRA, has approved a shorter shelf life, products must have a shelf-life of at least </a:t>
            </a:r>
            <a:r>
              <a:rPr lang="en-GB" b="1" u="sng" dirty="0">
                <a:solidFill>
                  <a:srgbClr val="0070C0"/>
                </a:solidFill>
                <a:latin typeface="Arial" pitchFamily="34" charset="0"/>
                <a:cs typeface="Arial" pitchFamily="34" charset="0"/>
              </a:rPr>
              <a:t>12</a:t>
            </a:r>
            <a:r>
              <a:rPr lang="en-GB" u="sng" dirty="0">
                <a:solidFill>
                  <a:srgbClr val="0070C0"/>
                </a:solidFill>
                <a:latin typeface="Arial" pitchFamily="34" charset="0"/>
                <a:cs typeface="Arial" pitchFamily="34" charset="0"/>
              </a:rPr>
              <a:t> </a:t>
            </a:r>
            <a:r>
              <a:rPr lang="en-GB" dirty="0">
                <a:latin typeface="Arial" pitchFamily="34" charset="0"/>
                <a:cs typeface="Arial" pitchFamily="34" charset="0"/>
              </a:rPr>
              <a:t>months upon delivery.</a:t>
            </a:r>
            <a:endParaRPr lang="en-US" dirty="0">
              <a:latin typeface="Arial" pitchFamily="34" charset="0"/>
              <a:cs typeface="Arial" pitchFamily="34" charset="0"/>
            </a:endParaRPr>
          </a:p>
          <a:p>
            <a:pPr marL="342900" lvl="1" indent="-342900">
              <a:lnSpc>
                <a:spcPct val="150000"/>
              </a:lnSpc>
              <a:buFont typeface="Arial" panose="020B0604020202020204" pitchFamily="34" charset="0"/>
              <a:buChar char="•"/>
            </a:pPr>
            <a:r>
              <a:rPr lang="en-ZA" dirty="0">
                <a:latin typeface="Arial" pitchFamily="34" charset="0"/>
                <a:cs typeface="Arial" pitchFamily="34" charset="0"/>
              </a:rPr>
              <a:t>Contracted suppliers may apply in writing to PAs to supply a product with a shorter shelf life provided that: </a:t>
            </a:r>
          </a:p>
          <a:p>
            <a:pPr marL="908050" lvl="1" indent="-273050">
              <a:lnSpc>
                <a:spcPct val="150000"/>
              </a:lnSpc>
              <a:buFont typeface="Arial" pitchFamily="34" charset="0"/>
              <a:buChar char="•"/>
            </a:pPr>
            <a:r>
              <a:rPr lang="en-ZA" dirty="0">
                <a:latin typeface="Arial" pitchFamily="34" charset="0"/>
                <a:cs typeface="Arial" pitchFamily="34" charset="0"/>
              </a:rPr>
              <a:t>Applications are accompanied by an undertaking that such short-dated products will be unconditionally replaced or credited before or after expiry; </a:t>
            </a:r>
            <a:r>
              <a:rPr lang="en-ZA" b="1" dirty="0">
                <a:latin typeface="Arial" pitchFamily="34" charset="0"/>
                <a:cs typeface="Arial" pitchFamily="34" charset="0"/>
              </a:rPr>
              <a:t>and</a:t>
            </a:r>
            <a:r>
              <a:rPr lang="en-ZA" dirty="0">
                <a:latin typeface="Arial" pitchFamily="34" charset="0"/>
                <a:cs typeface="Arial" pitchFamily="34" charset="0"/>
              </a:rPr>
              <a:t> </a:t>
            </a:r>
          </a:p>
          <a:p>
            <a:pPr marL="908050" lvl="1" indent="-273050">
              <a:lnSpc>
                <a:spcPct val="150000"/>
              </a:lnSpc>
              <a:buFont typeface="Arial" pitchFamily="34" charset="0"/>
              <a:buChar char="•"/>
            </a:pPr>
            <a:r>
              <a:rPr lang="en-ZA" dirty="0">
                <a:latin typeface="Arial" pitchFamily="34" charset="0"/>
                <a:cs typeface="Arial" pitchFamily="34" charset="0"/>
              </a:rPr>
              <a:t>applications are approved before execution of orders;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upon notification of remaining expired stock such products will be collected by the supplier at their own cost;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failure to collect the products within 30 days after written notification to the supplier will result in the disposal of the product by the PA for the account of the supplier.</a:t>
            </a:r>
          </a:p>
          <a:p>
            <a:pPr marL="450850" lvl="2" indent="-273050">
              <a:lnSpc>
                <a:spcPct val="150000"/>
              </a:lnSpc>
              <a:buFont typeface="Arial" pitchFamily="34" charset="0"/>
              <a:buChar char="•"/>
            </a:pPr>
            <a:r>
              <a:rPr lang="en-ZA" dirty="0">
                <a:latin typeface="Arial" pitchFamily="34" charset="0"/>
                <a:cs typeface="Arial" pitchFamily="34" charset="0"/>
              </a:rPr>
              <a:t>Any PA may, </a:t>
            </a:r>
            <a:r>
              <a:rPr lang="en-ZA" b="1" u="sng" dirty="0">
                <a:solidFill>
                  <a:srgbClr val="0070C0"/>
                </a:solidFill>
                <a:latin typeface="Arial" pitchFamily="34" charset="0"/>
                <a:cs typeface="Arial" pitchFamily="34" charset="0"/>
              </a:rPr>
              <a:t>without prejudice</a:t>
            </a:r>
            <a:r>
              <a:rPr lang="en-ZA"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107504" y="260648"/>
            <a:ext cx="5562600" cy="558552"/>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Shelf life</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53</a:t>
            </a:fld>
            <a:r>
              <a:rPr lang="en-ZA" sz="1200" dirty="0">
                <a:latin typeface="Arial" pitchFamily="34" charset="0"/>
                <a:cs typeface="Arial" pitchFamily="34" charset="0"/>
              </a:rPr>
              <a:t> </a:t>
            </a:r>
          </a:p>
        </p:txBody>
      </p:sp>
      <p:sp>
        <p:nvSpPr>
          <p:cNvPr id="3" name="TextBox 2"/>
          <p:cNvSpPr txBox="1"/>
          <p:nvPr/>
        </p:nvSpPr>
        <p:spPr>
          <a:xfrm>
            <a:off x="0" y="894790"/>
            <a:ext cx="9144000" cy="5930085"/>
          </a:xfrm>
          <a:prstGeom prst="rect">
            <a:avLst/>
          </a:prstGeom>
          <a:solidFill>
            <a:schemeClr val="bg1"/>
          </a:solidFill>
        </p:spPr>
        <p:txBody>
          <a:bodyPr wrap="square" rtlCol="0">
            <a:spAutoFit/>
          </a:bodyPr>
          <a:lstStyle/>
          <a:p>
            <a:pPr marL="0" lvl="1">
              <a:lnSpc>
                <a:spcPct val="150000"/>
              </a:lnSpc>
              <a:defRPr/>
            </a:pPr>
            <a:r>
              <a:rPr lang="en-US" sz="1700" b="1" dirty="0">
                <a:solidFill>
                  <a:srgbClr val="0070C0"/>
                </a:solidFill>
                <a:latin typeface="Arial" pitchFamily="34" charset="0"/>
                <a:cs typeface="Arial" pitchFamily="34" charset="0"/>
              </a:rPr>
              <a:t>Bid Response Document - </a:t>
            </a:r>
            <a:r>
              <a:rPr lang="en-ZA" sz="1700" u="sng" dirty="0">
                <a:solidFill>
                  <a:srgbClr val="0070C0"/>
                </a:solidFill>
                <a:latin typeface="Arial" pitchFamily="34" charset="0"/>
                <a:cs typeface="Arial" pitchFamily="34" charset="0"/>
              </a:rPr>
              <a:t>Adobe Reader 9 or later must be used.  </a:t>
            </a:r>
          </a:p>
          <a:p>
            <a:pPr marL="265113" lvl="1" indent="-265113">
              <a:lnSpc>
                <a:spcPct val="150000"/>
              </a:lnSpc>
              <a:buFont typeface="Wingdings" pitchFamily="2" charset="2"/>
              <a:buChar char="v"/>
              <a:defRPr/>
            </a:pPr>
            <a:r>
              <a:rPr lang="en-ZA" sz="1700" dirty="0">
                <a:latin typeface="Arial" pitchFamily="34" charset="0"/>
                <a:cs typeface="Arial" pitchFamily="34" charset="0"/>
              </a:rPr>
              <a:t>This is available as a free download. </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 have difficulty in downloading / opening or saving documents, first try opening the document online then saving from there to your computer.  </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Add your company name to filename</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Only start completing the document when downloaded and saved. Highlight existing fields to avoid missing any fields</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your Adobe does not allow to complete electronically, complete the document by hand, using black ink.</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Fields can be corrected by overtyping – note that some fields could be “prefilled” from a previous entry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Complete all fields, print and save, confirm correct, then complete any remaining empty fields, then sign and scan.</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Ensure that all fields in the final electronic copy correspond with the </a:t>
            </a:r>
            <a:r>
              <a:rPr lang="en-ZA" sz="1700" u="sng" dirty="0">
                <a:solidFill>
                  <a:srgbClr val="0070C0"/>
                </a:solidFill>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9625" y="260648"/>
            <a:ext cx="7056784" cy="486544"/>
          </a:xfrm>
          <a:prstGeom prst="rect">
            <a:avLst/>
          </a:prstGeom>
        </p:spPr>
        <p:txBody>
          <a:bodyPr tIns="45720" rIns="91440" bIns="45720" anchor="b">
            <a:normAutofit/>
          </a:bodyPr>
          <a:lstStyle/>
          <a:p>
            <a:r>
              <a:rPr lang="en-ZA" sz="2400"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54</a:t>
            </a:fld>
            <a:r>
              <a:rPr lang="en-ZA" sz="1200" dirty="0">
                <a:latin typeface="Arial" pitchFamily="34" charset="0"/>
                <a:cs typeface="Arial" pitchFamily="34" charset="0"/>
              </a:rPr>
              <a:t> </a:t>
            </a:r>
          </a:p>
        </p:txBody>
      </p:sp>
      <p:sp>
        <p:nvSpPr>
          <p:cNvPr id="3" name="TextBox 2"/>
          <p:cNvSpPr txBox="1"/>
          <p:nvPr/>
        </p:nvSpPr>
        <p:spPr>
          <a:xfrm>
            <a:off x="107504" y="1124744"/>
            <a:ext cx="8802688" cy="3780522"/>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Excel Document</a:t>
            </a:r>
          </a:p>
          <a:p>
            <a:pPr marL="0" lvl="1">
              <a:lnSpc>
                <a:spcPct val="150000"/>
              </a:lnSpc>
              <a:defRPr/>
            </a:pPr>
            <a:r>
              <a:rPr lang="en-ZA" dirty="0">
                <a:latin typeface="Arial" pitchFamily="34" charset="0"/>
                <a:cs typeface="Arial" pitchFamily="34" charset="0"/>
              </a:rPr>
              <a:t>Use Ms Excel®  2007 or later</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Complete ALL response fields in Excel for items on which bids are submitted</a:t>
            </a:r>
          </a:p>
          <a:p>
            <a:pPr marL="285750" indent="-285750">
              <a:lnSpc>
                <a:spcPct val="150000"/>
              </a:lnSpc>
              <a:buFont typeface="Arial" panose="020B0604020202020204" pitchFamily="34" charset="0"/>
              <a:buChar char="•"/>
            </a:pPr>
            <a:r>
              <a:rPr lang="en-ZA" dirty="0">
                <a:latin typeface="Arial" pitchFamily="34" charset="0"/>
                <a:cs typeface="Arial" pitchFamily="34" charset="0"/>
              </a:rPr>
              <a:t>Note carefully what unit is asked for: the estimates are expressed in these units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Submit price according to this unit Certain fields are restricted to numbers only to avoid you entering spaces, commas or letters </a:t>
            </a:r>
            <a:r>
              <a:rPr lang="en-ZA" b="1" dirty="0">
                <a:solidFill>
                  <a:srgbClr val="0070C0"/>
                </a:solidFill>
                <a:latin typeface="Arial" pitchFamily="34" charset="0"/>
                <a:cs typeface="Arial" pitchFamily="34" charset="0"/>
              </a:rPr>
              <a:t>DO NOT </a:t>
            </a:r>
            <a:r>
              <a:rPr lang="en-ZA" dirty="0">
                <a:latin typeface="Arial" pitchFamily="34" charset="0"/>
                <a:cs typeface="Arial" pitchFamily="34" charset="0"/>
              </a:rPr>
              <a:t>make any changes to item numbers, item specifications or estimates or add / duplicate columns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If you want to make additional offer on the same product, submit another Bid Response Document for that item – clearly naming it </a:t>
            </a:r>
            <a:r>
              <a:rPr lang="en-ZA" dirty="0" err="1">
                <a:latin typeface="Arial" pitchFamily="34" charset="0"/>
                <a:cs typeface="Arial" pitchFamily="34" charset="0"/>
              </a:rPr>
              <a:t>Alt_offer</a:t>
            </a:r>
            <a:r>
              <a:rPr lang="en-ZA" dirty="0">
                <a:latin typeface="Arial" pitchFamily="34" charset="0"/>
                <a:cs typeface="Arial" pitchFamily="34" charset="0"/>
              </a:rPr>
              <a:t>(s)</a:t>
            </a:r>
          </a:p>
        </p:txBody>
      </p:sp>
      <p:sp>
        <p:nvSpPr>
          <p:cNvPr id="4" name="Rectangle 2"/>
          <p:cNvSpPr txBox="1">
            <a:spLocks noChangeArrowheads="1"/>
          </p:cNvSpPr>
          <p:nvPr/>
        </p:nvSpPr>
        <p:spPr>
          <a:xfrm>
            <a:off x="107504" y="332655"/>
            <a:ext cx="7344816" cy="550633"/>
          </a:xfrm>
          <a:prstGeom prst="rect">
            <a:avLst/>
          </a:prstGeom>
        </p:spPr>
        <p:txBody>
          <a:bodyPr tIns="45720" rIns="91440" bIns="45720" anchor="b">
            <a:normAutofit/>
          </a:bodyPr>
          <a:lstStyle/>
          <a:p>
            <a:r>
              <a:rPr lang="en-ZA" sz="2400"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55</a:t>
            </a:fld>
            <a:r>
              <a:rPr lang="en-ZA" sz="1200" dirty="0">
                <a:latin typeface="Arial" pitchFamily="34" charset="0"/>
                <a:cs typeface="Arial" pitchFamily="34" charset="0"/>
              </a:rPr>
              <a:t> </a:t>
            </a:r>
          </a:p>
        </p:txBody>
      </p:sp>
      <p:sp>
        <p:nvSpPr>
          <p:cNvPr id="3" name="TextBox 2"/>
          <p:cNvSpPr txBox="1"/>
          <p:nvPr/>
        </p:nvSpPr>
        <p:spPr>
          <a:xfrm>
            <a:off x="107504" y="916945"/>
            <a:ext cx="8928992" cy="5581015"/>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Finalizing bid document</a:t>
            </a:r>
          </a:p>
          <a:p>
            <a:pPr>
              <a:lnSpc>
                <a:spcPct val="150000"/>
              </a:lnSpc>
            </a:pPr>
            <a:r>
              <a:rPr lang="en-ZA" dirty="0">
                <a:latin typeface="Arial" pitchFamily="34" charset="0"/>
                <a:cs typeface="Arial" pitchFamily="34" charset="0"/>
              </a:rPr>
              <a:t>Double-check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Accuracy and completeness of the completed document.</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All bid prices are for the correct unit and are VAT-inclusive.</a:t>
            </a:r>
          </a:p>
          <a:p>
            <a:pPr>
              <a:lnSpc>
                <a:spcPct val="150000"/>
              </a:lnSpc>
            </a:pPr>
            <a:r>
              <a:rPr lang="en-ZA" b="1" dirty="0">
                <a:solidFill>
                  <a:srgbClr val="0070C0"/>
                </a:solidFill>
                <a:latin typeface="Arial" pitchFamily="34" charset="0"/>
                <a:cs typeface="Arial" pitchFamily="34" charset="0"/>
              </a:rPr>
              <a:t>Print out the BRD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Compare the printed BRD with the electronic version (Ensure that all items are printed - printed version is the legal copy)</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Sign every page of hard copy</a:t>
            </a:r>
          </a:p>
          <a:p>
            <a:pPr>
              <a:lnSpc>
                <a:spcPct val="150000"/>
              </a:lnSpc>
            </a:pPr>
            <a:r>
              <a:rPr lang="en-ZA" b="1" dirty="0">
                <a:solidFill>
                  <a:srgbClr val="0070C0"/>
                </a:solidFill>
                <a:latin typeface="Arial" pitchFamily="34" charset="0"/>
                <a:cs typeface="Arial" pitchFamily="34" charset="0"/>
              </a:rPr>
              <a:t>Save and submit </a:t>
            </a:r>
            <a:r>
              <a:rPr lang="en-ZA" dirty="0">
                <a:latin typeface="Arial" pitchFamily="34" charset="0"/>
                <a:cs typeface="Arial" pitchFamily="34" charset="0"/>
              </a:rPr>
              <a:t>electronic completed BRD in Excel on a USB as </a:t>
            </a:r>
            <a:r>
              <a:rPr lang="en-ZA" b="1" dirty="0">
                <a:latin typeface="Arial" pitchFamily="34" charset="0"/>
                <a:cs typeface="Arial" pitchFamily="34" charset="0"/>
              </a:rPr>
              <a:t>Set 3</a:t>
            </a:r>
            <a:r>
              <a:rPr lang="en-ZA" dirty="0">
                <a:latin typeface="Arial" pitchFamily="34" charset="0"/>
                <a:cs typeface="Arial" pitchFamily="34" charset="0"/>
              </a:rPr>
              <a:t>, and also; </a:t>
            </a:r>
          </a:p>
          <a:p>
            <a:pPr>
              <a:lnSpc>
                <a:spcPct val="150000"/>
              </a:lnSpc>
            </a:pPr>
            <a:r>
              <a:rPr lang="en-ZA" dirty="0">
                <a:latin typeface="Arial" pitchFamily="34" charset="0"/>
                <a:cs typeface="Arial" pitchFamily="34" charset="0"/>
              </a:rPr>
              <a:t>Save and submit a PDF copy of the signed BRD on the </a:t>
            </a:r>
            <a:r>
              <a:rPr lang="en-US" dirty="0">
                <a:effectLst/>
                <a:latin typeface="Arial" panose="020B0604020202020204" pitchFamily="34" charset="0"/>
                <a:ea typeface="Arial Narrow" panose="020B0606020202030204" pitchFamily="34" charset="0"/>
              </a:rPr>
              <a:t>USB as </a:t>
            </a:r>
            <a:r>
              <a:rPr lang="en-US" b="1" dirty="0">
                <a:effectLst/>
                <a:latin typeface="Arial" panose="020B0604020202020204" pitchFamily="34" charset="0"/>
                <a:ea typeface="Arial Narrow" panose="020B0606020202030204" pitchFamily="34" charset="0"/>
              </a:rPr>
              <a:t>Set 2</a:t>
            </a:r>
            <a:r>
              <a:rPr lang="en-US" dirty="0">
                <a:effectLst/>
                <a:latin typeface="Arial" panose="020B0604020202020204" pitchFamily="34" charset="0"/>
                <a:ea typeface="Arial Narrow" panose="020B0606020202030204" pitchFamily="34" charset="0"/>
              </a:rPr>
              <a:t>.</a:t>
            </a:r>
            <a:r>
              <a:rPr lang="en-ZA" b="1" dirty="0">
                <a:highlight>
                  <a:srgbClr val="FFFF00"/>
                </a:highlight>
                <a:latin typeface="Arial" pitchFamily="34" charset="0"/>
                <a:cs typeface="Arial" pitchFamily="34" charset="0"/>
              </a:rPr>
              <a:t> </a:t>
            </a:r>
          </a:p>
          <a:p>
            <a:pPr>
              <a:lnSpc>
                <a:spcPct val="150000"/>
              </a:lnSpc>
            </a:pPr>
            <a:r>
              <a:rPr lang="en-ZA" b="1" dirty="0">
                <a:solidFill>
                  <a:srgbClr val="0070C0"/>
                </a:solidFill>
                <a:latin typeface="Arial" pitchFamily="34" charset="0"/>
                <a:cs typeface="Arial" pitchFamily="34" charset="0"/>
              </a:rPr>
              <a:t>Submission of complete </a:t>
            </a:r>
            <a:r>
              <a:rPr lang="en-ZA" dirty="0">
                <a:latin typeface="Arial" pitchFamily="34" charset="0"/>
                <a:cs typeface="Arial" pitchFamily="34" charset="0"/>
              </a:rPr>
              <a:t>set at </a:t>
            </a:r>
            <a:r>
              <a:rPr lang="en-ZA" dirty="0" err="1">
                <a:latin typeface="Arial" pitchFamily="34" charset="0"/>
                <a:cs typeface="Arial" pitchFamily="34" charset="0"/>
              </a:rPr>
              <a:t>NDoH</a:t>
            </a:r>
            <a:r>
              <a:rPr lang="en-ZA" dirty="0">
                <a:latin typeface="Arial" pitchFamily="34" charset="0"/>
                <a:cs typeface="Arial" pitchFamily="34" charset="0"/>
              </a:rPr>
              <a:t> bid box (Site indicated in SBD1) </a:t>
            </a:r>
          </a:p>
          <a:p>
            <a:pPr marL="285750" indent="-285750" algn="ctr">
              <a:buFont typeface="Arial" panose="020B0604020202020204" pitchFamily="34" charset="0"/>
              <a:buChar char="•"/>
            </a:pPr>
            <a:r>
              <a:rPr lang="en-ZA" dirty="0">
                <a:latin typeface="Arial" pitchFamily="34" charset="0"/>
                <a:cs typeface="Arial" pitchFamily="34" charset="0"/>
              </a:rPr>
              <a:t>Bidders are strongly advised to complete the Bid Box Register when submitting </a:t>
            </a:r>
            <a:r>
              <a:rPr lang="en-ZA">
                <a:latin typeface="Arial" pitchFamily="34" charset="0"/>
                <a:cs typeface="Arial" pitchFamily="34" charset="0"/>
              </a:rPr>
              <a:t>their bid.</a:t>
            </a:r>
            <a:endParaRPr lang="en-ZA" dirty="0">
              <a:latin typeface="Arial" pitchFamily="34" charset="0"/>
              <a:cs typeface="Arial" pitchFamily="34" charset="0"/>
            </a:endParaRPr>
          </a:p>
          <a:p>
            <a:pPr marL="285750" indent="-285750">
              <a:lnSpc>
                <a:spcPct val="150000"/>
              </a:lnSpc>
              <a:buFont typeface="Arial" panose="020B0604020202020204" pitchFamily="34" charset="0"/>
              <a:buChar char="•"/>
            </a:pPr>
            <a:endParaRPr lang="en-ZA" dirty="0">
              <a:latin typeface="Arial" pitchFamily="34" charset="0"/>
              <a:cs typeface="Arial" pitchFamily="34" charset="0"/>
            </a:endParaRPr>
          </a:p>
        </p:txBody>
      </p:sp>
      <p:sp>
        <p:nvSpPr>
          <p:cNvPr id="4" name="Rectangle 2"/>
          <p:cNvSpPr txBox="1">
            <a:spLocks noChangeArrowheads="1"/>
          </p:cNvSpPr>
          <p:nvPr/>
        </p:nvSpPr>
        <p:spPr>
          <a:xfrm>
            <a:off x="107504" y="360040"/>
            <a:ext cx="5562600" cy="387152"/>
          </a:xfrm>
          <a:prstGeom prst="rect">
            <a:avLst/>
          </a:prstGeom>
        </p:spPr>
        <p:txBody>
          <a:bodyPr tIns="45720" rIns="91440" bIns="45720" anchor="b">
            <a:normAutofit fontScale="92500" lnSpcReduction="20000"/>
          </a:bodyPr>
          <a:lstStyle/>
          <a:p>
            <a:r>
              <a:rPr lang="en-ZA" sz="2400"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4BE48-D747-70FA-F349-B3FDBB2744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A4DD8-B65E-CD41-F193-2919535D2B26}"/>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56</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29BF0AB0-5F14-7419-C3A1-E2B9C293D514}"/>
              </a:ext>
            </a:extLst>
          </p:cNvPr>
          <p:cNvSpPr txBox="1"/>
          <p:nvPr/>
        </p:nvSpPr>
        <p:spPr>
          <a:xfrm>
            <a:off x="161764" y="1340768"/>
            <a:ext cx="8586700" cy="3365024"/>
          </a:xfrm>
          <a:prstGeom prst="rect">
            <a:avLst/>
          </a:prstGeom>
          <a:solidFill>
            <a:srgbClr val="005D28"/>
          </a:solidFill>
        </p:spPr>
        <p:txBody>
          <a:bodyPr wrap="square" rtlCol="0">
            <a:spAutoFit/>
          </a:bodyPr>
          <a:lstStyle/>
          <a:p>
            <a:pPr marL="342900" indent="-342900">
              <a:lnSpc>
                <a:spcPct val="150000"/>
              </a:lnSpc>
              <a:buFont typeface="+mj-lt"/>
              <a:buAutoNum type="arabicPeriod"/>
            </a:pPr>
            <a:r>
              <a:rPr lang="en-ZA" dirty="0">
                <a:solidFill>
                  <a:schemeClr val="bg1"/>
                </a:solidFill>
                <a:latin typeface="Arial" pitchFamily="34" charset="0"/>
                <a:cs typeface="Arial" pitchFamily="34" charset="0"/>
              </a:rPr>
              <a:t>USB either corrupt or no data saved - (ensure data is available and accessible);</a:t>
            </a:r>
          </a:p>
          <a:p>
            <a:pPr marL="342900" indent="-342900">
              <a:lnSpc>
                <a:spcPct val="150000"/>
              </a:lnSpc>
              <a:buFont typeface="+mj-lt"/>
              <a:buAutoNum type="arabicPeriod"/>
            </a:pPr>
            <a:r>
              <a:rPr lang="en-ZA" dirty="0">
                <a:solidFill>
                  <a:schemeClr val="bg1"/>
                </a:solidFill>
                <a:latin typeface="Arial" pitchFamily="34" charset="0"/>
                <a:cs typeface="Arial" pitchFamily="34" charset="0"/>
              </a:rPr>
              <a:t>Certification of relevant documents - found to be copies and not dated </a:t>
            </a:r>
          </a:p>
          <a:p>
            <a:pPr marL="342900" indent="-342900">
              <a:lnSpc>
                <a:spcPct val="150000"/>
              </a:lnSpc>
              <a:buFont typeface="+mj-lt"/>
              <a:buAutoNum type="arabicPeriod"/>
            </a:pPr>
            <a:r>
              <a:rPr lang="en-ZA" dirty="0">
                <a:solidFill>
                  <a:schemeClr val="bg1"/>
                </a:solidFill>
                <a:latin typeface="Arial" pitchFamily="34" charset="0"/>
                <a:cs typeface="Arial" pitchFamily="34" charset="0"/>
              </a:rPr>
              <a:t>Ensure compulsory documents are signed in black wet ink in spaces provided)</a:t>
            </a:r>
          </a:p>
          <a:p>
            <a:pPr marL="342900" indent="-342900">
              <a:lnSpc>
                <a:spcPct val="150000"/>
              </a:lnSpc>
              <a:buFont typeface="+mj-lt"/>
              <a:buAutoNum type="arabicPeriod"/>
            </a:pPr>
            <a:r>
              <a:rPr lang="en-ZA" dirty="0">
                <a:solidFill>
                  <a:schemeClr val="bg1"/>
                </a:solidFill>
                <a:latin typeface="Arial" pitchFamily="34" charset="0"/>
                <a:cs typeface="Arial" pitchFamily="34" charset="0"/>
              </a:rPr>
              <a:t>Bidders do not initial each page - check the full bid documents prior to submission</a:t>
            </a:r>
          </a:p>
          <a:p>
            <a:pPr marL="342900" indent="-342900">
              <a:lnSpc>
                <a:spcPct val="150000"/>
              </a:lnSpc>
              <a:buFont typeface="+mj-lt"/>
              <a:buAutoNum type="arabicPeriod"/>
            </a:pPr>
            <a:r>
              <a:rPr lang="en-ZA" dirty="0">
                <a:solidFill>
                  <a:schemeClr val="bg1"/>
                </a:solidFill>
                <a:latin typeface="Arial" pitchFamily="34" charset="0"/>
                <a:cs typeface="Arial" pitchFamily="34" charset="0"/>
              </a:rPr>
              <a:t>Submission of 3rd Party Authorisation letters as indicated on the Medicine Registration Certificate is compulsory (submit the relevant Authorisation and if it deviates from the MRC  - provide detailed explanation for the reasons thereof</a:t>
            </a:r>
          </a:p>
        </p:txBody>
      </p:sp>
      <p:sp>
        <p:nvSpPr>
          <p:cNvPr id="5" name="Rectangle 2">
            <a:extLst>
              <a:ext uri="{FF2B5EF4-FFF2-40B4-BE49-F238E27FC236}">
                <a16:creationId xmlns:a16="http://schemas.microsoft.com/office/drawing/2014/main" id="{B918C831-6770-D5CC-E592-0912BDA7DFF0}"/>
              </a:ext>
            </a:extLst>
          </p:cNvPr>
          <p:cNvSpPr txBox="1">
            <a:spLocks noChangeArrowheads="1"/>
          </p:cNvSpPr>
          <p:nvPr/>
        </p:nvSpPr>
        <p:spPr>
          <a:xfrm>
            <a:off x="-10921" y="324138"/>
            <a:ext cx="6959185" cy="423054"/>
          </a:xfrm>
          <a:prstGeom prst="rect">
            <a:avLst/>
          </a:prstGeom>
        </p:spPr>
        <p:txBody>
          <a:bodyPr tIns="45720" rIns="91440" bIns="45720" anchor="b">
            <a:noAutofit/>
          </a:bodyPr>
          <a:lstStyle/>
          <a:p>
            <a:r>
              <a:rPr lang="en-US" sz="2400" dirty="0">
                <a:solidFill>
                  <a:schemeClr val="bg1"/>
                </a:solidFill>
                <a:latin typeface="Arial" pitchFamily="34" charset="0"/>
                <a:cs typeface="Arial" pitchFamily="34" charset="0"/>
              </a:rPr>
              <a:t>Challenges found in previous tenders</a:t>
            </a:r>
            <a:endParaRPr lang="en-ZA"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37479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57</a:t>
            </a:fld>
            <a:r>
              <a:rPr lang="en-ZA" sz="1200" dirty="0">
                <a:latin typeface="Arial" pitchFamily="34" charset="0"/>
                <a:cs typeface="Arial" pitchFamily="34" charset="0"/>
              </a:rPr>
              <a:t> </a:t>
            </a:r>
          </a:p>
        </p:txBody>
      </p:sp>
      <p:sp>
        <p:nvSpPr>
          <p:cNvPr id="3" name="TextBox 2"/>
          <p:cNvSpPr txBox="1"/>
          <p:nvPr/>
        </p:nvSpPr>
        <p:spPr>
          <a:xfrm>
            <a:off x="143508" y="1340768"/>
            <a:ext cx="8856984" cy="3365024"/>
          </a:xfrm>
          <a:prstGeom prst="rect">
            <a:avLst/>
          </a:prstGeom>
          <a:solidFill>
            <a:srgbClr val="005D28"/>
          </a:solidFill>
        </p:spPr>
        <p:txBody>
          <a:bodyPr wrap="square" rtlCol="0">
            <a:spAutoFit/>
          </a:bodyPr>
          <a:lstStyle/>
          <a:p>
            <a:pPr>
              <a:lnSpc>
                <a:spcPct val="150000"/>
              </a:lnSpc>
            </a:pPr>
            <a:r>
              <a:rPr lang="en-ZA" dirty="0">
                <a:solidFill>
                  <a:schemeClr val="bg1"/>
                </a:solidFill>
                <a:latin typeface="Arial" pitchFamily="34" charset="0"/>
                <a:cs typeface="Arial" pitchFamily="34" charset="0"/>
              </a:rPr>
              <a:t>6.  Submission of the MRC Variation Summary approved by SAHPRA - must be     submitted to verify amendments</a:t>
            </a:r>
          </a:p>
          <a:p>
            <a:pPr>
              <a:lnSpc>
                <a:spcPct val="150000"/>
              </a:lnSpc>
            </a:pPr>
            <a:r>
              <a:rPr lang="en-ZA" dirty="0">
                <a:solidFill>
                  <a:schemeClr val="bg1"/>
                </a:solidFill>
                <a:latin typeface="Arial" pitchFamily="34" charset="0"/>
                <a:cs typeface="Arial" pitchFamily="34" charset="0"/>
              </a:rPr>
              <a:t>7.  Legible electronic copy of the Package insert as part of Set 2 is a requirement</a:t>
            </a:r>
          </a:p>
          <a:p>
            <a:pPr>
              <a:lnSpc>
                <a:spcPct val="150000"/>
              </a:lnSpc>
            </a:pPr>
            <a:r>
              <a:rPr lang="en-ZA" dirty="0">
                <a:solidFill>
                  <a:schemeClr val="bg1"/>
                </a:solidFill>
                <a:latin typeface="Arial" pitchFamily="34" charset="0"/>
                <a:cs typeface="Arial" pitchFamily="34" charset="0"/>
              </a:rPr>
              <a:t>8.  Naming convention of the electronic files not same as Annexure A Checklist.</a:t>
            </a:r>
          </a:p>
          <a:p>
            <a:pPr>
              <a:lnSpc>
                <a:spcPct val="150000"/>
              </a:lnSpc>
            </a:pPr>
            <a:r>
              <a:rPr lang="en-ZA" dirty="0">
                <a:solidFill>
                  <a:schemeClr val="bg1"/>
                </a:solidFill>
                <a:latin typeface="Arial" pitchFamily="34" charset="0"/>
                <a:cs typeface="Arial" pitchFamily="34" charset="0"/>
              </a:rPr>
              <a:t>9.  Incorrect MRC Certificate in bid pack.</a:t>
            </a:r>
          </a:p>
          <a:p>
            <a:pPr>
              <a:lnSpc>
                <a:spcPct val="150000"/>
              </a:lnSpc>
            </a:pPr>
            <a:r>
              <a:rPr lang="en-ZA" dirty="0">
                <a:solidFill>
                  <a:schemeClr val="bg1"/>
                </a:solidFill>
                <a:latin typeface="Arial" pitchFamily="34" charset="0"/>
                <a:cs typeface="Arial" pitchFamily="34" charset="0"/>
              </a:rPr>
              <a:t>10. Licence to Manufacture omitted from bid pack. </a:t>
            </a:r>
          </a:p>
          <a:p>
            <a:pPr>
              <a:lnSpc>
                <a:spcPct val="150000"/>
              </a:lnSpc>
            </a:pPr>
            <a:r>
              <a:rPr lang="en-ZA" dirty="0">
                <a:solidFill>
                  <a:schemeClr val="bg1"/>
                </a:solidFill>
                <a:latin typeface="Arial" pitchFamily="34" charset="0"/>
                <a:cs typeface="Arial" pitchFamily="34" charset="0"/>
              </a:rPr>
              <a:t>11. Capacity calculation</a:t>
            </a:r>
          </a:p>
          <a:p>
            <a:pPr>
              <a:lnSpc>
                <a:spcPct val="150000"/>
              </a:lnSpc>
            </a:pPr>
            <a:r>
              <a:rPr lang="en-ZA" dirty="0">
                <a:solidFill>
                  <a:schemeClr val="bg1"/>
                </a:solidFill>
                <a:latin typeface="Arial" pitchFamily="34" charset="0"/>
                <a:cs typeface="Arial" pitchFamily="34" charset="0"/>
              </a:rPr>
              <a:t>12. Bid Response Document not accurately completed in full.</a:t>
            </a:r>
          </a:p>
        </p:txBody>
      </p:sp>
      <p:sp>
        <p:nvSpPr>
          <p:cNvPr id="7" name="Rectangle 2">
            <a:extLst>
              <a:ext uri="{FF2B5EF4-FFF2-40B4-BE49-F238E27FC236}">
                <a16:creationId xmlns:a16="http://schemas.microsoft.com/office/drawing/2014/main" id="{0101A72B-63E4-285E-7AC7-4DDA473E18F3}"/>
              </a:ext>
            </a:extLst>
          </p:cNvPr>
          <p:cNvSpPr txBox="1">
            <a:spLocks noChangeArrowheads="1"/>
          </p:cNvSpPr>
          <p:nvPr/>
        </p:nvSpPr>
        <p:spPr>
          <a:xfrm>
            <a:off x="-10921" y="324138"/>
            <a:ext cx="6959185" cy="423054"/>
          </a:xfrm>
          <a:prstGeom prst="rect">
            <a:avLst/>
          </a:prstGeom>
        </p:spPr>
        <p:txBody>
          <a:bodyPr tIns="45720" rIns="91440" bIns="45720" anchor="b">
            <a:noAutofit/>
          </a:bodyPr>
          <a:lstStyle/>
          <a:p>
            <a:r>
              <a:rPr lang="en-US" sz="2400" dirty="0">
                <a:solidFill>
                  <a:schemeClr val="bg1"/>
                </a:solidFill>
                <a:latin typeface="Arial" pitchFamily="34" charset="0"/>
                <a:cs typeface="Arial" pitchFamily="34" charset="0"/>
              </a:rPr>
              <a:t>Challenges found in previous tenders  (continued)</a:t>
            </a:r>
            <a:endParaRPr lang="en-ZA"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91202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58</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59</a:t>
            </a:fld>
            <a:r>
              <a:rPr lang="en-ZA" sz="1200" dirty="0">
                <a:latin typeface="Arial" pitchFamily="34" charset="0"/>
                <a:cs typeface="Arial" pitchFamily="34" charset="0"/>
              </a:rPr>
              <a:t> </a:t>
            </a:r>
          </a:p>
        </p:txBody>
      </p:sp>
      <p:sp>
        <p:nvSpPr>
          <p:cNvPr id="3" name="TextBox 2"/>
          <p:cNvSpPr txBox="1"/>
          <p:nvPr/>
        </p:nvSpPr>
        <p:spPr>
          <a:xfrm>
            <a:off x="395536" y="1357298"/>
            <a:ext cx="8291264" cy="3416320"/>
          </a:xfrm>
          <a:prstGeom prst="rect">
            <a:avLst/>
          </a:prstGeom>
          <a:noFill/>
        </p:spPr>
        <p:txBody>
          <a:bodyPr wrap="square" rtlCol="0">
            <a:spAutoFit/>
          </a:bodyPr>
          <a:lstStyle/>
          <a:p>
            <a:pPr marL="0" lvl="1" algn="ctr">
              <a:defRPr/>
            </a:pPr>
            <a:r>
              <a:rPr lang="en-US" sz="2400" b="1" dirty="0">
                <a:latin typeface="Arial" pitchFamily="34" charset="0"/>
                <a:cs typeface="Arial" pitchFamily="34" charset="0"/>
              </a:rPr>
              <a:t>Thank you for attending this Online Briefing Session</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The End</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Question can be emailed to </a:t>
            </a:r>
            <a:r>
              <a:rPr lang="en-US" sz="2400" b="1" dirty="0">
                <a:solidFill>
                  <a:srgbClr val="0070C0"/>
                </a:solidFill>
                <a:latin typeface="Arial" pitchFamily="34" charset="0"/>
                <a:cs typeface="Arial" pitchFamily="34" charset="0"/>
              </a:rPr>
              <a:t>tenders@health.gov.za</a:t>
            </a:r>
            <a:endParaRPr lang="en-ZA" sz="2000" dirty="0">
              <a:solidFill>
                <a:srgbClr val="0070C0"/>
              </a:solidFill>
              <a:latin typeface="Arial" pitchFamily="34" charset="0"/>
              <a:cs typeface="Arial" pitchFamily="34" charset="0"/>
            </a:endParaRP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853615572"/>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28BC2-43EF-681E-7647-972C974F19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516352-8227-FF79-DDFF-29B1525F5765}"/>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4" name="Rectangle 2">
            <a:extLst>
              <a:ext uri="{FF2B5EF4-FFF2-40B4-BE49-F238E27FC236}">
                <a16:creationId xmlns:a16="http://schemas.microsoft.com/office/drawing/2014/main" id="{B8109256-9E90-1815-C75F-5721E3CBAAE0}"/>
              </a:ext>
            </a:extLst>
          </p:cNvPr>
          <p:cNvSpPr txBox="1">
            <a:spLocks noChangeArrowheads="1"/>
          </p:cNvSpPr>
          <p:nvPr/>
        </p:nvSpPr>
        <p:spPr>
          <a:xfrm>
            <a:off x="0" y="236207"/>
            <a:ext cx="7128792" cy="461665"/>
          </a:xfrm>
          <a:prstGeom prst="rect">
            <a:avLst/>
          </a:prstGeom>
          <a:noFill/>
        </p:spPr>
        <p:txBody>
          <a:bodyPr wrap="square">
            <a:spAutoFit/>
          </a:bodyPr>
          <a:lstStyle>
            <a:defPPr>
              <a:defRPr lang="en-US"/>
            </a:defPPr>
            <a:lvl1pPr defTabSz="342900">
              <a:spcBef>
                <a:spcPct val="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2400">
                <a:solidFill>
                  <a:schemeClr val="bg1"/>
                </a:solidFill>
                <a:latin typeface="Arial" pitchFamily="34" charset="0"/>
                <a:cs typeface="Arial" pitchFamily="34" charset="0"/>
              </a:defRPr>
            </a:lvl1pPr>
          </a:lstStyle>
          <a:p>
            <a:r>
              <a:rPr lang="en-GB" dirty="0"/>
              <a:t>Bid Submission: PDF Set 2 &amp; Set 3</a:t>
            </a:r>
          </a:p>
        </p:txBody>
      </p:sp>
      <p:sp>
        <p:nvSpPr>
          <p:cNvPr id="6" name="TextBox 5">
            <a:extLst>
              <a:ext uri="{FF2B5EF4-FFF2-40B4-BE49-F238E27FC236}">
                <a16:creationId xmlns:a16="http://schemas.microsoft.com/office/drawing/2014/main" id="{5C71648D-A3E4-C1D0-6042-A0CFCB17E7B6}"/>
              </a:ext>
            </a:extLst>
          </p:cNvPr>
          <p:cNvSpPr txBox="1"/>
          <p:nvPr/>
        </p:nvSpPr>
        <p:spPr>
          <a:xfrm>
            <a:off x="4967426" y="1478474"/>
            <a:ext cx="3240360" cy="1015663"/>
          </a:xfrm>
          <a:prstGeom prst="rect">
            <a:avLst/>
          </a:prstGeom>
          <a:solidFill>
            <a:schemeClr val="bg1"/>
          </a:solidFill>
        </p:spPr>
        <p:txBody>
          <a:bodyPr wrap="square" rtlCol="0">
            <a:spAutoFit/>
          </a:bodyPr>
          <a:lstStyle/>
          <a:p>
            <a:pPr marL="0" lvl="2"/>
            <a:r>
              <a:rPr lang="en-ZA" sz="2000" dirty="0"/>
              <a:t>Set 2</a:t>
            </a:r>
          </a:p>
          <a:p>
            <a:pPr marL="0" lvl="2"/>
            <a:r>
              <a:rPr lang="en-ZA" sz="2000" dirty="0"/>
              <a:t>A </a:t>
            </a:r>
            <a:r>
              <a:rPr lang="en-ZA" sz="2000" dirty="0">
                <a:latin typeface="Arial" panose="020B0604020202020204" pitchFamily="34" charset="0"/>
                <a:cs typeface="Arial" panose="020B0604020202020204" pitchFamily="34" charset="0"/>
              </a:rPr>
              <a:t>scanned</a:t>
            </a:r>
            <a:r>
              <a:rPr lang="en-ZA" sz="2000" dirty="0"/>
              <a:t> PDF copy </a:t>
            </a:r>
          </a:p>
          <a:p>
            <a:pPr marL="0" lvl="2"/>
            <a:r>
              <a:rPr lang="en-ZA" sz="2000" dirty="0"/>
              <a:t>of the signed hard-copy bid.</a:t>
            </a:r>
            <a:endParaRPr lang="en-ZA" sz="1600" dirty="0">
              <a:latin typeface="Arial" pitchFamily="34" charset="0"/>
              <a:cs typeface="Arial" pitchFamily="34" charset="0"/>
            </a:endParaRPr>
          </a:p>
        </p:txBody>
      </p:sp>
      <p:sp>
        <p:nvSpPr>
          <p:cNvPr id="8" name="TextBox 7">
            <a:extLst>
              <a:ext uri="{FF2B5EF4-FFF2-40B4-BE49-F238E27FC236}">
                <a16:creationId xmlns:a16="http://schemas.microsoft.com/office/drawing/2014/main" id="{F08428CA-CC66-83C9-DB81-89BD0702157D}"/>
              </a:ext>
            </a:extLst>
          </p:cNvPr>
          <p:cNvSpPr txBox="1"/>
          <p:nvPr/>
        </p:nvSpPr>
        <p:spPr>
          <a:xfrm>
            <a:off x="105901" y="1296241"/>
            <a:ext cx="4248472" cy="1477328"/>
          </a:xfrm>
          <a:prstGeom prst="rect">
            <a:avLst/>
          </a:prstGeom>
          <a:solidFill>
            <a:schemeClr val="accent1">
              <a:lumMod val="20000"/>
              <a:lumOff val="80000"/>
            </a:schemeClr>
          </a:solidFill>
        </p:spPr>
        <p:txBody>
          <a:bodyPr wrap="square">
            <a:spAutoFit/>
          </a:bodyPr>
          <a:lstStyle/>
          <a:p>
            <a:pPr marL="0" lvl="2"/>
            <a:r>
              <a:rPr lang="en-ZA" b="1" dirty="0">
                <a:latin typeface="Arial" panose="020B0604020202020204" pitchFamily="34" charset="0"/>
                <a:cs typeface="Arial" panose="020B0604020202020204" pitchFamily="34" charset="0"/>
              </a:rPr>
              <a:t>Set 2</a:t>
            </a:r>
            <a:r>
              <a:rPr lang="en-ZA" dirty="0">
                <a:latin typeface="Arial" panose="020B0604020202020204" pitchFamily="34" charset="0"/>
                <a:cs typeface="Arial" panose="020B0604020202020204" pitchFamily="34" charset="0"/>
              </a:rPr>
              <a:t> should contain:</a:t>
            </a:r>
          </a:p>
          <a:p>
            <a:pPr marL="352425" lvl="3" indent="-352425">
              <a:buFont typeface="Arial" panose="020B0604020202020204" pitchFamily="34" charset="0"/>
              <a:buChar char="•"/>
            </a:pPr>
            <a:r>
              <a:rPr lang="en-ZA" dirty="0">
                <a:latin typeface="Arial" panose="020B0604020202020204" pitchFamily="34" charset="0"/>
                <a:cs typeface="Arial" panose="020B0604020202020204" pitchFamily="34" charset="0"/>
              </a:rPr>
              <a:t>PDF of the entire signed Set 1  </a:t>
            </a:r>
          </a:p>
          <a:p>
            <a:pPr marL="352425" lvl="3" indent="-352425">
              <a:buFont typeface="Arial" panose="020B0604020202020204" pitchFamily="34" charset="0"/>
              <a:buChar char="•"/>
            </a:pPr>
            <a:r>
              <a:rPr lang="en-ZA" dirty="0">
                <a:latin typeface="Arial" panose="020B0604020202020204" pitchFamily="34" charset="0"/>
                <a:cs typeface="Arial" panose="020B0604020202020204" pitchFamily="34" charset="0"/>
              </a:rPr>
              <a:t>Same sequence as Annexure A </a:t>
            </a:r>
          </a:p>
          <a:p>
            <a:pPr marL="352425" lvl="3" indent="-352425">
              <a:buFont typeface="Arial" panose="020B0604020202020204" pitchFamily="34" charset="0"/>
              <a:buChar char="•"/>
            </a:pPr>
            <a:r>
              <a:rPr lang="en-ZA" dirty="0">
                <a:latin typeface="Arial" panose="020B0604020202020204" pitchFamily="34" charset="0"/>
                <a:cs typeface="Arial" panose="020B0604020202020204" pitchFamily="34" charset="0"/>
              </a:rPr>
              <a:t>Same signed documents </a:t>
            </a:r>
          </a:p>
          <a:p>
            <a:pPr marL="352425" lvl="3" indent="-352425">
              <a:buFont typeface="Arial" panose="020B0604020202020204" pitchFamily="34" charset="0"/>
              <a:buChar char="•"/>
            </a:pPr>
            <a:r>
              <a:rPr lang="en-ZA" dirty="0">
                <a:latin typeface="Arial" panose="020B0604020202020204" pitchFamily="34" charset="0"/>
                <a:cs typeface="Arial" panose="020B0604020202020204" pitchFamily="34" charset="0"/>
              </a:rPr>
              <a:t>Same supporting documents</a:t>
            </a:r>
          </a:p>
        </p:txBody>
      </p:sp>
      <p:sp>
        <p:nvSpPr>
          <p:cNvPr id="10" name="Right Brace 9">
            <a:extLst>
              <a:ext uri="{FF2B5EF4-FFF2-40B4-BE49-F238E27FC236}">
                <a16:creationId xmlns:a16="http://schemas.microsoft.com/office/drawing/2014/main" id="{231B2FC4-B64E-A9E6-F316-ED9F1CB14CD9}"/>
              </a:ext>
            </a:extLst>
          </p:cNvPr>
          <p:cNvSpPr/>
          <p:nvPr/>
        </p:nvSpPr>
        <p:spPr>
          <a:xfrm>
            <a:off x="4427984" y="1336583"/>
            <a:ext cx="465831" cy="1411887"/>
          </a:xfrm>
          <a:prstGeom prst="rightBrace">
            <a:avLst>
              <a:gd name="adj1" fmla="val 8333"/>
              <a:gd name="adj2" fmla="val 4629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 name="TextBox 4">
            <a:extLst>
              <a:ext uri="{FF2B5EF4-FFF2-40B4-BE49-F238E27FC236}">
                <a16:creationId xmlns:a16="http://schemas.microsoft.com/office/drawing/2014/main" id="{0921BE8D-CA52-BB14-5468-8ABC1222FBF7}"/>
              </a:ext>
            </a:extLst>
          </p:cNvPr>
          <p:cNvSpPr txBox="1"/>
          <p:nvPr/>
        </p:nvSpPr>
        <p:spPr>
          <a:xfrm>
            <a:off x="0" y="3155045"/>
            <a:ext cx="9108504" cy="646331"/>
          </a:xfrm>
          <a:prstGeom prst="rect">
            <a:avLst/>
          </a:prstGeom>
          <a:solidFill>
            <a:schemeClr val="bg1"/>
          </a:solidFill>
        </p:spPr>
        <p:txBody>
          <a:bodyPr wrap="square" rtlCol="0">
            <a:spAutoFit/>
          </a:bodyPr>
          <a:lstStyle/>
          <a:p>
            <a:r>
              <a:rPr lang="en-ZA" b="1" dirty="0">
                <a:latin typeface="Arial" panose="020B0604020202020204" pitchFamily="34" charset="0"/>
                <a:cs typeface="Arial" panose="020B0604020202020204" pitchFamily="34" charset="0"/>
              </a:rPr>
              <a:t>Set 3 </a:t>
            </a:r>
            <a:r>
              <a:rPr lang="en-ZA" dirty="0">
                <a:latin typeface="Arial" panose="020B0604020202020204" pitchFamily="34" charset="0"/>
                <a:cs typeface="Arial" panose="020B0604020202020204" pitchFamily="34" charset="0"/>
              </a:rPr>
              <a:t>is the original editable electronic files and is not a scan and includes the original Mandatory Excel files)</a:t>
            </a:r>
            <a:endParaRPr lang="en-ZA" sz="1200" b="1"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95024E99-21EC-078C-4E58-567243418688}"/>
              </a:ext>
            </a:extLst>
          </p:cNvPr>
          <p:cNvGrpSpPr/>
          <p:nvPr/>
        </p:nvGrpSpPr>
        <p:grpSpPr>
          <a:xfrm>
            <a:off x="105901" y="4063326"/>
            <a:ext cx="8607938" cy="1339469"/>
            <a:chOff x="314966" y="2348924"/>
            <a:chExt cx="8249595" cy="1339469"/>
          </a:xfrm>
        </p:grpSpPr>
        <p:sp>
          <p:nvSpPr>
            <p:cNvPr id="9" name="TextBox 8">
              <a:extLst>
                <a:ext uri="{FF2B5EF4-FFF2-40B4-BE49-F238E27FC236}">
                  <a16:creationId xmlns:a16="http://schemas.microsoft.com/office/drawing/2014/main" id="{EDBB1303-8FB0-30B2-5EAC-52DFE17A7084}"/>
                </a:ext>
              </a:extLst>
            </p:cNvPr>
            <p:cNvSpPr txBox="1"/>
            <p:nvPr/>
          </p:nvSpPr>
          <p:spPr>
            <a:xfrm>
              <a:off x="6030389" y="2791736"/>
              <a:ext cx="2534172" cy="369332"/>
            </a:xfrm>
            <a:prstGeom prst="rect">
              <a:avLst/>
            </a:prstGeom>
            <a:noFill/>
          </p:spPr>
          <p:txBody>
            <a:bodyPr wrap="square">
              <a:spAutoFit/>
            </a:bodyPr>
            <a:lstStyle/>
            <a:p>
              <a:r>
                <a:rPr lang="en-ZA" dirty="0">
                  <a:latin typeface="Arial" panose="020B0604020202020204" pitchFamily="34" charset="0"/>
                  <a:cs typeface="Arial" panose="020B0604020202020204" pitchFamily="34" charset="0"/>
                </a:rPr>
                <a:t>in original Excel format</a:t>
              </a:r>
            </a:p>
          </p:txBody>
        </p:sp>
        <p:sp>
          <p:nvSpPr>
            <p:cNvPr id="11" name="Right Brace 10">
              <a:extLst>
                <a:ext uri="{FF2B5EF4-FFF2-40B4-BE49-F238E27FC236}">
                  <a16:creationId xmlns:a16="http://schemas.microsoft.com/office/drawing/2014/main" id="{A6F84F09-F854-9FB0-F5A4-2CD6D46B06E7}"/>
                </a:ext>
              </a:extLst>
            </p:cNvPr>
            <p:cNvSpPr/>
            <p:nvPr/>
          </p:nvSpPr>
          <p:spPr>
            <a:xfrm>
              <a:off x="5754346" y="2348924"/>
              <a:ext cx="256831" cy="1316200"/>
            </a:xfrm>
            <a:prstGeom prst="rightBrace">
              <a:avLst>
                <a:gd name="adj1" fmla="val 0"/>
                <a:gd name="adj2" fmla="val 4629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2" name="TextBox 7">
              <a:extLst>
                <a:ext uri="{FF2B5EF4-FFF2-40B4-BE49-F238E27FC236}">
                  <a16:creationId xmlns:a16="http://schemas.microsoft.com/office/drawing/2014/main" id="{45879D34-210C-E3E2-B4F3-33955491CEEA}"/>
                </a:ext>
              </a:extLst>
            </p:cNvPr>
            <p:cNvSpPr txBox="1"/>
            <p:nvPr/>
          </p:nvSpPr>
          <p:spPr>
            <a:xfrm>
              <a:off x="314966" y="2348924"/>
              <a:ext cx="5439381" cy="1339469"/>
            </a:xfrm>
            <a:prstGeom prst="rect">
              <a:avLst/>
            </a:prstGeom>
            <a:solidFill>
              <a:srgbClr val="CCECFF"/>
            </a:solidFill>
          </p:spPr>
          <p:txBody>
            <a:bodyPr wrap="square">
              <a:spAutoFit/>
            </a:bodyPr>
            <a:lstStyle/>
            <a:p>
              <a:pPr marL="342900" lvl="0" indent="-342900">
                <a:lnSpc>
                  <a:spcPct val="115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Bid Response Document (Price Schedule)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Annexure A Checklist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PBD4.1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PBD9.1 </a:t>
              </a:r>
              <a:r>
                <a:rPr lang="en-ZA" dirty="0">
                  <a:solidFill>
                    <a:srgbClr val="000000"/>
                  </a:solidFill>
                  <a:latin typeface="Arial" panose="020B0604020202020204" pitchFamily="34" charset="0"/>
                  <a:cs typeface="Times New Roman" panose="02020603050405020304" pitchFamily="18" charset="0"/>
                </a:rPr>
                <a:t>or </a:t>
              </a: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PBD9.2 </a:t>
              </a:r>
              <a:r>
                <a:rPr lang="en-GB" dirty="0">
                  <a:solidFill>
                    <a:srgbClr val="000000"/>
                  </a:solidFill>
                  <a:latin typeface="Arial" panose="020B0604020202020204" pitchFamily="34" charset="0"/>
                  <a:cs typeface="Times New Roman" panose="02020603050405020304" pitchFamily="18" charset="0"/>
                </a:rPr>
                <a:t>Directors Categorisation Profile</a:t>
              </a:r>
              <a:endParaRPr lang="en-ZA" dirty="0">
                <a:solidFill>
                  <a:srgbClr val="000000"/>
                </a:solidFill>
                <a:latin typeface="Arial" panose="020B06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233841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4" name="Rectangle 2"/>
          <p:cNvSpPr txBox="1">
            <a:spLocks noChangeArrowheads="1"/>
          </p:cNvSpPr>
          <p:nvPr/>
        </p:nvSpPr>
        <p:spPr>
          <a:xfrm>
            <a:off x="-108520" y="258415"/>
            <a:ext cx="5562600" cy="461665"/>
          </a:xfrm>
          <a:prstGeom prst="rect">
            <a:avLst/>
          </a:prstGeom>
          <a:noFill/>
        </p:spPr>
        <p:txBody>
          <a:bodyPr wrap="square">
            <a:spAutoFit/>
          </a:bodyPr>
          <a:lstStyle>
            <a:defPPr>
              <a:defRPr lang="en-US"/>
            </a:defPPr>
            <a:lvl1pPr defTabSz="342900">
              <a:spcBef>
                <a:spcPct val="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2400">
                <a:solidFill>
                  <a:schemeClr val="bg1"/>
                </a:solidFill>
                <a:latin typeface="Arial" pitchFamily="34" charset="0"/>
                <a:cs typeface="Arial" pitchFamily="34" charset="0"/>
              </a:defRPr>
            </a:lvl1pPr>
          </a:lstStyle>
          <a:p>
            <a:r>
              <a:rPr lang="en-ZA" dirty="0"/>
              <a:t> Indexed submission of bid documents</a:t>
            </a:r>
            <a:endParaRPr lang="en-GB" dirty="0"/>
          </a:p>
        </p:txBody>
      </p:sp>
      <p:sp>
        <p:nvSpPr>
          <p:cNvPr id="6" name="Rectangle 5">
            <a:extLst>
              <a:ext uri="{FF2B5EF4-FFF2-40B4-BE49-F238E27FC236}">
                <a16:creationId xmlns:a16="http://schemas.microsoft.com/office/drawing/2014/main" id="{896426F7-236A-4627-AFC4-CBCDABDC04E4}"/>
              </a:ext>
            </a:extLst>
          </p:cNvPr>
          <p:cNvSpPr/>
          <p:nvPr/>
        </p:nvSpPr>
        <p:spPr>
          <a:xfrm>
            <a:off x="0" y="1052736"/>
            <a:ext cx="9137830" cy="3365024"/>
          </a:xfrm>
          <a:prstGeom prst="rect">
            <a:avLst/>
          </a:prstGeom>
          <a:solidFill>
            <a:schemeClr val="bg1"/>
          </a:solidFill>
        </p:spPr>
        <p:txBody>
          <a:bodyPr wrap="square">
            <a:spAutoFit/>
          </a:bodyPr>
          <a:lstStyle/>
          <a:p>
            <a:pPr>
              <a:lnSpc>
                <a:spcPct val="150000"/>
              </a:lnSpc>
            </a:pPr>
            <a:r>
              <a:rPr lang="en-GB" dirty="0">
                <a:latin typeface="Arial" panose="020B0604020202020204" pitchFamily="34" charset="0"/>
                <a:cs typeface="Arial" panose="020B0604020202020204" pitchFamily="34" charset="0"/>
              </a:rPr>
              <a:t>All bid documents must be bound in a single file (hard copy)</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Use file Tabs &amp; naming convention same as Index ADMIN CODE. </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Submission of bid documents is required unless a specific document is not applicable, in which case the bidder must explicitly indicate "N/A" and provide a justification for its exclusion. If a section is blacked out in the "N/A" field, it is not considered a valid selection option for the bidder.</a:t>
            </a:r>
          </a:p>
          <a:p>
            <a:pPr>
              <a:lnSpc>
                <a:spcPct val="150000"/>
              </a:lnSpc>
            </a:pPr>
            <a:r>
              <a:rPr lang="en-GB" b="1" dirty="0">
                <a:latin typeface="Arial" panose="020B0604020202020204" pitchFamily="34" charset="0"/>
                <a:cs typeface="Arial" panose="020B0604020202020204" pitchFamily="34" charset="0"/>
              </a:rPr>
              <a:t>NB: </a:t>
            </a:r>
            <a:r>
              <a:rPr lang="en-ZA" b="1" dirty="0">
                <a:latin typeface="Arial" pitchFamily="34" charset="0"/>
                <a:cs typeface="Arial" pitchFamily="34" charset="0"/>
              </a:rPr>
              <a:t>All Index fields must be completed</a:t>
            </a:r>
            <a:r>
              <a:rPr lang="en-ZA" dirty="0">
                <a:latin typeface="Arial" panose="020B0604020202020204" pitchFamily="34" charset="0"/>
                <a:cs typeface="Arial" panose="020B0604020202020204" pitchFamily="34" charset="0"/>
              </a:rPr>
              <a:t>. </a:t>
            </a:r>
          </a:p>
          <a:p>
            <a:pPr>
              <a:lnSpc>
                <a:spcPct val="150000"/>
              </a:lnSpc>
            </a:pPr>
            <a:r>
              <a:rPr lang="en-GB" dirty="0">
                <a:latin typeface="Arial" panose="020B0604020202020204" pitchFamily="34" charset="0"/>
                <a:cs typeface="Arial" panose="020B0604020202020204" pitchFamily="34" charset="0"/>
              </a:rPr>
              <a:t>The absence of </a:t>
            </a:r>
            <a:r>
              <a:rPr lang="en-GB" b="1" dirty="0">
                <a:latin typeface="Arial" panose="020B0604020202020204" pitchFamily="34" charset="0"/>
                <a:cs typeface="Arial" panose="020B0604020202020204" pitchFamily="34" charset="0"/>
              </a:rPr>
              <a:t>mandatory documents </a:t>
            </a:r>
            <a:r>
              <a:rPr lang="en-GB" dirty="0">
                <a:latin typeface="Arial" panose="020B0604020202020204" pitchFamily="34" charset="0"/>
                <a:cs typeface="Arial" panose="020B0604020202020204" pitchFamily="34" charset="0"/>
              </a:rPr>
              <a:t>will impact the bid's responsiveness.</a:t>
            </a:r>
            <a:endParaRPr lang="en-ZA"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3F9F4AC-D482-0008-04D2-A4910E07046E}"/>
              </a:ext>
            </a:extLst>
          </p:cNvPr>
          <p:cNvPicPr>
            <a:picLocks noChangeAspect="1"/>
          </p:cNvPicPr>
          <p:nvPr/>
        </p:nvPicPr>
        <p:blipFill>
          <a:blip r:embed="rId3"/>
          <a:stretch>
            <a:fillRect/>
          </a:stretch>
        </p:blipFill>
        <p:spPr>
          <a:xfrm>
            <a:off x="179512" y="4373086"/>
            <a:ext cx="7632848" cy="2484914"/>
          </a:xfrm>
          <a:prstGeom prst="rect">
            <a:avLst/>
          </a:prstGeom>
        </p:spPr>
      </p:pic>
      <p:sp>
        <p:nvSpPr>
          <p:cNvPr id="3" name="Rectangle 2">
            <a:extLst>
              <a:ext uri="{FF2B5EF4-FFF2-40B4-BE49-F238E27FC236}">
                <a16:creationId xmlns:a16="http://schemas.microsoft.com/office/drawing/2014/main" id="{D7F4AD19-8798-CB49-B028-CC0D46FBD08C}"/>
              </a:ext>
            </a:extLst>
          </p:cNvPr>
          <p:cNvSpPr/>
          <p:nvPr/>
        </p:nvSpPr>
        <p:spPr>
          <a:xfrm>
            <a:off x="827584" y="4483848"/>
            <a:ext cx="1080120" cy="241296"/>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13994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0C69F-A7F9-2BE3-4459-7ABAD5E53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2FAC9-99CD-3E37-01B3-0A950C8EFBF8}"/>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4" name="Rectangle 2">
            <a:extLst>
              <a:ext uri="{FF2B5EF4-FFF2-40B4-BE49-F238E27FC236}">
                <a16:creationId xmlns:a16="http://schemas.microsoft.com/office/drawing/2014/main" id="{D154FEFB-FCB6-3C31-487F-C0F93F8A4208}"/>
              </a:ext>
            </a:extLst>
          </p:cNvPr>
          <p:cNvSpPr txBox="1">
            <a:spLocks noChangeArrowheads="1"/>
          </p:cNvSpPr>
          <p:nvPr/>
        </p:nvSpPr>
        <p:spPr>
          <a:xfrm>
            <a:off x="17512" y="188640"/>
            <a:ext cx="8010872" cy="461665"/>
          </a:xfrm>
          <a:prstGeom prst="rect">
            <a:avLst/>
          </a:prstGeom>
          <a:noFill/>
        </p:spPr>
        <p:txBody>
          <a:bodyPr wrap="square">
            <a:spAutoFit/>
          </a:bodyPr>
          <a:lstStyle>
            <a:defPPr>
              <a:defRPr lang="en-US"/>
            </a:defPPr>
            <a:lvl1pPr defTabSz="342900">
              <a:spcBef>
                <a:spcPct val="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2400">
                <a:solidFill>
                  <a:schemeClr val="bg1"/>
                </a:solidFill>
                <a:latin typeface="Arial" pitchFamily="34" charset="0"/>
                <a:cs typeface="Arial" pitchFamily="34" charset="0"/>
              </a:defRPr>
            </a:lvl1pPr>
          </a:lstStyle>
          <a:p>
            <a:r>
              <a:rPr lang="en-ZA" dirty="0"/>
              <a:t>Submission of bid documents - (Index / Annexure A)</a:t>
            </a:r>
            <a:endParaRPr lang="en-GB" dirty="0"/>
          </a:p>
        </p:txBody>
      </p:sp>
      <p:sp>
        <p:nvSpPr>
          <p:cNvPr id="6" name="Rectangle 5">
            <a:extLst>
              <a:ext uri="{FF2B5EF4-FFF2-40B4-BE49-F238E27FC236}">
                <a16:creationId xmlns:a16="http://schemas.microsoft.com/office/drawing/2014/main" id="{720F204D-6994-334C-BD42-988C700F3B0A}"/>
              </a:ext>
            </a:extLst>
          </p:cNvPr>
          <p:cNvSpPr/>
          <p:nvPr/>
        </p:nvSpPr>
        <p:spPr>
          <a:xfrm>
            <a:off x="161764" y="1123240"/>
            <a:ext cx="8820472" cy="4426853"/>
          </a:xfrm>
          <a:prstGeom prst="rect">
            <a:avLst/>
          </a:prstGeom>
        </p:spPr>
        <p:txBody>
          <a:bodyPr wrap="square">
            <a:spAutoFit/>
          </a:bodyPr>
          <a:lstStyle/>
          <a:p>
            <a:pPr>
              <a:lnSpc>
                <a:spcPct val="150000"/>
              </a:lnSpc>
            </a:pPr>
            <a:r>
              <a:rPr lang="en-GB" b="1" dirty="0">
                <a:latin typeface="Arial" panose="020B0604020202020204" pitchFamily="34" charset="0"/>
                <a:cs typeface="Arial" panose="020B0604020202020204" pitchFamily="34" charset="0"/>
              </a:rPr>
              <a:t>Annexure A </a:t>
            </a:r>
            <a:r>
              <a:rPr lang="en-GB" dirty="0">
                <a:latin typeface="Arial" panose="020B0604020202020204" pitchFamily="34" charset="0"/>
                <a:cs typeface="Arial" panose="020B0604020202020204" pitchFamily="34" charset="0"/>
              </a:rPr>
              <a:t>is a</a:t>
            </a:r>
            <a:r>
              <a:rPr lang="en-GB" b="1" dirty="0">
                <a:latin typeface="Arial" panose="020B0604020202020204" pitchFamily="34" charset="0"/>
                <a:cs typeface="Arial" panose="020B0604020202020204" pitchFamily="34" charset="0"/>
              </a:rPr>
              <a:t> guidance document </a:t>
            </a:r>
            <a:r>
              <a:rPr lang="en-GB" dirty="0">
                <a:latin typeface="Arial" panose="020B0604020202020204" pitchFamily="34" charset="0"/>
                <a:cs typeface="Arial" panose="020B0604020202020204" pitchFamily="34" charset="0"/>
              </a:rPr>
              <a:t>intended to facilitate compliance and support ease of bid submission. </a:t>
            </a:r>
          </a:p>
          <a:p>
            <a:pPr>
              <a:lnSpc>
                <a:spcPct val="150000"/>
              </a:lnSpc>
            </a:pPr>
            <a:r>
              <a:rPr lang="en-GB" dirty="0">
                <a:latin typeface="Arial" panose="020B0604020202020204" pitchFamily="34" charset="0"/>
                <a:cs typeface="Arial" panose="020B0604020202020204" pitchFamily="34" charset="0"/>
              </a:rPr>
              <a:t>Each section must be read in conjunction with the relevant provisions of the SRCC, as well as the GCC.</a:t>
            </a:r>
          </a:p>
          <a:p>
            <a:pPr>
              <a:lnSpc>
                <a:spcPct val="150000"/>
              </a:lnSpc>
            </a:pPr>
            <a:endParaRPr lang="en-GB" sz="7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The NDoH reserves the right to request any administrative document or information for clarification if it does not change the substance of the bid. </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The bidder will have seven (7) working days to submit the requested document or information. </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Scanned copies must be identical to the hard copy submissions. In the event of any discrepancy, the hard copy shall take precedence.</a:t>
            </a:r>
          </a:p>
        </p:txBody>
      </p:sp>
    </p:spTree>
    <p:extLst>
      <p:ext uri="{BB962C8B-B14F-4D97-AF65-F5344CB8AC3E}">
        <p14:creationId xmlns:p14="http://schemas.microsoft.com/office/powerpoint/2010/main" val="271425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225390"/>
            <a:ext cx="5562600" cy="461665"/>
          </a:xfrm>
          <a:prstGeom prst="rect">
            <a:avLst/>
          </a:prstGeom>
          <a:noFill/>
        </p:spPr>
        <p:txBody>
          <a:bodyPr wrap="square">
            <a:spAutoFit/>
          </a:bodyPr>
          <a:lstStyle>
            <a:defPPr>
              <a:defRPr lang="en-US"/>
            </a:defPPr>
            <a:lvl1pPr defTabSz="342900">
              <a:spcBef>
                <a:spcPct val="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2400">
                <a:solidFill>
                  <a:schemeClr val="bg1"/>
                </a:solidFill>
                <a:latin typeface="Arial" pitchFamily="34" charset="0"/>
                <a:cs typeface="Arial" pitchFamily="34" charset="0"/>
              </a:defRPr>
            </a:lvl1pPr>
          </a:lstStyle>
          <a:p>
            <a:r>
              <a:rPr lang="en-GB" dirty="0"/>
              <a:t>Phases of evaluation</a:t>
            </a:r>
          </a:p>
        </p:txBody>
      </p:sp>
      <p:graphicFrame>
        <p:nvGraphicFramePr>
          <p:cNvPr id="5" name="Table 4">
            <a:extLst>
              <a:ext uri="{FF2B5EF4-FFF2-40B4-BE49-F238E27FC236}">
                <a16:creationId xmlns:a16="http://schemas.microsoft.com/office/drawing/2014/main" id="{B03B32E8-94C6-B29F-00AF-E3146626D2EC}"/>
              </a:ext>
            </a:extLst>
          </p:cNvPr>
          <p:cNvGraphicFramePr>
            <a:graphicFrameLocks noGrp="1"/>
          </p:cNvGraphicFramePr>
          <p:nvPr>
            <p:extLst>
              <p:ext uri="{D42A27DB-BD31-4B8C-83A1-F6EECF244321}">
                <p14:modId xmlns:p14="http://schemas.microsoft.com/office/powerpoint/2010/main" val="3479051177"/>
              </p:ext>
            </p:extLst>
          </p:nvPr>
        </p:nvGraphicFramePr>
        <p:xfrm>
          <a:off x="179512" y="1429491"/>
          <a:ext cx="8784975" cy="3960440"/>
        </p:xfrm>
        <a:graphic>
          <a:graphicData uri="http://schemas.openxmlformats.org/drawingml/2006/table">
            <a:tbl>
              <a:tblPr firstRow="1" firstCol="1" bandRow="1">
                <a:tableStyleId>{BC89EF96-8CEA-46FF-86C4-4CE0E7609802}</a:tableStyleId>
              </a:tblPr>
              <a:tblGrid>
                <a:gridCol w="2414594">
                  <a:extLst>
                    <a:ext uri="{9D8B030D-6E8A-4147-A177-3AD203B41FA5}">
                      <a16:colId xmlns:a16="http://schemas.microsoft.com/office/drawing/2014/main" val="59636728"/>
                    </a:ext>
                  </a:extLst>
                </a:gridCol>
                <a:gridCol w="2497189">
                  <a:extLst>
                    <a:ext uri="{9D8B030D-6E8A-4147-A177-3AD203B41FA5}">
                      <a16:colId xmlns:a16="http://schemas.microsoft.com/office/drawing/2014/main" val="1354012199"/>
                    </a:ext>
                  </a:extLst>
                </a:gridCol>
                <a:gridCol w="1998103">
                  <a:extLst>
                    <a:ext uri="{9D8B030D-6E8A-4147-A177-3AD203B41FA5}">
                      <a16:colId xmlns:a16="http://schemas.microsoft.com/office/drawing/2014/main" val="1193414314"/>
                    </a:ext>
                  </a:extLst>
                </a:gridCol>
                <a:gridCol w="1875089">
                  <a:extLst>
                    <a:ext uri="{9D8B030D-6E8A-4147-A177-3AD203B41FA5}">
                      <a16:colId xmlns:a16="http://schemas.microsoft.com/office/drawing/2014/main" val="1482163708"/>
                    </a:ext>
                  </a:extLst>
                </a:gridCol>
              </a:tblGrid>
              <a:tr h="738888">
                <a:tc>
                  <a:txBody>
                    <a:bodyPr/>
                    <a:lstStyle/>
                    <a:p>
                      <a:pPr algn="ctr">
                        <a:lnSpc>
                          <a:spcPct val="115000"/>
                        </a:lnSpc>
                        <a:buNone/>
                      </a:pPr>
                      <a:r>
                        <a:rPr lang="en-GB" sz="1600" dirty="0">
                          <a:effectLst/>
                          <a:latin typeface="Arial" panose="020B0604020202020204" pitchFamily="34" charset="0"/>
                          <a:cs typeface="Arial" panose="020B0604020202020204" pitchFamily="34" charset="0"/>
                        </a:rPr>
                        <a:t>PHASE 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latin typeface="Arial" panose="020B0604020202020204" pitchFamily="34" charset="0"/>
                          <a:cs typeface="Arial" panose="020B0604020202020204" pitchFamily="34" charset="0"/>
                        </a:rPr>
                        <a:t>PHASE 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latin typeface="Arial" panose="020B0604020202020204" pitchFamily="34" charset="0"/>
                          <a:cs typeface="Arial" panose="020B0604020202020204" pitchFamily="34" charset="0"/>
                        </a:rPr>
                        <a:t>PHASE III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latin typeface="Arial" panose="020B0604020202020204" pitchFamily="34" charset="0"/>
                          <a:cs typeface="Arial" panose="020B0604020202020204" pitchFamily="34" charset="0"/>
                        </a:rPr>
                        <a:t>PHASE IV</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extLst>
                  <a:ext uri="{0D108BD9-81ED-4DB2-BD59-A6C34878D82A}">
                    <a16:rowId xmlns:a16="http://schemas.microsoft.com/office/drawing/2014/main" val="1642479297"/>
                  </a:ext>
                </a:extLst>
              </a:tr>
              <a:tr h="1028591">
                <a:tc>
                  <a:txBody>
                    <a:bodyPr/>
                    <a:lstStyle/>
                    <a:p>
                      <a:pPr>
                        <a:lnSpc>
                          <a:spcPct val="115000"/>
                        </a:lnSpc>
                        <a:buNone/>
                      </a:pPr>
                      <a:r>
                        <a:rPr lang="en-GB" sz="1600" dirty="0">
                          <a:effectLst/>
                          <a:latin typeface="Arial" panose="020B0604020202020204" pitchFamily="34" charset="0"/>
                          <a:cs typeface="Arial" panose="020B0604020202020204" pitchFamily="34" charset="0"/>
                        </a:rPr>
                        <a:t>Administrative evaluation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b="1" dirty="0">
                          <a:effectLst/>
                          <a:latin typeface="Arial" panose="020B0604020202020204" pitchFamily="34" charset="0"/>
                          <a:cs typeface="Arial" panose="020B0604020202020204" pitchFamily="34" charset="0"/>
                        </a:rPr>
                        <a:t>Product technical evaluation: Legal and regulatory</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b="1" dirty="0">
                          <a:effectLst/>
                          <a:latin typeface="Arial" panose="020B0604020202020204" pitchFamily="34" charset="0"/>
                          <a:cs typeface="Arial" panose="020B0604020202020204" pitchFamily="34" charset="0"/>
                        </a:rPr>
                        <a:t>Price and Preference Points evaluation</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b="1" dirty="0">
                          <a:effectLst/>
                          <a:latin typeface="Arial" panose="020B0604020202020204" pitchFamily="34" charset="0"/>
                          <a:cs typeface="Arial" panose="020B0604020202020204" pitchFamily="34" charset="0"/>
                        </a:rPr>
                        <a:t>Recommendation and Award</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88797447"/>
                  </a:ext>
                </a:extLst>
              </a:tr>
              <a:tr h="2192961">
                <a:tc>
                  <a:txBody>
                    <a:bodyPr/>
                    <a:lstStyle/>
                    <a:p>
                      <a:pPr>
                        <a:lnSpc>
                          <a:spcPct val="115000"/>
                        </a:lnSpc>
                        <a:buNone/>
                      </a:pPr>
                      <a:r>
                        <a:rPr lang="en-GB" sz="1600" b="0" dirty="0">
                          <a:effectLst/>
                          <a:latin typeface="Arial" panose="020B0604020202020204" pitchFamily="34" charset="0"/>
                          <a:cs typeface="Arial" panose="020B0604020202020204" pitchFamily="34" charset="0"/>
                        </a:rPr>
                        <a:t>Bidders will be assessed for compliance with the mandatory administrative requirements</a:t>
                      </a:r>
                      <a:endParaRPr lang="en-ZA"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latin typeface="Arial" panose="020B0604020202020204" pitchFamily="34" charset="0"/>
                          <a:cs typeface="Arial" panose="020B0604020202020204" pitchFamily="34" charset="0"/>
                        </a:rPr>
                        <a:t>Bidders will be evaluated for compliance with the technical mandatory requirements, and the product will be evaluated for compliance to the specification.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US" sz="1600" dirty="0">
                          <a:effectLst/>
                          <a:latin typeface="Arial" panose="020B0604020202020204" pitchFamily="34" charset="0"/>
                          <a:cs typeface="Arial" panose="020B0604020202020204" pitchFamily="34" charset="0"/>
                        </a:rPr>
                        <a:t>Bidders will be evaluated for Price and B-BBEE Status Level of Contributor in accordance with Section 9 of the SRCC</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latin typeface="Arial" panose="020B0604020202020204" pitchFamily="34" charset="0"/>
                          <a:cs typeface="Arial" panose="020B0604020202020204" pitchFamily="34" charset="0"/>
                        </a:rPr>
                        <a:t>Recommendation and award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18012490"/>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fb64681-b4d7-4bef-adbd-96bdc9f5413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864BF53553964EB9AE724018521032" ma:contentTypeVersion="17" ma:contentTypeDescription="Create a new document." ma:contentTypeScope="" ma:versionID="29b4e51845a8674aba1ca32332b1d709">
  <xsd:schema xmlns:xsd="http://www.w3.org/2001/XMLSchema" xmlns:xs="http://www.w3.org/2001/XMLSchema" xmlns:p="http://schemas.microsoft.com/office/2006/metadata/properties" xmlns:ns3="da9e54a9-bd1a-4155-ab8a-710f2ad3e90b" xmlns:ns4="2fb64681-b4d7-4bef-adbd-96bdc9f54131" targetNamespace="http://schemas.microsoft.com/office/2006/metadata/properties" ma:root="true" ma:fieldsID="9efd37fc9db7ad8b03c5df47bffa5040" ns3:_="" ns4:_="">
    <xsd:import namespace="da9e54a9-bd1a-4155-ab8a-710f2ad3e90b"/>
    <xsd:import namespace="2fb64681-b4d7-4bef-adbd-96bdc9f5413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_activity" minOccurs="0"/>
                <xsd:element ref="ns4:MediaServiceOCR" minOccurs="0"/>
                <xsd:element ref="ns4:MediaServiceGenerationTime" minOccurs="0"/>
                <xsd:element ref="ns4:MediaServiceEventHashCode" minOccurs="0"/>
                <xsd:element ref="ns4:MediaServiceObjectDetectorVersions" minOccurs="0"/>
                <xsd:element ref="ns4:MediaServiceSystemTags" minOccurs="0"/>
                <xsd:element ref="ns4:MediaServiceSearchProperties" minOccurs="0"/>
                <xsd:element ref="ns4:MediaServiceBillingMetadata"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9e54a9-bd1a-4155-ab8a-710f2ad3e90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b64681-b4d7-4bef-adbd-96bdc9f541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42B69E-DFAB-4309-A7A0-31FA018C398F}">
  <ds:schemaRefs>
    <ds:schemaRef ds:uri="http://schemas.microsoft.com/sharepoint/v3/contenttype/forms"/>
  </ds:schemaRefs>
</ds:datastoreItem>
</file>

<file path=customXml/itemProps2.xml><?xml version="1.0" encoding="utf-8"?>
<ds:datastoreItem xmlns:ds="http://schemas.openxmlformats.org/officeDocument/2006/customXml" ds:itemID="{AAF93E41-DDC3-4078-8C46-4ABFE23B2338}">
  <ds:schemaRefs>
    <ds:schemaRef ds:uri="http://purl.org/dc/elements/1.1/"/>
    <ds:schemaRef ds:uri="da9e54a9-bd1a-4155-ab8a-710f2ad3e90b"/>
    <ds:schemaRef ds:uri="http://purl.org/dc/terms/"/>
    <ds:schemaRef ds:uri="http://www.w3.org/XML/1998/namespace"/>
    <ds:schemaRef ds:uri="2fb64681-b4d7-4bef-adbd-96bdc9f5413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92AE829-8791-4B88-8668-AD858055D3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9e54a9-bd1a-4155-ab8a-710f2ad3e90b"/>
    <ds:schemaRef ds:uri="2fb64681-b4d7-4bef-adbd-96bdc9f541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2578</TotalTime>
  <Words>5330</Words>
  <Application>Microsoft Office PowerPoint</Application>
  <PresentationFormat>On-screen Show (4:3)</PresentationFormat>
  <Paragraphs>614</Paragraphs>
  <Slides>59</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59</vt:i4>
      </vt:variant>
    </vt:vector>
  </HeadingPairs>
  <TitlesOfParts>
    <vt:vector size="67" baseType="lpstr">
      <vt:lpstr>Aptos</vt:lpstr>
      <vt:lpstr>Arial</vt:lpstr>
      <vt:lpstr>Calibri</vt:lpstr>
      <vt:lpstr>Cambria</vt:lpstr>
      <vt:lpstr>Times New Roman</vt:lpstr>
      <vt:lpstr>Wingdings</vt:lpstr>
      <vt:lpstr>Office Theme</vt:lpstr>
      <vt:lpstr>Custom Design</vt:lpstr>
      <vt:lpstr>1 </vt:lpstr>
      <vt:lpstr>2 </vt:lpstr>
      <vt:lpstr>PowerPoint Presentation</vt:lpstr>
      <vt:lpstr>PowerPoint Presentation</vt:lpstr>
      <vt:lpstr>PowerPoint Presentation</vt:lpstr>
      <vt:lpstr>6 </vt:lpstr>
      <vt:lpstr>7 </vt:lpstr>
      <vt:lpstr>8 </vt:lpstr>
      <vt:lpstr>9 </vt:lpstr>
      <vt:lpstr>10 </vt:lpstr>
      <vt:lpstr>11 </vt:lpstr>
      <vt:lpstr>12 </vt:lpstr>
      <vt:lpstr>PowerPoint Presentation</vt:lpstr>
      <vt:lpstr>PowerPoint Presentation</vt:lpstr>
      <vt:lpstr>PowerPoint Presentation</vt:lpstr>
      <vt:lpstr>PowerPoint Presentation</vt:lpstr>
      <vt:lpstr>PowerPoint Presentation</vt:lpstr>
      <vt:lpstr>PowerPoint Presentation</vt:lpstr>
      <vt:lpstr>19 </vt:lpstr>
      <vt:lpstr>20 </vt:lpstr>
      <vt:lpstr>PowerPoint Presentation</vt:lpstr>
      <vt:lpstr>PowerPoint Presentation</vt:lpstr>
      <vt:lpstr>PowerPoint Presentation</vt:lpstr>
      <vt:lpstr>PowerPoint Presentation</vt:lpstr>
      <vt:lpstr>25 </vt:lpstr>
      <vt:lpstr>26 </vt:lpstr>
      <vt:lpstr>27 </vt:lpstr>
      <vt:lpstr>28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43 </vt:lpstr>
      <vt:lpstr>44 </vt:lpstr>
      <vt:lpstr>PowerPoint Presentation</vt:lpstr>
      <vt:lpstr>46 </vt:lpstr>
      <vt:lpstr>47 </vt:lpstr>
      <vt:lpstr>48 </vt:lpstr>
      <vt:lpstr>49 </vt:lpstr>
      <vt:lpstr>50 </vt:lpstr>
      <vt:lpstr>PowerPoint Presentation</vt:lpstr>
      <vt:lpstr>52 </vt:lpstr>
      <vt:lpstr>53 </vt:lpstr>
      <vt:lpstr>54 </vt:lpstr>
      <vt:lpstr>55 </vt:lpstr>
      <vt:lpstr>56 </vt:lpstr>
      <vt:lpstr>57 </vt:lpstr>
      <vt:lpstr>58 </vt:lpstr>
      <vt:lpstr>59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Jacques</cp:lastModifiedBy>
  <cp:revision>236</cp:revision>
  <dcterms:created xsi:type="dcterms:W3CDTF">2013-10-17T06:13:57Z</dcterms:created>
  <dcterms:modified xsi:type="dcterms:W3CDTF">2026-06-18T15:54:17Z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0x0101008B864BF53553964EB9AE724018521032</vt:lpwstr>
  </property>
</Properties>
</file>