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42_AA16B7D4.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Lst>
  <p:notesMasterIdLst>
    <p:notesMasterId r:id="rId67"/>
  </p:notesMasterIdLst>
  <p:handoutMasterIdLst>
    <p:handoutMasterId r:id="rId68"/>
  </p:handoutMasterIdLst>
  <p:sldIdLst>
    <p:sldId id="256" r:id="rId6"/>
    <p:sldId id="257" r:id="rId7"/>
    <p:sldId id="320" r:id="rId8"/>
    <p:sldId id="474" r:id="rId9"/>
    <p:sldId id="476" r:id="rId10"/>
    <p:sldId id="477" r:id="rId11"/>
    <p:sldId id="264" r:id="rId12"/>
    <p:sldId id="439" r:id="rId13"/>
    <p:sldId id="313" r:id="rId14"/>
    <p:sldId id="265" r:id="rId15"/>
    <p:sldId id="471" r:id="rId16"/>
    <p:sldId id="410" r:id="rId17"/>
    <p:sldId id="411" r:id="rId18"/>
    <p:sldId id="365" r:id="rId19"/>
    <p:sldId id="366" r:id="rId20"/>
    <p:sldId id="367" r:id="rId21"/>
    <p:sldId id="473" r:id="rId22"/>
    <p:sldId id="392" r:id="rId23"/>
    <p:sldId id="310" r:id="rId24"/>
    <p:sldId id="393" r:id="rId25"/>
    <p:sldId id="441" r:id="rId26"/>
    <p:sldId id="395" r:id="rId27"/>
    <p:sldId id="396" r:id="rId28"/>
    <p:sldId id="472" r:id="rId29"/>
    <p:sldId id="260" r:id="rId30"/>
    <p:sldId id="417" r:id="rId31"/>
    <p:sldId id="271" r:id="rId32"/>
    <p:sldId id="466" r:id="rId33"/>
    <p:sldId id="448" r:id="rId34"/>
    <p:sldId id="459" r:id="rId35"/>
    <p:sldId id="455" r:id="rId36"/>
    <p:sldId id="449" r:id="rId37"/>
    <p:sldId id="458" r:id="rId38"/>
    <p:sldId id="460" r:id="rId39"/>
    <p:sldId id="478" r:id="rId40"/>
    <p:sldId id="462" r:id="rId41"/>
    <p:sldId id="463" r:id="rId42"/>
    <p:sldId id="464" r:id="rId43"/>
    <p:sldId id="465" r:id="rId44"/>
    <p:sldId id="418" r:id="rId45"/>
    <p:sldId id="467" r:id="rId46"/>
    <p:sldId id="468" r:id="rId47"/>
    <p:sldId id="469" r:id="rId48"/>
    <p:sldId id="470" r:id="rId49"/>
    <p:sldId id="292" r:id="rId50"/>
    <p:sldId id="314" r:id="rId51"/>
    <p:sldId id="261" r:id="rId52"/>
    <p:sldId id="297" r:id="rId53"/>
    <p:sldId id="287" r:id="rId54"/>
    <p:sldId id="288" r:id="rId55"/>
    <p:sldId id="299" r:id="rId56"/>
    <p:sldId id="289" r:id="rId57"/>
    <p:sldId id="300" r:id="rId58"/>
    <p:sldId id="397" r:id="rId59"/>
    <p:sldId id="290" r:id="rId60"/>
    <p:sldId id="283" r:id="rId61"/>
    <p:sldId id="301" r:id="rId62"/>
    <p:sldId id="302" r:id="rId63"/>
    <p:sldId id="326" r:id="rId64"/>
    <p:sldId id="282" r:id="rId65"/>
    <p:sldId id="322" r:id="rId6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4D744C-EAC3-E2C1-1404-8B2B1D69F0C3}" name="Mncedisi Dlova" initials="MD" userId="S::Mncedisi.Dlova@health.gov.za::5bbab9a9-b22a-4860-bec9-4974f9c6fe0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netta Mosena" initials="SM" lastIdx="10" clrIdx="0">
    <p:extLst>
      <p:ext uri="{19B8F6BF-5375-455C-9EA6-DF929625EA0E}">
        <p15:presenceInfo xmlns:p15="http://schemas.microsoft.com/office/powerpoint/2012/main" userId="836103d28635fd8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CCECFF"/>
    <a:srgbClr val="CCFFFF"/>
    <a:srgbClr val="00CC00"/>
    <a:srgbClr val="005D28"/>
    <a:srgbClr val="CCCCFF"/>
    <a:srgbClr val="FFD34A"/>
    <a:srgbClr val="CBD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89239" autoAdjust="0"/>
  </p:normalViewPr>
  <p:slideViewPr>
    <p:cSldViewPr>
      <p:cViewPr varScale="1">
        <p:scale>
          <a:sx n="99" d="100"/>
          <a:sy n="99" d="100"/>
        </p:scale>
        <p:origin x="1542"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53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viewProps" Target="viewProps.xml"/></Relationships>
</file>

<file path=ppt/comments/modernComment_142_AA16B7D4.xml><?xml version="1.0" encoding="utf-8"?>
<p188:cmLst xmlns:a="http://schemas.openxmlformats.org/drawingml/2006/main" xmlns:r="http://schemas.openxmlformats.org/officeDocument/2006/relationships" xmlns:p188="http://schemas.microsoft.com/office/powerpoint/2018/8/main">
  <p188:cm id="{B24E7DA6-FCDC-4963-875C-16C35CAB6D9A}" authorId="{364D744C-EAC3-E2C1-1404-8B2B1D69F0C3}" created="2025-06-19T09:17:36.266">
    <ac:txMkLst xmlns:ac="http://schemas.microsoft.com/office/drawing/2013/main/command">
      <pc:docMk xmlns:pc="http://schemas.microsoft.com/office/powerpoint/2013/main/command"/>
      <pc:sldMk xmlns:pc="http://schemas.microsoft.com/office/powerpoint/2013/main/command" cId="2853615572" sldId="322"/>
      <ac:spMk id="3" creationId="{00000000-0000-0000-0000-000000000000}"/>
      <ac:txMk cp="67" len="8">
        <ac:context len="116" hash="3128630463"/>
      </ac:txMk>
    </ac:txMkLst>
    <p188:pos x="1833314" y="3248992"/>
    <p188:txBody>
      <a:bodyPr/>
      <a:lstStyle/>
      <a:p>
        <a:r>
          <a:rPr lang="en-ZA"/>
          <a:t>Questions</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683235-EB24-4941-8A30-944C5BC0365B}" type="doc">
      <dgm:prSet loTypeId="urn:microsoft.com/office/officeart/2005/8/layout/hierarchy4" loCatId="relationship" qsTypeId="urn:microsoft.com/office/officeart/2005/8/quickstyle/simple1" qsCatId="simple" csTypeId="urn:microsoft.com/office/officeart/2005/8/colors/colorful1" csCatId="colorful" phldr="1"/>
      <dgm:spPr/>
      <dgm:t>
        <a:bodyPr/>
        <a:lstStyle/>
        <a:p>
          <a:endParaRPr lang="en-ZA"/>
        </a:p>
      </dgm:t>
    </dgm:pt>
    <dgm:pt modelId="{77FDD35F-5BA9-4F68-8687-B6CA902B4285}">
      <dgm:prSet phldrT="[Text]" custT="1"/>
      <dgm:spPr/>
      <dgm:t>
        <a:bodyPr/>
        <a:lstStyle/>
        <a:p>
          <a:r>
            <a:rPr lang="en-ZA" sz="1800" dirty="0"/>
            <a:t>Company A (Parent company)</a:t>
          </a:r>
        </a:p>
      </dgm:t>
    </dgm:pt>
    <dgm:pt modelId="{A8938B44-40F0-4FA4-B74F-CA958C56EE25}" type="parTrans" cxnId="{4D232BA1-C496-41DF-8410-D16C9C05B85D}">
      <dgm:prSet/>
      <dgm:spPr/>
      <dgm:t>
        <a:bodyPr/>
        <a:lstStyle/>
        <a:p>
          <a:endParaRPr lang="en-ZA" sz="1800"/>
        </a:p>
      </dgm:t>
    </dgm:pt>
    <dgm:pt modelId="{F1EA709E-C829-43A9-AB72-9C17AD4DEBF1}" type="sibTrans" cxnId="{4D232BA1-C496-41DF-8410-D16C9C05B85D}">
      <dgm:prSet/>
      <dgm:spPr/>
      <dgm:t>
        <a:bodyPr/>
        <a:lstStyle/>
        <a:p>
          <a:endParaRPr lang="en-ZA" sz="1800"/>
        </a:p>
      </dgm:t>
    </dgm:pt>
    <dgm:pt modelId="{E53C1748-D760-431F-A8DB-2F3AF932851B}">
      <dgm:prSet phldrT="[Text]" custT="1"/>
      <dgm:spPr/>
      <dgm:t>
        <a:bodyPr/>
        <a:lstStyle/>
        <a:p>
          <a:r>
            <a:rPr lang="en-ZA" sz="1800" dirty="0"/>
            <a:t>Enterprise B (Bidder)</a:t>
          </a:r>
        </a:p>
      </dgm:t>
    </dgm:pt>
    <dgm:pt modelId="{25B3F19F-52E3-4446-A8BC-656881DBDCB5}" type="parTrans" cxnId="{B2DC26FC-6082-4C84-BBD5-AF10E148D91A}">
      <dgm:prSet/>
      <dgm:spPr/>
      <dgm:t>
        <a:bodyPr/>
        <a:lstStyle/>
        <a:p>
          <a:endParaRPr lang="en-ZA" sz="1800"/>
        </a:p>
      </dgm:t>
    </dgm:pt>
    <dgm:pt modelId="{AC2A4C07-3F4C-4240-A120-3BEE28D486DB}" type="sibTrans" cxnId="{B2DC26FC-6082-4C84-BBD5-AF10E148D91A}">
      <dgm:prSet/>
      <dgm:spPr/>
      <dgm:t>
        <a:bodyPr/>
        <a:lstStyle/>
        <a:p>
          <a:endParaRPr lang="en-ZA" sz="1800"/>
        </a:p>
      </dgm:t>
    </dgm:pt>
    <dgm:pt modelId="{E55E9007-71AF-49D7-89EB-83946273D368}">
      <dgm:prSet phldrT="[Text]" custT="1"/>
      <dgm:spPr/>
      <dgm:t>
        <a:bodyPr/>
        <a:lstStyle/>
        <a:p>
          <a:r>
            <a:rPr lang="en-ZA" sz="1800" b="1" dirty="0">
              <a:solidFill>
                <a:schemeClr val="tx1"/>
              </a:solidFill>
            </a:rPr>
            <a:t>AGREEMENT </a:t>
          </a:r>
          <a:r>
            <a:rPr lang="en-ZA" sz="1800" dirty="0"/>
            <a:t>between</a:t>
          </a:r>
        </a:p>
        <a:p>
          <a:r>
            <a:rPr lang="en-ZA" sz="1800" dirty="0"/>
            <a:t>Enterprise B and Enterprise C </a:t>
          </a:r>
        </a:p>
      </dgm:t>
    </dgm:pt>
    <dgm:pt modelId="{9B581CB5-BEA1-4E7D-8A20-34A3E9D5ADD6}" type="parTrans" cxnId="{81EDBEFC-6232-4128-9B3E-B637BA267733}">
      <dgm:prSet/>
      <dgm:spPr/>
      <dgm:t>
        <a:bodyPr/>
        <a:lstStyle/>
        <a:p>
          <a:endParaRPr lang="en-ZA" sz="1800"/>
        </a:p>
      </dgm:t>
    </dgm:pt>
    <dgm:pt modelId="{E0001BCD-1224-4E4D-8014-3BD4A797AFE1}" type="sibTrans" cxnId="{81EDBEFC-6232-4128-9B3E-B637BA267733}">
      <dgm:prSet/>
      <dgm:spPr/>
      <dgm:t>
        <a:bodyPr/>
        <a:lstStyle/>
        <a:p>
          <a:endParaRPr lang="en-ZA" sz="1800"/>
        </a:p>
      </dgm:t>
    </dgm:pt>
    <dgm:pt modelId="{40A4B0CF-E874-40F9-8373-CD789C80FF5B}">
      <dgm:prSet phldrT="[Text]" custT="1"/>
      <dgm:spPr/>
      <dgm:t>
        <a:bodyPr/>
        <a:lstStyle/>
        <a:p>
          <a:r>
            <a:rPr lang="en-ZA" sz="1800" dirty="0"/>
            <a:t>Enterprise C (Applicant)</a:t>
          </a:r>
        </a:p>
      </dgm:t>
    </dgm:pt>
    <dgm:pt modelId="{07E08421-B941-4726-85C6-A0159E036C17}" type="parTrans" cxnId="{02FDA4A9-DCF7-48B1-884D-372EC34D7EB7}">
      <dgm:prSet/>
      <dgm:spPr/>
      <dgm:t>
        <a:bodyPr/>
        <a:lstStyle/>
        <a:p>
          <a:endParaRPr lang="en-ZA" sz="1800"/>
        </a:p>
      </dgm:t>
    </dgm:pt>
    <dgm:pt modelId="{B25E7B56-99FB-4CC2-BD75-D631FD0F689C}" type="sibTrans" cxnId="{02FDA4A9-DCF7-48B1-884D-372EC34D7EB7}">
      <dgm:prSet/>
      <dgm:spPr/>
      <dgm:t>
        <a:bodyPr/>
        <a:lstStyle/>
        <a:p>
          <a:endParaRPr lang="en-ZA" sz="1800"/>
        </a:p>
      </dgm:t>
    </dgm:pt>
    <dgm:pt modelId="{9C709FB9-1ABB-4833-BC96-5E3B8626AA40}">
      <dgm:prSet phldrT="[Text]" custT="1"/>
      <dgm:spPr/>
      <dgm:t>
        <a:bodyPr/>
        <a:lstStyle/>
        <a:p>
          <a:r>
            <a:rPr lang="en-ZA" sz="1800" dirty="0"/>
            <a:t>Tender – Bid </a:t>
          </a:r>
        </a:p>
      </dgm:t>
    </dgm:pt>
    <dgm:pt modelId="{98DEA179-ABF5-4996-A141-72E48567EBA1}" type="parTrans" cxnId="{67DF85B8-889C-4BB6-8C31-1C72A1D9286D}">
      <dgm:prSet/>
      <dgm:spPr/>
      <dgm:t>
        <a:bodyPr/>
        <a:lstStyle/>
        <a:p>
          <a:endParaRPr lang="en-ZA" sz="1800"/>
        </a:p>
      </dgm:t>
    </dgm:pt>
    <dgm:pt modelId="{A8E22147-93B5-40C8-B8AD-5CA492DE3B92}" type="sibTrans" cxnId="{67DF85B8-889C-4BB6-8C31-1C72A1D9286D}">
      <dgm:prSet/>
      <dgm:spPr/>
      <dgm:t>
        <a:bodyPr/>
        <a:lstStyle/>
        <a:p>
          <a:endParaRPr lang="en-ZA" sz="1800"/>
        </a:p>
      </dgm:t>
    </dgm:pt>
    <dgm:pt modelId="{B0BF0B2B-B634-4B12-BA04-F7DDCD548EED}" type="pres">
      <dgm:prSet presAssocID="{EB683235-EB24-4941-8A30-944C5BC0365B}" presName="Name0" presStyleCnt="0">
        <dgm:presLayoutVars>
          <dgm:chPref val="1"/>
          <dgm:dir/>
          <dgm:animOne val="branch"/>
          <dgm:animLvl val="lvl"/>
          <dgm:resizeHandles/>
        </dgm:presLayoutVars>
      </dgm:prSet>
      <dgm:spPr/>
    </dgm:pt>
    <dgm:pt modelId="{FCCE75C6-0243-44CC-A21C-7DD2BCFD4F8F}" type="pres">
      <dgm:prSet presAssocID="{77FDD35F-5BA9-4F68-8687-B6CA902B4285}" presName="vertOne" presStyleCnt="0"/>
      <dgm:spPr/>
    </dgm:pt>
    <dgm:pt modelId="{B7D3317A-859D-4446-9BAC-637B7E651247}" type="pres">
      <dgm:prSet presAssocID="{77FDD35F-5BA9-4F68-8687-B6CA902B4285}" presName="txOne" presStyleLbl="node0" presStyleIdx="0" presStyleCnt="1">
        <dgm:presLayoutVars>
          <dgm:chPref val="3"/>
        </dgm:presLayoutVars>
      </dgm:prSet>
      <dgm:spPr/>
    </dgm:pt>
    <dgm:pt modelId="{4099115F-2811-4726-9079-5D9A6D4A6C62}" type="pres">
      <dgm:prSet presAssocID="{77FDD35F-5BA9-4F68-8687-B6CA902B4285}" presName="parTransOne" presStyleCnt="0"/>
      <dgm:spPr/>
    </dgm:pt>
    <dgm:pt modelId="{5F0AF285-6DB2-4A6A-B4A3-4B23441B93F3}" type="pres">
      <dgm:prSet presAssocID="{77FDD35F-5BA9-4F68-8687-B6CA902B4285}" presName="horzOne" presStyleCnt="0"/>
      <dgm:spPr/>
    </dgm:pt>
    <dgm:pt modelId="{D51E47EE-D10B-4C3E-BF9E-7FA6381DF379}" type="pres">
      <dgm:prSet presAssocID="{E53C1748-D760-431F-A8DB-2F3AF932851B}" presName="vertTwo" presStyleCnt="0"/>
      <dgm:spPr/>
    </dgm:pt>
    <dgm:pt modelId="{18392504-8982-4478-8210-77B3728F6937}" type="pres">
      <dgm:prSet presAssocID="{E53C1748-D760-431F-A8DB-2F3AF932851B}" presName="txTwo" presStyleLbl="node2" presStyleIdx="0" presStyleCnt="2" custScaleY="91927" custLinFactY="-16392" custLinFactNeighborX="174" custLinFactNeighborY="-100000">
        <dgm:presLayoutVars>
          <dgm:chPref val="3"/>
        </dgm:presLayoutVars>
      </dgm:prSet>
      <dgm:spPr/>
    </dgm:pt>
    <dgm:pt modelId="{8DA967D3-F4F0-49D4-A1FD-5A863BF0F101}" type="pres">
      <dgm:prSet presAssocID="{E53C1748-D760-431F-A8DB-2F3AF932851B}" presName="parTransTwo" presStyleCnt="0"/>
      <dgm:spPr/>
    </dgm:pt>
    <dgm:pt modelId="{91260409-EF7E-4793-A292-6E5EE77E3CA4}" type="pres">
      <dgm:prSet presAssocID="{E53C1748-D760-431F-A8DB-2F3AF932851B}" presName="horzTwo" presStyleCnt="0"/>
      <dgm:spPr/>
    </dgm:pt>
    <dgm:pt modelId="{662F12DF-2091-429D-96F7-F5750D44C23C}" type="pres">
      <dgm:prSet presAssocID="{E55E9007-71AF-49D7-89EB-83946273D368}" presName="vertThree" presStyleCnt="0"/>
      <dgm:spPr/>
    </dgm:pt>
    <dgm:pt modelId="{1BAA2D32-0423-4791-A35E-1803E3C14127}" type="pres">
      <dgm:prSet presAssocID="{E55E9007-71AF-49D7-89EB-83946273D368}" presName="txThree" presStyleLbl="node3" presStyleIdx="0" presStyleCnt="1" custScaleY="139611" custLinFactY="-9343" custLinFactNeighborX="59334" custLinFactNeighborY="-100000">
        <dgm:presLayoutVars>
          <dgm:chPref val="3"/>
        </dgm:presLayoutVars>
      </dgm:prSet>
      <dgm:spPr/>
    </dgm:pt>
    <dgm:pt modelId="{F6FFB66A-F76C-4D8D-B7BF-DE7C377F3B94}" type="pres">
      <dgm:prSet presAssocID="{E55E9007-71AF-49D7-89EB-83946273D368}" presName="parTransThree" presStyleCnt="0"/>
      <dgm:spPr/>
    </dgm:pt>
    <dgm:pt modelId="{ABC51218-1D33-4A39-BB65-44F76E8A6523}" type="pres">
      <dgm:prSet presAssocID="{E55E9007-71AF-49D7-89EB-83946273D368}" presName="horzThree" presStyleCnt="0"/>
      <dgm:spPr/>
    </dgm:pt>
    <dgm:pt modelId="{BD1798FC-6365-4C13-85CF-89BDB3061592}" type="pres">
      <dgm:prSet presAssocID="{9C709FB9-1ABB-4833-BC96-5E3B8626AA40}" presName="vertFour" presStyleCnt="0">
        <dgm:presLayoutVars>
          <dgm:chPref val="3"/>
        </dgm:presLayoutVars>
      </dgm:prSet>
      <dgm:spPr/>
    </dgm:pt>
    <dgm:pt modelId="{564F1F00-CE0F-4782-BA1D-3A3BEE96057E}" type="pres">
      <dgm:prSet presAssocID="{9C709FB9-1ABB-4833-BC96-5E3B8626AA40}" presName="txFour" presStyleLbl="node4" presStyleIdx="0" presStyleCnt="1" custLinFactNeighborX="59370" custLinFactNeighborY="-3323">
        <dgm:presLayoutVars>
          <dgm:chPref val="3"/>
        </dgm:presLayoutVars>
      </dgm:prSet>
      <dgm:spPr/>
    </dgm:pt>
    <dgm:pt modelId="{B3DBDB1C-E2B3-48B5-B05A-F597BE7C98A4}" type="pres">
      <dgm:prSet presAssocID="{9C709FB9-1ABB-4833-BC96-5E3B8626AA40}" presName="horzFour" presStyleCnt="0"/>
      <dgm:spPr/>
    </dgm:pt>
    <dgm:pt modelId="{38A9EE57-29B8-464E-85A5-A6D01D8CC4D4}" type="pres">
      <dgm:prSet presAssocID="{AC2A4C07-3F4C-4240-A120-3BEE28D486DB}" presName="sibSpaceTwo" presStyleCnt="0"/>
      <dgm:spPr/>
    </dgm:pt>
    <dgm:pt modelId="{46969FF2-5EEB-428C-B144-38795B8483C0}" type="pres">
      <dgm:prSet presAssocID="{40A4B0CF-E874-40F9-8373-CD789C80FF5B}" presName="vertTwo" presStyleCnt="0"/>
      <dgm:spPr/>
    </dgm:pt>
    <dgm:pt modelId="{431E55B8-46D4-4153-968E-874021A0BA0E}" type="pres">
      <dgm:prSet presAssocID="{40A4B0CF-E874-40F9-8373-CD789C80FF5B}" presName="txTwo" presStyleLbl="node2" presStyleIdx="1" presStyleCnt="2" custScaleY="88451" custLinFactNeighborX="-441" custLinFactNeighborY="-20943">
        <dgm:presLayoutVars>
          <dgm:chPref val="3"/>
        </dgm:presLayoutVars>
      </dgm:prSet>
      <dgm:spPr/>
    </dgm:pt>
    <dgm:pt modelId="{907A1CF9-DDE9-4936-979A-AA317A5BBBE5}" type="pres">
      <dgm:prSet presAssocID="{40A4B0CF-E874-40F9-8373-CD789C80FF5B}" presName="horzTwo" presStyleCnt="0"/>
      <dgm:spPr/>
    </dgm:pt>
  </dgm:ptLst>
  <dgm:cxnLst>
    <dgm:cxn modelId="{6E61CA00-910C-4366-A97D-973F0964BBCB}" type="presOf" srcId="{E53C1748-D760-431F-A8DB-2F3AF932851B}" destId="{18392504-8982-4478-8210-77B3728F6937}" srcOrd="0" destOrd="0" presId="urn:microsoft.com/office/officeart/2005/8/layout/hierarchy4"/>
    <dgm:cxn modelId="{D199A701-0506-4DAE-B096-0A20CC8FF229}" type="presOf" srcId="{E55E9007-71AF-49D7-89EB-83946273D368}" destId="{1BAA2D32-0423-4791-A35E-1803E3C14127}" srcOrd="0" destOrd="0" presId="urn:microsoft.com/office/officeart/2005/8/layout/hierarchy4"/>
    <dgm:cxn modelId="{08AC2611-FB7B-4ACE-951A-B98D0E9BB861}" type="presOf" srcId="{EB683235-EB24-4941-8A30-944C5BC0365B}" destId="{B0BF0B2B-B634-4B12-BA04-F7DDCD548EED}" srcOrd="0" destOrd="0" presId="urn:microsoft.com/office/officeart/2005/8/layout/hierarchy4"/>
    <dgm:cxn modelId="{E25F083D-BE4B-4ACB-BB26-7BE8B78BCA82}" type="presOf" srcId="{77FDD35F-5BA9-4F68-8687-B6CA902B4285}" destId="{B7D3317A-859D-4446-9BAC-637B7E651247}" srcOrd="0" destOrd="0" presId="urn:microsoft.com/office/officeart/2005/8/layout/hierarchy4"/>
    <dgm:cxn modelId="{DBE84067-B00B-4FAB-8B75-5715DBC03859}" type="presOf" srcId="{40A4B0CF-E874-40F9-8373-CD789C80FF5B}" destId="{431E55B8-46D4-4153-968E-874021A0BA0E}" srcOrd="0" destOrd="0" presId="urn:microsoft.com/office/officeart/2005/8/layout/hierarchy4"/>
    <dgm:cxn modelId="{4D232BA1-C496-41DF-8410-D16C9C05B85D}" srcId="{EB683235-EB24-4941-8A30-944C5BC0365B}" destId="{77FDD35F-5BA9-4F68-8687-B6CA902B4285}" srcOrd="0" destOrd="0" parTransId="{A8938B44-40F0-4FA4-B74F-CA958C56EE25}" sibTransId="{F1EA709E-C829-43A9-AB72-9C17AD4DEBF1}"/>
    <dgm:cxn modelId="{02FDA4A9-DCF7-48B1-884D-372EC34D7EB7}" srcId="{77FDD35F-5BA9-4F68-8687-B6CA902B4285}" destId="{40A4B0CF-E874-40F9-8373-CD789C80FF5B}" srcOrd="1" destOrd="0" parTransId="{07E08421-B941-4726-85C6-A0159E036C17}" sibTransId="{B25E7B56-99FB-4CC2-BD75-D631FD0F689C}"/>
    <dgm:cxn modelId="{67DF85B8-889C-4BB6-8C31-1C72A1D9286D}" srcId="{E55E9007-71AF-49D7-89EB-83946273D368}" destId="{9C709FB9-1ABB-4833-BC96-5E3B8626AA40}" srcOrd="0" destOrd="0" parTransId="{98DEA179-ABF5-4996-A141-72E48567EBA1}" sibTransId="{A8E22147-93B5-40C8-B8AD-5CA492DE3B92}"/>
    <dgm:cxn modelId="{36ED87F1-D3AF-400F-BE85-D04BDB1725C1}" type="presOf" srcId="{9C709FB9-1ABB-4833-BC96-5E3B8626AA40}" destId="{564F1F00-CE0F-4782-BA1D-3A3BEE96057E}" srcOrd="0" destOrd="0" presId="urn:microsoft.com/office/officeart/2005/8/layout/hierarchy4"/>
    <dgm:cxn modelId="{B2DC26FC-6082-4C84-BBD5-AF10E148D91A}" srcId="{77FDD35F-5BA9-4F68-8687-B6CA902B4285}" destId="{E53C1748-D760-431F-A8DB-2F3AF932851B}" srcOrd="0" destOrd="0" parTransId="{25B3F19F-52E3-4446-A8BC-656881DBDCB5}" sibTransId="{AC2A4C07-3F4C-4240-A120-3BEE28D486DB}"/>
    <dgm:cxn modelId="{81EDBEFC-6232-4128-9B3E-B637BA267733}" srcId="{E53C1748-D760-431F-A8DB-2F3AF932851B}" destId="{E55E9007-71AF-49D7-89EB-83946273D368}" srcOrd="0" destOrd="0" parTransId="{9B581CB5-BEA1-4E7D-8A20-34A3E9D5ADD6}" sibTransId="{E0001BCD-1224-4E4D-8014-3BD4A797AFE1}"/>
    <dgm:cxn modelId="{6EF2B133-85AD-4479-AE88-F17D7365E503}" type="presParOf" srcId="{B0BF0B2B-B634-4B12-BA04-F7DDCD548EED}" destId="{FCCE75C6-0243-44CC-A21C-7DD2BCFD4F8F}" srcOrd="0" destOrd="0" presId="urn:microsoft.com/office/officeart/2005/8/layout/hierarchy4"/>
    <dgm:cxn modelId="{F3D8551F-2397-448F-A3BF-6E04E7F661FC}" type="presParOf" srcId="{FCCE75C6-0243-44CC-A21C-7DD2BCFD4F8F}" destId="{B7D3317A-859D-4446-9BAC-637B7E651247}" srcOrd="0" destOrd="0" presId="urn:microsoft.com/office/officeart/2005/8/layout/hierarchy4"/>
    <dgm:cxn modelId="{D1DDCD81-16D3-472F-8F90-5F6316896889}" type="presParOf" srcId="{FCCE75C6-0243-44CC-A21C-7DD2BCFD4F8F}" destId="{4099115F-2811-4726-9079-5D9A6D4A6C62}" srcOrd="1" destOrd="0" presId="urn:microsoft.com/office/officeart/2005/8/layout/hierarchy4"/>
    <dgm:cxn modelId="{F720904F-F874-47DB-9A50-A4DA097BDEAD}" type="presParOf" srcId="{FCCE75C6-0243-44CC-A21C-7DD2BCFD4F8F}" destId="{5F0AF285-6DB2-4A6A-B4A3-4B23441B93F3}" srcOrd="2" destOrd="0" presId="urn:microsoft.com/office/officeart/2005/8/layout/hierarchy4"/>
    <dgm:cxn modelId="{6C655F32-6678-4109-BA83-A7E26C497416}" type="presParOf" srcId="{5F0AF285-6DB2-4A6A-B4A3-4B23441B93F3}" destId="{D51E47EE-D10B-4C3E-BF9E-7FA6381DF379}" srcOrd="0" destOrd="0" presId="urn:microsoft.com/office/officeart/2005/8/layout/hierarchy4"/>
    <dgm:cxn modelId="{9F768A52-7C42-4CA0-B4B8-76B5BDAF0617}" type="presParOf" srcId="{D51E47EE-D10B-4C3E-BF9E-7FA6381DF379}" destId="{18392504-8982-4478-8210-77B3728F6937}" srcOrd="0" destOrd="0" presId="urn:microsoft.com/office/officeart/2005/8/layout/hierarchy4"/>
    <dgm:cxn modelId="{537CAD55-488D-4658-BCC5-8FE658F4F48E}" type="presParOf" srcId="{D51E47EE-D10B-4C3E-BF9E-7FA6381DF379}" destId="{8DA967D3-F4F0-49D4-A1FD-5A863BF0F101}" srcOrd="1" destOrd="0" presId="urn:microsoft.com/office/officeart/2005/8/layout/hierarchy4"/>
    <dgm:cxn modelId="{A8CF3584-7AA9-4C6E-AB13-6C034AB741B8}" type="presParOf" srcId="{D51E47EE-D10B-4C3E-BF9E-7FA6381DF379}" destId="{91260409-EF7E-4793-A292-6E5EE77E3CA4}" srcOrd="2" destOrd="0" presId="urn:microsoft.com/office/officeart/2005/8/layout/hierarchy4"/>
    <dgm:cxn modelId="{B60D9D91-C22D-4DE2-8FA5-097C1EAB1DD4}" type="presParOf" srcId="{91260409-EF7E-4793-A292-6E5EE77E3CA4}" destId="{662F12DF-2091-429D-96F7-F5750D44C23C}" srcOrd="0" destOrd="0" presId="urn:microsoft.com/office/officeart/2005/8/layout/hierarchy4"/>
    <dgm:cxn modelId="{6B09555D-344B-4610-91A1-1FB12AB625CC}" type="presParOf" srcId="{662F12DF-2091-429D-96F7-F5750D44C23C}" destId="{1BAA2D32-0423-4791-A35E-1803E3C14127}" srcOrd="0" destOrd="0" presId="urn:microsoft.com/office/officeart/2005/8/layout/hierarchy4"/>
    <dgm:cxn modelId="{BD446BC1-2C18-426A-8C1C-7B60C1DE16DE}" type="presParOf" srcId="{662F12DF-2091-429D-96F7-F5750D44C23C}" destId="{F6FFB66A-F76C-4D8D-B7BF-DE7C377F3B94}" srcOrd="1" destOrd="0" presId="urn:microsoft.com/office/officeart/2005/8/layout/hierarchy4"/>
    <dgm:cxn modelId="{65593984-3A52-49DE-8008-133402C929B4}" type="presParOf" srcId="{662F12DF-2091-429D-96F7-F5750D44C23C}" destId="{ABC51218-1D33-4A39-BB65-44F76E8A6523}" srcOrd="2" destOrd="0" presId="urn:microsoft.com/office/officeart/2005/8/layout/hierarchy4"/>
    <dgm:cxn modelId="{09639C8B-CFCF-4E04-93CD-0AFD5AF3B4AE}" type="presParOf" srcId="{ABC51218-1D33-4A39-BB65-44F76E8A6523}" destId="{BD1798FC-6365-4C13-85CF-89BDB3061592}" srcOrd="0" destOrd="0" presId="urn:microsoft.com/office/officeart/2005/8/layout/hierarchy4"/>
    <dgm:cxn modelId="{80622BE2-17E3-4B32-AD2A-53FD4800F6DD}" type="presParOf" srcId="{BD1798FC-6365-4C13-85CF-89BDB3061592}" destId="{564F1F00-CE0F-4782-BA1D-3A3BEE96057E}" srcOrd="0" destOrd="0" presId="urn:microsoft.com/office/officeart/2005/8/layout/hierarchy4"/>
    <dgm:cxn modelId="{62549C47-91ED-44F6-B6AA-629DB91D78F3}" type="presParOf" srcId="{BD1798FC-6365-4C13-85CF-89BDB3061592}" destId="{B3DBDB1C-E2B3-48B5-B05A-F597BE7C98A4}" srcOrd="1" destOrd="0" presId="urn:microsoft.com/office/officeart/2005/8/layout/hierarchy4"/>
    <dgm:cxn modelId="{A6BCD45B-6D74-4F86-B4C2-941D9A7D5457}" type="presParOf" srcId="{5F0AF285-6DB2-4A6A-B4A3-4B23441B93F3}" destId="{38A9EE57-29B8-464E-85A5-A6D01D8CC4D4}" srcOrd="1" destOrd="0" presId="urn:microsoft.com/office/officeart/2005/8/layout/hierarchy4"/>
    <dgm:cxn modelId="{60E5E409-D029-44DF-A464-430AE6274062}" type="presParOf" srcId="{5F0AF285-6DB2-4A6A-B4A3-4B23441B93F3}" destId="{46969FF2-5EEB-428C-B144-38795B8483C0}" srcOrd="2" destOrd="0" presId="urn:microsoft.com/office/officeart/2005/8/layout/hierarchy4"/>
    <dgm:cxn modelId="{B28C7532-2A5C-4188-B9D9-BC329A7B48D4}" type="presParOf" srcId="{46969FF2-5EEB-428C-B144-38795B8483C0}" destId="{431E55B8-46D4-4153-968E-874021A0BA0E}" srcOrd="0" destOrd="0" presId="urn:microsoft.com/office/officeart/2005/8/layout/hierarchy4"/>
    <dgm:cxn modelId="{1D847254-343F-43C9-A719-E46BFADE19E2}" type="presParOf" srcId="{46969FF2-5EEB-428C-B144-38795B8483C0}" destId="{907A1CF9-DDE9-4936-979A-AA317A5BBBE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683235-EB24-4941-8A30-944C5BC0365B}" type="doc">
      <dgm:prSet loTypeId="urn:microsoft.com/office/officeart/2005/8/layout/hierarchy4" loCatId="relationship" qsTypeId="urn:microsoft.com/office/officeart/2005/8/quickstyle/simple1" qsCatId="simple" csTypeId="urn:microsoft.com/office/officeart/2005/8/colors/colorful1" csCatId="colorful" phldr="1"/>
      <dgm:spPr/>
      <dgm:t>
        <a:bodyPr/>
        <a:lstStyle/>
        <a:p>
          <a:endParaRPr lang="en-ZA"/>
        </a:p>
      </dgm:t>
    </dgm:pt>
    <dgm:pt modelId="{77FDD35F-5BA9-4F68-8687-B6CA902B4285}">
      <dgm:prSet phldrT="[Text]" custT="1"/>
      <dgm:spPr/>
      <dgm:t>
        <a:bodyPr/>
        <a:lstStyle/>
        <a:p>
          <a:r>
            <a:rPr lang="en-ZA" sz="1800" dirty="0"/>
            <a:t>Enterprise A</a:t>
          </a:r>
        </a:p>
        <a:p>
          <a:r>
            <a:rPr lang="en-ZA" sz="1800" dirty="0"/>
            <a:t>(Fully or Partly Own Enterprise B) – (Bidder)</a:t>
          </a:r>
        </a:p>
      </dgm:t>
    </dgm:pt>
    <dgm:pt modelId="{A8938B44-40F0-4FA4-B74F-CA958C56EE25}" type="parTrans" cxnId="{4D232BA1-C496-41DF-8410-D16C9C05B85D}">
      <dgm:prSet/>
      <dgm:spPr/>
      <dgm:t>
        <a:bodyPr/>
        <a:lstStyle/>
        <a:p>
          <a:endParaRPr lang="en-ZA" sz="1800"/>
        </a:p>
      </dgm:t>
    </dgm:pt>
    <dgm:pt modelId="{F1EA709E-C829-43A9-AB72-9C17AD4DEBF1}" type="sibTrans" cxnId="{4D232BA1-C496-41DF-8410-D16C9C05B85D}">
      <dgm:prSet/>
      <dgm:spPr/>
      <dgm:t>
        <a:bodyPr/>
        <a:lstStyle/>
        <a:p>
          <a:endParaRPr lang="en-ZA" sz="1800"/>
        </a:p>
      </dgm:t>
    </dgm:pt>
    <dgm:pt modelId="{E53C1748-D760-431F-A8DB-2F3AF932851B}">
      <dgm:prSet phldrT="[Text]" custT="1"/>
      <dgm:spPr/>
      <dgm:t>
        <a:bodyPr/>
        <a:lstStyle/>
        <a:p>
          <a:r>
            <a:rPr lang="en-ZA" sz="1800" dirty="0"/>
            <a:t>Enterprise B (Applicant)</a:t>
          </a:r>
        </a:p>
      </dgm:t>
    </dgm:pt>
    <dgm:pt modelId="{25B3F19F-52E3-4446-A8BC-656881DBDCB5}" type="parTrans" cxnId="{B2DC26FC-6082-4C84-BBD5-AF10E148D91A}">
      <dgm:prSet/>
      <dgm:spPr/>
      <dgm:t>
        <a:bodyPr/>
        <a:lstStyle/>
        <a:p>
          <a:endParaRPr lang="en-ZA" sz="1800"/>
        </a:p>
      </dgm:t>
    </dgm:pt>
    <dgm:pt modelId="{AC2A4C07-3F4C-4240-A120-3BEE28D486DB}" type="sibTrans" cxnId="{B2DC26FC-6082-4C84-BBD5-AF10E148D91A}">
      <dgm:prSet/>
      <dgm:spPr/>
      <dgm:t>
        <a:bodyPr/>
        <a:lstStyle/>
        <a:p>
          <a:endParaRPr lang="en-ZA" sz="1800"/>
        </a:p>
      </dgm:t>
    </dgm:pt>
    <dgm:pt modelId="{E55E9007-71AF-49D7-89EB-83946273D368}">
      <dgm:prSet phldrT="[Text]" custT="1"/>
      <dgm:spPr/>
      <dgm:t>
        <a:bodyPr/>
        <a:lstStyle/>
        <a:p>
          <a:r>
            <a:rPr lang="en-ZA" sz="1800" b="1" dirty="0">
              <a:solidFill>
                <a:schemeClr val="tx1"/>
              </a:solidFill>
            </a:rPr>
            <a:t>AGREEMENT</a:t>
          </a:r>
          <a:r>
            <a:rPr lang="en-ZA" sz="1800" dirty="0"/>
            <a:t> between</a:t>
          </a:r>
        </a:p>
        <a:p>
          <a:r>
            <a:rPr lang="en-ZA" sz="1800" dirty="0"/>
            <a:t>Enterprise A and Enterprise B </a:t>
          </a:r>
        </a:p>
      </dgm:t>
    </dgm:pt>
    <dgm:pt modelId="{9B581CB5-BEA1-4E7D-8A20-34A3E9D5ADD6}" type="parTrans" cxnId="{81EDBEFC-6232-4128-9B3E-B637BA267733}">
      <dgm:prSet/>
      <dgm:spPr/>
      <dgm:t>
        <a:bodyPr/>
        <a:lstStyle/>
        <a:p>
          <a:endParaRPr lang="en-ZA" sz="1800"/>
        </a:p>
      </dgm:t>
    </dgm:pt>
    <dgm:pt modelId="{E0001BCD-1224-4E4D-8014-3BD4A797AFE1}" type="sibTrans" cxnId="{81EDBEFC-6232-4128-9B3E-B637BA267733}">
      <dgm:prSet/>
      <dgm:spPr/>
      <dgm:t>
        <a:bodyPr/>
        <a:lstStyle/>
        <a:p>
          <a:endParaRPr lang="en-ZA" sz="1800"/>
        </a:p>
      </dgm:t>
    </dgm:pt>
    <dgm:pt modelId="{9C709FB9-1ABB-4833-BC96-5E3B8626AA40}">
      <dgm:prSet phldrT="[Text]" custT="1"/>
      <dgm:spPr/>
      <dgm:t>
        <a:bodyPr/>
        <a:lstStyle/>
        <a:p>
          <a:r>
            <a:rPr lang="en-ZA" sz="1800" dirty="0"/>
            <a:t>Tender – Bid </a:t>
          </a:r>
        </a:p>
      </dgm:t>
    </dgm:pt>
    <dgm:pt modelId="{98DEA179-ABF5-4996-A141-72E48567EBA1}" type="parTrans" cxnId="{67DF85B8-889C-4BB6-8C31-1C72A1D9286D}">
      <dgm:prSet/>
      <dgm:spPr/>
      <dgm:t>
        <a:bodyPr/>
        <a:lstStyle/>
        <a:p>
          <a:endParaRPr lang="en-ZA" sz="1800"/>
        </a:p>
      </dgm:t>
    </dgm:pt>
    <dgm:pt modelId="{A8E22147-93B5-40C8-B8AD-5CA492DE3B92}" type="sibTrans" cxnId="{67DF85B8-889C-4BB6-8C31-1C72A1D9286D}">
      <dgm:prSet/>
      <dgm:spPr/>
      <dgm:t>
        <a:bodyPr/>
        <a:lstStyle/>
        <a:p>
          <a:endParaRPr lang="en-ZA" sz="1800"/>
        </a:p>
      </dgm:t>
    </dgm:pt>
    <dgm:pt modelId="{B0BF0B2B-B634-4B12-BA04-F7DDCD548EED}" type="pres">
      <dgm:prSet presAssocID="{EB683235-EB24-4941-8A30-944C5BC0365B}" presName="Name0" presStyleCnt="0">
        <dgm:presLayoutVars>
          <dgm:chPref val="1"/>
          <dgm:dir/>
          <dgm:animOne val="branch"/>
          <dgm:animLvl val="lvl"/>
          <dgm:resizeHandles/>
        </dgm:presLayoutVars>
      </dgm:prSet>
      <dgm:spPr/>
    </dgm:pt>
    <dgm:pt modelId="{FCCE75C6-0243-44CC-A21C-7DD2BCFD4F8F}" type="pres">
      <dgm:prSet presAssocID="{77FDD35F-5BA9-4F68-8687-B6CA902B4285}" presName="vertOne" presStyleCnt="0"/>
      <dgm:spPr/>
    </dgm:pt>
    <dgm:pt modelId="{B7D3317A-859D-4446-9BAC-637B7E651247}" type="pres">
      <dgm:prSet presAssocID="{77FDD35F-5BA9-4F68-8687-B6CA902B4285}" presName="txOne" presStyleLbl="node0" presStyleIdx="0" presStyleCnt="1" custScaleY="18614" custLinFactY="-8524" custLinFactNeighborX="-49" custLinFactNeighborY="-100000">
        <dgm:presLayoutVars>
          <dgm:chPref val="3"/>
        </dgm:presLayoutVars>
      </dgm:prSet>
      <dgm:spPr/>
    </dgm:pt>
    <dgm:pt modelId="{4099115F-2811-4726-9079-5D9A6D4A6C62}" type="pres">
      <dgm:prSet presAssocID="{77FDD35F-5BA9-4F68-8687-B6CA902B4285}" presName="parTransOne" presStyleCnt="0"/>
      <dgm:spPr/>
    </dgm:pt>
    <dgm:pt modelId="{5F0AF285-6DB2-4A6A-B4A3-4B23441B93F3}" type="pres">
      <dgm:prSet presAssocID="{77FDD35F-5BA9-4F68-8687-B6CA902B4285}" presName="horzOne" presStyleCnt="0"/>
      <dgm:spPr/>
    </dgm:pt>
    <dgm:pt modelId="{D51E47EE-D10B-4C3E-BF9E-7FA6381DF379}" type="pres">
      <dgm:prSet presAssocID="{E53C1748-D760-431F-A8DB-2F3AF932851B}" presName="vertTwo" presStyleCnt="0"/>
      <dgm:spPr/>
    </dgm:pt>
    <dgm:pt modelId="{18392504-8982-4478-8210-77B3728F6937}" type="pres">
      <dgm:prSet presAssocID="{E53C1748-D760-431F-A8DB-2F3AF932851B}" presName="txTwo" presStyleLbl="node2" presStyleIdx="0" presStyleCnt="1" custScaleY="17409" custLinFactY="-1536" custLinFactNeighborX="-1119" custLinFactNeighborY="-100000">
        <dgm:presLayoutVars>
          <dgm:chPref val="3"/>
        </dgm:presLayoutVars>
      </dgm:prSet>
      <dgm:spPr/>
    </dgm:pt>
    <dgm:pt modelId="{8DA967D3-F4F0-49D4-A1FD-5A863BF0F101}" type="pres">
      <dgm:prSet presAssocID="{E53C1748-D760-431F-A8DB-2F3AF932851B}" presName="parTransTwo" presStyleCnt="0"/>
      <dgm:spPr/>
    </dgm:pt>
    <dgm:pt modelId="{91260409-EF7E-4793-A292-6E5EE77E3CA4}" type="pres">
      <dgm:prSet presAssocID="{E53C1748-D760-431F-A8DB-2F3AF932851B}" presName="horzTwo" presStyleCnt="0"/>
      <dgm:spPr/>
    </dgm:pt>
    <dgm:pt modelId="{662F12DF-2091-429D-96F7-F5750D44C23C}" type="pres">
      <dgm:prSet presAssocID="{E55E9007-71AF-49D7-89EB-83946273D368}" presName="vertThree" presStyleCnt="0"/>
      <dgm:spPr/>
    </dgm:pt>
    <dgm:pt modelId="{1BAA2D32-0423-4791-A35E-1803E3C14127}" type="pres">
      <dgm:prSet presAssocID="{E55E9007-71AF-49D7-89EB-83946273D368}" presName="txThree" presStyleLbl="node3" presStyleIdx="0" presStyleCnt="1" custScaleY="18939" custLinFactY="-4117" custLinFactNeighborX="-1119" custLinFactNeighborY="-100000">
        <dgm:presLayoutVars>
          <dgm:chPref val="3"/>
        </dgm:presLayoutVars>
      </dgm:prSet>
      <dgm:spPr/>
    </dgm:pt>
    <dgm:pt modelId="{F6FFB66A-F76C-4D8D-B7BF-DE7C377F3B94}" type="pres">
      <dgm:prSet presAssocID="{E55E9007-71AF-49D7-89EB-83946273D368}" presName="parTransThree" presStyleCnt="0"/>
      <dgm:spPr/>
    </dgm:pt>
    <dgm:pt modelId="{ABC51218-1D33-4A39-BB65-44F76E8A6523}" type="pres">
      <dgm:prSet presAssocID="{E55E9007-71AF-49D7-89EB-83946273D368}" presName="horzThree" presStyleCnt="0"/>
      <dgm:spPr/>
    </dgm:pt>
    <dgm:pt modelId="{BD1798FC-6365-4C13-85CF-89BDB3061592}" type="pres">
      <dgm:prSet presAssocID="{9C709FB9-1ABB-4833-BC96-5E3B8626AA40}" presName="vertFour" presStyleCnt="0">
        <dgm:presLayoutVars>
          <dgm:chPref val="3"/>
        </dgm:presLayoutVars>
      </dgm:prSet>
      <dgm:spPr/>
    </dgm:pt>
    <dgm:pt modelId="{564F1F00-CE0F-4782-BA1D-3A3BEE96057E}" type="pres">
      <dgm:prSet presAssocID="{9C709FB9-1ABB-4833-BC96-5E3B8626AA40}" presName="txFour" presStyleLbl="node4" presStyleIdx="0" presStyleCnt="1" custScaleY="20282" custLinFactNeighborX="-366" custLinFactNeighborY="-11630">
        <dgm:presLayoutVars>
          <dgm:chPref val="3"/>
        </dgm:presLayoutVars>
      </dgm:prSet>
      <dgm:spPr/>
    </dgm:pt>
    <dgm:pt modelId="{B3DBDB1C-E2B3-48B5-B05A-F597BE7C98A4}" type="pres">
      <dgm:prSet presAssocID="{9C709FB9-1ABB-4833-BC96-5E3B8626AA40}" presName="horzFour" presStyleCnt="0"/>
      <dgm:spPr/>
    </dgm:pt>
  </dgm:ptLst>
  <dgm:cxnLst>
    <dgm:cxn modelId="{6E61CA00-910C-4366-A97D-973F0964BBCB}" type="presOf" srcId="{E53C1748-D760-431F-A8DB-2F3AF932851B}" destId="{18392504-8982-4478-8210-77B3728F6937}" srcOrd="0" destOrd="0" presId="urn:microsoft.com/office/officeart/2005/8/layout/hierarchy4"/>
    <dgm:cxn modelId="{D199A701-0506-4DAE-B096-0A20CC8FF229}" type="presOf" srcId="{E55E9007-71AF-49D7-89EB-83946273D368}" destId="{1BAA2D32-0423-4791-A35E-1803E3C14127}" srcOrd="0" destOrd="0" presId="urn:microsoft.com/office/officeart/2005/8/layout/hierarchy4"/>
    <dgm:cxn modelId="{08AC2611-FB7B-4ACE-951A-B98D0E9BB861}" type="presOf" srcId="{EB683235-EB24-4941-8A30-944C5BC0365B}" destId="{B0BF0B2B-B634-4B12-BA04-F7DDCD548EED}" srcOrd="0" destOrd="0" presId="urn:microsoft.com/office/officeart/2005/8/layout/hierarchy4"/>
    <dgm:cxn modelId="{E25F083D-BE4B-4ACB-BB26-7BE8B78BCA82}" type="presOf" srcId="{77FDD35F-5BA9-4F68-8687-B6CA902B4285}" destId="{B7D3317A-859D-4446-9BAC-637B7E651247}" srcOrd="0" destOrd="0" presId="urn:microsoft.com/office/officeart/2005/8/layout/hierarchy4"/>
    <dgm:cxn modelId="{4D232BA1-C496-41DF-8410-D16C9C05B85D}" srcId="{EB683235-EB24-4941-8A30-944C5BC0365B}" destId="{77FDD35F-5BA9-4F68-8687-B6CA902B4285}" srcOrd="0" destOrd="0" parTransId="{A8938B44-40F0-4FA4-B74F-CA958C56EE25}" sibTransId="{F1EA709E-C829-43A9-AB72-9C17AD4DEBF1}"/>
    <dgm:cxn modelId="{67DF85B8-889C-4BB6-8C31-1C72A1D9286D}" srcId="{E55E9007-71AF-49D7-89EB-83946273D368}" destId="{9C709FB9-1ABB-4833-BC96-5E3B8626AA40}" srcOrd="0" destOrd="0" parTransId="{98DEA179-ABF5-4996-A141-72E48567EBA1}" sibTransId="{A8E22147-93B5-40C8-B8AD-5CA492DE3B92}"/>
    <dgm:cxn modelId="{36ED87F1-D3AF-400F-BE85-D04BDB1725C1}" type="presOf" srcId="{9C709FB9-1ABB-4833-BC96-5E3B8626AA40}" destId="{564F1F00-CE0F-4782-BA1D-3A3BEE96057E}" srcOrd="0" destOrd="0" presId="urn:microsoft.com/office/officeart/2005/8/layout/hierarchy4"/>
    <dgm:cxn modelId="{B2DC26FC-6082-4C84-BBD5-AF10E148D91A}" srcId="{77FDD35F-5BA9-4F68-8687-B6CA902B4285}" destId="{E53C1748-D760-431F-A8DB-2F3AF932851B}" srcOrd="0" destOrd="0" parTransId="{25B3F19F-52E3-4446-A8BC-656881DBDCB5}" sibTransId="{AC2A4C07-3F4C-4240-A120-3BEE28D486DB}"/>
    <dgm:cxn modelId="{81EDBEFC-6232-4128-9B3E-B637BA267733}" srcId="{E53C1748-D760-431F-A8DB-2F3AF932851B}" destId="{E55E9007-71AF-49D7-89EB-83946273D368}" srcOrd="0" destOrd="0" parTransId="{9B581CB5-BEA1-4E7D-8A20-34A3E9D5ADD6}" sibTransId="{E0001BCD-1224-4E4D-8014-3BD4A797AFE1}"/>
    <dgm:cxn modelId="{6EF2B133-85AD-4479-AE88-F17D7365E503}" type="presParOf" srcId="{B0BF0B2B-B634-4B12-BA04-F7DDCD548EED}" destId="{FCCE75C6-0243-44CC-A21C-7DD2BCFD4F8F}" srcOrd="0" destOrd="0" presId="urn:microsoft.com/office/officeart/2005/8/layout/hierarchy4"/>
    <dgm:cxn modelId="{F3D8551F-2397-448F-A3BF-6E04E7F661FC}" type="presParOf" srcId="{FCCE75C6-0243-44CC-A21C-7DD2BCFD4F8F}" destId="{B7D3317A-859D-4446-9BAC-637B7E651247}" srcOrd="0" destOrd="0" presId="urn:microsoft.com/office/officeart/2005/8/layout/hierarchy4"/>
    <dgm:cxn modelId="{D1DDCD81-16D3-472F-8F90-5F6316896889}" type="presParOf" srcId="{FCCE75C6-0243-44CC-A21C-7DD2BCFD4F8F}" destId="{4099115F-2811-4726-9079-5D9A6D4A6C62}" srcOrd="1" destOrd="0" presId="urn:microsoft.com/office/officeart/2005/8/layout/hierarchy4"/>
    <dgm:cxn modelId="{F720904F-F874-47DB-9A50-A4DA097BDEAD}" type="presParOf" srcId="{FCCE75C6-0243-44CC-A21C-7DD2BCFD4F8F}" destId="{5F0AF285-6DB2-4A6A-B4A3-4B23441B93F3}" srcOrd="2" destOrd="0" presId="urn:microsoft.com/office/officeart/2005/8/layout/hierarchy4"/>
    <dgm:cxn modelId="{6C655F32-6678-4109-BA83-A7E26C497416}" type="presParOf" srcId="{5F0AF285-6DB2-4A6A-B4A3-4B23441B93F3}" destId="{D51E47EE-D10B-4C3E-BF9E-7FA6381DF379}" srcOrd="0" destOrd="0" presId="urn:microsoft.com/office/officeart/2005/8/layout/hierarchy4"/>
    <dgm:cxn modelId="{9F768A52-7C42-4CA0-B4B8-76B5BDAF0617}" type="presParOf" srcId="{D51E47EE-D10B-4C3E-BF9E-7FA6381DF379}" destId="{18392504-8982-4478-8210-77B3728F6937}" srcOrd="0" destOrd="0" presId="urn:microsoft.com/office/officeart/2005/8/layout/hierarchy4"/>
    <dgm:cxn modelId="{537CAD55-488D-4658-BCC5-8FE658F4F48E}" type="presParOf" srcId="{D51E47EE-D10B-4C3E-BF9E-7FA6381DF379}" destId="{8DA967D3-F4F0-49D4-A1FD-5A863BF0F101}" srcOrd="1" destOrd="0" presId="urn:microsoft.com/office/officeart/2005/8/layout/hierarchy4"/>
    <dgm:cxn modelId="{A8CF3584-7AA9-4C6E-AB13-6C034AB741B8}" type="presParOf" srcId="{D51E47EE-D10B-4C3E-BF9E-7FA6381DF379}" destId="{91260409-EF7E-4793-A292-6E5EE77E3CA4}" srcOrd="2" destOrd="0" presId="urn:microsoft.com/office/officeart/2005/8/layout/hierarchy4"/>
    <dgm:cxn modelId="{B60D9D91-C22D-4DE2-8FA5-097C1EAB1DD4}" type="presParOf" srcId="{91260409-EF7E-4793-A292-6E5EE77E3CA4}" destId="{662F12DF-2091-429D-96F7-F5750D44C23C}" srcOrd="0" destOrd="0" presId="urn:microsoft.com/office/officeart/2005/8/layout/hierarchy4"/>
    <dgm:cxn modelId="{6B09555D-344B-4610-91A1-1FB12AB625CC}" type="presParOf" srcId="{662F12DF-2091-429D-96F7-F5750D44C23C}" destId="{1BAA2D32-0423-4791-A35E-1803E3C14127}" srcOrd="0" destOrd="0" presId="urn:microsoft.com/office/officeart/2005/8/layout/hierarchy4"/>
    <dgm:cxn modelId="{BD446BC1-2C18-426A-8C1C-7B60C1DE16DE}" type="presParOf" srcId="{662F12DF-2091-429D-96F7-F5750D44C23C}" destId="{F6FFB66A-F76C-4D8D-B7BF-DE7C377F3B94}" srcOrd="1" destOrd="0" presId="urn:microsoft.com/office/officeart/2005/8/layout/hierarchy4"/>
    <dgm:cxn modelId="{65593984-3A52-49DE-8008-133402C929B4}" type="presParOf" srcId="{662F12DF-2091-429D-96F7-F5750D44C23C}" destId="{ABC51218-1D33-4A39-BB65-44F76E8A6523}" srcOrd="2" destOrd="0" presId="urn:microsoft.com/office/officeart/2005/8/layout/hierarchy4"/>
    <dgm:cxn modelId="{09639C8B-CFCF-4E04-93CD-0AFD5AF3B4AE}" type="presParOf" srcId="{ABC51218-1D33-4A39-BB65-44F76E8A6523}" destId="{BD1798FC-6365-4C13-85CF-89BDB3061592}" srcOrd="0" destOrd="0" presId="urn:microsoft.com/office/officeart/2005/8/layout/hierarchy4"/>
    <dgm:cxn modelId="{80622BE2-17E3-4B32-AD2A-53FD4800F6DD}" type="presParOf" srcId="{BD1798FC-6365-4C13-85CF-89BDB3061592}" destId="{564F1F00-CE0F-4782-BA1D-3A3BEE96057E}" srcOrd="0" destOrd="0" presId="urn:microsoft.com/office/officeart/2005/8/layout/hierarchy4"/>
    <dgm:cxn modelId="{62549C47-91ED-44F6-B6AA-629DB91D78F3}" type="presParOf" srcId="{BD1798FC-6365-4C13-85CF-89BDB3061592}" destId="{B3DBDB1C-E2B3-48B5-B05A-F597BE7C98A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3317A-859D-4446-9BAC-637B7E651247}">
      <dsp:nvSpPr>
        <dsp:cNvPr id="0" name=""/>
        <dsp:cNvSpPr/>
      </dsp:nvSpPr>
      <dsp:spPr>
        <a:xfrm>
          <a:off x="1745" y="1344"/>
          <a:ext cx="4724357" cy="9646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Company A (Parent company)</a:t>
          </a:r>
        </a:p>
      </dsp:txBody>
      <dsp:txXfrm>
        <a:off x="29998" y="29597"/>
        <a:ext cx="4667851" cy="908132"/>
      </dsp:txXfrm>
    </dsp:sp>
    <dsp:sp modelId="{18392504-8982-4478-8210-77B3728F6937}">
      <dsp:nvSpPr>
        <dsp:cNvPr id="0" name=""/>
        <dsp:cNvSpPr/>
      </dsp:nvSpPr>
      <dsp:spPr>
        <a:xfrm>
          <a:off x="10293" y="807859"/>
          <a:ext cx="2262540" cy="88676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Enterprise B (Bidder)</a:t>
          </a:r>
        </a:p>
      </dsp:txBody>
      <dsp:txXfrm>
        <a:off x="36265" y="833831"/>
        <a:ext cx="2210596" cy="834819"/>
      </dsp:txXfrm>
    </dsp:sp>
    <dsp:sp modelId="{1BAA2D32-0423-4791-A35E-1803E3C14127}">
      <dsp:nvSpPr>
        <dsp:cNvPr id="0" name=""/>
        <dsp:cNvSpPr/>
      </dsp:nvSpPr>
      <dsp:spPr>
        <a:xfrm>
          <a:off x="1347988" y="1821440"/>
          <a:ext cx="2253715" cy="134674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b="1" kern="1200" dirty="0">
              <a:solidFill>
                <a:schemeClr val="tx1"/>
              </a:solidFill>
            </a:rPr>
            <a:t>AGREEMENT </a:t>
          </a:r>
          <a:r>
            <a:rPr lang="en-ZA" sz="1800" kern="1200" dirty="0"/>
            <a:t>between</a:t>
          </a:r>
        </a:p>
        <a:p>
          <a:pPr marL="0" lvl="0" indent="0" algn="ctr" defTabSz="800100">
            <a:lnSpc>
              <a:spcPct val="90000"/>
            </a:lnSpc>
            <a:spcBef>
              <a:spcPct val="0"/>
            </a:spcBef>
            <a:spcAft>
              <a:spcPct val="35000"/>
            </a:spcAft>
            <a:buNone/>
          </a:pPr>
          <a:r>
            <a:rPr lang="en-ZA" sz="1800" kern="1200" dirty="0"/>
            <a:t>Enterprise B and Enterprise C </a:t>
          </a:r>
        </a:p>
      </dsp:txBody>
      <dsp:txXfrm>
        <a:off x="1387433" y="1860885"/>
        <a:ext cx="2174825" cy="1267851"/>
      </dsp:txXfrm>
    </dsp:sp>
    <dsp:sp modelId="{564F1F00-CE0F-4782-BA1D-3A3BEE96057E}">
      <dsp:nvSpPr>
        <dsp:cNvPr id="0" name=""/>
        <dsp:cNvSpPr/>
      </dsp:nvSpPr>
      <dsp:spPr>
        <a:xfrm>
          <a:off x="1348800" y="3343895"/>
          <a:ext cx="2253715" cy="96463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Tender – Bid </a:t>
          </a:r>
        </a:p>
      </dsp:txBody>
      <dsp:txXfrm>
        <a:off x="1377053" y="3372148"/>
        <a:ext cx="2197209" cy="908132"/>
      </dsp:txXfrm>
    </dsp:sp>
    <dsp:sp modelId="{431E55B8-46D4-4153-968E-874021A0BA0E}">
      <dsp:nvSpPr>
        <dsp:cNvPr id="0" name=""/>
        <dsp:cNvSpPr/>
      </dsp:nvSpPr>
      <dsp:spPr>
        <a:xfrm>
          <a:off x="2448972" y="822779"/>
          <a:ext cx="2262540" cy="85323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Enterprise C (Applicant)</a:t>
          </a:r>
        </a:p>
      </dsp:txBody>
      <dsp:txXfrm>
        <a:off x="2473962" y="847769"/>
        <a:ext cx="2212560" cy="8032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3317A-859D-4446-9BAC-637B7E651247}">
      <dsp:nvSpPr>
        <dsp:cNvPr id="0" name=""/>
        <dsp:cNvSpPr/>
      </dsp:nvSpPr>
      <dsp:spPr>
        <a:xfrm>
          <a:off x="0" y="0"/>
          <a:ext cx="4727848" cy="9121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Enterprise A</a:t>
          </a:r>
        </a:p>
        <a:p>
          <a:pPr marL="0" lvl="0" indent="0" algn="ctr" defTabSz="800100">
            <a:lnSpc>
              <a:spcPct val="90000"/>
            </a:lnSpc>
            <a:spcBef>
              <a:spcPct val="0"/>
            </a:spcBef>
            <a:spcAft>
              <a:spcPct val="35000"/>
            </a:spcAft>
            <a:buNone/>
          </a:pPr>
          <a:r>
            <a:rPr lang="en-ZA" sz="1800" kern="1200" dirty="0"/>
            <a:t>(Fully or Partly Own Enterprise B) – (Bidder)</a:t>
          </a:r>
        </a:p>
      </dsp:txBody>
      <dsp:txXfrm>
        <a:off x="26716" y="26716"/>
        <a:ext cx="4674416" cy="858728"/>
      </dsp:txXfrm>
    </dsp:sp>
    <dsp:sp modelId="{18392504-8982-4478-8210-77B3728F6937}">
      <dsp:nvSpPr>
        <dsp:cNvPr id="0" name=""/>
        <dsp:cNvSpPr/>
      </dsp:nvSpPr>
      <dsp:spPr>
        <a:xfrm>
          <a:off x="0" y="1046322"/>
          <a:ext cx="4727848" cy="85311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Enterprise B (Applicant)</a:t>
          </a:r>
        </a:p>
      </dsp:txBody>
      <dsp:txXfrm>
        <a:off x="24987" y="1071309"/>
        <a:ext cx="4677874" cy="803136"/>
      </dsp:txXfrm>
    </dsp:sp>
    <dsp:sp modelId="{1BAA2D32-0423-4791-A35E-1803E3C14127}">
      <dsp:nvSpPr>
        <dsp:cNvPr id="0" name=""/>
        <dsp:cNvSpPr/>
      </dsp:nvSpPr>
      <dsp:spPr>
        <a:xfrm>
          <a:off x="0" y="2037712"/>
          <a:ext cx="4727848" cy="92808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b="1" kern="1200" dirty="0">
              <a:solidFill>
                <a:schemeClr val="tx1"/>
              </a:solidFill>
            </a:rPr>
            <a:t>AGREEMENT</a:t>
          </a:r>
          <a:r>
            <a:rPr lang="en-ZA" sz="1800" kern="1200" dirty="0"/>
            <a:t> between</a:t>
          </a:r>
        </a:p>
        <a:p>
          <a:pPr marL="0" lvl="0" indent="0" algn="ctr" defTabSz="800100">
            <a:lnSpc>
              <a:spcPct val="90000"/>
            </a:lnSpc>
            <a:spcBef>
              <a:spcPct val="0"/>
            </a:spcBef>
            <a:spcAft>
              <a:spcPct val="35000"/>
            </a:spcAft>
            <a:buNone/>
          </a:pPr>
          <a:r>
            <a:rPr lang="en-ZA" sz="1800" kern="1200" dirty="0"/>
            <a:t>Enterprise A and Enterprise B </a:t>
          </a:r>
        </a:p>
      </dsp:txBody>
      <dsp:txXfrm>
        <a:off x="27183" y="2064895"/>
        <a:ext cx="4673482" cy="873720"/>
      </dsp:txXfrm>
    </dsp:sp>
    <dsp:sp modelId="{564F1F00-CE0F-4782-BA1D-3A3BEE96057E}">
      <dsp:nvSpPr>
        <dsp:cNvPr id="0" name=""/>
        <dsp:cNvSpPr/>
      </dsp:nvSpPr>
      <dsp:spPr>
        <a:xfrm>
          <a:off x="0" y="3127150"/>
          <a:ext cx="4727848" cy="99389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Tender – Bid </a:t>
          </a:r>
        </a:p>
      </dsp:txBody>
      <dsp:txXfrm>
        <a:off x="29110" y="3156260"/>
        <a:ext cx="4669628" cy="9356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B5B3E96-510A-4CE8-A11B-31CBD2FA4C0D}" type="datetimeFigureOut">
              <a:rPr lang="en-US" smtClean="0"/>
              <a:pPr/>
              <a:t>6/5/2026</a:t>
            </a:fld>
            <a:endParaRPr lang="en-ZA"/>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37A12ED-F32A-47F0-AB5B-DA049A49CEC4}" type="slidenum">
              <a:rPr lang="en-ZA" smtClean="0"/>
              <a:pPr/>
              <a:t>‹#›</a:t>
            </a:fld>
            <a:endParaRPr lang="en-ZA"/>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EB90656-425C-4BD6-8B59-937B71857D80}" type="datetimeFigureOut">
              <a:rPr lang="en-US" smtClean="0"/>
              <a:pPr/>
              <a:t>6/5/2026</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D4EA3F3-7F60-4372-AD96-0BFBCD79137E}" type="slidenum">
              <a:rPr lang="en-ZA" smtClean="0"/>
              <a:pPr/>
              <a:t>‹#›</a:t>
            </a:fld>
            <a:endParaRPr lang="en-ZA"/>
          </a:p>
        </p:txBody>
      </p:sp>
    </p:spTree>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8F783065-C2FC-4804-BC0B-97B864B91CCB}" type="datetime1">
              <a:rPr lang="en-US" smtClean="0"/>
              <a:pPr/>
              <a:t>6/5/2026</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1</a:t>
            </a:fld>
            <a:endParaRPr lang="en-ZA"/>
          </a:p>
        </p:txBody>
      </p:sp>
    </p:spTree>
    <p:extLst>
      <p:ext uri="{BB962C8B-B14F-4D97-AF65-F5344CB8AC3E}">
        <p14:creationId xmlns:p14="http://schemas.microsoft.com/office/powerpoint/2010/main" val="2165926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AA7FBBCD-4EE9-45A6-8EC5-5AB6176E41D0}" type="datetime1">
              <a:rPr lang="en-US" smtClean="0"/>
              <a:t>6/5/2026</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17</a:t>
            </a:fld>
            <a:endParaRPr lang="en-ZA"/>
          </a:p>
        </p:txBody>
      </p:sp>
    </p:spTree>
    <p:extLst>
      <p:ext uri="{BB962C8B-B14F-4D97-AF65-F5344CB8AC3E}">
        <p14:creationId xmlns:p14="http://schemas.microsoft.com/office/powerpoint/2010/main" val="179079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D5B60AA3-F72E-4548-86CB-B383ACA2DF0F}" type="datetime1">
              <a:rPr lang="en-US" smtClean="0"/>
              <a:t>6/5/2026</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19</a:t>
            </a:fld>
            <a:endParaRPr lang="en-ZA"/>
          </a:p>
        </p:txBody>
      </p:sp>
    </p:spTree>
    <p:extLst>
      <p:ext uri="{BB962C8B-B14F-4D97-AF65-F5344CB8AC3E}">
        <p14:creationId xmlns:p14="http://schemas.microsoft.com/office/powerpoint/2010/main" val="2871028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344E4-9C11-74D9-9EB0-A95E5BA06E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3D983-30BB-7F3C-1283-00262931F5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883548-A1AC-C2B5-6202-CDDD6F57730E}"/>
              </a:ext>
            </a:extLst>
          </p:cNvPr>
          <p:cNvSpPr>
            <a:spLocks noGrp="1"/>
          </p:cNvSpPr>
          <p:nvPr>
            <p:ph type="body" idx="1"/>
          </p:nvPr>
        </p:nvSpPr>
        <p:spPr/>
        <p:txBody>
          <a:bodyPr/>
          <a:lstStyle/>
          <a:p>
            <a:r>
              <a:rPr lang="en-ZA" dirty="0"/>
              <a:t>Compliance to all specifications and regulations – all other bids prices measured against lowest and calculated accordingly, to obtain a score out of 90</a:t>
            </a:r>
          </a:p>
        </p:txBody>
      </p:sp>
      <p:sp>
        <p:nvSpPr>
          <p:cNvPr id="4" name="Date Placeholder 3">
            <a:extLst>
              <a:ext uri="{FF2B5EF4-FFF2-40B4-BE49-F238E27FC236}">
                <a16:creationId xmlns:a16="http://schemas.microsoft.com/office/drawing/2014/main" id="{149D8E59-ECCD-7AE2-E62F-0D2C3684755C}"/>
              </a:ext>
            </a:extLst>
          </p:cNvPr>
          <p:cNvSpPr>
            <a:spLocks noGrp="1"/>
          </p:cNvSpPr>
          <p:nvPr>
            <p:ph type="dt" idx="1"/>
          </p:nvPr>
        </p:nvSpPr>
        <p:spPr/>
        <p:txBody>
          <a:bodyPr/>
          <a:lstStyle/>
          <a:p>
            <a:fld id="{2B331C96-53A7-4181-AC24-C907F9B4BEF5}" type="datetime1">
              <a:rPr lang="en-US" smtClean="0"/>
              <a:t>6/5/2026</a:t>
            </a:fld>
            <a:endParaRPr lang="en-ZA" dirty="0"/>
          </a:p>
        </p:txBody>
      </p:sp>
      <p:sp>
        <p:nvSpPr>
          <p:cNvPr id="5" name="Footer Placeholder 4">
            <a:extLst>
              <a:ext uri="{FF2B5EF4-FFF2-40B4-BE49-F238E27FC236}">
                <a16:creationId xmlns:a16="http://schemas.microsoft.com/office/drawing/2014/main" id="{43D76B0B-78D6-89AB-8A2A-08644CA2C4C6}"/>
              </a:ext>
            </a:extLst>
          </p:cNvPr>
          <p:cNvSpPr>
            <a:spLocks noGrp="1"/>
          </p:cNvSpPr>
          <p:nvPr>
            <p:ph type="ftr" sz="quarter" idx="4"/>
          </p:nvPr>
        </p:nvSpPr>
        <p:spPr/>
        <p:txBody>
          <a:bodyPr/>
          <a:lstStyle/>
          <a:p>
            <a:endParaRPr lang="en-ZA" dirty="0"/>
          </a:p>
        </p:txBody>
      </p:sp>
      <p:sp>
        <p:nvSpPr>
          <p:cNvPr id="6" name="Slide Number Placeholder 5">
            <a:extLst>
              <a:ext uri="{FF2B5EF4-FFF2-40B4-BE49-F238E27FC236}">
                <a16:creationId xmlns:a16="http://schemas.microsoft.com/office/drawing/2014/main" id="{82248B9A-6018-B252-4A2F-9B3E126CB6AF}"/>
              </a:ext>
            </a:extLst>
          </p:cNvPr>
          <p:cNvSpPr>
            <a:spLocks noGrp="1"/>
          </p:cNvSpPr>
          <p:nvPr>
            <p:ph type="sldNum" sz="quarter" idx="5"/>
          </p:nvPr>
        </p:nvSpPr>
        <p:spPr/>
        <p:txBody>
          <a:bodyPr/>
          <a:lstStyle/>
          <a:p>
            <a:fld id="{BD4EA3F3-7F60-4372-AD96-0BFBCD79137E}" type="slidenum">
              <a:rPr lang="en-ZA" smtClean="0"/>
              <a:pPr/>
              <a:t>31</a:t>
            </a:fld>
            <a:endParaRPr lang="en-ZA" dirty="0"/>
          </a:p>
        </p:txBody>
      </p:sp>
    </p:spTree>
    <p:extLst>
      <p:ext uri="{BB962C8B-B14F-4D97-AF65-F5344CB8AC3E}">
        <p14:creationId xmlns:p14="http://schemas.microsoft.com/office/powerpoint/2010/main" val="1726658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0850" lvl="2" indent="-450850"/>
            <a:endParaRPr lang="en-ZA" sz="2000" dirty="0">
              <a:latin typeface="Arial" pitchFamily="34" charset="0"/>
              <a:cs typeface="Arial" pitchFamily="34" charset="0"/>
            </a:endParaRPr>
          </a:p>
          <a:p>
            <a:endParaRPr lang="en-ZA" dirty="0"/>
          </a:p>
        </p:txBody>
      </p:sp>
      <p:sp>
        <p:nvSpPr>
          <p:cNvPr id="4" name="Date Placeholder 3"/>
          <p:cNvSpPr>
            <a:spLocks noGrp="1"/>
          </p:cNvSpPr>
          <p:nvPr>
            <p:ph type="dt" idx="1"/>
          </p:nvPr>
        </p:nvSpPr>
        <p:spPr/>
        <p:txBody>
          <a:bodyPr/>
          <a:lstStyle/>
          <a:p>
            <a:fld id="{F66E407E-BE12-43F9-8C9A-626DCEF25001}" type="datetime1">
              <a:rPr lang="en-US" smtClean="0"/>
              <a:t>6/5/2026</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48</a:t>
            </a:fld>
            <a:endParaRPr lang="en-ZA"/>
          </a:p>
        </p:txBody>
      </p:sp>
    </p:spTree>
    <p:extLst>
      <p:ext uri="{BB962C8B-B14F-4D97-AF65-F5344CB8AC3E}">
        <p14:creationId xmlns:p14="http://schemas.microsoft.com/office/powerpoint/2010/main" val="2821620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02708692-611D-4C68-841F-B37B72C29063}" type="datetime1">
              <a:rPr lang="en-US" smtClean="0"/>
              <a:pPr/>
              <a:t>6/5/2026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60</a:t>
            </a:fld>
            <a:endParaRPr lang="en-ZA"/>
          </a:p>
        </p:txBody>
      </p:sp>
    </p:spTree>
    <p:extLst>
      <p:ext uri="{BB962C8B-B14F-4D97-AF65-F5344CB8AC3E}">
        <p14:creationId xmlns:p14="http://schemas.microsoft.com/office/powerpoint/2010/main" val="901330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a:solidFill>
                  <a:schemeClr val="tx1"/>
                </a:solidFill>
                <a:effectLst/>
                <a:latin typeface="+mn-lt"/>
                <a:ea typeface="+mn-ea"/>
                <a:cs typeface="+mn-cs"/>
              </a:rPr>
              <a:t> </a:t>
            </a:r>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2</a:t>
            </a:fld>
            <a:endParaRPr lang="en-ZA"/>
          </a:p>
        </p:txBody>
      </p:sp>
      <p:sp>
        <p:nvSpPr>
          <p:cNvPr id="5" name="Date Placeholder 4"/>
          <p:cNvSpPr>
            <a:spLocks noGrp="1"/>
          </p:cNvSpPr>
          <p:nvPr>
            <p:ph type="dt" idx="11"/>
          </p:nvPr>
        </p:nvSpPr>
        <p:spPr/>
        <p:txBody>
          <a:bodyPr/>
          <a:lstStyle/>
          <a:p>
            <a:fld id="{7503E255-4AEF-4C54-9967-59FBF84C76AC}" type="datetime1">
              <a:rPr lang="en-US" smtClean="0"/>
              <a:pPr/>
              <a:t>6/5/2026</a:t>
            </a:fld>
            <a:endParaRPr lang="en-ZA"/>
          </a:p>
        </p:txBody>
      </p:sp>
      <p:sp>
        <p:nvSpPr>
          <p:cNvPr id="6" name="Footer Placeholder 5"/>
          <p:cNvSpPr>
            <a:spLocks noGrp="1"/>
          </p:cNvSpPr>
          <p:nvPr>
            <p:ph type="ftr" sz="quarter" idx="12"/>
          </p:nvPr>
        </p:nvSpPr>
        <p:spPr/>
        <p:txBody>
          <a:bodyPr/>
          <a:lstStyle/>
          <a:p>
            <a:endParaRPr lang="en-Z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680DDD62-C30A-4097-8DBB-A7096F7D4901}" type="datetime1">
              <a:rPr lang="en-US" smtClean="0"/>
              <a:t>6/5/2026</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3</a:t>
            </a:fld>
            <a:endParaRPr lang="en-ZA"/>
          </a:p>
        </p:txBody>
      </p:sp>
    </p:spTree>
    <p:extLst>
      <p:ext uri="{BB962C8B-B14F-4D97-AF65-F5344CB8AC3E}">
        <p14:creationId xmlns:p14="http://schemas.microsoft.com/office/powerpoint/2010/main" val="1920841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A36A1E35-2C56-4B77-8D79-EB9463FA6A40}" type="datetime1">
              <a:rPr lang="en-US" smtClean="0"/>
              <a:pPr/>
              <a:t>6/5/2026</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7</a:t>
            </a:fld>
            <a:endParaRPr lang="en-ZA"/>
          </a:p>
        </p:txBody>
      </p:sp>
    </p:spTree>
    <p:extLst>
      <p:ext uri="{BB962C8B-B14F-4D97-AF65-F5344CB8AC3E}">
        <p14:creationId xmlns:p14="http://schemas.microsoft.com/office/powerpoint/2010/main" val="1358020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471C7-5CF3-6FF0-7739-D245FEB02A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A8ECBF-04D8-DDE6-41AB-41D56326E2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389019-B39C-7B14-AB78-AFD39264AC74}"/>
              </a:ext>
            </a:extLst>
          </p:cNvPr>
          <p:cNvSpPr>
            <a:spLocks noGrp="1"/>
          </p:cNvSpPr>
          <p:nvPr>
            <p:ph type="body" idx="1"/>
          </p:nvPr>
        </p:nvSpPr>
        <p:spPr/>
        <p:txBody>
          <a:bodyPr/>
          <a:lstStyle/>
          <a:p>
            <a:endParaRPr lang="en-ZA" dirty="0"/>
          </a:p>
        </p:txBody>
      </p:sp>
      <p:sp>
        <p:nvSpPr>
          <p:cNvPr id="4" name="Date Placeholder 3">
            <a:extLst>
              <a:ext uri="{FF2B5EF4-FFF2-40B4-BE49-F238E27FC236}">
                <a16:creationId xmlns:a16="http://schemas.microsoft.com/office/drawing/2014/main" id="{0FB40D80-C67E-F2A8-31AB-1C7270D4E328}"/>
              </a:ext>
            </a:extLst>
          </p:cNvPr>
          <p:cNvSpPr>
            <a:spLocks noGrp="1"/>
          </p:cNvSpPr>
          <p:nvPr>
            <p:ph type="dt" idx="1"/>
          </p:nvPr>
        </p:nvSpPr>
        <p:spPr/>
        <p:txBody>
          <a:bodyPr/>
          <a:lstStyle/>
          <a:p>
            <a:fld id="{A36A1E35-2C56-4B77-8D79-EB9463FA6A40}" type="datetime1">
              <a:rPr lang="en-US" smtClean="0"/>
              <a:pPr/>
              <a:t>6/5/2026</a:t>
            </a:fld>
            <a:endParaRPr lang="en-ZA"/>
          </a:p>
        </p:txBody>
      </p:sp>
      <p:sp>
        <p:nvSpPr>
          <p:cNvPr id="5" name="Footer Placeholder 4">
            <a:extLst>
              <a:ext uri="{FF2B5EF4-FFF2-40B4-BE49-F238E27FC236}">
                <a16:creationId xmlns:a16="http://schemas.microsoft.com/office/drawing/2014/main" id="{201DBF86-3C35-D631-6B70-10983F391FD2}"/>
              </a:ext>
            </a:extLst>
          </p:cNvPr>
          <p:cNvSpPr>
            <a:spLocks noGrp="1"/>
          </p:cNvSpPr>
          <p:nvPr>
            <p:ph type="ftr" sz="quarter" idx="4"/>
          </p:nvPr>
        </p:nvSpPr>
        <p:spPr/>
        <p:txBody>
          <a:bodyPr/>
          <a:lstStyle/>
          <a:p>
            <a:endParaRPr lang="en-ZA"/>
          </a:p>
        </p:txBody>
      </p:sp>
      <p:sp>
        <p:nvSpPr>
          <p:cNvPr id="6" name="Slide Number Placeholder 5">
            <a:extLst>
              <a:ext uri="{FF2B5EF4-FFF2-40B4-BE49-F238E27FC236}">
                <a16:creationId xmlns:a16="http://schemas.microsoft.com/office/drawing/2014/main" id="{5FE9A010-A4B7-3F3E-B3DE-A0129AF672E4}"/>
              </a:ext>
            </a:extLst>
          </p:cNvPr>
          <p:cNvSpPr>
            <a:spLocks noGrp="1"/>
          </p:cNvSpPr>
          <p:nvPr>
            <p:ph type="sldNum" sz="quarter" idx="5"/>
          </p:nvPr>
        </p:nvSpPr>
        <p:spPr/>
        <p:txBody>
          <a:bodyPr/>
          <a:lstStyle/>
          <a:p>
            <a:fld id="{BD4EA3F3-7F60-4372-AD96-0BFBCD79137E}" type="slidenum">
              <a:rPr lang="en-ZA" smtClean="0"/>
              <a:pPr/>
              <a:t>8</a:t>
            </a:fld>
            <a:endParaRPr lang="en-ZA"/>
          </a:p>
        </p:txBody>
      </p:sp>
    </p:spTree>
    <p:extLst>
      <p:ext uri="{BB962C8B-B14F-4D97-AF65-F5344CB8AC3E}">
        <p14:creationId xmlns:p14="http://schemas.microsoft.com/office/powerpoint/2010/main" val="1428733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19392CC1-21F2-440D-A6C0-08C2E9CFCF1F}" type="datetime1">
              <a:rPr lang="en-US" smtClean="0"/>
              <a:t>6/5/2026</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9</a:t>
            </a:fld>
            <a:endParaRPr lang="en-ZA"/>
          </a:p>
        </p:txBody>
      </p:sp>
    </p:spTree>
    <p:extLst>
      <p:ext uri="{BB962C8B-B14F-4D97-AF65-F5344CB8AC3E}">
        <p14:creationId xmlns:p14="http://schemas.microsoft.com/office/powerpoint/2010/main" val="1936761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3500" lvl="3" algn="just"/>
            <a:r>
              <a:rPr lang="en-GB" sz="2400" dirty="0">
                <a:latin typeface="Arial" pitchFamily="34" charset="0"/>
                <a:cs typeface="Arial" pitchFamily="34" charset="0"/>
              </a:rPr>
              <a:t>Bidders are required to be registered on the CSD managed by National Treasury. The National Department of Health shall verify the bidder’s tax compliance status through the CSD.</a:t>
            </a:r>
          </a:p>
          <a:p>
            <a:pPr marL="63500" lvl="3" algn="just"/>
            <a:r>
              <a:rPr lang="en-GB" sz="2400" dirty="0">
                <a:latin typeface="Arial" pitchFamily="34" charset="0"/>
                <a:cs typeface="Arial" pitchFamily="34" charset="0"/>
              </a:rPr>
              <a:t>Bidders are required to submit a Tax Clearance pin, issued by the South African Revenue Services (SARS). </a:t>
            </a:r>
            <a:endParaRPr lang="en-ZA" dirty="0"/>
          </a:p>
        </p:txBody>
      </p:sp>
      <p:sp>
        <p:nvSpPr>
          <p:cNvPr id="4" name="Date Placeholder 3"/>
          <p:cNvSpPr>
            <a:spLocks noGrp="1"/>
          </p:cNvSpPr>
          <p:nvPr>
            <p:ph type="dt" idx="1"/>
          </p:nvPr>
        </p:nvSpPr>
        <p:spPr/>
        <p:txBody>
          <a:bodyPr/>
          <a:lstStyle/>
          <a:p>
            <a:fld id="{1148FD48-8C4E-442A-8645-95A3AC203F2C}" type="datetime1">
              <a:rPr lang="en-US" smtClean="0"/>
              <a:t>6/5/2026</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10</a:t>
            </a:fld>
            <a:endParaRPr lang="en-ZA"/>
          </a:p>
        </p:txBody>
      </p:sp>
    </p:spTree>
    <p:extLst>
      <p:ext uri="{BB962C8B-B14F-4D97-AF65-F5344CB8AC3E}">
        <p14:creationId xmlns:p14="http://schemas.microsoft.com/office/powerpoint/2010/main" val="1796309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35A53-5841-5357-A734-7CFE1002C2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F1CAEE-0D94-602C-6313-77A70927E2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6A77D9-3105-FFDA-B108-0658AADDE7E3}"/>
              </a:ext>
            </a:extLst>
          </p:cNvPr>
          <p:cNvSpPr>
            <a:spLocks noGrp="1"/>
          </p:cNvSpPr>
          <p:nvPr>
            <p:ph type="body" idx="1"/>
          </p:nvPr>
        </p:nvSpPr>
        <p:spPr/>
        <p:txBody>
          <a:bodyPr>
            <a:normAutofit/>
          </a:bodyPr>
          <a:lstStyle/>
          <a:p>
            <a:pPr marL="63500" lvl="3" algn="just"/>
            <a:r>
              <a:rPr lang="en-GB" sz="2400" dirty="0">
                <a:latin typeface="Arial" pitchFamily="34" charset="0"/>
                <a:cs typeface="Arial" pitchFamily="34" charset="0"/>
              </a:rPr>
              <a:t>Bidders are required to be registered on the CSD managed by National Treasury. The National Department of Health shall verify the bidder’s tax compliance status through the CSD.</a:t>
            </a:r>
          </a:p>
          <a:p>
            <a:pPr marL="63500" lvl="3" algn="just"/>
            <a:r>
              <a:rPr lang="en-GB" sz="2400" dirty="0">
                <a:latin typeface="Arial" pitchFamily="34" charset="0"/>
                <a:cs typeface="Arial" pitchFamily="34" charset="0"/>
              </a:rPr>
              <a:t>Bidders are required to submit a Tax Clearance pin, issued by the South African Revenue Services (SARS). </a:t>
            </a:r>
            <a:endParaRPr lang="en-ZA" dirty="0"/>
          </a:p>
        </p:txBody>
      </p:sp>
      <p:sp>
        <p:nvSpPr>
          <p:cNvPr id="4" name="Date Placeholder 3">
            <a:extLst>
              <a:ext uri="{FF2B5EF4-FFF2-40B4-BE49-F238E27FC236}">
                <a16:creationId xmlns:a16="http://schemas.microsoft.com/office/drawing/2014/main" id="{1443FEB2-35B1-76A7-886A-E40CA70D7894}"/>
              </a:ext>
            </a:extLst>
          </p:cNvPr>
          <p:cNvSpPr>
            <a:spLocks noGrp="1"/>
          </p:cNvSpPr>
          <p:nvPr>
            <p:ph type="dt" idx="1"/>
          </p:nvPr>
        </p:nvSpPr>
        <p:spPr/>
        <p:txBody>
          <a:bodyPr/>
          <a:lstStyle/>
          <a:p>
            <a:fld id="{1148FD48-8C4E-442A-8645-95A3AC203F2C}" type="datetime1">
              <a:rPr lang="en-US" smtClean="0"/>
              <a:t>6/5/2026</a:t>
            </a:fld>
            <a:endParaRPr lang="en-ZA"/>
          </a:p>
        </p:txBody>
      </p:sp>
      <p:sp>
        <p:nvSpPr>
          <p:cNvPr id="5" name="Footer Placeholder 4">
            <a:extLst>
              <a:ext uri="{FF2B5EF4-FFF2-40B4-BE49-F238E27FC236}">
                <a16:creationId xmlns:a16="http://schemas.microsoft.com/office/drawing/2014/main" id="{9E0362CC-2DDA-D542-E71D-3A13304CD906}"/>
              </a:ext>
            </a:extLst>
          </p:cNvPr>
          <p:cNvSpPr>
            <a:spLocks noGrp="1"/>
          </p:cNvSpPr>
          <p:nvPr>
            <p:ph type="ftr" sz="quarter" idx="4"/>
          </p:nvPr>
        </p:nvSpPr>
        <p:spPr/>
        <p:txBody>
          <a:bodyPr/>
          <a:lstStyle/>
          <a:p>
            <a:endParaRPr lang="en-ZA"/>
          </a:p>
        </p:txBody>
      </p:sp>
      <p:sp>
        <p:nvSpPr>
          <p:cNvPr id="6" name="Slide Number Placeholder 5">
            <a:extLst>
              <a:ext uri="{FF2B5EF4-FFF2-40B4-BE49-F238E27FC236}">
                <a16:creationId xmlns:a16="http://schemas.microsoft.com/office/drawing/2014/main" id="{A18B78C5-3D01-6A69-EB69-F72BA45D7F20}"/>
              </a:ext>
            </a:extLst>
          </p:cNvPr>
          <p:cNvSpPr>
            <a:spLocks noGrp="1"/>
          </p:cNvSpPr>
          <p:nvPr>
            <p:ph type="sldNum" sz="quarter" idx="5"/>
          </p:nvPr>
        </p:nvSpPr>
        <p:spPr/>
        <p:txBody>
          <a:bodyPr/>
          <a:lstStyle/>
          <a:p>
            <a:fld id="{BD4EA3F3-7F60-4372-AD96-0BFBCD79137E}" type="slidenum">
              <a:rPr lang="en-ZA" smtClean="0"/>
              <a:pPr/>
              <a:t>11</a:t>
            </a:fld>
            <a:endParaRPr lang="en-ZA"/>
          </a:p>
        </p:txBody>
      </p:sp>
    </p:spTree>
    <p:extLst>
      <p:ext uri="{BB962C8B-B14F-4D97-AF65-F5344CB8AC3E}">
        <p14:creationId xmlns:p14="http://schemas.microsoft.com/office/powerpoint/2010/main" val="1502048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7317A-56D5-1437-88EE-4DC70C5DBE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5C2C47-C8E3-F86E-B0AC-4FF951D010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904CB4-EFE1-8D23-A64B-F9F365A97BB9}"/>
              </a:ext>
            </a:extLst>
          </p:cNvPr>
          <p:cNvSpPr>
            <a:spLocks noGrp="1"/>
          </p:cNvSpPr>
          <p:nvPr>
            <p:ph type="body" idx="1"/>
          </p:nvPr>
        </p:nvSpPr>
        <p:spPr/>
        <p:txBody>
          <a:bodyPr>
            <a:normAutofit/>
          </a:bodyPr>
          <a:lstStyle/>
          <a:p>
            <a:pPr marL="63500" lvl="3" algn="just"/>
            <a:r>
              <a:rPr lang="en-GB" sz="2400" dirty="0">
                <a:latin typeface="Arial" pitchFamily="34" charset="0"/>
                <a:cs typeface="Arial" pitchFamily="34" charset="0"/>
              </a:rPr>
              <a:t>Bidders are required to be registered on the CSD managed by National Treasury. The National Department of Health shall verify the bidder’s tax compliance status through the CSD.</a:t>
            </a:r>
          </a:p>
          <a:p>
            <a:pPr marL="63500" lvl="3" algn="just"/>
            <a:r>
              <a:rPr lang="en-GB" sz="2400" dirty="0">
                <a:latin typeface="Arial" pitchFamily="34" charset="0"/>
                <a:cs typeface="Arial" pitchFamily="34" charset="0"/>
              </a:rPr>
              <a:t>Bidders are required to submit a Tax Clearance pin, issued by the South African Revenue Services (SARS). </a:t>
            </a:r>
            <a:endParaRPr lang="en-ZA" dirty="0"/>
          </a:p>
        </p:txBody>
      </p:sp>
      <p:sp>
        <p:nvSpPr>
          <p:cNvPr id="4" name="Date Placeholder 3">
            <a:extLst>
              <a:ext uri="{FF2B5EF4-FFF2-40B4-BE49-F238E27FC236}">
                <a16:creationId xmlns:a16="http://schemas.microsoft.com/office/drawing/2014/main" id="{343A1DFD-09E5-41DA-1026-32835070C89F}"/>
              </a:ext>
            </a:extLst>
          </p:cNvPr>
          <p:cNvSpPr>
            <a:spLocks noGrp="1"/>
          </p:cNvSpPr>
          <p:nvPr>
            <p:ph type="dt" idx="1"/>
          </p:nvPr>
        </p:nvSpPr>
        <p:spPr/>
        <p:txBody>
          <a:bodyPr/>
          <a:lstStyle/>
          <a:p>
            <a:fld id="{1148FD48-8C4E-442A-8645-95A3AC203F2C}" type="datetime1">
              <a:rPr lang="en-US" smtClean="0"/>
              <a:t>6/5/2026</a:t>
            </a:fld>
            <a:endParaRPr lang="en-ZA"/>
          </a:p>
        </p:txBody>
      </p:sp>
      <p:sp>
        <p:nvSpPr>
          <p:cNvPr id="5" name="Footer Placeholder 4">
            <a:extLst>
              <a:ext uri="{FF2B5EF4-FFF2-40B4-BE49-F238E27FC236}">
                <a16:creationId xmlns:a16="http://schemas.microsoft.com/office/drawing/2014/main" id="{EF8108A4-BBC1-62BB-BF52-6F54FA10B93B}"/>
              </a:ext>
            </a:extLst>
          </p:cNvPr>
          <p:cNvSpPr>
            <a:spLocks noGrp="1"/>
          </p:cNvSpPr>
          <p:nvPr>
            <p:ph type="ftr" sz="quarter" idx="4"/>
          </p:nvPr>
        </p:nvSpPr>
        <p:spPr/>
        <p:txBody>
          <a:bodyPr/>
          <a:lstStyle/>
          <a:p>
            <a:endParaRPr lang="en-ZA"/>
          </a:p>
        </p:txBody>
      </p:sp>
      <p:sp>
        <p:nvSpPr>
          <p:cNvPr id="6" name="Slide Number Placeholder 5">
            <a:extLst>
              <a:ext uri="{FF2B5EF4-FFF2-40B4-BE49-F238E27FC236}">
                <a16:creationId xmlns:a16="http://schemas.microsoft.com/office/drawing/2014/main" id="{0F1FD801-7AC7-E7CA-29AE-E80DC783FEFA}"/>
              </a:ext>
            </a:extLst>
          </p:cNvPr>
          <p:cNvSpPr>
            <a:spLocks noGrp="1"/>
          </p:cNvSpPr>
          <p:nvPr>
            <p:ph type="sldNum" sz="quarter" idx="5"/>
          </p:nvPr>
        </p:nvSpPr>
        <p:spPr/>
        <p:txBody>
          <a:bodyPr/>
          <a:lstStyle/>
          <a:p>
            <a:fld id="{BD4EA3F3-7F60-4372-AD96-0BFBCD79137E}" type="slidenum">
              <a:rPr lang="en-ZA" smtClean="0"/>
              <a:pPr/>
              <a:t>12</a:t>
            </a:fld>
            <a:endParaRPr lang="en-ZA"/>
          </a:p>
        </p:txBody>
      </p:sp>
    </p:spTree>
    <p:extLst>
      <p:ext uri="{BB962C8B-B14F-4D97-AF65-F5344CB8AC3E}">
        <p14:creationId xmlns:p14="http://schemas.microsoft.com/office/powerpoint/2010/main" val="11405595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p:cNvPicPr>
            <a:picLocks noChangeAspect="1" noChangeArrowheads="1"/>
          </p:cNvPicPr>
          <p:nvPr userDrawn="1"/>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userDrawn="1"/>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userDrawn="1"/>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userDrawn="1"/>
        </p:nvPicPr>
        <p:blipFill>
          <a:blip r:embed="rId5" cstate="print"/>
          <a:stretch>
            <a:fillRect/>
          </a:stretch>
        </p:blipFill>
        <p:spPr>
          <a:xfrm>
            <a:off x="152400" y="5867400"/>
            <a:ext cx="2286000" cy="824484"/>
          </a:xfrm>
          <a:prstGeom prst="rect">
            <a:avLst/>
          </a:prstGeom>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Phila.jpg"/>
          <p:cNvPicPr>
            <a:picLocks noChangeAspect="1"/>
          </p:cNvPicPr>
          <p:nvPr userDrawn="1"/>
        </p:nvPicPr>
        <p:blipFill>
          <a:blip r:embed="rId6" cstate="print"/>
          <a:stretch>
            <a:fillRect/>
          </a:stretch>
        </p:blipFill>
        <p:spPr>
          <a:xfrm>
            <a:off x="6786578" y="5929354"/>
            <a:ext cx="1071570" cy="910387"/>
          </a:xfrm>
          <a:prstGeom prst="rect">
            <a:avLst/>
          </a:prstGeom>
        </p:spPr>
      </p:pic>
      <p:pic>
        <p:nvPicPr>
          <p:cNvPr id="13" name="Picture 12" descr="Logo - NDP - Full colour.jpg"/>
          <p:cNvPicPr>
            <a:picLocks noChangeAspect="1"/>
          </p:cNvPicPr>
          <p:nvPr userDrawn="1"/>
        </p:nvPicPr>
        <p:blipFill>
          <a:blip r:embed="rId7" cstate="print"/>
          <a:stretch>
            <a:fillRect/>
          </a:stretch>
        </p:blipFill>
        <p:spPr>
          <a:xfrm>
            <a:off x="8001024" y="5870484"/>
            <a:ext cx="1058978" cy="105897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9DE21-5DAA-4204-B423-28510684095B}" type="slidenum">
              <a:rPr lang="en-ZA" smtClean="0"/>
              <a:pPr/>
              <a:t>‹#›</a:t>
            </a:fld>
            <a:endParaRPr lang="en-ZA" dirty="0"/>
          </a:p>
        </p:txBody>
      </p:sp>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DOH Logo.jpg"/>
          <p:cNvPicPr>
            <a:picLocks noChangeAspect="1"/>
          </p:cNvPicPr>
          <p:nvPr userDrawn="1"/>
        </p:nvPicPr>
        <p:blipFill>
          <a:blip r:embed="rId3"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4" cstate="print"/>
          <a:srcRect r="26000"/>
          <a:stretch>
            <a:fillRect/>
          </a:stretch>
        </p:blipFill>
        <p:spPr bwMode="auto">
          <a:xfrm>
            <a:off x="7341870" y="1"/>
            <a:ext cx="1184147" cy="1066799"/>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treasury.gov.z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health.gov.za/wp-content/uploads/2021/08/Therapeutic-Interchange-Policy_July2021_final.pdf"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resbank.co.za/"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tel:0800701701" TargetMode="External"/><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hyperlink" Target="http://www.southafrica.info/services/government/hotline-anticorruption.htm" TargetMode="External"/></Relationships>
</file>

<file path=ppt/slides/_rels/slide61.xml.rels><?xml version="1.0" encoding="UTF-8" standalone="yes"?>
<Relationships xmlns="http://schemas.openxmlformats.org/package/2006/relationships"><Relationship Id="rId2" Type="http://schemas.microsoft.com/office/2018/10/relationships/comments" Target="../comments/modernComment_142_AA16B7D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1752600"/>
            <a:ext cx="5791200" cy="707886"/>
          </a:xfrm>
          <a:prstGeom prst="rect">
            <a:avLst/>
          </a:prstGeom>
          <a:noFill/>
        </p:spPr>
        <p:txBody>
          <a:bodyPr wrap="square" rtlCol="0">
            <a:spAutoFit/>
          </a:bodyPr>
          <a:lstStyle/>
          <a:p>
            <a:r>
              <a:rPr lang="en-US" sz="2000" b="1" dirty="0">
                <a:latin typeface="Arial" pitchFamily="34" charset="0"/>
                <a:cs typeface="Arial" pitchFamily="34" charset="0"/>
              </a:rPr>
              <a:t>Briefing session </a:t>
            </a:r>
          </a:p>
          <a:p>
            <a:r>
              <a:rPr lang="en-US" sz="2000" b="1" dirty="0">
                <a:latin typeface="Arial" pitchFamily="34" charset="0"/>
                <a:cs typeface="Arial" pitchFamily="34" charset="0"/>
              </a:rPr>
              <a:t>HP06-2027SVP</a:t>
            </a:r>
          </a:p>
        </p:txBody>
      </p:sp>
      <p:sp>
        <p:nvSpPr>
          <p:cNvPr id="7" name="Rectangle 2"/>
          <p:cNvSpPr txBox="1">
            <a:spLocks noChangeArrowheads="1"/>
          </p:cNvSpPr>
          <p:nvPr/>
        </p:nvSpPr>
        <p:spPr>
          <a:xfrm>
            <a:off x="205717" y="243006"/>
            <a:ext cx="8928992" cy="838200"/>
          </a:xfrm>
          <a:prstGeom prst="rect">
            <a:avLst/>
          </a:prstGeom>
        </p:spPr>
        <p:txBody>
          <a:bodyPr tIns="45720" rIns="91440" bIns="45720" anchor="b">
            <a:no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endParaRPr kumimoji="0" lang="en-GB" sz="28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8" name="Title 7"/>
          <p:cNvSpPr>
            <a:spLocks noGrp="1"/>
          </p:cNvSpPr>
          <p:nvPr>
            <p:ph type="title" idx="4294967295"/>
          </p:nvPr>
        </p:nvSpPr>
        <p:spPr>
          <a:xfrm>
            <a:off x="4427984" y="6093296"/>
            <a:ext cx="4211960" cy="504056"/>
          </a:xfrm>
          <a:prstGeom prst="rect">
            <a:avLst/>
          </a:prstGeom>
        </p:spPr>
        <p:txBody>
          <a:bodyPr/>
          <a:lstStyle/>
          <a:p>
            <a:pPr algn="r"/>
            <a:fld id="{CBC46984-3EBE-41C3-89AC-B4134D0B3EC1}" type="slidenum">
              <a:rPr lang="en-ZA" sz="1200" smtClean="0">
                <a:latin typeface="Arial" pitchFamily="34" charset="0"/>
                <a:cs typeface="Arial" pitchFamily="34" charset="0"/>
              </a:rPr>
              <a:pPr algn="r"/>
              <a:t>1</a:t>
            </a:fld>
            <a:r>
              <a:rPr lang="en-ZA" sz="1200" dirty="0">
                <a:latin typeface="Arial" pitchFamily="34" charset="0"/>
                <a:cs typeface="Arial" pitchFamily="34" charset="0"/>
              </a:rPr>
              <a:t> </a:t>
            </a:r>
          </a:p>
        </p:txBody>
      </p:sp>
      <p:sp>
        <p:nvSpPr>
          <p:cNvPr id="9" name="TextBox 8"/>
          <p:cNvSpPr txBox="1"/>
          <p:nvPr/>
        </p:nvSpPr>
        <p:spPr>
          <a:xfrm>
            <a:off x="2485361" y="3129832"/>
            <a:ext cx="5791200" cy="400110"/>
          </a:xfrm>
          <a:prstGeom prst="rect">
            <a:avLst/>
          </a:prstGeom>
          <a:noFill/>
        </p:spPr>
        <p:txBody>
          <a:bodyPr wrap="square" rtlCol="0">
            <a:spAutoFit/>
          </a:bodyPr>
          <a:lstStyle/>
          <a:p>
            <a:r>
              <a:rPr lang="en-US" sz="2000" dirty="0">
                <a:latin typeface="Arial" pitchFamily="34" charset="0"/>
                <a:cs typeface="Arial" pitchFamily="34" charset="0"/>
              </a:rPr>
              <a:t>Contracting, Governance and Policy Unit</a:t>
            </a:r>
          </a:p>
        </p:txBody>
      </p:sp>
      <p:sp>
        <p:nvSpPr>
          <p:cNvPr id="10" name="TextBox 9"/>
          <p:cNvSpPr txBox="1"/>
          <p:nvPr/>
        </p:nvSpPr>
        <p:spPr>
          <a:xfrm>
            <a:off x="2500298" y="4814840"/>
            <a:ext cx="5791200" cy="400110"/>
          </a:xfrm>
          <a:prstGeom prst="rect">
            <a:avLst/>
          </a:prstGeom>
          <a:noFill/>
        </p:spPr>
        <p:txBody>
          <a:bodyPr wrap="square" rtlCol="0">
            <a:spAutoFit/>
          </a:bodyPr>
          <a:lstStyle/>
          <a:p>
            <a:r>
              <a:rPr lang="en-US" sz="2000" dirty="0">
                <a:latin typeface="Arial" pitchFamily="34" charset="0"/>
                <a:cs typeface="Arial" pitchFamily="34" charset="0"/>
              </a:rPr>
              <a:t>5 June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10</a:t>
            </a:fld>
            <a:r>
              <a:rPr lang="en-ZA" sz="1200" dirty="0">
                <a:latin typeface="Arial" pitchFamily="34" charset="0"/>
                <a:cs typeface="Arial" pitchFamily="34" charset="0"/>
              </a:rPr>
              <a:t> </a:t>
            </a:r>
          </a:p>
        </p:txBody>
      </p:sp>
      <p:sp>
        <p:nvSpPr>
          <p:cNvPr id="3" name="TextBox 2"/>
          <p:cNvSpPr txBox="1"/>
          <p:nvPr/>
        </p:nvSpPr>
        <p:spPr>
          <a:xfrm>
            <a:off x="104325" y="1120676"/>
            <a:ext cx="9069829" cy="4616648"/>
          </a:xfrm>
          <a:prstGeom prst="rect">
            <a:avLst/>
          </a:prstGeom>
          <a:noFill/>
        </p:spPr>
        <p:txBody>
          <a:bodyPr wrap="square" rtlCol="0">
            <a:spAutoFit/>
          </a:bodyPr>
          <a:lstStyle/>
          <a:p>
            <a:pPr>
              <a:lnSpc>
                <a:spcPct val="150000"/>
              </a:lnSpc>
            </a:pPr>
            <a:r>
              <a:rPr lang="en-GB" b="1" dirty="0">
                <a:latin typeface="Arial" pitchFamily="34" charset="0"/>
                <a:cs typeface="Arial" pitchFamily="34" charset="0"/>
              </a:rPr>
              <a:t>PBD3 AND PBD3.1: BID SIGNATURE AUTHORISATION</a:t>
            </a:r>
          </a:p>
          <a:p>
            <a:pPr marL="285750" indent="-285750">
              <a:lnSpc>
                <a:spcPct val="150000"/>
              </a:lnSpc>
              <a:buFont typeface="Arial" panose="020B0604020202020204" pitchFamily="34" charset="0"/>
              <a:buChar char="•"/>
            </a:pPr>
            <a:r>
              <a:rPr lang="en-GB" dirty="0">
                <a:latin typeface="Arial" pitchFamily="34" charset="0"/>
                <a:cs typeface="Arial" pitchFamily="34" charset="0"/>
              </a:rPr>
              <a:t>PBD3 is required for bids submitted by a single bidding entity.</a:t>
            </a:r>
          </a:p>
          <a:p>
            <a:pPr marL="285750" indent="-285750">
              <a:lnSpc>
                <a:spcPct val="150000"/>
              </a:lnSpc>
              <a:buFont typeface="Arial" panose="020B0604020202020204" pitchFamily="34" charset="0"/>
              <a:buChar char="•"/>
            </a:pPr>
            <a:r>
              <a:rPr lang="en-GB" dirty="0">
                <a:latin typeface="Arial" pitchFamily="34" charset="0"/>
                <a:cs typeface="Arial" pitchFamily="34" charset="0"/>
              </a:rPr>
              <a:t>PBD3.1 is required for bids submitted by a multi-entity bidding enterprise</a:t>
            </a:r>
          </a:p>
          <a:p>
            <a:pPr marL="285750" indent="-285750">
              <a:lnSpc>
                <a:spcPct val="150000"/>
              </a:lnSpc>
              <a:buFont typeface="Arial" panose="020B0604020202020204" pitchFamily="34" charset="0"/>
              <a:buChar char="•"/>
            </a:pPr>
            <a:r>
              <a:rPr lang="en-GB" dirty="0">
                <a:latin typeface="Arial" pitchFamily="34" charset="0"/>
                <a:cs typeface="Arial" pitchFamily="34" charset="0"/>
              </a:rPr>
              <a:t>The PBD3 or PBD3.1 must be the original template from the bid pack.</a:t>
            </a:r>
          </a:p>
          <a:p>
            <a:pPr marL="285750" indent="-285750">
              <a:lnSpc>
                <a:spcPct val="150000"/>
              </a:lnSpc>
              <a:buFont typeface="Arial" panose="020B0604020202020204" pitchFamily="34" charset="0"/>
              <a:buChar char="•"/>
            </a:pPr>
            <a:r>
              <a:rPr lang="en-GB" dirty="0">
                <a:latin typeface="Arial" pitchFamily="34" charset="0"/>
                <a:cs typeface="Arial" pitchFamily="34" charset="0"/>
              </a:rPr>
              <a:t>If a copy of this mandatory document is submitted, it must be certified by a Commissioner of Oaths as a true copy of the original.</a:t>
            </a:r>
          </a:p>
          <a:p>
            <a:pPr marL="285750" indent="-285750">
              <a:lnSpc>
                <a:spcPct val="150000"/>
              </a:lnSpc>
              <a:buFont typeface="Arial" panose="020B0604020202020204" pitchFamily="34" charset="0"/>
              <a:buChar char="•"/>
            </a:pPr>
            <a:r>
              <a:rPr lang="en-GB" b="1" dirty="0">
                <a:latin typeface="Arial" pitchFamily="34" charset="0"/>
                <a:cs typeface="Arial" pitchFamily="34" charset="0"/>
              </a:rPr>
              <a:t> Failure to comply will render the bid non-responsive</a:t>
            </a:r>
            <a:r>
              <a:rPr lang="en-GB" dirty="0">
                <a:latin typeface="Arial" pitchFamily="34" charset="0"/>
                <a:cs typeface="Arial" pitchFamily="34" charset="0"/>
              </a:rPr>
              <a:t>.</a:t>
            </a:r>
          </a:p>
          <a:p>
            <a:pPr>
              <a:lnSpc>
                <a:spcPct val="150000"/>
              </a:lnSpc>
            </a:pPr>
            <a:endParaRPr lang="en-GB" b="1" dirty="0">
              <a:solidFill>
                <a:schemeClr val="accent2">
                  <a:lumMod val="75000"/>
                </a:schemeClr>
              </a:solidFill>
              <a:latin typeface="Arial" pitchFamily="34" charset="0"/>
              <a:cs typeface="Arial" pitchFamily="34" charset="0"/>
            </a:endParaRPr>
          </a:p>
          <a:p>
            <a:pPr>
              <a:lnSpc>
                <a:spcPct val="150000"/>
              </a:lnSpc>
            </a:pPr>
            <a:endParaRPr lang="en-GB" b="1" dirty="0">
              <a:solidFill>
                <a:schemeClr val="accent2">
                  <a:lumMod val="75000"/>
                </a:schemeClr>
              </a:solidFill>
              <a:latin typeface="Arial" pitchFamily="34" charset="0"/>
              <a:cs typeface="Arial" pitchFamily="34" charset="0"/>
            </a:endParaRPr>
          </a:p>
          <a:p>
            <a:pPr>
              <a:lnSpc>
                <a:spcPct val="150000"/>
              </a:lnSpc>
            </a:pPr>
            <a:endParaRPr lang="en-GB" b="1" dirty="0">
              <a:solidFill>
                <a:schemeClr val="accent2">
                  <a:lumMod val="75000"/>
                </a:schemeClr>
              </a:solidFill>
              <a:latin typeface="Arial" pitchFamily="34" charset="0"/>
              <a:cs typeface="Arial" pitchFamily="34" charset="0"/>
            </a:endParaRPr>
          </a:p>
          <a:p>
            <a:endParaRPr lang="en-GB"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107504" y="0"/>
            <a:ext cx="7128792"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400" i="0" u="none" strike="noStrike" kern="1200" cap="none" spc="0" normalizeH="0" baseline="0" noProof="0" dirty="0" err="1">
                <a:ln>
                  <a:noFill/>
                </a:ln>
                <a:solidFill>
                  <a:schemeClr val="bg1"/>
                </a:solidFill>
                <a:uLnTx/>
                <a:uFillTx/>
                <a:latin typeface="Arial" pitchFamily="34" charset="0"/>
                <a:ea typeface="+mj-ea"/>
                <a:cs typeface="Arial" pitchFamily="34" charset="0"/>
              </a:rPr>
              <a:t>Administ</a:t>
            </a:r>
            <a:r>
              <a:rPr lang="en-GB" sz="2400" dirty="0" err="1">
                <a:solidFill>
                  <a:schemeClr val="bg1"/>
                </a:solidFill>
                <a:latin typeface="Arial" pitchFamily="34" charset="0"/>
                <a:ea typeface="+mj-ea"/>
                <a:cs typeface="Arial" pitchFamily="34" charset="0"/>
              </a:rPr>
              <a:t>rative</a:t>
            </a:r>
            <a:r>
              <a:rPr lang="en-GB" sz="2400" dirty="0">
                <a:solidFill>
                  <a:schemeClr val="bg1"/>
                </a:solidFill>
                <a:latin typeface="Arial" pitchFamily="34" charset="0"/>
                <a:ea typeface="+mj-ea"/>
                <a:cs typeface="Arial" pitchFamily="34" charset="0"/>
              </a:rPr>
              <a:t> requirements (Phase I evaluation) Sec 7.2 of the SRCC</a:t>
            </a:r>
            <a:endPar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pic>
        <p:nvPicPr>
          <p:cNvPr id="7" name="Picture 6">
            <a:extLst>
              <a:ext uri="{FF2B5EF4-FFF2-40B4-BE49-F238E27FC236}">
                <a16:creationId xmlns:a16="http://schemas.microsoft.com/office/drawing/2014/main" id="{3AFBD724-6996-658B-11B3-6BDA0A082E34}"/>
              </a:ext>
            </a:extLst>
          </p:cNvPr>
          <p:cNvPicPr>
            <a:picLocks noChangeAspect="1"/>
          </p:cNvPicPr>
          <p:nvPr/>
        </p:nvPicPr>
        <p:blipFill>
          <a:blip r:embed="rId3"/>
          <a:stretch>
            <a:fillRect/>
          </a:stretch>
        </p:blipFill>
        <p:spPr>
          <a:xfrm>
            <a:off x="3118309" y="4060795"/>
            <a:ext cx="5630155" cy="2793441"/>
          </a:xfrm>
          <a:prstGeom prst="rect">
            <a:avLst/>
          </a:prstGeom>
          <a:ln w="28575">
            <a:solidFill>
              <a:srgbClr val="C00000"/>
            </a:solidFill>
          </a:ln>
        </p:spPr>
      </p:pic>
    </p:spTree>
    <p:extLst>
      <p:ext uri="{BB962C8B-B14F-4D97-AF65-F5344CB8AC3E}">
        <p14:creationId xmlns:p14="http://schemas.microsoft.com/office/powerpoint/2010/main" val="335977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DDA1D-38BB-DB59-9E60-A58078E32A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ACC0AF-0E41-9984-A2EA-20B275D517A8}"/>
              </a:ext>
            </a:extLst>
          </p:cNvPr>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11</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C3B981D6-3D0C-1BCE-F027-DAF5498188EA}"/>
              </a:ext>
            </a:extLst>
          </p:cNvPr>
          <p:cNvSpPr txBox="1"/>
          <p:nvPr/>
        </p:nvSpPr>
        <p:spPr>
          <a:xfrm>
            <a:off x="16064" y="1124744"/>
            <a:ext cx="9127936" cy="4201150"/>
          </a:xfrm>
          <a:prstGeom prst="rect">
            <a:avLst/>
          </a:prstGeom>
          <a:noFill/>
        </p:spPr>
        <p:txBody>
          <a:bodyPr wrap="square" rtlCol="0">
            <a:spAutoFit/>
          </a:bodyPr>
          <a:lstStyle/>
          <a:p>
            <a:pPr algn="ctr">
              <a:lnSpc>
                <a:spcPct val="150000"/>
              </a:lnSpc>
            </a:pPr>
            <a:r>
              <a:rPr lang="en-GB" b="1" dirty="0">
                <a:latin typeface="Arial" pitchFamily="34" charset="0"/>
                <a:cs typeface="Arial" pitchFamily="34" charset="0"/>
              </a:rPr>
              <a:t>PBD11</a:t>
            </a:r>
            <a:r>
              <a:rPr lang="en-GB" dirty="0">
                <a:latin typeface="Arial" pitchFamily="34" charset="0"/>
                <a:cs typeface="Arial" pitchFamily="34" charset="0"/>
              </a:rPr>
              <a:t> DECLARATION OF FINANCIAL SOLVENCY </a:t>
            </a:r>
          </a:p>
          <a:p>
            <a:pPr algn="ctr">
              <a:lnSpc>
                <a:spcPct val="150000"/>
              </a:lnSpc>
            </a:pPr>
            <a:r>
              <a:rPr lang="en-GB" dirty="0">
                <a:latin typeface="Arial" pitchFamily="34" charset="0"/>
                <a:cs typeface="Arial" pitchFamily="34" charset="0"/>
              </a:rPr>
              <a:t>AND BUSINESS RESCUE STATUS</a:t>
            </a:r>
          </a:p>
          <a:p>
            <a:pPr marL="285750" indent="-285750">
              <a:lnSpc>
                <a:spcPct val="150000"/>
              </a:lnSpc>
              <a:buFont typeface="Arial" panose="020B0604020202020204" pitchFamily="34" charset="0"/>
              <a:buChar char="•"/>
            </a:pPr>
            <a:r>
              <a:rPr lang="en-US" dirty="0">
                <a:latin typeface="Arial" pitchFamily="34" charset="0"/>
                <a:cs typeface="Arial" pitchFamily="34" charset="0"/>
              </a:rPr>
              <a:t>All bidders must declare its financial solvency and declare if in business rescue.</a:t>
            </a:r>
          </a:p>
          <a:p>
            <a:pPr marL="285750" indent="-285750">
              <a:lnSpc>
                <a:spcPct val="150000"/>
              </a:lnSpc>
              <a:buFont typeface="Arial" panose="020B0604020202020204" pitchFamily="34" charset="0"/>
              <a:buChar char="•"/>
            </a:pPr>
            <a:r>
              <a:rPr lang="en-US" dirty="0">
                <a:latin typeface="Arial" pitchFamily="34" charset="0"/>
                <a:cs typeface="Arial" pitchFamily="34" charset="0"/>
              </a:rPr>
              <a:t>Bidders that are under business rescue proceedings must disclose such status in their bid submission and provide a business rescue plan approved by the duly </a:t>
            </a:r>
            <a:r>
              <a:rPr lang="en-US" dirty="0" err="1">
                <a:latin typeface="Arial" pitchFamily="34" charset="0"/>
                <a:cs typeface="Arial" pitchFamily="34" charset="0"/>
              </a:rPr>
              <a:t>authorised</a:t>
            </a:r>
            <a:r>
              <a:rPr lang="en-US" dirty="0">
                <a:latin typeface="Arial" pitchFamily="34" charset="0"/>
                <a:cs typeface="Arial" pitchFamily="34" charset="0"/>
              </a:rPr>
              <a:t> business rescue practitioner, demonstrating the bidder’s continued operational and financial capacity to perform and fulfil the obligations of the contract.</a:t>
            </a:r>
            <a:endParaRPr lang="en-GB" b="1" dirty="0">
              <a:solidFill>
                <a:schemeClr val="accent2">
                  <a:lumMod val="75000"/>
                </a:schemeClr>
              </a:solidFill>
              <a:latin typeface="Arial" pitchFamily="34" charset="0"/>
              <a:cs typeface="Arial" pitchFamily="34" charset="0"/>
            </a:endParaRPr>
          </a:p>
          <a:p>
            <a:pPr>
              <a:lnSpc>
                <a:spcPct val="150000"/>
              </a:lnSpc>
            </a:pPr>
            <a:endParaRPr lang="en-GB" b="1" dirty="0">
              <a:solidFill>
                <a:schemeClr val="accent2">
                  <a:lumMod val="75000"/>
                </a:schemeClr>
              </a:solidFill>
              <a:latin typeface="Arial" pitchFamily="34" charset="0"/>
              <a:cs typeface="Arial" pitchFamily="34" charset="0"/>
            </a:endParaRPr>
          </a:p>
          <a:p>
            <a:pPr>
              <a:lnSpc>
                <a:spcPct val="150000"/>
              </a:lnSpc>
            </a:pPr>
            <a:endParaRPr lang="en-GB" b="1" dirty="0">
              <a:solidFill>
                <a:schemeClr val="accent2">
                  <a:lumMod val="75000"/>
                </a:schemeClr>
              </a:solidFill>
              <a:latin typeface="Arial" pitchFamily="34" charset="0"/>
              <a:cs typeface="Arial" pitchFamily="34" charset="0"/>
            </a:endParaRPr>
          </a:p>
          <a:p>
            <a:endParaRPr lang="en-GB" sz="2400" dirty="0">
              <a:solidFill>
                <a:schemeClr val="bg1">
                  <a:lumMod val="50000"/>
                </a:schemeClr>
              </a:solidFill>
              <a:latin typeface="Arial" pitchFamily="34" charset="0"/>
              <a:cs typeface="Arial" pitchFamily="34" charset="0"/>
            </a:endParaRPr>
          </a:p>
        </p:txBody>
      </p:sp>
      <p:sp>
        <p:nvSpPr>
          <p:cNvPr id="4" name="Rectangle 2">
            <a:extLst>
              <a:ext uri="{FF2B5EF4-FFF2-40B4-BE49-F238E27FC236}">
                <a16:creationId xmlns:a16="http://schemas.microsoft.com/office/drawing/2014/main" id="{B63EAB56-F643-6DDB-A5AB-7D156E1A7DAA}"/>
              </a:ext>
            </a:extLst>
          </p:cNvPr>
          <p:cNvSpPr txBox="1">
            <a:spLocks noChangeArrowheads="1"/>
          </p:cNvSpPr>
          <p:nvPr/>
        </p:nvSpPr>
        <p:spPr>
          <a:xfrm>
            <a:off x="107504" y="0"/>
            <a:ext cx="7128792"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400" i="0" u="none" strike="noStrike" kern="1200" cap="none" spc="0" normalizeH="0" baseline="0" noProof="0" dirty="0" err="1">
                <a:ln>
                  <a:noFill/>
                </a:ln>
                <a:solidFill>
                  <a:schemeClr val="bg1"/>
                </a:solidFill>
                <a:uLnTx/>
                <a:uFillTx/>
                <a:latin typeface="Arial" pitchFamily="34" charset="0"/>
                <a:ea typeface="+mj-ea"/>
                <a:cs typeface="Arial" pitchFamily="34" charset="0"/>
              </a:rPr>
              <a:t>Administ</a:t>
            </a:r>
            <a:r>
              <a:rPr lang="en-GB" sz="2400" dirty="0" err="1">
                <a:solidFill>
                  <a:schemeClr val="bg1"/>
                </a:solidFill>
                <a:latin typeface="Arial" pitchFamily="34" charset="0"/>
                <a:ea typeface="+mj-ea"/>
                <a:cs typeface="Arial" pitchFamily="34" charset="0"/>
              </a:rPr>
              <a:t>rative</a:t>
            </a:r>
            <a:r>
              <a:rPr lang="en-GB" sz="2400" dirty="0">
                <a:solidFill>
                  <a:schemeClr val="bg1"/>
                </a:solidFill>
                <a:latin typeface="Arial" pitchFamily="34" charset="0"/>
                <a:ea typeface="+mj-ea"/>
                <a:cs typeface="Arial" pitchFamily="34" charset="0"/>
              </a:rPr>
              <a:t> requirements (Phase I evaluation) Sec 7.6 of the SRCC</a:t>
            </a:r>
            <a:endPar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pic>
        <p:nvPicPr>
          <p:cNvPr id="6" name="Picture 5">
            <a:extLst>
              <a:ext uri="{FF2B5EF4-FFF2-40B4-BE49-F238E27FC236}">
                <a16:creationId xmlns:a16="http://schemas.microsoft.com/office/drawing/2014/main" id="{0FA9745D-09C8-68FE-A37C-7371598F367C}"/>
              </a:ext>
            </a:extLst>
          </p:cNvPr>
          <p:cNvPicPr>
            <a:picLocks noChangeAspect="1"/>
          </p:cNvPicPr>
          <p:nvPr/>
        </p:nvPicPr>
        <p:blipFill>
          <a:blip r:embed="rId3"/>
          <a:srcRect t="15105"/>
          <a:stretch>
            <a:fillRect/>
          </a:stretch>
        </p:blipFill>
        <p:spPr>
          <a:xfrm>
            <a:off x="179512" y="4184448"/>
            <a:ext cx="5112568" cy="2534907"/>
          </a:xfrm>
          <a:prstGeom prst="rect">
            <a:avLst/>
          </a:prstGeom>
          <a:solidFill>
            <a:srgbClr val="C00000"/>
          </a:solidFill>
          <a:ln w="28575">
            <a:solidFill>
              <a:srgbClr val="C00000"/>
            </a:solidFill>
          </a:ln>
        </p:spPr>
      </p:pic>
    </p:spTree>
    <p:extLst>
      <p:ext uri="{BB962C8B-B14F-4D97-AF65-F5344CB8AC3E}">
        <p14:creationId xmlns:p14="http://schemas.microsoft.com/office/powerpoint/2010/main" val="2095501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5E818-FE7C-42AC-A67C-62082D007E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5648C0-E37F-56B8-B7A6-BB2AF4DD36E4}"/>
              </a:ext>
            </a:extLst>
          </p:cNvPr>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12</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E630EEED-4C6A-7A18-15CD-D18378A54E41}"/>
              </a:ext>
            </a:extLst>
          </p:cNvPr>
          <p:cNvSpPr txBox="1"/>
          <p:nvPr/>
        </p:nvSpPr>
        <p:spPr>
          <a:xfrm>
            <a:off x="104325" y="1120676"/>
            <a:ext cx="9069829" cy="4616648"/>
          </a:xfrm>
          <a:prstGeom prst="rect">
            <a:avLst/>
          </a:prstGeom>
          <a:noFill/>
        </p:spPr>
        <p:txBody>
          <a:bodyPr wrap="square" rtlCol="0">
            <a:spAutoFit/>
          </a:bodyPr>
          <a:lstStyle/>
          <a:p>
            <a:pPr>
              <a:lnSpc>
                <a:spcPct val="150000"/>
              </a:lnSpc>
            </a:pPr>
            <a:r>
              <a:rPr lang="en-GB" dirty="0">
                <a:latin typeface="Arial" pitchFamily="34" charset="0"/>
                <a:cs typeface="Arial" pitchFamily="34" charset="0"/>
              </a:rPr>
              <a:t>Be registered on the NT Central Supplier Database (CSD)</a:t>
            </a:r>
          </a:p>
          <a:p>
            <a:pPr>
              <a:lnSpc>
                <a:spcPct val="150000"/>
              </a:lnSpc>
            </a:pPr>
            <a:r>
              <a:rPr lang="en-GB" dirty="0">
                <a:latin typeface="Arial" pitchFamily="34" charset="0"/>
                <a:cs typeface="Arial" pitchFamily="34" charset="0"/>
              </a:rPr>
              <a:t>Tax Compliance Status</a:t>
            </a:r>
          </a:p>
          <a:p>
            <a:pPr marL="285750" indent="-285750">
              <a:lnSpc>
                <a:spcPct val="150000"/>
              </a:lnSpc>
              <a:buFont typeface="Arial" panose="020B0604020202020204" pitchFamily="34" charset="0"/>
              <a:buChar char="•"/>
            </a:pPr>
            <a:r>
              <a:rPr lang="en-GB" dirty="0">
                <a:latin typeface="Arial" pitchFamily="34" charset="0"/>
                <a:cs typeface="Arial" pitchFamily="34" charset="0"/>
              </a:rPr>
              <a:t>Bidders must be Tax compliant throughout bid validity period. </a:t>
            </a:r>
          </a:p>
          <a:p>
            <a:pPr marL="285750" indent="-285750">
              <a:lnSpc>
                <a:spcPct val="150000"/>
              </a:lnSpc>
              <a:buFont typeface="Arial" panose="020B0604020202020204" pitchFamily="34" charset="0"/>
              <a:buChar char="•"/>
            </a:pPr>
            <a:r>
              <a:rPr lang="en-GB" dirty="0">
                <a:latin typeface="Arial" pitchFamily="34" charset="0"/>
                <a:cs typeface="Arial" pitchFamily="34" charset="0"/>
              </a:rPr>
              <a:t>Submit a tax clearance pin.</a:t>
            </a:r>
          </a:p>
          <a:p>
            <a:pPr>
              <a:lnSpc>
                <a:spcPct val="150000"/>
              </a:lnSpc>
            </a:pPr>
            <a:endParaRPr lang="en-GB" dirty="0">
              <a:latin typeface="Arial" pitchFamily="34" charset="0"/>
              <a:cs typeface="Arial" pitchFamily="34" charset="0"/>
            </a:endParaRPr>
          </a:p>
          <a:p>
            <a:pPr>
              <a:lnSpc>
                <a:spcPct val="150000"/>
              </a:lnSpc>
            </a:pPr>
            <a:r>
              <a:rPr lang="en-GB" b="1" dirty="0">
                <a:latin typeface="Arial" pitchFamily="34" charset="0"/>
                <a:cs typeface="Arial" pitchFamily="34" charset="0"/>
              </a:rPr>
              <a:t>Bid Submission Hardcopy (Set 1)</a:t>
            </a:r>
          </a:p>
          <a:p>
            <a:pPr marL="342900" indent="-342900">
              <a:lnSpc>
                <a:spcPct val="150000"/>
              </a:lnSpc>
              <a:buFont typeface="Arial" panose="020B0604020202020204" pitchFamily="34" charset="0"/>
              <a:buChar char="•"/>
            </a:pPr>
            <a:r>
              <a:rPr lang="en-GB" dirty="0">
                <a:latin typeface="Arial" pitchFamily="34" charset="0"/>
                <a:cs typeface="Arial" pitchFamily="34" charset="0"/>
              </a:rPr>
              <a:t>All documents must be signed.</a:t>
            </a:r>
          </a:p>
          <a:p>
            <a:pPr marL="342900" indent="-342900">
              <a:lnSpc>
                <a:spcPct val="150000"/>
              </a:lnSpc>
              <a:buFont typeface="Arial" panose="020B0604020202020204" pitchFamily="34" charset="0"/>
              <a:buChar char="•"/>
            </a:pPr>
            <a:r>
              <a:rPr lang="en-GB" dirty="0">
                <a:latin typeface="Arial" pitchFamily="34" charset="0"/>
                <a:cs typeface="Arial" pitchFamily="34" charset="0"/>
              </a:rPr>
              <a:t>Sequence in bid file as per checklist (Annexure A).</a:t>
            </a:r>
          </a:p>
          <a:p>
            <a:pPr marL="342900" indent="-342900">
              <a:lnSpc>
                <a:spcPct val="150000"/>
              </a:lnSpc>
              <a:buFont typeface="Arial" panose="020B0604020202020204" pitchFamily="34" charset="0"/>
              <a:buChar char="•"/>
            </a:pPr>
            <a:r>
              <a:rPr lang="en-GB" dirty="0">
                <a:latin typeface="Arial" pitchFamily="34" charset="0"/>
                <a:cs typeface="Arial" pitchFamily="34" charset="0"/>
              </a:rPr>
              <a:t>Separated by section tabs.</a:t>
            </a:r>
          </a:p>
          <a:p>
            <a:pPr marL="342900" indent="-342900">
              <a:lnSpc>
                <a:spcPct val="150000"/>
              </a:lnSpc>
              <a:buFont typeface="Arial" panose="020B0604020202020204" pitchFamily="34" charset="0"/>
              <a:buChar char="•"/>
            </a:pPr>
            <a:r>
              <a:rPr lang="en-GB" dirty="0">
                <a:latin typeface="Arial" pitchFamily="34" charset="0"/>
                <a:cs typeface="Arial" pitchFamily="34" charset="0"/>
              </a:rPr>
              <a:t>Ensure USB included in bid file (containing Set2 &amp; Set3)</a:t>
            </a:r>
          </a:p>
          <a:p>
            <a:endParaRPr lang="en-GB" sz="2400" dirty="0">
              <a:solidFill>
                <a:schemeClr val="bg1">
                  <a:lumMod val="50000"/>
                </a:schemeClr>
              </a:solidFill>
              <a:latin typeface="Arial" pitchFamily="34" charset="0"/>
              <a:cs typeface="Arial" pitchFamily="34" charset="0"/>
            </a:endParaRPr>
          </a:p>
        </p:txBody>
      </p:sp>
      <p:sp>
        <p:nvSpPr>
          <p:cNvPr id="4" name="Rectangle 2">
            <a:extLst>
              <a:ext uri="{FF2B5EF4-FFF2-40B4-BE49-F238E27FC236}">
                <a16:creationId xmlns:a16="http://schemas.microsoft.com/office/drawing/2014/main" id="{19A07739-1024-650E-8E2E-9FF2CCAF4C55}"/>
              </a:ext>
            </a:extLst>
          </p:cNvPr>
          <p:cNvSpPr txBox="1">
            <a:spLocks noChangeArrowheads="1"/>
          </p:cNvSpPr>
          <p:nvPr/>
        </p:nvSpPr>
        <p:spPr>
          <a:xfrm>
            <a:off x="107504" y="0"/>
            <a:ext cx="7128792"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400" i="0" u="none" strike="noStrike" kern="1200" cap="none" spc="0" normalizeH="0" baseline="0" noProof="0" dirty="0" err="1">
                <a:ln>
                  <a:noFill/>
                </a:ln>
                <a:solidFill>
                  <a:schemeClr val="bg1"/>
                </a:solidFill>
                <a:uLnTx/>
                <a:uFillTx/>
                <a:latin typeface="Arial" pitchFamily="34" charset="0"/>
                <a:ea typeface="+mj-ea"/>
                <a:cs typeface="Arial" pitchFamily="34" charset="0"/>
              </a:rPr>
              <a:t>Administ</a:t>
            </a:r>
            <a:r>
              <a:rPr lang="en-GB" sz="2400" dirty="0" err="1">
                <a:solidFill>
                  <a:schemeClr val="bg1"/>
                </a:solidFill>
                <a:latin typeface="Arial" pitchFamily="34" charset="0"/>
                <a:ea typeface="+mj-ea"/>
                <a:cs typeface="Arial" pitchFamily="34" charset="0"/>
              </a:rPr>
              <a:t>rative</a:t>
            </a:r>
            <a:r>
              <a:rPr lang="en-GB" sz="2400" dirty="0">
                <a:solidFill>
                  <a:schemeClr val="bg1"/>
                </a:solidFill>
                <a:latin typeface="Arial" pitchFamily="34" charset="0"/>
                <a:ea typeface="+mj-ea"/>
                <a:cs typeface="Arial" pitchFamily="34" charset="0"/>
              </a:rPr>
              <a:t> requirements (Phase I evaluation) Sec 7 of the SRCC</a:t>
            </a:r>
            <a:endPar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050390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C88A3-143A-1D82-90F1-4BE5C1023CF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DDE453B-86D7-DA43-E289-6570B18CE04F}"/>
              </a:ext>
            </a:extLst>
          </p:cNvPr>
          <p:cNvSpPr txBox="1"/>
          <p:nvPr/>
        </p:nvSpPr>
        <p:spPr>
          <a:xfrm>
            <a:off x="0" y="116632"/>
            <a:ext cx="7308304" cy="830997"/>
          </a:xfrm>
          <a:prstGeom prst="rect">
            <a:avLst/>
          </a:prstGeom>
          <a:noFill/>
        </p:spPr>
        <p:txBody>
          <a:bodyPr wrap="square">
            <a:sp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a:solidFill>
                  <a:schemeClr val="bg1"/>
                </a:solidFill>
                <a:latin typeface="Arial" pitchFamily="34" charset="0"/>
                <a:ea typeface="+mj-ea"/>
                <a:cs typeface="Arial" pitchFamily="34" charset="0"/>
              </a:rPr>
              <a:t>Administrative requirements</a:t>
            </a:r>
            <a:r>
              <a:rPr lang="en-GB" sz="2400" dirty="0">
                <a:solidFill>
                  <a:schemeClr val="bg1"/>
                </a:solidFill>
                <a:latin typeface="Arial" pitchFamily="34" charset="0"/>
                <a:cs typeface="Arial" pitchFamily="34" charset="0"/>
              </a:rPr>
              <a:t> : Joint Venture/Consortium/Partnerships (7.13)</a:t>
            </a:r>
            <a:endPar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23A77AB7-1B6D-7B43-25E8-7670A3EEDAE9}"/>
              </a:ext>
            </a:extLst>
          </p:cNvPr>
          <p:cNvSpPr txBox="1"/>
          <p:nvPr/>
        </p:nvSpPr>
        <p:spPr>
          <a:xfrm>
            <a:off x="0" y="1124744"/>
            <a:ext cx="9144000" cy="6135013"/>
          </a:xfrm>
          <a:prstGeom prst="rect">
            <a:avLst/>
          </a:prstGeom>
          <a:solidFill>
            <a:schemeClr val="bg1"/>
          </a:solidFill>
        </p:spPr>
        <p:txBody>
          <a:bodyPr wrap="square">
            <a:spAutoFit/>
          </a:bodyPr>
          <a:lstStyle/>
          <a:p>
            <a:pPr marL="228600">
              <a:lnSpc>
                <a:spcPct val="150000"/>
              </a:lnSpc>
            </a:pPr>
            <a:r>
              <a:rPr lang="en-GB" b="1" dirty="0">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rPr>
              <a:t>In the case of a </a:t>
            </a:r>
            <a:r>
              <a:rPr lang="en-GB" b="1" kern="1200"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Consortium, Joint Venture (Incorporated or Unincorporated), and or Partnership an agreement is required </a:t>
            </a:r>
          </a:p>
          <a:p>
            <a:pPr marL="228600">
              <a:lnSpc>
                <a:spcPct val="150000"/>
              </a:lnSpc>
            </a:pPr>
            <a:endParaRPr lang="en-GB" sz="1000" b="1" kern="1200"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228600">
              <a:lnSpc>
                <a:spcPct val="150000"/>
              </a:lnSpc>
            </a:pPr>
            <a:r>
              <a:rPr lang="en-GB" b="1" dirty="0">
                <a:latin typeface="Arial" panose="020B0604020202020204" pitchFamily="34" charset="0"/>
                <a:cs typeface="Arial" panose="020B0604020202020204" pitchFamily="34" charset="0"/>
              </a:rPr>
              <a:t>If the bidder is not the applicant as required in section 8.2 </a:t>
            </a:r>
          </a:p>
          <a:p>
            <a:pPr marL="228600">
              <a:lnSpc>
                <a:spcPct val="150000"/>
              </a:lnSpc>
            </a:pPr>
            <a:r>
              <a:rPr lang="en-GB" b="1" dirty="0">
                <a:latin typeface="Arial" panose="020B0604020202020204" pitchFamily="34" charset="0"/>
                <a:cs typeface="Arial" panose="020B0604020202020204" pitchFamily="34" charset="0"/>
              </a:rPr>
              <a:t>a signed agreement between the bidder and the applicant must be included in the bid submission. </a:t>
            </a:r>
          </a:p>
          <a:p>
            <a:pPr marL="228600">
              <a:lnSpc>
                <a:spcPct val="150000"/>
              </a:lnSpc>
            </a:pPr>
            <a:endParaRPr lang="en-GB" sz="600" b="1" dirty="0">
              <a:latin typeface="Arial" panose="020B0604020202020204" pitchFamily="34" charset="0"/>
              <a:cs typeface="Arial" panose="020B0604020202020204" pitchFamily="34" charset="0"/>
            </a:endParaRPr>
          </a:p>
          <a:p>
            <a:pPr marL="228600">
              <a:lnSpc>
                <a:spcPct val="150000"/>
              </a:lnSpc>
            </a:pPr>
            <a:r>
              <a:rPr lang="en-GB" dirty="0">
                <a:latin typeface="Arial" panose="020B0604020202020204" pitchFamily="34" charset="0"/>
                <a:cs typeface="Arial" panose="020B0604020202020204" pitchFamily="34" charset="0"/>
              </a:rPr>
              <a:t>This applies in the following cases:</a:t>
            </a:r>
            <a:endParaRPr lang="en-ZA" dirty="0">
              <a:latin typeface="Arial" panose="020B0604020202020204" pitchFamily="34" charset="0"/>
              <a:cs typeface="Arial" panose="020B0604020202020204" pitchFamily="34" charset="0"/>
            </a:endParaRPr>
          </a:p>
          <a:p>
            <a:pPr marL="571500" lvl="0" indent="-342900">
              <a:lnSpc>
                <a:spcPct val="150000"/>
              </a:lnSpc>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The bidder is not the applicant on the MRC, but both the bidder and the applicant are </a:t>
            </a:r>
            <a:r>
              <a:rPr lang="en-GB" b="1" dirty="0">
                <a:solidFill>
                  <a:srgbClr val="000000"/>
                </a:solidFill>
                <a:latin typeface="Arial" panose="020B0604020202020204" pitchFamily="34" charset="0"/>
                <a:cs typeface="Arial" panose="020B0604020202020204" pitchFamily="34" charset="0"/>
              </a:rPr>
              <a:t>subsidiaries of a single legal entity </a:t>
            </a:r>
            <a:r>
              <a:rPr lang="en-GB" dirty="0">
                <a:solidFill>
                  <a:srgbClr val="000000"/>
                </a:solidFill>
                <a:latin typeface="Arial" panose="020B0604020202020204" pitchFamily="34" charset="0"/>
                <a:cs typeface="Arial" panose="020B0604020202020204" pitchFamily="34" charset="0"/>
              </a:rPr>
              <a:t>(same parent company).</a:t>
            </a:r>
          </a:p>
          <a:p>
            <a:pPr marL="228600" lvl="0">
              <a:lnSpc>
                <a:spcPct val="150000"/>
              </a:lnSpc>
            </a:pPr>
            <a:endParaRPr lang="en-ZA" sz="400" dirty="0">
              <a:solidFill>
                <a:srgbClr val="000000"/>
              </a:solidFill>
              <a:latin typeface="Arial" panose="020B0604020202020204" pitchFamily="34" charset="0"/>
              <a:cs typeface="Arial" panose="020B0604020202020204" pitchFamily="34" charset="0"/>
            </a:endParaRPr>
          </a:p>
          <a:p>
            <a:pPr marL="571500" lvl="0" indent="-342900">
              <a:lnSpc>
                <a:spcPct val="150000"/>
              </a:lnSpc>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The bidder is not the applicant on the MRC, but either the bidder or the applicant is </a:t>
            </a:r>
            <a:r>
              <a:rPr lang="en-GB" b="1" dirty="0">
                <a:solidFill>
                  <a:srgbClr val="000000"/>
                </a:solidFill>
                <a:latin typeface="Arial" panose="020B0604020202020204" pitchFamily="34" charset="0"/>
                <a:cs typeface="Arial" panose="020B0604020202020204" pitchFamily="34" charset="0"/>
              </a:rPr>
              <a:t>fully or partially owned by the other</a:t>
            </a:r>
            <a:r>
              <a:rPr lang="en-GB" dirty="0">
                <a:solidFill>
                  <a:srgbClr val="000000"/>
                </a:solidFill>
                <a:latin typeface="Arial" panose="020B0604020202020204" pitchFamily="34" charset="0"/>
                <a:cs typeface="Arial" panose="020B0604020202020204" pitchFamily="34" charset="0"/>
              </a:rPr>
              <a:t>.</a:t>
            </a:r>
          </a:p>
          <a:p>
            <a:pPr marL="228600" lvl="0">
              <a:lnSpc>
                <a:spcPct val="150000"/>
              </a:lnSpc>
            </a:pPr>
            <a:endParaRPr lang="en-GB" sz="900" dirty="0">
              <a:solidFill>
                <a:srgbClr val="000000"/>
              </a:solidFill>
              <a:latin typeface="Arial" panose="020B0604020202020204" pitchFamily="34" charset="0"/>
              <a:cs typeface="Arial" panose="020B0604020202020204" pitchFamily="34" charset="0"/>
            </a:endParaRPr>
          </a:p>
          <a:p>
            <a:pPr marL="571500" lvl="0" indent="-342900">
              <a:lnSpc>
                <a:spcPct val="150000"/>
              </a:lnSpc>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The bidder is not the applicant on the MRC, but the bidder and the applicant are </a:t>
            </a:r>
            <a:r>
              <a:rPr lang="en-GB" b="1" dirty="0">
                <a:solidFill>
                  <a:srgbClr val="000000"/>
                </a:solidFill>
                <a:latin typeface="Arial" panose="020B0604020202020204" pitchFamily="34" charset="0"/>
                <a:cs typeface="Arial" panose="020B0604020202020204" pitchFamily="34" charset="0"/>
              </a:rPr>
              <a:t>part of a technology transfer </a:t>
            </a:r>
            <a:r>
              <a:rPr lang="en-GB" dirty="0">
                <a:solidFill>
                  <a:srgbClr val="000000"/>
                </a:solidFill>
                <a:latin typeface="Arial" panose="020B0604020202020204" pitchFamily="34" charset="0"/>
                <a:cs typeface="Arial" panose="020B0604020202020204" pitchFamily="34" charset="0"/>
              </a:rPr>
              <a:t>arrangement.</a:t>
            </a:r>
          </a:p>
          <a:p>
            <a:pPr marL="571500" lvl="0" indent="-342900">
              <a:lnSpc>
                <a:spcPct val="150000"/>
              </a:lnSpc>
              <a:buFont typeface="Arial" panose="020B0604020202020204" pitchFamily="34" charset="0"/>
              <a:buChar char="•"/>
            </a:pPr>
            <a:endParaRPr lang="en-GB"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8875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072FFA-14B6-7CFE-9BC4-FD5DDAE43FDD}"/>
              </a:ext>
            </a:extLst>
          </p:cNvPr>
          <p:cNvSpPr txBox="1"/>
          <p:nvPr/>
        </p:nvSpPr>
        <p:spPr>
          <a:xfrm>
            <a:off x="5724128" y="1340768"/>
            <a:ext cx="3024336" cy="2617511"/>
          </a:xfrm>
          <a:prstGeom prst="rect">
            <a:avLst/>
          </a:prstGeom>
          <a:noFill/>
        </p:spPr>
        <p:txBody>
          <a:bodyPr wrap="square">
            <a:spAutoFit/>
          </a:bodyPr>
          <a:lstStyle/>
          <a:p>
            <a:pPr lvl="1">
              <a:lnSpc>
                <a:spcPct val="150000"/>
              </a:lnSpc>
              <a:spcBef>
                <a:spcPts val="600"/>
              </a:spcBef>
            </a:pPr>
            <a:r>
              <a:rPr lang="en-GB"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r>
              <a:rPr lang="en-ZA"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 bidder is not the applicant on the MRC,</a:t>
            </a:r>
          </a:p>
          <a:p>
            <a:pPr lvl="1">
              <a:lnSpc>
                <a:spcPct val="150000"/>
              </a:lnSpc>
              <a:spcBef>
                <a:spcPts val="600"/>
              </a:spcBef>
            </a:pPr>
            <a:r>
              <a:rPr lang="en-ZA"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but </a:t>
            </a:r>
            <a:r>
              <a:rPr lang="en-ZA"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bidder and the applicant are subsidiaries of a single legal entity (same parent company)</a:t>
            </a:r>
            <a:endParaRPr lang="en-ZA"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19" name="Group 18">
            <a:extLst>
              <a:ext uri="{FF2B5EF4-FFF2-40B4-BE49-F238E27FC236}">
                <a16:creationId xmlns:a16="http://schemas.microsoft.com/office/drawing/2014/main" id="{61B6459E-B4FA-DDAA-CB3E-8F27294E0326}"/>
              </a:ext>
            </a:extLst>
          </p:cNvPr>
          <p:cNvGrpSpPr/>
          <p:nvPr/>
        </p:nvGrpSpPr>
        <p:grpSpPr>
          <a:xfrm>
            <a:off x="516136" y="1369343"/>
            <a:ext cx="4727848" cy="4341933"/>
            <a:chOff x="1948712" y="1318849"/>
            <a:chExt cx="4727848" cy="4341933"/>
          </a:xfrm>
        </p:grpSpPr>
        <p:graphicFrame>
          <p:nvGraphicFramePr>
            <p:cNvPr id="11" name="Diagram 10">
              <a:extLst>
                <a:ext uri="{FF2B5EF4-FFF2-40B4-BE49-F238E27FC236}">
                  <a16:creationId xmlns:a16="http://schemas.microsoft.com/office/drawing/2014/main" id="{BC28AA20-75AA-9D9E-D4F0-06A4D57B674B}"/>
                </a:ext>
              </a:extLst>
            </p:cNvPr>
            <p:cNvGraphicFramePr/>
            <p:nvPr>
              <p:extLst>
                <p:ext uri="{D42A27DB-BD31-4B8C-83A1-F6EECF244321}">
                  <p14:modId xmlns:p14="http://schemas.microsoft.com/office/powerpoint/2010/main" val="61748602"/>
                </p:ext>
              </p:extLst>
            </p:nvPr>
          </p:nvGraphicFramePr>
          <p:xfrm>
            <a:off x="1948712" y="1318849"/>
            <a:ext cx="4727848" cy="4341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Arrow: Right 11">
              <a:extLst>
                <a:ext uri="{FF2B5EF4-FFF2-40B4-BE49-F238E27FC236}">
                  <a16:creationId xmlns:a16="http://schemas.microsoft.com/office/drawing/2014/main" id="{76C57B27-7E51-7B39-89D5-8E1990CF0F07}"/>
                </a:ext>
              </a:extLst>
            </p:cNvPr>
            <p:cNvSpPr/>
            <p:nvPr/>
          </p:nvSpPr>
          <p:spPr>
            <a:xfrm rot="2622376">
              <a:off x="3330404" y="2852936"/>
              <a:ext cx="504056" cy="360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Arrow: Right 12">
              <a:extLst>
                <a:ext uri="{FF2B5EF4-FFF2-40B4-BE49-F238E27FC236}">
                  <a16:creationId xmlns:a16="http://schemas.microsoft.com/office/drawing/2014/main" id="{0DF52C3E-7A58-4054-037C-375C508F0EDF}"/>
                </a:ext>
              </a:extLst>
            </p:cNvPr>
            <p:cNvSpPr/>
            <p:nvPr/>
          </p:nvSpPr>
          <p:spPr>
            <a:xfrm rot="7796338">
              <a:off x="5030755" y="2881513"/>
              <a:ext cx="504056" cy="360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Arrow: Right 14">
              <a:extLst>
                <a:ext uri="{FF2B5EF4-FFF2-40B4-BE49-F238E27FC236}">
                  <a16:creationId xmlns:a16="http://schemas.microsoft.com/office/drawing/2014/main" id="{98A8FE96-5BCA-FB22-EA44-42CCF2985738}"/>
                </a:ext>
              </a:extLst>
            </p:cNvPr>
            <p:cNvSpPr/>
            <p:nvPr/>
          </p:nvSpPr>
          <p:spPr>
            <a:xfrm rot="5400000">
              <a:off x="4187745" y="4493889"/>
              <a:ext cx="504056" cy="360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2" name="TextBox 1">
            <a:extLst>
              <a:ext uri="{FF2B5EF4-FFF2-40B4-BE49-F238E27FC236}">
                <a16:creationId xmlns:a16="http://schemas.microsoft.com/office/drawing/2014/main" id="{35D6CB2C-7E34-CA78-EDB4-19E5E643D9B4}"/>
              </a:ext>
            </a:extLst>
          </p:cNvPr>
          <p:cNvSpPr txBox="1"/>
          <p:nvPr/>
        </p:nvSpPr>
        <p:spPr>
          <a:xfrm>
            <a:off x="0" y="202763"/>
            <a:ext cx="7308304" cy="461665"/>
          </a:xfrm>
          <a:prstGeom prst="rect">
            <a:avLst/>
          </a:prstGeom>
          <a:noFill/>
        </p:spPr>
        <p:txBody>
          <a:bodyPr wrap="square">
            <a:sp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dirty="0">
                <a:solidFill>
                  <a:schemeClr val="bg1"/>
                </a:solidFill>
                <a:latin typeface="Arial" pitchFamily="34" charset="0"/>
                <a:ea typeface="+mj-ea"/>
                <a:cs typeface="Arial" pitchFamily="34" charset="0"/>
              </a:rPr>
              <a:t>The bidder is not the applicant but….</a:t>
            </a:r>
            <a:endPar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759427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503292-08A7-271A-4A49-DE177F7E26BE}"/>
              </a:ext>
            </a:extLst>
          </p:cNvPr>
          <p:cNvSpPr txBox="1"/>
          <p:nvPr/>
        </p:nvSpPr>
        <p:spPr>
          <a:xfrm>
            <a:off x="6151804" y="1633880"/>
            <a:ext cx="2877940" cy="2263568"/>
          </a:xfrm>
          <a:prstGeom prst="rect">
            <a:avLst/>
          </a:prstGeom>
          <a:noFill/>
        </p:spPr>
        <p:txBody>
          <a:bodyPr wrap="square">
            <a:spAutoFit/>
          </a:bodyPr>
          <a:lstStyle/>
          <a:p>
            <a:pPr marL="0" lvl="1">
              <a:lnSpc>
                <a:spcPct val="150000"/>
              </a:lnSpc>
            </a:pPr>
            <a:r>
              <a:rPr lang="en-GB" dirty="0">
                <a:effectLst/>
                <a:latin typeface="Calibri" panose="020F0502020204030204" pitchFamily="34" charset="0"/>
                <a:ea typeface="Times New Roman" panose="02020603050405020304" pitchFamily="18" charset="0"/>
                <a:cs typeface="Times New Roman" panose="02020603050405020304" pitchFamily="18" charset="0"/>
              </a:rPr>
              <a:t>The bidder is not the applicant on the MRC,</a:t>
            </a:r>
          </a:p>
          <a:p>
            <a:pPr marL="0" lvl="1">
              <a:lnSpc>
                <a:spcPct val="150000"/>
              </a:lnSpc>
            </a:pPr>
            <a:endParaRPr lang="en-GB" sz="600" dirty="0">
              <a:latin typeface="Calibri" panose="020F0502020204030204" pitchFamily="34" charset="0"/>
              <a:ea typeface="Times New Roman" panose="02020603050405020304" pitchFamily="18" charset="0"/>
              <a:cs typeface="Times New Roman" panose="02020603050405020304" pitchFamily="18" charset="0"/>
            </a:endParaRPr>
          </a:p>
          <a:p>
            <a:pPr marL="0" lvl="1">
              <a:lnSpc>
                <a:spcPct val="150000"/>
              </a:lnSpc>
            </a:pPr>
            <a:r>
              <a:rPr lang="en-GB" dirty="0">
                <a:effectLst/>
                <a:latin typeface="Calibri" panose="020F0502020204030204" pitchFamily="34" charset="0"/>
                <a:ea typeface="Times New Roman" panose="02020603050405020304" pitchFamily="18" charset="0"/>
                <a:cs typeface="Times New Roman" panose="02020603050405020304" pitchFamily="18" charset="0"/>
              </a:rPr>
              <a:t> </a:t>
            </a:r>
            <a:r>
              <a:rPr lang="en-GB" b="1" dirty="0">
                <a:effectLst/>
                <a:latin typeface="Calibri" panose="020F0502020204030204" pitchFamily="34" charset="0"/>
                <a:ea typeface="Times New Roman" panose="02020603050405020304" pitchFamily="18" charset="0"/>
                <a:cs typeface="Times New Roman" panose="02020603050405020304" pitchFamily="18" charset="0"/>
              </a:rPr>
              <a:t>but</a:t>
            </a:r>
            <a:r>
              <a:rPr lang="en-GB" dirty="0">
                <a:effectLst/>
                <a:latin typeface="Calibri" panose="020F0502020204030204" pitchFamily="34" charset="0"/>
                <a:ea typeface="Times New Roman" panose="02020603050405020304" pitchFamily="18" charset="0"/>
                <a:cs typeface="Times New Roman" panose="02020603050405020304" pitchFamily="18" charset="0"/>
              </a:rPr>
              <a:t> either the bidder or the applicant is fully or partially owned by the other.</a:t>
            </a:r>
            <a:endParaRPr lang="en-ZA"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40DCC164-844C-9CCB-A149-8851DB124107}"/>
              </a:ext>
            </a:extLst>
          </p:cNvPr>
          <p:cNvGrpSpPr/>
          <p:nvPr/>
        </p:nvGrpSpPr>
        <p:grpSpPr>
          <a:xfrm>
            <a:off x="327205" y="1215394"/>
            <a:ext cx="4727848" cy="4900398"/>
            <a:chOff x="1948712" y="1903006"/>
            <a:chExt cx="4727848" cy="3757776"/>
          </a:xfrm>
        </p:grpSpPr>
        <p:graphicFrame>
          <p:nvGraphicFramePr>
            <p:cNvPr id="6" name="Diagram 5">
              <a:extLst>
                <a:ext uri="{FF2B5EF4-FFF2-40B4-BE49-F238E27FC236}">
                  <a16:creationId xmlns:a16="http://schemas.microsoft.com/office/drawing/2014/main" id="{068EDA19-6400-7F68-E5C5-5F3ED7DAA24E}"/>
                </a:ext>
              </a:extLst>
            </p:cNvPr>
            <p:cNvGraphicFramePr/>
            <p:nvPr>
              <p:extLst>
                <p:ext uri="{D42A27DB-BD31-4B8C-83A1-F6EECF244321}">
                  <p14:modId xmlns:p14="http://schemas.microsoft.com/office/powerpoint/2010/main" val="1918346971"/>
                </p:ext>
              </p:extLst>
            </p:nvPr>
          </p:nvGraphicFramePr>
          <p:xfrm>
            <a:off x="1948712" y="1903006"/>
            <a:ext cx="4727848" cy="3757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rrow: Right 6">
              <a:extLst>
                <a:ext uri="{FF2B5EF4-FFF2-40B4-BE49-F238E27FC236}">
                  <a16:creationId xmlns:a16="http://schemas.microsoft.com/office/drawing/2014/main" id="{8AF2B369-70DC-B20E-E23E-84038A6AE5F7}"/>
                </a:ext>
              </a:extLst>
            </p:cNvPr>
            <p:cNvSpPr/>
            <p:nvPr/>
          </p:nvSpPr>
          <p:spPr>
            <a:xfrm rot="5400000">
              <a:off x="4153542" y="3189299"/>
              <a:ext cx="414868" cy="3600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15" name="Group 14">
            <a:extLst>
              <a:ext uri="{FF2B5EF4-FFF2-40B4-BE49-F238E27FC236}">
                <a16:creationId xmlns:a16="http://schemas.microsoft.com/office/drawing/2014/main" id="{2938370F-0016-EC51-BE54-E1B3071EECD7}"/>
              </a:ext>
            </a:extLst>
          </p:cNvPr>
          <p:cNvGrpSpPr/>
          <p:nvPr/>
        </p:nvGrpSpPr>
        <p:grpSpPr>
          <a:xfrm>
            <a:off x="2532242" y="1860751"/>
            <a:ext cx="3251554" cy="2675273"/>
            <a:chOff x="2532242" y="1860751"/>
            <a:chExt cx="3251554" cy="2675273"/>
          </a:xfrm>
        </p:grpSpPr>
        <p:sp>
          <p:nvSpPr>
            <p:cNvPr id="12" name="Arrow: Bent-Up 11">
              <a:extLst>
                <a:ext uri="{FF2B5EF4-FFF2-40B4-BE49-F238E27FC236}">
                  <a16:creationId xmlns:a16="http://schemas.microsoft.com/office/drawing/2014/main" id="{BDF2CFC3-CB4F-5C66-7DA3-72C88B71C645}"/>
                </a:ext>
              </a:extLst>
            </p:cNvPr>
            <p:cNvSpPr/>
            <p:nvPr/>
          </p:nvSpPr>
          <p:spPr>
            <a:xfrm rot="16200000" flipH="1">
              <a:off x="4694597" y="3047541"/>
              <a:ext cx="678942" cy="1236105"/>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Arrow: Bent-Up 10">
              <a:extLst>
                <a:ext uri="{FF2B5EF4-FFF2-40B4-BE49-F238E27FC236}">
                  <a16:creationId xmlns:a16="http://schemas.microsoft.com/office/drawing/2014/main" id="{D9D4B5F4-18DB-328F-2108-3BA68D1068C8}"/>
                </a:ext>
              </a:extLst>
            </p:cNvPr>
            <p:cNvSpPr/>
            <p:nvPr/>
          </p:nvSpPr>
          <p:spPr>
            <a:xfrm rot="10800000" flipH="1">
              <a:off x="4998489" y="1860751"/>
              <a:ext cx="785307" cy="1809826"/>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Arrow: Right 12">
              <a:extLst>
                <a:ext uri="{FF2B5EF4-FFF2-40B4-BE49-F238E27FC236}">
                  <a16:creationId xmlns:a16="http://schemas.microsoft.com/office/drawing/2014/main" id="{09A2ED84-903F-6543-3112-4A53E61A42AB}"/>
                </a:ext>
              </a:extLst>
            </p:cNvPr>
            <p:cNvSpPr/>
            <p:nvPr/>
          </p:nvSpPr>
          <p:spPr>
            <a:xfrm rot="5400000">
              <a:off x="2462384" y="2035391"/>
              <a:ext cx="499757" cy="3600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Arrow: Right 13">
              <a:extLst>
                <a:ext uri="{FF2B5EF4-FFF2-40B4-BE49-F238E27FC236}">
                  <a16:creationId xmlns:a16="http://schemas.microsoft.com/office/drawing/2014/main" id="{2770DE2D-AB95-15B0-9260-7ED1E99E9C08}"/>
                </a:ext>
              </a:extLst>
            </p:cNvPr>
            <p:cNvSpPr/>
            <p:nvPr/>
          </p:nvSpPr>
          <p:spPr>
            <a:xfrm rot="5400000">
              <a:off x="2488445" y="4106125"/>
              <a:ext cx="499757" cy="3600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4" name="TextBox 3">
            <a:extLst>
              <a:ext uri="{FF2B5EF4-FFF2-40B4-BE49-F238E27FC236}">
                <a16:creationId xmlns:a16="http://schemas.microsoft.com/office/drawing/2014/main" id="{B56922BB-D40B-25D1-A0E7-77A3C20E2D45}"/>
              </a:ext>
            </a:extLst>
          </p:cNvPr>
          <p:cNvSpPr txBox="1"/>
          <p:nvPr/>
        </p:nvSpPr>
        <p:spPr>
          <a:xfrm>
            <a:off x="0" y="202763"/>
            <a:ext cx="7308304" cy="461665"/>
          </a:xfrm>
          <a:prstGeom prst="rect">
            <a:avLst/>
          </a:prstGeom>
          <a:noFill/>
        </p:spPr>
        <p:txBody>
          <a:bodyPr wrap="square">
            <a:sp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dirty="0">
                <a:solidFill>
                  <a:schemeClr val="bg1"/>
                </a:solidFill>
                <a:latin typeface="Arial" pitchFamily="34" charset="0"/>
                <a:ea typeface="+mj-ea"/>
                <a:cs typeface="Arial" pitchFamily="34" charset="0"/>
              </a:rPr>
              <a:t>The bidder is not the applicant but….</a:t>
            </a:r>
            <a:endPar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293998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346B5F2A-8823-F7B8-4371-1A31598537CA}"/>
              </a:ext>
            </a:extLst>
          </p:cNvPr>
          <p:cNvSpPr/>
          <p:nvPr/>
        </p:nvSpPr>
        <p:spPr>
          <a:xfrm>
            <a:off x="1115616" y="2264283"/>
            <a:ext cx="3600400" cy="1080120"/>
          </a:xfrm>
          <a:prstGeom prst="roundRect">
            <a:avLst/>
          </a:prstGeom>
          <a:solidFill>
            <a:schemeClr val="accent5">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t>Technology transfer agreement</a:t>
            </a:r>
          </a:p>
          <a:p>
            <a:pPr algn="ctr"/>
            <a:r>
              <a:rPr lang="en-ZA" dirty="0"/>
              <a:t> – In Progress</a:t>
            </a:r>
          </a:p>
        </p:txBody>
      </p:sp>
      <p:sp>
        <p:nvSpPr>
          <p:cNvPr id="57" name="Rectangle 2">
            <a:extLst>
              <a:ext uri="{FF2B5EF4-FFF2-40B4-BE49-F238E27FC236}">
                <a16:creationId xmlns:a16="http://schemas.microsoft.com/office/drawing/2014/main" id="{0AEA9D82-A4C8-2557-16C8-2EEC302D3E19}"/>
              </a:ext>
            </a:extLst>
          </p:cNvPr>
          <p:cNvSpPr txBox="1">
            <a:spLocks noChangeArrowheads="1"/>
          </p:cNvSpPr>
          <p:nvPr/>
        </p:nvSpPr>
        <p:spPr>
          <a:xfrm>
            <a:off x="-24342" y="332656"/>
            <a:ext cx="7524328" cy="369332"/>
          </a:xfrm>
          <a:prstGeom prst="rect">
            <a:avLst/>
          </a:prstGeom>
        </p:spPr>
        <p:txBody>
          <a:bodyPr tIns="45720" rIns="91440" bIns="45720" anchor="ctr">
            <a:noAutofit/>
          </a:bodyPr>
          <a:lstStyle/>
          <a:p>
            <a:pPr marL="457200">
              <a:lnSpc>
                <a:spcPct val="150000"/>
              </a:lnSpc>
            </a:pPr>
            <a:endParaRPr lang="en-ZA" sz="2000" dirty="0">
              <a:solidFill>
                <a:schemeClr val="bg1"/>
              </a:solidFill>
              <a:latin typeface="Arial" panose="020B0604020202020204" pitchFamily="34" charset="0"/>
            </a:endParaRPr>
          </a:p>
        </p:txBody>
      </p:sp>
      <p:sp>
        <p:nvSpPr>
          <p:cNvPr id="3" name="TextBox 2">
            <a:extLst>
              <a:ext uri="{FF2B5EF4-FFF2-40B4-BE49-F238E27FC236}">
                <a16:creationId xmlns:a16="http://schemas.microsoft.com/office/drawing/2014/main" id="{4F5802FA-40FD-425C-E5B1-781D63EDD995}"/>
              </a:ext>
            </a:extLst>
          </p:cNvPr>
          <p:cNvSpPr txBox="1"/>
          <p:nvPr/>
        </p:nvSpPr>
        <p:spPr>
          <a:xfrm>
            <a:off x="5609638" y="1606717"/>
            <a:ext cx="3123173" cy="2619307"/>
          </a:xfrm>
          <a:prstGeom prst="rect">
            <a:avLst/>
          </a:prstGeom>
          <a:noFill/>
        </p:spPr>
        <p:txBody>
          <a:bodyPr wrap="square">
            <a:spAutoFit/>
          </a:bodyPr>
          <a:lstStyle/>
          <a:p>
            <a:pPr lvl="1">
              <a:lnSpc>
                <a:spcPct val="150000"/>
              </a:lnSpc>
              <a:spcAft>
                <a:spcPts val="600"/>
              </a:spcAft>
            </a:pPr>
            <a:r>
              <a:rPr lang="en-ZA"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bidder is not the applicant on the MRC, </a:t>
            </a:r>
          </a:p>
          <a:p>
            <a:pPr lvl="1">
              <a:lnSpc>
                <a:spcPct val="150000"/>
              </a:lnSpc>
              <a:spcAft>
                <a:spcPts val="600"/>
              </a:spcAft>
            </a:pPr>
            <a:r>
              <a:rPr lang="en-ZA"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but</a:t>
            </a:r>
            <a:r>
              <a:rPr lang="en-ZA"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the bidder and the applicant are part of a technology transfer arrangement.</a:t>
            </a:r>
          </a:p>
        </p:txBody>
      </p:sp>
      <p:sp>
        <p:nvSpPr>
          <p:cNvPr id="31" name="Rectangle: Rounded Corners 30">
            <a:extLst>
              <a:ext uri="{FF2B5EF4-FFF2-40B4-BE49-F238E27FC236}">
                <a16:creationId xmlns:a16="http://schemas.microsoft.com/office/drawing/2014/main" id="{D8C353F4-AC9C-14EE-4F4C-DC4ED3326841}"/>
              </a:ext>
            </a:extLst>
          </p:cNvPr>
          <p:cNvSpPr/>
          <p:nvPr/>
        </p:nvSpPr>
        <p:spPr>
          <a:xfrm>
            <a:off x="467544" y="1268575"/>
            <a:ext cx="2304256" cy="1080120"/>
          </a:xfrm>
          <a:prstGeom prst="roundRect">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ZA" sz="1800" dirty="0"/>
              <a:t>Enterprise A</a:t>
            </a:r>
          </a:p>
          <a:p>
            <a:pPr lvl="0" algn="ctr"/>
            <a:r>
              <a:rPr lang="en-ZA" dirty="0"/>
              <a:t>(</a:t>
            </a:r>
            <a:r>
              <a:rPr lang="en-ZA" sz="1800" dirty="0"/>
              <a:t>Bidder)</a:t>
            </a:r>
          </a:p>
        </p:txBody>
      </p:sp>
      <p:sp>
        <p:nvSpPr>
          <p:cNvPr id="32" name="Rectangle: Rounded Corners 31">
            <a:extLst>
              <a:ext uri="{FF2B5EF4-FFF2-40B4-BE49-F238E27FC236}">
                <a16:creationId xmlns:a16="http://schemas.microsoft.com/office/drawing/2014/main" id="{B59BCF60-742D-13E3-6023-D85948062DA6}"/>
              </a:ext>
            </a:extLst>
          </p:cNvPr>
          <p:cNvSpPr/>
          <p:nvPr/>
        </p:nvSpPr>
        <p:spPr>
          <a:xfrm>
            <a:off x="1835696" y="3429000"/>
            <a:ext cx="2304256" cy="1080120"/>
          </a:xfrm>
          <a:prstGeom prst="round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ZA" sz="1700" b="1" dirty="0">
                <a:solidFill>
                  <a:schemeClr val="tx1"/>
                </a:solidFill>
              </a:rPr>
              <a:t>AGREEMENT</a:t>
            </a:r>
            <a:r>
              <a:rPr lang="en-ZA" sz="1700" dirty="0"/>
              <a:t> between</a:t>
            </a:r>
          </a:p>
          <a:p>
            <a:pPr lvl="0" algn="ctr"/>
            <a:r>
              <a:rPr lang="en-ZA" sz="1700" dirty="0"/>
              <a:t>Enterprise A and Enterprise B </a:t>
            </a:r>
          </a:p>
        </p:txBody>
      </p:sp>
      <p:sp>
        <p:nvSpPr>
          <p:cNvPr id="34" name="Rectangle: Rounded Corners 33">
            <a:extLst>
              <a:ext uri="{FF2B5EF4-FFF2-40B4-BE49-F238E27FC236}">
                <a16:creationId xmlns:a16="http://schemas.microsoft.com/office/drawing/2014/main" id="{20AFEE10-5ABF-EBED-6916-3190ACF4BD7F}"/>
              </a:ext>
            </a:extLst>
          </p:cNvPr>
          <p:cNvSpPr/>
          <p:nvPr/>
        </p:nvSpPr>
        <p:spPr>
          <a:xfrm>
            <a:off x="2879812" y="1268575"/>
            <a:ext cx="2304256" cy="1080120"/>
          </a:xfrm>
          <a:prstGeom prst="round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ZA" sz="1800"/>
              <a:t>Enterprise B (Applicant)</a:t>
            </a:r>
            <a:endParaRPr lang="en-ZA" sz="1800" dirty="0"/>
          </a:p>
        </p:txBody>
      </p:sp>
      <p:sp>
        <p:nvSpPr>
          <p:cNvPr id="35" name="Rectangle: Rounded Corners 34">
            <a:extLst>
              <a:ext uri="{FF2B5EF4-FFF2-40B4-BE49-F238E27FC236}">
                <a16:creationId xmlns:a16="http://schemas.microsoft.com/office/drawing/2014/main" id="{AB03DE08-E96C-7FC1-840B-24E2ED822261}"/>
              </a:ext>
            </a:extLst>
          </p:cNvPr>
          <p:cNvSpPr/>
          <p:nvPr/>
        </p:nvSpPr>
        <p:spPr>
          <a:xfrm>
            <a:off x="1835696" y="4593717"/>
            <a:ext cx="2304256" cy="1080120"/>
          </a:xfrm>
          <a:prstGeom prst="roundRect">
            <a:avLst/>
          </a:prstGeom>
          <a:solidFill>
            <a:schemeClr val="accent4">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ZA" sz="1800"/>
              <a:t>Tender – Bid </a:t>
            </a:r>
            <a:endParaRPr lang="en-ZA" sz="1800" dirty="0"/>
          </a:p>
        </p:txBody>
      </p:sp>
      <p:grpSp>
        <p:nvGrpSpPr>
          <p:cNvPr id="38" name="Group 37">
            <a:extLst>
              <a:ext uri="{FF2B5EF4-FFF2-40B4-BE49-F238E27FC236}">
                <a16:creationId xmlns:a16="http://schemas.microsoft.com/office/drawing/2014/main" id="{2CF0EB3D-0AD6-C2BF-9C2C-3DA051F570B3}"/>
              </a:ext>
            </a:extLst>
          </p:cNvPr>
          <p:cNvGrpSpPr/>
          <p:nvPr/>
        </p:nvGrpSpPr>
        <p:grpSpPr>
          <a:xfrm>
            <a:off x="3923928" y="1726998"/>
            <a:ext cx="1584176" cy="2422084"/>
            <a:chOff x="3995936" y="1726998"/>
            <a:chExt cx="1512168" cy="2422084"/>
          </a:xfrm>
        </p:grpSpPr>
        <p:sp>
          <p:nvSpPr>
            <p:cNvPr id="36" name="Arrow: Bent-Up 35">
              <a:extLst>
                <a:ext uri="{FF2B5EF4-FFF2-40B4-BE49-F238E27FC236}">
                  <a16:creationId xmlns:a16="http://schemas.microsoft.com/office/drawing/2014/main" id="{E2DA3549-1AA5-A616-07B0-CB1C57F80917}"/>
                </a:ext>
              </a:extLst>
            </p:cNvPr>
            <p:cNvSpPr/>
            <p:nvPr/>
          </p:nvSpPr>
          <p:spPr>
            <a:xfrm rot="16200000" flipH="1">
              <a:off x="4319454" y="3032436"/>
              <a:ext cx="793128" cy="1440163"/>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7" name="Arrow: Bent-Up 36">
              <a:extLst>
                <a:ext uri="{FF2B5EF4-FFF2-40B4-BE49-F238E27FC236}">
                  <a16:creationId xmlns:a16="http://schemas.microsoft.com/office/drawing/2014/main" id="{733A46FD-2944-9B3B-D866-BE99E9BFAACD}"/>
                </a:ext>
              </a:extLst>
            </p:cNvPr>
            <p:cNvSpPr/>
            <p:nvPr/>
          </p:nvSpPr>
          <p:spPr>
            <a:xfrm rot="10800000" flipH="1">
              <a:off x="4752020" y="1726998"/>
              <a:ext cx="756084" cy="1809826"/>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39" name="Group 38">
            <a:extLst>
              <a:ext uri="{FF2B5EF4-FFF2-40B4-BE49-F238E27FC236}">
                <a16:creationId xmlns:a16="http://schemas.microsoft.com/office/drawing/2014/main" id="{C7555B44-D407-FE85-0D26-E404607C4EE9}"/>
              </a:ext>
            </a:extLst>
          </p:cNvPr>
          <p:cNvGrpSpPr/>
          <p:nvPr/>
        </p:nvGrpSpPr>
        <p:grpSpPr>
          <a:xfrm flipH="1">
            <a:off x="251518" y="1808635"/>
            <a:ext cx="1743443" cy="2340446"/>
            <a:chOff x="3995936" y="1726998"/>
            <a:chExt cx="1512168" cy="2422084"/>
          </a:xfrm>
        </p:grpSpPr>
        <p:sp>
          <p:nvSpPr>
            <p:cNvPr id="40" name="Arrow: Bent-Up 39">
              <a:extLst>
                <a:ext uri="{FF2B5EF4-FFF2-40B4-BE49-F238E27FC236}">
                  <a16:creationId xmlns:a16="http://schemas.microsoft.com/office/drawing/2014/main" id="{5EE89435-83BC-94DC-6539-B81CAA754236}"/>
                </a:ext>
              </a:extLst>
            </p:cNvPr>
            <p:cNvSpPr/>
            <p:nvPr/>
          </p:nvSpPr>
          <p:spPr>
            <a:xfrm rot="16200000" flipH="1">
              <a:off x="4319454" y="3032436"/>
              <a:ext cx="793128" cy="1440163"/>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1" name="Arrow: Bent-Up 40">
              <a:extLst>
                <a:ext uri="{FF2B5EF4-FFF2-40B4-BE49-F238E27FC236}">
                  <a16:creationId xmlns:a16="http://schemas.microsoft.com/office/drawing/2014/main" id="{F0F12B31-96C6-E273-6F74-64A633C692EE}"/>
                </a:ext>
              </a:extLst>
            </p:cNvPr>
            <p:cNvSpPr/>
            <p:nvPr/>
          </p:nvSpPr>
          <p:spPr>
            <a:xfrm rot="10800000" flipH="1">
              <a:off x="4752020" y="1726998"/>
              <a:ext cx="756084" cy="1809826"/>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42" name="Arrow: Right 41">
            <a:extLst>
              <a:ext uri="{FF2B5EF4-FFF2-40B4-BE49-F238E27FC236}">
                <a16:creationId xmlns:a16="http://schemas.microsoft.com/office/drawing/2014/main" id="{1DB298B9-6F6A-472D-06A9-BED81635F2B5}"/>
              </a:ext>
            </a:extLst>
          </p:cNvPr>
          <p:cNvSpPr/>
          <p:nvPr/>
        </p:nvSpPr>
        <p:spPr>
          <a:xfrm rot="5400000">
            <a:off x="2701942" y="4476799"/>
            <a:ext cx="499757" cy="3600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TextBox 3">
            <a:extLst>
              <a:ext uri="{FF2B5EF4-FFF2-40B4-BE49-F238E27FC236}">
                <a16:creationId xmlns:a16="http://schemas.microsoft.com/office/drawing/2014/main" id="{57A69A1B-0C99-9A02-89E0-4852A716C0BC}"/>
              </a:ext>
            </a:extLst>
          </p:cNvPr>
          <p:cNvSpPr txBox="1"/>
          <p:nvPr/>
        </p:nvSpPr>
        <p:spPr>
          <a:xfrm>
            <a:off x="0" y="202763"/>
            <a:ext cx="7308304" cy="461665"/>
          </a:xfrm>
          <a:prstGeom prst="rect">
            <a:avLst/>
          </a:prstGeom>
          <a:noFill/>
        </p:spPr>
        <p:txBody>
          <a:bodyPr wrap="square">
            <a:sp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dirty="0">
                <a:solidFill>
                  <a:schemeClr val="bg1"/>
                </a:solidFill>
                <a:latin typeface="Arial" pitchFamily="34" charset="0"/>
                <a:ea typeface="+mj-ea"/>
                <a:cs typeface="Arial" pitchFamily="34" charset="0"/>
              </a:rPr>
              <a:t>The bidder is not the applicant but….</a:t>
            </a:r>
            <a:endPar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192344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A3C64-795F-E642-1F81-3504BFCCE96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50888F3-E993-1C57-C53D-FB8186CDF943}"/>
              </a:ext>
            </a:extLst>
          </p:cNvPr>
          <p:cNvSpPr/>
          <p:nvPr/>
        </p:nvSpPr>
        <p:spPr>
          <a:xfrm>
            <a:off x="0" y="5805264"/>
            <a:ext cx="9144000" cy="10382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TextBox 2">
            <a:extLst>
              <a:ext uri="{FF2B5EF4-FFF2-40B4-BE49-F238E27FC236}">
                <a16:creationId xmlns:a16="http://schemas.microsoft.com/office/drawing/2014/main" id="{582268F8-4209-D823-211F-11C571C5B0CC}"/>
              </a:ext>
            </a:extLst>
          </p:cNvPr>
          <p:cNvSpPr txBox="1"/>
          <p:nvPr/>
        </p:nvSpPr>
        <p:spPr>
          <a:xfrm>
            <a:off x="0" y="25736"/>
            <a:ext cx="7308304" cy="830997"/>
          </a:xfrm>
          <a:prstGeom prst="rect">
            <a:avLst/>
          </a:prstGeom>
          <a:noFill/>
        </p:spPr>
        <p:txBody>
          <a:bodyPr wrap="square">
            <a:sp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a:solidFill>
                  <a:schemeClr val="bg1"/>
                </a:solidFill>
                <a:latin typeface="Arial" pitchFamily="34" charset="0"/>
                <a:ea typeface="+mj-ea"/>
                <a:cs typeface="Arial" pitchFamily="34" charset="0"/>
              </a:rPr>
              <a:t>Administrative requirements</a:t>
            </a:r>
            <a:r>
              <a:rPr lang="en-GB" sz="2400" dirty="0">
                <a:solidFill>
                  <a:schemeClr val="bg1"/>
                </a:solidFill>
                <a:latin typeface="Arial" pitchFamily="34" charset="0"/>
                <a:cs typeface="Arial" pitchFamily="34" charset="0"/>
              </a:rPr>
              <a:t> </a:t>
            </a: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a:solidFill>
                  <a:schemeClr val="bg1"/>
                </a:solidFill>
                <a:latin typeface="Arial" pitchFamily="34" charset="0"/>
                <a:cs typeface="Arial" pitchFamily="34" charset="0"/>
              </a:rPr>
              <a:t>Joint Venture/Consortium/Partnerships (7.13)</a:t>
            </a:r>
            <a:endPar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9EC84838-41C7-74EC-7F2C-051135E75F22}"/>
              </a:ext>
            </a:extLst>
          </p:cNvPr>
          <p:cNvSpPr txBox="1"/>
          <p:nvPr/>
        </p:nvSpPr>
        <p:spPr>
          <a:xfrm>
            <a:off x="-11500" y="959841"/>
            <a:ext cx="9155500" cy="646331"/>
          </a:xfrm>
          <a:prstGeom prst="rect">
            <a:avLst/>
          </a:prstGeom>
          <a:solidFill>
            <a:schemeClr val="bg1"/>
          </a:solidFill>
        </p:spPr>
        <p:txBody>
          <a:bodyPr wrap="square">
            <a:spAutoFit/>
          </a:bodyPr>
          <a:lstStyle/>
          <a:p>
            <a:pPr algn="just">
              <a:spcBef>
                <a:spcPts val="600"/>
              </a:spcBef>
              <a:spcAft>
                <a:spcPts val="600"/>
              </a:spcAft>
            </a:pPr>
            <a:r>
              <a:rPr lang="en-GB" dirty="0">
                <a:latin typeface="Arial" panose="020B0604020202020204" pitchFamily="34" charset="0"/>
                <a:cs typeface="Arial" panose="020B0604020202020204" pitchFamily="34" charset="0"/>
              </a:rPr>
              <a:t>Entities specified in the </a:t>
            </a:r>
            <a:r>
              <a:rPr lang="en-GB" b="1" dirty="0">
                <a:latin typeface="Arial" panose="020B0604020202020204" pitchFamily="34" charset="0"/>
                <a:cs typeface="Arial" panose="020B0604020202020204" pitchFamily="34" charset="0"/>
              </a:rPr>
              <a:t>signed agreement between the bidder and the applicant</a:t>
            </a:r>
            <a:r>
              <a:rPr lang="en-GB" dirty="0">
                <a:latin typeface="Arial" panose="020B0604020202020204" pitchFamily="34" charset="0"/>
                <a:cs typeface="Arial" panose="020B0604020202020204" pitchFamily="34" charset="0"/>
              </a:rPr>
              <a:t> must submit all mandatory documents including the following:</a:t>
            </a:r>
          </a:p>
        </p:txBody>
      </p:sp>
      <p:sp>
        <p:nvSpPr>
          <p:cNvPr id="15" name="TextBox 14">
            <a:extLst>
              <a:ext uri="{FF2B5EF4-FFF2-40B4-BE49-F238E27FC236}">
                <a16:creationId xmlns:a16="http://schemas.microsoft.com/office/drawing/2014/main" id="{00BDC977-6173-9CA9-6945-2705669C93C0}"/>
              </a:ext>
            </a:extLst>
          </p:cNvPr>
          <p:cNvSpPr txBox="1"/>
          <p:nvPr/>
        </p:nvSpPr>
        <p:spPr>
          <a:xfrm>
            <a:off x="4603492" y="5205099"/>
            <a:ext cx="4470805" cy="1477328"/>
          </a:xfrm>
          <a:prstGeom prst="rect">
            <a:avLst/>
          </a:prstGeom>
          <a:solidFill>
            <a:schemeClr val="accent1">
              <a:lumMod val="20000"/>
              <a:lumOff val="80000"/>
            </a:schemeClr>
          </a:solidFill>
        </p:spPr>
        <p:txBody>
          <a:bodyPr wrap="square">
            <a:spAutoFit/>
          </a:bodyPr>
          <a:lstStyle/>
          <a:p>
            <a:r>
              <a:rPr lang="en-GB" dirty="0">
                <a:latin typeface="Arial" panose="020B0604020202020204" pitchFamily="34" charset="0"/>
                <a:ea typeface="Times New Roman" panose="02020603050405020304" pitchFamily="18" charset="0"/>
                <a:cs typeface="Arial" panose="020B0604020202020204" pitchFamily="34" charset="0"/>
              </a:rPr>
              <a:t>PBD3.1: Bid Signature Authorisation</a:t>
            </a:r>
          </a:p>
          <a:p>
            <a:r>
              <a:rPr lang="en-GB" dirty="0">
                <a:latin typeface="Arial" panose="020B0604020202020204" pitchFamily="34" charset="0"/>
                <a:ea typeface="Times New Roman" panose="02020603050405020304" pitchFamily="18" charset="0"/>
                <a:cs typeface="Arial" panose="020B0604020202020204" pitchFamily="34" charset="0"/>
              </a:rPr>
              <a:t>single document (PBD 3.1) to be signed by all </a:t>
            </a:r>
            <a:r>
              <a:rPr lang="en-GB" sz="1800" dirty="0">
                <a:latin typeface="Arial" panose="020B0604020202020204" pitchFamily="34" charset="0"/>
                <a:ea typeface="Times New Roman" panose="02020603050405020304" pitchFamily="18" charset="0"/>
                <a:cs typeface="Arial" panose="020B0604020202020204" pitchFamily="34" charset="0"/>
              </a:rPr>
              <a:t>listed PBD9.1</a:t>
            </a:r>
            <a:r>
              <a:rPr lang="en-GB" dirty="0">
                <a:latin typeface="Arial" panose="020B0604020202020204" pitchFamily="34" charset="0"/>
                <a:ea typeface="Times New Roman" panose="02020603050405020304" pitchFamily="18" charset="0"/>
                <a:cs typeface="Arial" panose="020B0604020202020204" pitchFamily="34" charset="0"/>
              </a:rPr>
              <a:t>/</a:t>
            </a:r>
            <a:r>
              <a:rPr lang="en-GB" sz="1800" dirty="0">
                <a:latin typeface="Arial" panose="020B0604020202020204" pitchFamily="34" charset="0"/>
                <a:ea typeface="Times New Roman" panose="02020603050405020304" pitchFamily="18" charset="0"/>
                <a:cs typeface="Arial" panose="020B0604020202020204" pitchFamily="34" charset="0"/>
              </a:rPr>
              <a:t>PBD9.2 directors </a:t>
            </a:r>
            <a:r>
              <a:rPr lang="en-GB" dirty="0">
                <a:latin typeface="Arial" panose="020B0604020202020204" pitchFamily="34" charset="0"/>
                <a:ea typeface="Times New Roman" panose="02020603050405020304" pitchFamily="18" charset="0"/>
                <a:cs typeface="Arial" panose="020B0604020202020204" pitchFamily="34" charset="0"/>
              </a:rPr>
              <a:t>of all entities in bidding enterprise </a:t>
            </a:r>
            <a:r>
              <a:rPr lang="en-GB" sz="1800" dirty="0">
                <a:latin typeface="Arial" panose="020B0604020202020204" pitchFamily="34" charset="0"/>
                <a:ea typeface="Times New Roman" panose="02020603050405020304" pitchFamily="18" charset="0"/>
                <a:cs typeface="Arial" panose="020B0604020202020204" pitchFamily="34" charset="0"/>
              </a:rPr>
              <a:t>(Bidder and Applicant)</a:t>
            </a:r>
            <a:endParaRPr lang="en-ZA" sz="1800" dirty="0"/>
          </a:p>
        </p:txBody>
      </p:sp>
      <p:sp>
        <p:nvSpPr>
          <p:cNvPr id="7" name="Rectangle 6">
            <a:extLst>
              <a:ext uri="{FF2B5EF4-FFF2-40B4-BE49-F238E27FC236}">
                <a16:creationId xmlns:a16="http://schemas.microsoft.com/office/drawing/2014/main" id="{00E46ACB-3FB2-8CA6-C084-B2D1A9FA4615}"/>
              </a:ext>
            </a:extLst>
          </p:cNvPr>
          <p:cNvSpPr/>
          <p:nvPr/>
        </p:nvSpPr>
        <p:spPr>
          <a:xfrm>
            <a:off x="97547" y="1666402"/>
            <a:ext cx="4313913" cy="334255"/>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Bidder</a:t>
            </a:r>
            <a:endParaRPr lang="en-ZA" dirty="0">
              <a:solidFill>
                <a:schemeClr val="tx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A78B319-BB91-0D70-9022-9B4E4952B41C}"/>
              </a:ext>
            </a:extLst>
          </p:cNvPr>
          <p:cNvSpPr txBox="1"/>
          <p:nvPr/>
        </p:nvSpPr>
        <p:spPr>
          <a:xfrm>
            <a:off x="4572000" y="2060848"/>
            <a:ext cx="4407706" cy="2800767"/>
          </a:xfrm>
          <a:prstGeom prst="rect">
            <a:avLst/>
          </a:prstGeom>
          <a:noFill/>
          <a:ln>
            <a:noFill/>
          </a:ln>
        </p:spPr>
        <p:txBody>
          <a:bodyPr wrap="square">
            <a:spAutoFit/>
          </a:bodyPr>
          <a:lstStyle/>
          <a:p>
            <a:pPr marL="342900" indent="-342900">
              <a:spcBef>
                <a:spcPts val="600"/>
              </a:spcBef>
              <a:spcAft>
                <a:spcPts val="600"/>
              </a:spcAft>
              <a:buFont typeface="+mj-lt"/>
              <a:buAutoNum type="arabicPeriod"/>
            </a:pPr>
            <a:r>
              <a:rPr lang="en-GB" dirty="0">
                <a:latin typeface="Arial" panose="020B0604020202020204" pitchFamily="34" charset="0"/>
                <a:ea typeface="Times New Roman" panose="02020603050405020304" pitchFamily="18" charset="0"/>
                <a:cs typeface="Arial" panose="020B0604020202020204" pitchFamily="34" charset="0"/>
              </a:rPr>
              <a:t>CSD Report</a:t>
            </a:r>
          </a:p>
          <a:p>
            <a:pPr marL="342900" indent="-342900">
              <a:spcBef>
                <a:spcPts val="600"/>
              </a:spcBef>
              <a:spcAft>
                <a:spcPts val="600"/>
              </a:spcAft>
              <a:buFont typeface="+mj-lt"/>
              <a:buAutoNum type="arabicPeriod"/>
            </a:pPr>
            <a:r>
              <a:rPr lang="en-GB" dirty="0">
                <a:latin typeface="Arial" panose="020B0604020202020204" pitchFamily="34" charset="0"/>
                <a:ea typeface="Times New Roman" panose="02020603050405020304" pitchFamily="18" charset="0"/>
                <a:cs typeface="Arial" panose="020B0604020202020204" pitchFamily="34" charset="0"/>
              </a:rPr>
              <a:t>SARS Tax Clearance Pin</a:t>
            </a:r>
          </a:p>
          <a:p>
            <a:pPr marL="342900" indent="-342900">
              <a:spcBef>
                <a:spcPts val="600"/>
              </a:spcBef>
              <a:spcAft>
                <a:spcPts val="600"/>
              </a:spcAft>
              <a:buFont typeface="+mj-lt"/>
              <a:buAutoNum type="arabicPeriod"/>
            </a:pPr>
            <a:r>
              <a:rPr lang="en-GB" dirty="0">
                <a:latin typeface="Arial" panose="020B0604020202020204" pitchFamily="34" charset="0"/>
                <a:ea typeface="Times New Roman" panose="02020603050405020304" pitchFamily="18" charset="0"/>
                <a:cs typeface="Arial" panose="020B0604020202020204" pitchFamily="34" charset="0"/>
              </a:rPr>
              <a:t>CIPC Registration Certificate</a:t>
            </a:r>
          </a:p>
          <a:p>
            <a:pPr marL="342900" indent="-342900">
              <a:spcBef>
                <a:spcPts val="600"/>
              </a:spcBef>
              <a:spcAft>
                <a:spcPts val="600"/>
              </a:spcAft>
              <a:buFont typeface="+mj-lt"/>
              <a:buAutoNum type="arabicPeriod"/>
            </a:pPr>
            <a:r>
              <a:rPr lang="en-GB" dirty="0">
                <a:latin typeface="Arial" panose="020B0604020202020204" pitchFamily="34" charset="0"/>
                <a:ea typeface="Times New Roman" panose="02020603050405020304" pitchFamily="18" charset="0"/>
                <a:cs typeface="Arial" panose="020B0604020202020204" pitchFamily="34" charset="0"/>
              </a:rPr>
              <a:t>SBD 6.1 Preference Points Claim </a:t>
            </a:r>
          </a:p>
          <a:p>
            <a:pPr marL="342900" indent="-342900">
              <a:spcBef>
                <a:spcPts val="600"/>
              </a:spcBef>
              <a:spcAft>
                <a:spcPts val="600"/>
              </a:spcAft>
              <a:buFont typeface="+mj-lt"/>
              <a:buAutoNum type="arabicPeriod"/>
            </a:pPr>
            <a:r>
              <a:rPr lang="en-GB" dirty="0">
                <a:latin typeface="Arial" panose="020B0604020202020204" pitchFamily="34" charset="0"/>
                <a:ea typeface="Times New Roman" panose="02020603050405020304" pitchFamily="18" charset="0"/>
                <a:cs typeface="Arial" panose="020B0604020202020204" pitchFamily="34" charset="0"/>
              </a:rPr>
              <a:t>Valid B-BBEE Certificate or EME/QSE Affidavit (where applicable)</a:t>
            </a:r>
          </a:p>
          <a:p>
            <a:pPr marL="342900" indent="-342900">
              <a:spcBef>
                <a:spcPts val="600"/>
              </a:spcBef>
              <a:spcAft>
                <a:spcPts val="600"/>
              </a:spcAft>
              <a:buFont typeface="+mj-lt"/>
              <a:buAutoNum type="arabicPeriod"/>
            </a:pPr>
            <a:r>
              <a:rPr lang="en-GB" dirty="0">
                <a:latin typeface="Arial" panose="020B0604020202020204" pitchFamily="34" charset="0"/>
                <a:ea typeface="Times New Roman" panose="02020603050405020304" pitchFamily="18" charset="0"/>
                <a:cs typeface="Arial" panose="020B0604020202020204" pitchFamily="34" charset="0"/>
              </a:rPr>
              <a:t>9.1 / PBD 9.2 Directors Profile</a:t>
            </a:r>
            <a:endParaRPr lang="en-ZA" dirty="0"/>
          </a:p>
        </p:txBody>
      </p:sp>
      <p:sp>
        <p:nvSpPr>
          <p:cNvPr id="8" name="Rectangle 7">
            <a:extLst>
              <a:ext uri="{FF2B5EF4-FFF2-40B4-BE49-F238E27FC236}">
                <a16:creationId xmlns:a16="http://schemas.microsoft.com/office/drawing/2014/main" id="{6843139C-5B5D-670B-BCEA-376ECA8C0877}"/>
              </a:ext>
            </a:extLst>
          </p:cNvPr>
          <p:cNvSpPr/>
          <p:nvPr/>
        </p:nvSpPr>
        <p:spPr>
          <a:xfrm>
            <a:off x="4566250" y="1660440"/>
            <a:ext cx="4404029" cy="34613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Applicant</a:t>
            </a:r>
            <a:endParaRPr lang="en-ZA" dirty="0">
              <a:solidFill>
                <a:schemeClr val="tx1"/>
              </a:solidFill>
              <a:latin typeface="Arial" panose="020B0604020202020204" pitchFamily="34" charset="0"/>
              <a:cs typeface="Arial" panose="020B0604020202020204" pitchFamily="34" charset="0"/>
            </a:endParaRPr>
          </a:p>
        </p:txBody>
      </p:sp>
      <p:sp>
        <p:nvSpPr>
          <p:cNvPr id="6" name="TextBox 10">
            <a:extLst>
              <a:ext uri="{FF2B5EF4-FFF2-40B4-BE49-F238E27FC236}">
                <a16:creationId xmlns:a16="http://schemas.microsoft.com/office/drawing/2014/main" id="{0C09B977-ECD1-E66B-2369-1B1AB68AEA18}"/>
              </a:ext>
            </a:extLst>
          </p:cNvPr>
          <p:cNvSpPr txBox="1"/>
          <p:nvPr/>
        </p:nvSpPr>
        <p:spPr>
          <a:xfrm>
            <a:off x="78993" y="2060848"/>
            <a:ext cx="4407535" cy="4625975"/>
          </a:xfrm>
          <a:prstGeom prst="rect">
            <a:avLst/>
          </a:prstGeom>
          <a:solidFill>
            <a:schemeClr val="bg1">
              <a:lumMod val="95000"/>
            </a:schemeClr>
          </a:solidFill>
          <a:ln>
            <a:noFill/>
          </a:ln>
        </p:spPr>
        <p:txBody>
          <a:bodyPr wrap="square">
            <a:spAutoFit/>
          </a:bodyPr>
          <a:lstStyle/>
          <a:p>
            <a:pPr marL="342900" lvl="0" indent="-342900">
              <a:lnSpc>
                <a:spcPct val="115000"/>
              </a:lnSpc>
              <a:buFont typeface="+mj-lt"/>
              <a:buAutoNum type="arabicPeriod"/>
              <a:tabLst>
                <a:tab pos="457200" algn="l"/>
              </a:tabLst>
            </a:pPr>
            <a:r>
              <a:rPr lang="en-GB"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SBD 1: Invitation to Bid</a:t>
            </a:r>
            <a:endParaRPr lang="en-ZA"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a:tabLst>
                <a:tab pos="457200" algn="l"/>
              </a:tabLst>
            </a:pPr>
            <a:r>
              <a:rPr lang="en-GB"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CSD Report</a:t>
            </a:r>
            <a:endParaRPr lang="en-ZA"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a:tabLst>
                <a:tab pos="457200" algn="l"/>
              </a:tabLst>
            </a:pPr>
            <a:r>
              <a:rPr lang="en-GB"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SARS Tax Clearance Pin</a:t>
            </a:r>
            <a:endParaRPr lang="en-ZA"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a:tabLst>
                <a:tab pos="457200" algn="l"/>
              </a:tabLst>
            </a:pPr>
            <a:r>
              <a:rPr lang="en-GB"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CIPC Registration Certificate</a:t>
            </a:r>
            <a:endParaRPr lang="en-ZA"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a:tabLst>
                <a:tab pos="457200" algn="l"/>
              </a:tabLst>
            </a:pPr>
            <a:r>
              <a:rPr lang="en-GB"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SBD 4: Declaration of Interest</a:t>
            </a:r>
            <a:endParaRPr lang="en-ZA"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a:tabLst>
                <a:tab pos="457200" algn="l"/>
              </a:tabLst>
            </a:pPr>
            <a:r>
              <a:rPr lang="en-GB"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SBD 5: NIP</a:t>
            </a:r>
            <a:endParaRPr lang="en-ZA"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a:tabLst>
                <a:tab pos="457200" algn="l"/>
              </a:tabLst>
            </a:pPr>
            <a:r>
              <a:rPr lang="en-GB"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SBD 6.1 Preference Points Claim </a:t>
            </a:r>
            <a:endParaRPr lang="en-ZA"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a:tabLst>
                <a:tab pos="457200" algn="l"/>
              </a:tabLst>
            </a:pPr>
            <a:r>
              <a:rPr lang="en-GB"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Valid B-BBEE Certificate or EME/QSE Affidavit (where applicable)</a:t>
            </a:r>
            <a:endParaRPr lang="en-ZA"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a:tabLst>
                <a:tab pos="457200" algn="l"/>
              </a:tabLst>
            </a:pPr>
            <a:r>
              <a:rPr lang="en-GB"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PBD 8: SRCC/GCC Declaration of Compliance </a:t>
            </a:r>
            <a:endParaRPr lang="en-ZA"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a:tabLst>
                <a:tab pos="457200" algn="l"/>
              </a:tabLst>
            </a:pPr>
            <a:r>
              <a:rPr lang="en-GB"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9.1 / PBD 9.2 Directors Profile</a:t>
            </a:r>
            <a:endParaRPr lang="en-ZA"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a:tabLst>
                <a:tab pos="457200" algn="l"/>
              </a:tabLst>
            </a:pPr>
            <a:r>
              <a:rPr lang="en-GB" sz="1800" kern="12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PBD11: Declaration of financial solvency and business rescue status</a:t>
            </a:r>
            <a:endParaRPr lang="en-ZA"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32426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4191A5-E8F4-6457-E429-22BC6551C800}"/>
              </a:ext>
            </a:extLst>
          </p:cNvPr>
          <p:cNvSpPr txBox="1"/>
          <p:nvPr/>
        </p:nvSpPr>
        <p:spPr>
          <a:xfrm>
            <a:off x="30750" y="33509"/>
            <a:ext cx="4576812" cy="830997"/>
          </a:xfrm>
          <a:prstGeom prst="rect">
            <a:avLst/>
          </a:prstGeom>
          <a:noFill/>
        </p:spPr>
        <p:txBody>
          <a:bodyPr wrap="square">
            <a:sp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a:solidFill>
                  <a:schemeClr val="bg1"/>
                </a:solidFill>
                <a:latin typeface="Arial" pitchFamily="34" charset="0"/>
                <a:ea typeface="+mj-ea"/>
                <a:cs typeface="Arial" pitchFamily="34" charset="0"/>
              </a:rPr>
              <a:t>Legislative requirements </a:t>
            </a:r>
          </a:p>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a:solidFill>
                  <a:schemeClr val="bg1"/>
                </a:solidFill>
                <a:latin typeface="Arial" pitchFamily="34" charset="0"/>
                <a:ea typeface="+mj-ea"/>
                <a:cs typeface="Arial" pitchFamily="34" charset="0"/>
              </a:rPr>
              <a:t>(Phase II evaluation)</a:t>
            </a:r>
            <a:endPar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4C771AA1-F5AB-4C72-0BA3-130BF5820291}"/>
              </a:ext>
            </a:extLst>
          </p:cNvPr>
          <p:cNvSpPr txBox="1"/>
          <p:nvPr/>
        </p:nvSpPr>
        <p:spPr>
          <a:xfrm>
            <a:off x="0" y="1124744"/>
            <a:ext cx="9144000" cy="4611519"/>
          </a:xfrm>
          <a:prstGeom prst="rect">
            <a:avLst/>
          </a:prstGeom>
          <a:solidFill>
            <a:schemeClr val="bg1"/>
          </a:solidFill>
        </p:spPr>
        <p:txBody>
          <a:bodyPr wrap="square">
            <a:spAutoFit/>
          </a:bodyPr>
          <a:lstStyle/>
          <a:p>
            <a:pPr>
              <a:lnSpc>
                <a:spcPct val="150000"/>
              </a:lnSpc>
            </a:pPr>
            <a:r>
              <a:rPr lang="en-ZA" b="1" dirty="0">
                <a:solidFill>
                  <a:schemeClr val="accent2">
                    <a:lumMod val="75000"/>
                  </a:schemeClr>
                </a:solidFill>
                <a:latin typeface="Arial" panose="020B0604020202020204" pitchFamily="34" charset="0"/>
                <a:cs typeface="Arial" panose="020B0604020202020204" pitchFamily="34" charset="0"/>
              </a:rPr>
              <a:t>Licence Requirements: </a:t>
            </a:r>
          </a:p>
          <a:p>
            <a:pPr>
              <a:lnSpc>
                <a:spcPct val="150000"/>
              </a:lnSpc>
            </a:pPr>
            <a:r>
              <a:rPr lang="en-ZA" dirty="0">
                <a:latin typeface="Arial" panose="020B0604020202020204" pitchFamily="34" charset="0"/>
                <a:cs typeface="Arial" panose="020B0604020202020204" pitchFamily="34" charset="0"/>
              </a:rPr>
              <a:t>If the product is deemed as a </a:t>
            </a:r>
            <a:r>
              <a:rPr lang="en-ZA" b="1" dirty="0">
                <a:solidFill>
                  <a:srgbClr val="0070C0"/>
                </a:solidFill>
                <a:latin typeface="Arial" panose="020B0604020202020204" pitchFamily="34" charset="0"/>
                <a:cs typeface="Arial" panose="020B0604020202020204" pitchFamily="34" charset="0"/>
              </a:rPr>
              <a:t>medicine</a:t>
            </a:r>
            <a:r>
              <a:rPr lang="en-ZA" dirty="0">
                <a:latin typeface="Arial" panose="020B0604020202020204" pitchFamily="34" charset="0"/>
                <a:cs typeface="Arial" panose="020B0604020202020204" pitchFamily="34" charset="0"/>
              </a:rPr>
              <a:t> by SAHPRA: </a:t>
            </a:r>
          </a:p>
          <a:p>
            <a:pPr marL="28575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Bidder must be the holder of a </a:t>
            </a:r>
            <a:r>
              <a:rPr lang="en-ZA" b="1" dirty="0">
                <a:latin typeface="Arial" panose="020B0604020202020204" pitchFamily="34" charset="0"/>
                <a:cs typeface="Arial" panose="020B0604020202020204" pitchFamily="34" charset="0"/>
              </a:rPr>
              <a:t>licence to manufacture medicines </a:t>
            </a:r>
            <a:r>
              <a:rPr lang="en-ZA" dirty="0">
                <a:latin typeface="Arial" panose="020B0604020202020204" pitchFamily="34" charset="0"/>
                <a:cs typeface="Arial" panose="020B0604020202020204" pitchFamily="34" charset="0"/>
              </a:rPr>
              <a:t>issued in terms of section 22C (1)(b) of the Medicines Act, as amended.</a:t>
            </a: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Additionally, the bidder offering a product </a:t>
            </a:r>
            <a:r>
              <a:rPr lang="en-US" b="1" dirty="0">
                <a:latin typeface="Arial" panose="020B0604020202020204" pitchFamily="34" charset="0"/>
                <a:cs typeface="Arial" panose="020B0604020202020204" pitchFamily="34" charset="0"/>
              </a:rPr>
              <a:t>manufactured locally</a:t>
            </a:r>
            <a:r>
              <a:rPr lang="en-US" dirty="0">
                <a:latin typeface="Arial" panose="020B0604020202020204" pitchFamily="34" charset="0"/>
                <a:cs typeface="Arial" panose="020B0604020202020204" pitchFamily="34" charset="0"/>
              </a:rPr>
              <a:t>, must submit a copy of the </a:t>
            </a:r>
            <a:r>
              <a:rPr lang="en-US" b="1" dirty="0">
                <a:latin typeface="Arial" panose="020B0604020202020204" pitchFamily="34" charset="0"/>
                <a:cs typeface="Arial" panose="020B0604020202020204" pitchFamily="34" charset="0"/>
              </a:rPr>
              <a:t>licence to manufacture medicines </a:t>
            </a:r>
            <a:r>
              <a:rPr lang="en-US" dirty="0">
                <a:latin typeface="Arial" panose="020B0604020202020204" pitchFamily="34" charset="0"/>
                <a:cs typeface="Arial" panose="020B0604020202020204" pitchFamily="34" charset="0"/>
              </a:rPr>
              <a:t>as issued by SAHPRA to the local manufacturer. (If local manufacturer is not the bidder, and is indicated on the MRC)</a:t>
            </a:r>
          </a:p>
          <a:p>
            <a:pPr>
              <a:lnSpc>
                <a:spcPct val="150000"/>
              </a:lnSpc>
            </a:pPr>
            <a:endParaRPr lang="en-GB" dirty="0">
              <a:latin typeface="Arial" panose="020B0604020202020204" pitchFamily="34" charset="0"/>
              <a:cs typeface="Arial" panose="020B0604020202020204" pitchFamily="34" charset="0"/>
            </a:endParaRPr>
          </a:p>
          <a:p>
            <a:pPr>
              <a:lnSpc>
                <a:spcPct val="150000"/>
              </a:lnSpc>
            </a:pPr>
            <a:r>
              <a:rPr lang="en-GB" dirty="0">
                <a:latin typeface="Arial" panose="020B0604020202020204" pitchFamily="34" charset="0"/>
                <a:cs typeface="Arial" panose="020B0604020202020204" pitchFamily="34" charset="0"/>
              </a:rPr>
              <a:t>In case of a joint venture all companies in the agreement must supply their </a:t>
            </a:r>
            <a:r>
              <a:rPr lang="en-GB" b="1" dirty="0">
                <a:latin typeface="Arial" panose="020B0604020202020204" pitchFamily="34" charset="0"/>
                <a:cs typeface="Arial" panose="020B0604020202020204" pitchFamily="34" charset="0"/>
              </a:rPr>
              <a:t>licence to manufacture medicines</a:t>
            </a:r>
            <a:r>
              <a:rPr lang="en-GB" dirty="0">
                <a:latin typeface="Arial" panose="020B0604020202020204" pitchFamily="34" charset="0"/>
                <a:cs typeface="Arial" panose="020B0604020202020204" pitchFamily="34" charset="0"/>
              </a:rPr>
              <a:t> issued in terms of section 22C (1)(b) Medicines Act, as amended. </a:t>
            </a:r>
            <a:endParaRPr lang="en-Z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8720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19</a:t>
            </a:fld>
            <a:r>
              <a:rPr lang="en-ZA" sz="1200" dirty="0">
                <a:latin typeface="Arial" pitchFamily="34" charset="0"/>
                <a:cs typeface="Arial" pitchFamily="34" charset="0"/>
              </a:rPr>
              <a:t> </a:t>
            </a:r>
          </a:p>
        </p:txBody>
      </p:sp>
      <p:sp>
        <p:nvSpPr>
          <p:cNvPr id="3" name="TextBox 2"/>
          <p:cNvSpPr txBox="1"/>
          <p:nvPr/>
        </p:nvSpPr>
        <p:spPr>
          <a:xfrm>
            <a:off x="0" y="1196752"/>
            <a:ext cx="9144000" cy="3365024"/>
          </a:xfrm>
          <a:prstGeom prst="rect">
            <a:avLst/>
          </a:prstGeom>
          <a:solidFill>
            <a:schemeClr val="bg1"/>
          </a:solidFill>
        </p:spPr>
        <p:txBody>
          <a:bodyPr wrap="square" rtlCol="0">
            <a:spAutoFit/>
          </a:bodyPr>
          <a:lstStyle/>
          <a:p>
            <a:pPr>
              <a:lnSpc>
                <a:spcPct val="150000"/>
              </a:lnSpc>
            </a:pPr>
            <a:r>
              <a:rPr lang="en-ZA" b="1" dirty="0">
                <a:latin typeface="Arial" panose="020B0604020202020204" pitchFamily="34" charset="0"/>
                <a:cs typeface="Arial" panose="020B0604020202020204" pitchFamily="34" charset="0"/>
              </a:rPr>
              <a:t>Medicines offered must be registered </a:t>
            </a:r>
            <a:r>
              <a:rPr lang="en-ZA" dirty="0">
                <a:latin typeface="Arial" panose="020B0604020202020204" pitchFamily="34" charset="0"/>
                <a:cs typeface="Arial" panose="020B0604020202020204" pitchFamily="34" charset="0"/>
              </a:rPr>
              <a:t>in terms of section 15 of the Medicines Act and must comply with the conditions of registration for the duration of the contract.</a:t>
            </a:r>
          </a:p>
          <a:p>
            <a:pPr marL="342900" indent="-34290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The </a:t>
            </a:r>
            <a:r>
              <a:rPr lang="en-ZA" b="1" dirty="0">
                <a:solidFill>
                  <a:srgbClr val="0070C0"/>
                </a:solidFill>
                <a:latin typeface="Arial" panose="020B0604020202020204" pitchFamily="34" charset="0"/>
                <a:cs typeface="Arial" panose="020B0604020202020204" pitchFamily="34" charset="0"/>
              </a:rPr>
              <a:t>bidder must be indicated as the applicant </a:t>
            </a:r>
            <a:r>
              <a:rPr lang="en-ZA" dirty="0">
                <a:latin typeface="Arial" panose="020B0604020202020204" pitchFamily="34" charset="0"/>
                <a:cs typeface="Arial" panose="020B0604020202020204" pitchFamily="34" charset="0"/>
              </a:rPr>
              <a:t>on the Medicine Registration Certificate.</a:t>
            </a:r>
          </a:p>
          <a:p>
            <a:pPr marL="342900" indent="-34290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A </a:t>
            </a:r>
            <a:r>
              <a:rPr lang="en-ZA" b="1" dirty="0">
                <a:latin typeface="Arial" panose="020B0604020202020204" pitchFamily="34" charset="0"/>
                <a:cs typeface="Arial" panose="020B0604020202020204" pitchFamily="34" charset="0"/>
              </a:rPr>
              <a:t>Certified copy </a:t>
            </a:r>
            <a:r>
              <a:rPr lang="en-ZA" dirty="0">
                <a:latin typeface="Arial" panose="020B0604020202020204" pitchFamily="34" charset="0"/>
                <a:cs typeface="Arial" panose="020B0604020202020204" pitchFamily="34" charset="0"/>
              </a:rPr>
              <a:t>of the Medicine Registration Certificate, must be included for all items offered.</a:t>
            </a:r>
          </a:p>
          <a:p>
            <a:pPr marL="342900" indent="-34290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Inclusive of any </a:t>
            </a:r>
            <a:r>
              <a:rPr lang="en-ZA" b="1" dirty="0">
                <a:latin typeface="Arial" panose="020B0604020202020204" pitchFamily="34" charset="0"/>
                <a:cs typeface="Arial" panose="020B0604020202020204" pitchFamily="34" charset="0"/>
              </a:rPr>
              <a:t>valid variation summary </a:t>
            </a:r>
            <a:r>
              <a:rPr lang="en-ZA" dirty="0">
                <a:latin typeface="Arial" panose="020B0604020202020204" pitchFamily="34" charset="0"/>
                <a:cs typeface="Arial" panose="020B0604020202020204" pitchFamily="34" charset="0"/>
              </a:rPr>
              <a:t>approved by SAHPRA for amendments on the Medicine Registration Certificate.</a:t>
            </a:r>
          </a:p>
        </p:txBody>
      </p:sp>
      <p:sp>
        <p:nvSpPr>
          <p:cNvPr id="4" name="Rectangle 2"/>
          <p:cNvSpPr txBox="1">
            <a:spLocks noChangeArrowheads="1"/>
          </p:cNvSpPr>
          <p:nvPr/>
        </p:nvSpPr>
        <p:spPr>
          <a:xfrm>
            <a:off x="107504" y="0"/>
            <a:ext cx="72008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a:solidFill>
                  <a:schemeClr val="bg1"/>
                </a:solidFill>
                <a:latin typeface="Arial" pitchFamily="34" charset="0"/>
                <a:ea typeface="+mj-ea"/>
                <a:cs typeface="Arial" pitchFamily="34" charset="0"/>
              </a:rPr>
              <a:t>Legislative requirements </a:t>
            </a: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a:solidFill>
                  <a:schemeClr val="bg1"/>
                </a:solidFill>
                <a:latin typeface="Arial" pitchFamily="34" charset="0"/>
                <a:cs typeface="Arial" pitchFamily="34" charset="0"/>
              </a:rPr>
              <a:t>(Phase II evaluation) continue</a:t>
            </a:r>
            <a:endPar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170555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923" y="1143000"/>
            <a:ext cx="8947720" cy="2954655"/>
          </a:xfrm>
          <a:prstGeom prst="rect">
            <a:avLst/>
          </a:prstGeom>
          <a:noFill/>
        </p:spPr>
        <p:txBody>
          <a:bodyPr wrap="square" rtlCol="0">
            <a:spAutoFit/>
          </a:bodyPr>
          <a:lstStyle/>
          <a:p>
            <a:pPr>
              <a:lnSpc>
                <a:spcPct val="150000"/>
              </a:lnSpc>
            </a:pPr>
            <a:r>
              <a:rPr lang="en-US" b="1" dirty="0">
                <a:solidFill>
                  <a:schemeClr val="accent2">
                    <a:lumMod val="75000"/>
                  </a:schemeClr>
                </a:solidFill>
                <a:latin typeface="Arial" pitchFamily="34" charset="0"/>
                <a:cs typeface="Arial" pitchFamily="34" charset="0"/>
              </a:rPr>
              <a:t>Closing date: 20 July 2026</a:t>
            </a:r>
          </a:p>
          <a:p>
            <a:pPr>
              <a:lnSpc>
                <a:spcPct val="150000"/>
              </a:lnSpc>
            </a:pPr>
            <a:endParaRPr lang="en-US" dirty="0">
              <a:solidFill>
                <a:srgbClr val="0070C0"/>
              </a:solidFill>
              <a:latin typeface="Arial" pitchFamily="34" charset="0"/>
              <a:cs typeface="Arial" pitchFamily="34" charset="0"/>
            </a:endParaRPr>
          </a:p>
          <a:p>
            <a:pPr>
              <a:lnSpc>
                <a:spcPct val="150000"/>
              </a:lnSpc>
            </a:pPr>
            <a:r>
              <a:rPr lang="en-US" dirty="0">
                <a:latin typeface="Arial" pitchFamily="34" charset="0"/>
                <a:cs typeface="Arial" pitchFamily="34" charset="0"/>
              </a:rPr>
              <a:t>Contract Period:</a:t>
            </a:r>
          </a:p>
          <a:p>
            <a:pPr>
              <a:lnSpc>
                <a:spcPct val="150000"/>
              </a:lnSpc>
            </a:pPr>
            <a:r>
              <a:rPr lang="en-US" dirty="0">
                <a:latin typeface="Arial" pitchFamily="34" charset="0"/>
                <a:cs typeface="Arial" pitchFamily="34" charset="0"/>
              </a:rPr>
              <a:t>HP06-2027SVP : 1 May 2027 to 30 April 2030</a:t>
            </a:r>
          </a:p>
          <a:p>
            <a:pPr>
              <a:lnSpc>
                <a:spcPct val="150000"/>
              </a:lnSpc>
            </a:pPr>
            <a:endParaRPr lang="en-US" dirty="0">
              <a:latin typeface="Arial" pitchFamily="34" charset="0"/>
              <a:cs typeface="Arial" pitchFamily="34" charset="0"/>
            </a:endParaRPr>
          </a:p>
          <a:p>
            <a:pPr>
              <a:lnSpc>
                <a:spcPct val="150000"/>
              </a:lnSpc>
            </a:pPr>
            <a:r>
              <a:rPr lang="en-US" dirty="0">
                <a:latin typeface="Arial" pitchFamily="34" charset="0"/>
                <a:cs typeface="Arial" pitchFamily="34" charset="0"/>
              </a:rPr>
              <a:t>HP tenders' advertisement platforms</a:t>
            </a:r>
          </a:p>
          <a:p>
            <a:endParaRPr lang="en-US" sz="2400" b="1" dirty="0">
              <a:latin typeface="Arial" pitchFamily="34" charset="0"/>
              <a:cs typeface="Arial" pitchFamily="34" charset="0"/>
            </a:endParaRPr>
          </a:p>
        </p:txBody>
      </p:sp>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2</a:t>
            </a:fld>
            <a:r>
              <a:rPr lang="en-ZA" dirty="0"/>
              <a:t> </a:t>
            </a:r>
          </a:p>
        </p:txBody>
      </p:sp>
      <p:sp>
        <p:nvSpPr>
          <p:cNvPr id="9" name="Rectangle 2"/>
          <p:cNvSpPr txBox="1">
            <a:spLocks noChangeArrowheads="1"/>
          </p:cNvSpPr>
          <p:nvPr/>
        </p:nvSpPr>
        <p:spPr>
          <a:xfrm>
            <a:off x="2991" y="-1"/>
            <a:ext cx="5562600" cy="828447"/>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pitchFamily="34" charset="0"/>
                <a:ea typeface="+mj-ea"/>
                <a:cs typeface="Arial" pitchFamily="34" charset="0"/>
              </a:rPr>
              <a:t>Contract dates</a:t>
            </a:r>
            <a:endParaRPr kumimoji="0" lang="en-GB" sz="24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3" name="Rectangle 2">
            <a:extLst>
              <a:ext uri="{FF2B5EF4-FFF2-40B4-BE49-F238E27FC236}">
                <a16:creationId xmlns:a16="http://schemas.microsoft.com/office/drawing/2014/main" id="{EE11D136-351D-4CAC-B651-A3F56C5BA0FB}"/>
              </a:ext>
            </a:extLst>
          </p:cNvPr>
          <p:cNvSpPr/>
          <p:nvPr/>
        </p:nvSpPr>
        <p:spPr>
          <a:xfrm>
            <a:off x="251520" y="4005064"/>
            <a:ext cx="4176464" cy="1277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defRPr/>
            </a:pPr>
            <a:r>
              <a:rPr lang="en-ZA" dirty="0">
                <a:latin typeface="Arial" pitchFamily="34" charset="0"/>
                <a:cs typeface="Arial" pitchFamily="34" charset="0"/>
              </a:rPr>
              <a:t>Available on </a:t>
            </a:r>
            <a:r>
              <a:rPr lang="en-ZA" dirty="0" err="1">
                <a:latin typeface="Arial" pitchFamily="34" charset="0"/>
                <a:cs typeface="Arial" pitchFamily="34" charset="0"/>
              </a:rPr>
              <a:t>NDoH</a:t>
            </a:r>
            <a:r>
              <a:rPr lang="en-ZA" dirty="0">
                <a:latin typeface="Arial" pitchFamily="34" charset="0"/>
                <a:cs typeface="Arial" pitchFamily="34" charset="0"/>
              </a:rPr>
              <a:t> website </a:t>
            </a:r>
          </a:p>
          <a:p>
            <a:pPr marL="0" lvl="1">
              <a:defRPr/>
            </a:pPr>
            <a:r>
              <a:rPr lang="en-ZA" dirty="0">
                <a:latin typeface="Arial" pitchFamily="34" charset="0"/>
                <a:cs typeface="Arial" pitchFamily="34" charset="0"/>
              </a:rPr>
              <a:t>     www.health.gov.za </a:t>
            </a:r>
          </a:p>
          <a:p>
            <a:pPr lvl="1" indent="-457200">
              <a:buFont typeface="Arial" panose="020B0604020202020204" pitchFamily="34" charset="0"/>
              <a:buChar char="•"/>
              <a:defRPr/>
            </a:pPr>
            <a:r>
              <a:rPr lang="en-ZA" dirty="0">
                <a:latin typeface="Arial" pitchFamily="34" charset="0"/>
                <a:cs typeface="Arial" pitchFamily="34" charset="0"/>
              </a:rPr>
              <a:t>|Tenders| </a:t>
            </a:r>
            <a:r>
              <a:rPr lang="en-ZA" i="1" dirty="0">
                <a:latin typeface="Arial" pitchFamily="34" charset="0"/>
                <a:cs typeface="Arial" pitchFamily="34" charset="0"/>
              </a:rPr>
              <a:t>View Pharmaceutical Tenders</a:t>
            </a:r>
          </a:p>
        </p:txBody>
      </p:sp>
      <p:sp>
        <p:nvSpPr>
          <p:cNvPr id="5" name="Rectangle 4">
            <a:extLst>
              <a:ext uri="{FF2B5EF4-FFF2-40B4-BE49-F238E27FC236}">
                <a16:creationId xmlns:a16="http://schemas.microsoft.com/office/drawing/2014/main" id="{448ACA52-C43A-4B2E-881A-ECBD087A168F}"/>
              </a:ext>
            </a:extLst>
          </p:cNvPr>
          <p:cNvSpPr/>
          <p:nvPr/>
        </p:nvSpPr>
        <p:spPr>
          <a:xfrm>
            <a:off x="4608227" y="4005064"/>
            <a:ext cx="3713064" cy="1277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defRPr/>
            </a:pPr>
            <a:r>
              <a:rPr lang="en-ZA" dirty="0">
                <a:latin typeface="Arial" pitchFamily="34" charset="0"/>
                <a:cs typeface="Arial" pitchFamily="34" charset="0"/>
              </a:rPr>
              <a:t>Available on National Treasury Website</a:t>
            </a:r>
          </a:p>
          <a:p>
            <a:pPr marL="0" lvl="1">
              <a:defRPr/>
            </a:pPr>
            <a:r>
              <a:rPr lang="en-ZA" dirty="0">
                <a:solidFill>
                  <a:schemeClr val="bg1">
                    <a:lumMod val="95000"/>
                  </a:schemeClr>
                </a:solidFill>
                <a:latin typeface="Arial" pitchFamily="34" charset="0"/>
                <a:cs typeface="Arial" pitchFamily="34" charset="0"/>
                <a:hlinkClick r:id="rId3">
                  <a:extLst>
                    <a:ext uri="{A12FA001-AC4F-418D-AE19-62706E023703}">
                      <ahyp:hlinkClr xmlns:ahyp="http://schemas.microsoft.com/office/drawing/2018/hyperlinkcolor" val="tx"/>
                    </a:ext>
                  </a:extLst>
                </a:hlinkClick>
              </a:rPr>
              <a:t>www.treasury.gov.za</a:t>
            </a:r>
            <a:endParaRPr lang="en-ZA" dirty="0">
              <a:solidFill>
                <a:schemeClr val="bg1">
                  <a:lumMod val="95000"/>
                </a:schemeClr>
              </a:solidFill>
              <a:latin typeface="Arial" pitchFamily="34" charset="0"/>
              <a:cs typeface="Arial" pitchFamily="34" charset="0"/>
            </a:endParaRPr>
          </a:p>
          <a:p>
            <a:pPr marL="342900" lvl="1" indent="-342900">
              <a:buFont typeface="Arial" panose="020B0604020202020204" pitchFamily="34" charset="0"/>
              <a:buChar char="•"/>
              <a:defRPr/>
            </a:pPr>
            <a:r>
              <a:rPr lang="en-ZA" dirty="0">
                <a:latin typeface="Arial" pitchFamily="34" charset="0"/>
                <a:cs typeface="Arial" pitchFamily="34" charset="0"/>
              </a:rPr>
              <a:t>e-tenders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48EB4C-09D3-EF99-AC00-D433E48C29C6}"/>
              </a:ext>
            </a:extLst>
          </p:cNvPr>
          <p:cNvSpPr txBox="1"/>
          <p:nvPr/>
        </p:nvSpPr>
        <p:spPr>
          <a:xfrm>
            <a:off x="851" y="116632"/>
            <a:ext cx="8244408" cy="769441"/>
          </a:xfrm>
          <a:prstGeom prst="rect">
            <a:avLst/>
          </a:prstGeom>
          <a:noFill/>
        </p:spPr>
        <p:txBody>
          <a:bodyPr wrap="square">
            <a:sp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200" dirty="0">
                <a:solidFill>
                  <a:schemeClr val="bg1"/>
                </a:solidFill>
                <a:latin typeface="Arial" pitchFamily="34" charset="0"/>
                <a:ea typeface="+mj-ea"/>
                <a:cs typeface="Arial" pitchFamily="34" charset="0"/>
              </a:rPr>
              <a:t>Legislative requirements </a:t>
            </a:r>
            <a:r>
              <a:rPr lang="en-GB" sz="2200" dirty="0">
                <a:solidFill>
                  <a:schemeClr val="bg1"/>
                </a:solidFill>
                <a:latin typeface="Arial" pitchFamily="34" charset="0"/>
                <a:cs typeface="Arial" pitchFamily="34" charset="0"/>
              </a:rPr>
              <a:t>(Phase II evaluation) continue: </a:t>
            </a: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200" dirty="0">
                <a:solidFill>
                  <a:schemeClr val="bg1"/>
                </a:solidFill>
                <a:latin typeface="Arial" pitchFamily="34" charset="0"/>
                <a:cs typeface="Arial" pitchFamily="34" charset="0"/>
              </a:rPr>
              <a:t>Joint Venture/Consortium (7.13)</a:t>
            </a:r>
            <a:endParaRPr kumimoji="0" lang="en-GB" sz="2200"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C703F6D7-0612-EA36-DF10-83A12793D9CE}"/>
              </a:ext>
            </a:extLst>
          </p:cNvPr>
          <p:cNvSpPr txBox="1"/>
          <p:nvPr/>
        </p:nvSpPr>
        <p:spPr>
          <a:xfrm>
            <a:off x="0" y="1124744"/>
            <a:ext cx="9144000" cy="4298613"/>
          </a:xfrm>
          <a:prstGeom prst="rect">
            <a:avLst/>
          </a:prstGeom>
          <a:solidFill>
            <a:schemeClr val="bg1"/>
          </a:solidFill>
        </p:spPr>
        <p:txBody>
          <a:bodyPr wrap="square">
            <a:spAutoFit/>
          </a:bodyPr>
          <a:lstStyle/>
          <a:p>
            <a:pPr marL="228600">
              <a:lnSpc>
                <a:spcPct val="150000"/>
              </a:lnSpc>
            </a:pPr>
            <a:r>
              <a:rPr lang="en-GB" dirty="0">
                <a:latin typeface="Arial" panose="020B0604020202020204" pitchFamily="34" charset="0"/>
                <a:cs typeface="Arial" panose="020B0604020202020204" pitchFamily="34" charset="0"/>
              </a:rPr>
              <a:t>Annexure A (Conditions of Registration) will only be required</a:t>
            </a:r>
          </a:p>
          <a:p>
            <a:pPr marL="228600">
              <a:lnSpc>
                <a:spcPct val="150000"/>
              </a:lnSpc>
            </a:pPr>
            <a:r>
              <a:rPr lang="en-GB" b="1" dirty="0">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rPr>
              <a:t>If the bidder is not the applicant as required in section 8.2, but any of the conditions apply, a signed agreement between the bidder and the applicant must be included in the bid submission (refer to section 7.13 of the SRCC). </a:t>
            </a:r>
          </a:p>
          <a:p>
            <a:pPr marL="228600">
              <a:lnSpc>
                <a:spcPct val="150000"/>
              </a:lnSpc>
            </a:pPr>
            <a:endParaRPr lang="en-GB" b="1" dirty="0">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marL="228600">
              <a:lnSpc>
                <a:spcPct val="150000"/>
              </a:lnSpc>
            </a:pPr>
            <a:r>
              <a:rPr lang="en-ZA" sz="1800" dirty="0">
                <a:effectLst/>
                <a:latin typeface="Arial" panose="020B0604020202020204" pitchFamily="34" charset="0"/>
                <a:ea typeface="Times New Roman" panose="02020603050405020304" pitchFamily="18" charset="0"/>
              </a:rPr>
              <a:t>The following </a:t>
            </a:r>
            <a:r>
              <a:rPr lang="en-ZA" sz="1800" b="1" dirty="0">
                <a:solidFill>
                  <a:schemeClr val="accent4">
                    <a:lumMod val="75000"/>
                  </a:schemeClr>
                </a:solidFill>
                <a:effectLst/>
                <a:latin typeface="Arial" panose="020B0604020202020204" pitchFamily="34" charset="0"/>
                <a:ea typeface="Times New Roman" panose="02020603050405020304" pitchFamily="18" charset="0"/>
              </a:rPr>
              <a:t>legislative documents are mandatory </a:t>
            </a:r>
            <a:r>
              <a:rPr lang="en-ZA" sz="1800" dirty="0">
                <a:effectLst/>
                <a:latin typeface="Arial" panose="020B0604020202020204" pitchFamily="34" charset="0"/>
                <a:ea typeface="Times New Roman" panose="02020603050405020304" pitchFamily="18" charset="0"/>
              </a:rPr>
              <a:t>for all parties involved in </a:t>
            </a:r>
            <a:r>
              <a:rPr lang="en-GB" sz="1800" dirty="0">
                <a:effectLst/>
                <a:latin typeface="Arial" panose="020B0604020202020204" pitchFamily="34" charset="0"/>
                <a:ea typeface="Times New Roman" panose="02020603050405020304" pitchFamily="18" charset="0"/>
              </a:rPr>
              <a:t>consortium, joint venture (incorporated or unincorporated), or partnership.</a:t>
            </a:r>
            <a:r>
              <a:rPr lang="en-ZA" sz="1800" dirty="0">
                <a:effectLst/>
                <a:latin typeface="Arial" panose="020B0604020202020204" pitchFamily="34" charset="0"/>
                <a:ea typeface="Times New Roman" panose="02020603050405020304" pitchFamily="18" charset="0"/>
              </a:rPr>
              <a:t>:</a:t>
            </a:r>
          </a:p>
          <a:p>
            <a:pPr marL="285750" lvl="0" indent="-285750" algn="just">
              <a:lnSpc>
                <a:spcPct val="150000"/>
              </a:lnSpc>
              <a:spcAft>
                <a:spcPts val="800"/>
              </a:spcAft>
              <a:buFont typeface="Arial" panose="020B0604020202020204" pitchFamily="34" charset="0"/>
              <a:buChar char="•"/>
            </a:pPr>
            <a:endParaRPr lang="en-ZA" sz="1800" b="1" dirty="0">
              <a:solidFill>
                <a:schemeClr val="accent4">
                  <a:lumMod val="75000"/>
                </a:schemeClr>
              </a:solidFill>
              <a:effectLst/>
              <a:latin typeface="Arial" panose="020B0604020202020204" pitchFamily="34" charset="0"/>
              <a:ea typeface="Times New Roman" panose="02020603050405020304" pitchFamily="18" charset="0"/>
            </a:endParaRPr>
          </a:p>
          <a:p>
            <a:pPr marL="285750" lvl="0" indent="-285750" algn="just">
              <a:lnSpc>
                <a:spcPct val="150000"/>
              </a:lnSpc>
              <a:spcAft>
                <a:spcPts val="800"/>
              </a:spcAft>
              <a:buFont typeface="Arial" panose="020B0604020202020204" pitchFamily="34" charset="0"/>
              <a:buChar char="•"/>
            </a:pPr>
            <a:r>
              <a:rPr lang="en-ZA" sz="1800" b="1" dirty="0">
                <a:solidFill>
                  <a:schemeClr val="accent4">
                    <a:lumMod val="75000"/>
                  </a:schemeClr>
                </a:solidFill>
                <a:effectLst/>
                <a:latin typeface="Arial" panose="020B0604020202020204" pitchFamily="34" charset="0"/>
                <a:ea typeface="Times New Roman" panose="02020603050405020304" pitchFamily="18" charset="0"/>
              </a:rPr>
              <a:t>A valid license to manufacture (bidder and applicant), </a:t>
            </a:r>
            <a:r>
              <a:rPr lang="en-ZA" sz="1800" dirty="0">
                <a:effectLst/>
                <a:latin typeface="Arial" panose="020B0604020202020204" pitchFamily="34" charset="0"/>
                <a:ea typeface="Times New Roman" panose="02020603050405020304" pitchFamily="18" charset="0"/>
              </a:rPr>
              <a:t>along with certified copies as per section 5.1, must be provided for all parties involved in the bid.</a:t>
            </a:r>
          </a:p>
        </p:txBody>
      </p:sp>
    </p:spTree>
    <p:extLst>
      <p:ext uri="{BB962C8B-B14F-4D97-AF65-F5344CB8AC3E}">
        <p14:creationId xmlns:p14="http://schemas.microsoft.com/office/powerpoint/2010/main" val="2492511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286F2-F405-53EE-02E9-C86029D3C8C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3B7C59E-61F7-353D-EDC6-3239D79983F0}"/>
              </a:ext>
            </a:extLst>
          </p:cNvPr>
          <p:cNvSpPr txBox="1"/>
          <p:nvPr/>
        </p:nvSpPr>
        <p:spPr>
          <a:xfrm>
            <a:off x="0" y="25736"/>
            <a:ext cx="8244408" cy="461665"/>
          </a:xfrm>
          <a:prstGeom prst="rect">
            <a:avLst/>
          </a:prstGeom>
          <a:noFill/>
        </p:spPr>
        <p:txBody>
          <a:bodyPr wrap="square">
            <a:sp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dirty="0">
                <a:solidFill>
                  <a:schemeClr val="bg1"/>
                </a:solidFill>
                <a:latin typeface="Arial" pitchFamily="34" charset="0"/>
                <a:ea typeface="+mj-ea"/>
                <a:cs typeface="Arial" pitchFamily="34" charset="0"/>
              </a:rPr>
              <a:t>Legislative Requirements for Multi-Entity Bids</a:t>
            </a:r>
            <a:endPar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22C9E8B7-1E2F-551B-8992-05066C539B81}"/>
              </a:ext>
            </a:extLst>
          </p:cNvPr>
          <p:cNvSpPr txBox="1"/>
          <p:nvPr/>
        </p:nvSpPr>
        <p:spPr>
          <a:xfrm>
            <a:off x="0" y="1124744"/>
            <a:ext cx="9144000" cy="4094839"/>
          </a:xfrm>
          <a:prstGeom prst="rect">
            <a:avLst/>
          </a:prstGeom>
          <a:solidFill>
            <a:schemeClr val="bg1"/>
          </a:solidFill>
        </p:spPr>
        <p:txBody>
          <a:bodyPr wrap="square">
            <a:spAutoFit/>
          </a:bodyPr>
          <a:lstStyle/>
          <a:p>
            <a:pPr lvl="0" algn="just">
              <a:lnSpc>
                <a:spcPct val="150000"/>
              </a:lnSpc>
              <a:spcAft>
                <a:spcPts val="800"/>
              </a:spcAft>
            </a:pPr>
            <a:r>
              <a:rPr lang="en-US" dirty="0">
                <a:latin typeface="Arial" panose="020B0604020202020204" pitchFamily="34" charset="0"/>
                <a:cs typeface="Arial" panose="020B0604020202020204" pitchFamily="34" charset="0"/>
              </a:rPr>
              <a:t>Continue:</a:t>
            </a:r>
          </a:p>
          <a:p>
            <a:pPr marL="285750" lvl="0" indent="-285750" algn="just">
              <a:lnSpc>
                <a:spcPct val="150000"/>
              </a:lnSpc>
              <a:spcAft>
                <a:spcPts val="800"/>
              </a:spcAft>
              <a:buFont typeface="Arial" panose="020B0604020202020204" pitchFamily="34" charset="0"/>
              <a:buChar char="•"/>
            </a:pPr>
            <a:r>
              <a:rPr lang="en-GB" dirty="0">
                <a:latin typeface="Arial" panose="020B0604020202020204" pitchFamily="34" charset="0"/>
                <a:cs typeface="Arial" panose="020B0604020202020204" pitchFamily="34" charset="0"/>
              </a:rPr>
              <a:t>An MRC (Medicines Registration Certificate) as per section 8.2, where one of the parties in the consortium, joint venture (incorporated or unincorporated) or partnership is identified as the applicant.</a:t>
            </a:r>
          </a:p>
          <a:p>
            <a:pPr marL="285750" lvl="0" indent="-285750" algn="just">
              <a:lnSpc>
                <a:spcPct val="150000"/>
              </a:lnSpc>
              <a:spcAft>
                <a:spcPts val="800"/>
              </a:spcAft>
              <a:buFont typeface="Arial" panose="020B0604020202020204" pitchFamily="34" charset="0"/>
              <a:buChar char="•"/>
            </a:pPr>
            <a:r>
              <a:rPr lang="en-US" dirty="0">
                <a:latin typeface="Arial" panose="020B0604020202020204" pitchFamily="34" charset="0"/>
                <a:cs typeface="Arial" panose="020B0604020202020204" pitchFamily="34" charset="0"/>
              </a:rPr>
              <a:t>When items are offered for products where a British Pharmacopoeia (BP) standard is specified, the bidder must declare that the product complied with and is manufactured according to the specified standard. Details of the manufacturer must also be provided. (</a:t>
            </a:r>
            <a:r>
              <a:rPr lang="en-ZA" dirty="0"/>
              <a:t>HP06-2027SVP</a:t>
            </a:r>
            <a:r>
              <a:rPr lang="en-US" dirty="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a:p>
            <a:pPr marL="285750" lvl="0" indent="-285750" algn="just">
              <a:lnSpc>
                <a:spcPct val="150000"/>
              </a:lnSpc>
              <a:spcAft>
                <a:spcPts val="800"/>
              </a:spcAft>
              <a:buFont typeface="Arial" panose="020B0604020202020204" pitchFamily="34" charset="0"/>
              <a:buChar char="•"/>
            </a:pPr>
            <a:r>
              <a:rPr lang="en-US" dirty="0">
                <a:latin typeface="Arial" panose="020B0604020202020204" pitchFamily="34" charset="0"/>
                <a:cs typeface="Arial" panose="020B0604020202020204" pitchFamily="34" charset="0"/>
              </a:rPr>
              <a:t>All parties in the Consortium/Joint Venture or Partnership must submit the legislative</a:t>
            </a:r>
            <a:endParaRPr lang="en-US" dirty="0">
              <a:effectLst/>
              <a:latin typeface="Calibri" panose="020F0502020204030204" pitchFamily="34" charset="0"/>
              <a:ea typeface="Times New Roman" panose="02020603050405020304" pitchFamily="18" charset="0"/>
            </a:endParaRPr>
          </a:p>
        </p:txBody>
      </p:sp>
      <p:sp>
        <p:nvSpPr>
          <p:cNvPr id="2" name="TextBox 1">
            <a:extLst>
              <a:ext uri="{FF2B5EF4-FFF2-40B4-BE49-F238E27FC236}">
                <a16:creationId xmlns:a16="http://schemas.microsoft.com/office/drawing/2014/main" id="{5996D6AE-6E6B-DA0E-5B3D-6F46EF324810}"/>
              </a:ext>
            </a:extLst>
          </p:cNvPr>
          <p:cNvSpPr txBox="1"/>
          <p:nvPr/>
        </p:nvSpPr>
        <p:spPr>
          <a:xfrm>
            <a:off x="0" y="1109142"/>
            <a:ext cx="9144000" cy="4096634"/>
          </a:xfrm>
          <a:prstGeom prst="rect">
            <a:avLst/>
          </a:prstGeom>
          <a:solidFill>
            <a:schemeClr val="bg1"/>
          </a:solidFill>
        </p:spPr>
        <p:txBody>
          <a:bodyPr wrap="square">
            <a:spAutoFit/>
          </a:bodyPr>
          <a:lstStyle/>
          <a:p>
            <a:pPr lvl="0" algn="just">
              <a:lnSpc>
                <a:spcPct val="150000"/>
              </a:lnSpc>
              <a:spcAft>
                <a:spcPts val="800"/>
              </a:spcAft>
            </a:pPr>
            <a:r>
              <a:rPr lang="en-US" dirty="0">
                <a:latin typeface="Arial" panose="020B0604020202020204" pitchFamily="34" charset="0"/>
                <a:cs typeface="Arial" panose="020B0604020202020204" pitchFamily="34" charset="0"/>
              </a:rPr>
              <a:t>Continue:</a:t>
            </a:r>
          </a:p>
          <a:p>
            <a:pPr marL="285750" lvl="0" indent="-285750" algn="just">
              <a:lnSpc>
                <a:spcPct val="150000"/>
              </a:lnSpc>
              <a:spcAft>
                <a:spcPts val="800"/>
              </a:spcAft>
              <a:buFont typeface="Arial" panose="020B0604020202020204" pitchFamily="34" charset="0"/>
              <a:buChar char="•"/>
            </a:pPr>
            <a:r>
              <a:rPr lang="en-GB" dirty="0">
                <a:latin typeface="Arial" panose="020B0604020202020204" pitchFamily="34" charset="0"/>
                <a:cs typeface="Arial" panose="020B0604020202020204" pitchFamily="34" charset="0"/>
              </a:rPr>
              <a:t>An MRC (Medicines Registration Certificate) as per section 8.2, where one of the parties in the consortium, joint venture (incorporated or unincorporated) or partnership is identified as the applicant.</a:t>
            </a:r>
          </a:p>
          <a:p>
            <a:pPr marL="285750" lvl="0" indent="-285750" algn="just">
              <a:lnSpc>
                <a:spcPct val="150000"/>
              </a:lnSpc>
              <a:spcAft>
                <a:spcPts val="800"/>
              </a:spcAft>
              <a:buFont typeface="Arial" panose="020B0604020202020204" pitchFamily="34" charset="0"/>
              <a:buChar char="•"/>
            </a:pPr>
            <a:r>
              <a:rPr lang="en-US" dirty="0">
                <a:latin typeface="Arial" panose="020B0604020202020204" pitchFamily="34" charset="0"/>
                <a:cs typeface="Arial" panose="020B0604020202020204" pitchFamily="34" charset="0"/>
              </a:rPr>
              <a:t>All parties in the Consortium/Joint Venture or Partnership must submit the legislative and mandatory requirements pertaining to this bid as indicated in the SRCC. </a:t>
            </a:r>
          </a:p>
          <a:p>
            <a:pPr marL="228600">
              <a:lnSpc>
                <a:spcPct val="150000"/>
              </a:lnSpc>
            </a:pPr>
            <a:r>
              <a:rPr lang="en-US"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Refer to Section 8.1 for licensing, 8.2 for MRC, and 7.13 for multi-entity arrangements</a:t>
            </a:r>
            <a:r>
              <a:rPr lang="en-ZA"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a:t>
            </a:r>
          </a:p>
          <a:p>
            <a:pPr marL="228600">
              <a:lnSpc>
                <a:spcPct val="150000"/>
              </a:lnSpc>
            </a:pPr>
            <a:endParaRPr lang="en-US"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324034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564E69-EE66-A452-D069-05D273F88413}"/>
              </a:ext>
            </a:extLst>
          </p:cNvPr>
          <p:cNvSpPr txBox="1"/>
          <p:nvPr/>
        </p:nvSpPr>
        <p:spPr>
          <a:xfrm>
            <a:off x="35496" y="26815"/>
            <a:ext cx="7668344" cy="830997"/>
          </a:xfrm>
          <a:prstGeom prst="rect">
            <a:avLst/>
          </a:prstGeom>
          <a:noFill/>
        </p:spPr>
        <p:txBody>
          <a:bodyPr wrap="square">
            <a:sp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a:solidFill>
                  <a:schemeClr val="bg1"/>
                </a:solidFill>
                <a:latin typeface="Arial" pitchFamily="34" charset="0"/>
                <a:ea typeface="+mj-ea"/>
                <a:cs typeface="Arial" pitchFamily="34" charset="0"/>
              </a:rPr>
              <a:t>Authorisation Declaration </a:t>
            </a:r>
          </a:p>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a:solidFill>
                  <a:schemeClr val="bg1"/>
                </a:solidFill>
                <a:latin typeface="Arial" pitchFamily="34" charset="0"/>
                <a:ea typeface="+mj-ea"/>
                <a:cs typeface="Arial" pitchFamily="34" charset="0"/>
              </a:rPr>
              <a:t>(Phase II evaluation)</a:t>
            </a:r>
            <a:endPar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7" name="TextBox 6">
            <a:extLst>
              <a:ext uri="{FF2B5EF4-FFF2-40B4-BE49-F238E27FC236}">
                <a16:creationId xmlns:a16="http://schemas.microsoft.com/office/drawing/2014/main" id="{D5B986E1-7ADF-4D10-3F2B-A33FAD68BF99}"/>
              </a:ext>
            </a:extLst>
          </p:cNvPr>
          <p:cNvSpPr txBox="1"/>
          <p:nvPr/>
        </p:nvSpPr>
        <p:spPr>
          <a:xfrm>
            <a:off x="35496" y="1052736"/>
            <a:ext cx="9022208" cy="5028236"/>
          </a:xfrm>
          <a:prstGeom prst="rect">
            <a:avLst/>
          </a:prstGeom>
          <a:solidFill>
            <a:schemeClr val="bg1"/>
          </a:solidFill>
        </p:spPr>
        <p:txBody>
          <a:bodyPr wrap="square">
            <a:spAutoFit/>
          </a:bodyPr>
          <a:lstStyle/>
          <a:p>
            <a:pPr marL="285750" algn="just">
              <a:lnSpc>
                <a:spcPct val="150000"/>
              </a:lnSpc>
            </a:pPr>
            <a:r>
              <a:rPr lang="en-GB" dirty="0">
                <a:effectLst/>
                <a:latin typeface="Arial" panose="020B0604020202020204" pitchFamily="34" charset="0"/>
                <a:ea typeface="Times New Roman" panose="02020603050405020304" pitchFamily="18" charset="0"/>
                <a:cs typeface="Arial" panose="020B0604020202020204" pitchFamily="34" charset="0"/>
              </a:rPr>
              <a:t>Only the holder of a MRC issued in terms of the Medicines Act, may submit a bid. </a:t>
            </a:r>
          </a:p>
          <a:p>
            <a:pPr marL="285750" algn="just">
              <a:lnSpc>
                <a:spcPct val="150000"/>
              </a:lnSpc>
            </a:pPr>
            <a:r>
              <a:rPr lang="en-GB"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The manufacturer</a:t>
            </a:r>
            <a:r>
              <a:rPr lang="en-GB" dirty="0">
                <a:effectLst/>
                <a:latin typeface="Arial" panose="020B0604020202020204" pitchFamily="34" charset="0"/>
                <a:ea typeface="Times New Roman" panose="02020603050405020304" pitchFamily="18" charset="0"/>
                <a:cs typeface="Arial" panose="020B0604020202020204" pitchFamily="34" charset="0"/>
              </a:rPr>
              <a:t>, or other entity, as listed on the MRC, </a:t>
            </a:r>
            <a:r>
              <a:rPr lang="en-GB"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are considered external third parties</a:t>
            </a:r>
            <a:r>
              <a:rPr lang="en-GB" dirty="0">
                <a:effectLst/>
                <a:latin typeface="Arial" panose="020B0604020202020204" pitchFamily="34" charset="0"/>
                <a:ea typeface="Times New Roman" panose="02020603050405020304" pitchFamily="18" charset="0"/>
                <a:cs typeface="Arial" panose="020B0604020202020204" pitchFamily="34" charset="0"/>
              </a:rPr>
              <a:t>:</a:t>
            </a:r>
          </a:p>
          <a:p>
            <a:pPr marL="571500" indent="-285750" algn="just">
              <a:lnSpc>
                <a:spcPct val="150000"/>
              </a:lnSpc>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Arial" panose="020B0604020202020204" pitchFamily="34" charset="0"/>
              </a:rPr>
              <a:t>If the holder of the Medicines Registration Certificate (MRC) is not the manufacturer of the product offered in this bid, a third-party manufacturer authorisation is required. </a:t>
            </a:r>
          </a:p>
          <a:p>
            <a:pPr marL="571500" indent="-285750" algn="just">
              <a:lnSpc>
                <a:spcPct val="150000"/>
              </a:lnSpc>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Arial" panose="020B0604020202020204" pitchFamily="34" charset="0"/>
              </a:rPr>
              <a:t>In such cases, the bidder must establish a formal legal agreement with the third-party manufacturer and submit a signed Authorisation Declaration (PBD1.2) from the relevant manufacturer as approved by SAHPRA which must be listed on the MRC.</a:t>
            </a:r>
          </a:p>
          <a:p>
            <a:pPr marL="285750" algn="just">
              <a:lnSpc>
                <a:spcPct val="150000"/>
              </a:lnSpc>
            </a:pPr>
            <a:r>
              <a:rPr lang="en-GB"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Note: Authorisation Declaration can only be submitted by the approved third party as indicated on the registration certificate.</a:t>
            </a:r>
            <a:endParaRPr lang="en-ZA"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59517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997162-60A9-91E0-AF9E-03F77E8EE36C}"/>
              </a:ext>
            </a:extLst>
          </p:cNvPr>
          <p:cNvSpPr txBox="1"/>
          <p:nvPr/>
        </p:nvSpPr>
        <p:spPr>
          <a:xfrm>
            <a:off x="31504" y="0"/>
            <a:ext cx="6408712" cy="830997"/>
          </a:xfrm>
          <a:prstGeom prst="rect">
            <a:avLst/>
          </a:prstGeom>
          <a:noFill/>
        </p:spPr>
        <p:txBody>
          <a:bodyPr wrap="square">
            <a:sp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a:solidFill>
                  <a:schemeClr val="bg1"/>
                </a:solidFill>
                <a:latin typeface="Arial" pitchFamily="34" charset="0"/>
                <a:ea typeface="+mj-ea"/>
                <a:cs typeface="Arial" pitchFamily="34" charset="0"/>
              </a:rPr>
              <a:t>Preference for Locally Produced Products (Phase II evaluation)</a:t>
            </a:r>
            <a:endPar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A801D77A-1A1A-738C-DB12-8E436793FC10}"/>
              </a:ext>
            </a:extLst>
          </p:cNvPr>
          <p:cNvSpPr txBox="1"/>
          <p:nvPr/>
        </p:nvSpPr>
        <p:spPr>
          <a:xfrm>
            <a:off x="-29417" y="1253902"/>
            <a:ext cx="9144000" cy="5604098"/>
          </a:xfrm>
          <a:prstGeom prst="rect">
            <a:avLst/>
          </a:prstGeom>
          <a:solidFill>
            <a:schemeClr val="bg1"/>
          </a:solidFill>
        </p:spPr>
        <p:txBody>
          <a:bodyPr wrap="square">
            <a:spAutoFit/>
          </a:bodyPr>
          <a:lstStyle/>
          <a:p>
            <a:pPr marL="342900" indent="-252730" algn="just">
              <a:lnSpc>
                <a:spcPct val="150000"/>
              </a:lnSpc>
              <a:spcBef>
                <a:spcPts val="600"/>
              </a:spcBef>
              <a:spcAft>
                <a:spcPts val="300"/>
              </a:spcAft>
            </a:pPr>
            <a:r>
              <a:rPr lang="en-ZA" sz="1800" kern="1600" dirty="0">
                <a:solidFill>
                  <a:srgbClr val="0070C0"/>
                </a:solidFill>
                <a:effectLst/>
                <a:latin typeface="Calibri" panose="020F0502020204030204" pitchFamily="34" charset="0"/>
                <a:ea typeface="Times New Roman" panose="02020603050405020304" pitchFamily="18" charset="0"/>
              </a:rPr>
              <a:t>	</a:t>
            </a:r>
            <a:r>
              <a:rPr lang="en-ZA" sz="1800" kern="1600" dirty="0">
                <a:effectLst/>
                <a:latin typeface="Arial" panose="020B0604020202020204" pitchFamily="34" charset="0"/>
                <a:ea typeface="Times New Roman" panose="02020603050405020304" pitchFamily="18" charset="0"/>
                <a:cs typeface="Arial" panose="020B0604020202020204" pitchFamily="34" charset="0"/>
              </a:rPr>
              <a:t>To provide preference to locally produced products, the definition of a locally produced product will be limited to product formulation and conversion processes that use materials and components to manufacture medicines in the Republic of South Africa. </a:t>
            </a:r>
          </a:p>
          <a:p>
            <a:pPr marL="375920" indent="-285750" algn="just">
              <a:lnSpc>
                <a:spcPct val="150000"/>
              </a:lnSpc>
              <a:spcBef>
                <a:spcPts val="600"/>
              </a:spcBef>
              <a:spcAft>
                <a:spcPts val="300"/>
              </a:spcAft>
              <a:buFont typeface="Arial" panose="020B0604020202020204" pitchFamily="34" charset="0"/>
              <a:buChar char="•"/>
            </a:pPr>
            <a:r>
              <a:rPr lang="en-ZA" sz="1800" b="1" kern="1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Included</a:t>
            </a:r>
            <a:r>
              <a:rPr lang="en-ZA" sz="1800" kern="1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ZA" sz="1800" kern="1600" dirty="0">
                <a:effectLst/>
                <a:latin typeface="Arial" panose="020B0604020202020204" pitchFamily="34" charset="0"/>
                <a:ea typeface="Times New Roman" panose="02020603050405020304" pitchFamily="18" charset="0"/>
                <a:cs typeface="Arial" panose="020B0604020202020204" pitchFamily="34" charset="0"/>
              </a:rPr>
              <a:t>Fill and finish of sterile products (including vaccines, large and small volume </a:t>
            </a:r>
            <a:r>
              <a:rPr lang="en-ZA" sz="1800" kern="1600" dirty="0" err="1">
                <a:effectLst/>
                <a:latin typeface="Arial" panose="020B0604020202020204" pitchFamily="34" charset="0"/>
                <a:ea typeface="Times New Roman" panose="02020603050405020304" pitchFamily="18" charset="0"/>
                <a:cs typeface="Arial" panose="020B0604020202020204" pitchFamily="34" charset="0"/>
              </a:rPr>
              <a:t>parenterals</a:t>
            </a:r>
            <a:r>
              <a:rPr lang="en-ZA" sz="1800" kern="1600" dirty="0">
                <a:effectLst/>
                <a:latin typeface="Arial" panose="020B0604020202020204" pitchFamily="34" charset="0"/>
                <a:ea typeface="Times New Roman" panose="02020603050405020304" pitchFamily="18" charset="0"/>
                <a:cs typeface="Arial" panose="020B0604020202020204" pitchFamily="34" charset="0"/>
              </a:rPr>
              <a:t>)</a:t>
            </a:r>
          </a:p>
          <a:p>
            <a:pPr marL="375920" indent="-285750" algn="just">
              <a:lnSpc>
                <a:spcPct val="150000"/>
              </a:lnSpc>
              <a:spcBef>
                <a:spcPts val="600"/>
              </a:spcBef>
              <a:spcAft>
                <a:spcPts val="300"/>
              </a:spcAft>
              <a:buFont typeface="Arial" panose="020B0604020202020204" pitchFamily="34" charset="0"/>
              <a:buChar char="•"/>
            </a:pPr>
            <a:r>
              <a:rPr lang="en-ZA" sz="1800" b="1" kern="1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Excluded</a:t>
            </a:r>
            <a:r>
              <a:rPr lang="en-ZA" sz="1800" kern="1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ZA" sz="1800" kern="1600" dirty="0">
                <a:effectLst/>
                <a:latin typeface="Arial" panose="020B0604020202020204" pitchFamily="34" charset="0"/>
                <a:ea typeface="Times New Roman" panose="02020603050405020304" pitchFamily="18" charset="0"/>
                <a:cs typeface="Arial" panose="020B0604020202020204" pitchFamily="34" charset="0"/>
              </a:rPr>
              <a:t>Fill, finish, and packaging of products such as solids, liquids, sterile drops and semi-solid dosage forms. </a:t>
            </a:r>
            <a:r>
              <a:rPr lang="en-ZA" kern="1600" dirty="0">
                <a:latin typeface="Arial" panose="020B0604020202020204" pitchFamily="34" charset="0"/>
                <a:ea typeface="Times New Roman" panose="02020603050405020304" pitchFamily="18" charset="0"/>
                <a:cs typeface="Arial" panose="020B0604020202020204" pitchFamily="34" charset="0"/>
              </a:rPr>
              <a:t>	</a:t>
            </a:r>
          </a:p>
          <a:p>
            <a:pPr marL="90170" algn="just">
              <a:lnSpc>
                <a:spcPct val="150000"/>
              </a:lnSpc>
              <a:spcBef>
                <a:spcPts val="600"/>
              </a:spcBef>
              <a:spcAft>
                <a:spcPts val="300"/>
              </a:spcAft>
            </a:pPr>
            <a:r>
              <a:rPr lang="en-ZA" b="1" kern="1600" dirty="0">
                <a:solidFill>
                  <a:srgbClr val="0070C0"/>
                </a:solidFill>
                <a:latin typeface="Arial" panose="020B0604020202020204" pitchFamily="34" charset="0"/>
                <a:ea typeface="Times New Roman" panose="02020603050405020304" pitchFamily="18" charset="0"/>
                <a:cs typeface="Arial" panose="020B0604020202020204" pitchFamily="34" charset="0"/>
              </a:rPr>
              <a:t>     Requirement: </a:t>
            </a:r>
          </a:p>
          <a:p>
            <a:pPr marL="375920" indent="-285750" algn="just">
              <a:lnSpc>
                <a:spcPct val="150000"/>
              </a:lnSpc>
              <a:spcBef>
                <a:spcPts val="600"/>
              </a:spcBef>
              <a:spcAft>
                <a:spcPts val="300"/>
              </a:spcAft>
              <a:buFont typeface="Arial" panose="020B0604020202020204" pitchFamily="34" charset="0"/>
              <a:buChar char="•"/>
            </a:pPr>
            <a:r>
              <a:rPr lang="en-ZA" kern="1600" dirty="0">
                <a:effectLst/>
                <a:latin typeface="Arial" panose="020B0604020202020204" pitchFamily="34" charset="0"/>
                <a:ea typeface="Times New Roman" panose="02020603050405020304" pitchFamily="18" charset="0"/>
                <a:cs typeface="Arial" panose="020B0604020202020204" pitchFamily="34" charset="0"/>
              </a:rPr>
              <a:t>The local site is listed as a Manufacturer on the MRC issued by SAHPRA.</a:t>
            </a:r>
          </a:p>
          <a:p>
            <a:pPr marL="375920" indent="-285750" algn="just">
              <a:lnSpc>
                <a:spcPct val="150000"/>
              </a:lnSpc>
              <a:spcBef>
                <a:spcPts val="600"/>
              </a:spcBef>
              <a:spcAft>
                <a:spcPts val="300"/>
              </a:spcAft>
              <a:buFont typeface="Arial" panose="020B0604020202020204" pitchFamily="34" charset="0"/>
              <a:buChar char="•"/>
            </a:pPr>
            <a:r>
              <a:rPr lang="en-ZA" kern="1600" dirty="0">
                <a:effectLst/>
                <a:latin typeface="Arial" panose="020B0604020202020204" pitchFamily="34" charset="0"/>
                <a:ea typeface="Times New Roman" panose="02020603050405020304" pitchFamily="18" charset="0"/>
                <a:cs typeface="Arial" panose="020B0604020202020204" pitchFamily="34" charset="0"/>
              </a:rPr>
              <a:t>The valid l</a:t>
            </a:r>
            <a:r>
              <a:rPr lang="en-ZA" kern="1600" dirty="0">
                <a:latin typeface="Arial" panose="020B0604020202020204" pitchFamily="34" charset="0"/>
                <a:ea typeface="Times New Roman" panose="02020603050405020304" pitchFamily="18" charset="0"/>
                <a:cs typeface="Arial" panose="020B0604020202020204" pitchFamily="34" charset="0"/>
              </a:rPr>
              <a:t>icence to Manufacture and all applicable annexures for the site are submitted</a:t>
            </a:r>
            <a:r>
              <a:rPr lang="en-ZA" kern="1600" dirty="0">
                <a:solidFill>
                  <a:srgbClr val="0070C0"/>
                </a:solidFill>
                <a:latin typeface="Arial" panose="020B0604020202020204" pitchFamily="34" charset="0"/>
                <a:ea typeface="Times New Roman" panose="02020603050405020304" pitchFamily="18" charset="0"/>
                <a:cs typeface="Arial" panose="020B0604020202020204" pitchFamily="34" charset="0"/>
              </a:rPr>
              <a:t>.</a:t>
            </a:r>
            <a:endParaRPr lang="en-ZA"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98421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EF995-4D11-0CE4-9988-727A33A794B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0C7491A-CF5D-616E-1D73-A55FC9E7B95E}"/>
              </a:ext>
            </a:extLst>
          </p:cNvPr>
          <p:cNvSpPr txBox="1"/>
          <p:nvPr/>
        </p:nvSpPr>
        <p:spPr>
          <a:xfrm>
            <a:off x="31504" y="0"/>
            <a:ext cx="6408712" cy="830997"/>
          </a:xfrm>
          <a:prstGeom prst="rect">
            <a:avLst/>
          </a:prstGeom>
          <a:noFill/>
        </p:spPr>
        <p:txBody>
          <a:bodyPr wrap="square">
            <a:sp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a:solidFill>
                  <a:schemeClr val="bg1"/>
                </a:solidFill>
                <a:latin typeface="Arial" pitchFamily="34" charset="0"/>
                <a:ea typeface="+mj-ea"/>
                <a:cs typeface="Arial" pitchFamily="34" charset="0"/>
              </a:rPr>
              <a:t>Preference for Locally Produced Products (Phase II evaluation)</a:t>
            </a:r>
            <a:endPar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C49BC4D0-CF3B-8A86-35CF-8E97B8981FDD}"/>
              </a:ext>
            </a:extLst>
          </p:cNvPr>
          <p:cNvSpPr txBox="1"/>
          <p:nvPr/>
        </p:nvSpPr>
        <p:spPr>
          <a:xfrm>
            <a:off x="0" y="1212531"/>
            <a:ext cx="9144000" cy="2233945"/>
          </a:xfrm>
          <a:prstGeom prst="rect">
            <a:avLst/>
          </a:prstGeom>
          <a:solidFill>
            <a:schemeClr val="bg1"/>
          </a:solidFill>
        </p:spPr>
        <p:txBody>
          <a:bodyPr wrap="square">
            <a:spAutoFit/>
          </a:bodyPr>
          <a:lstStyle/>
          <a:p>
            <a:pPr marL="90170" algn="just">
              <a:lnSpc>
                <a:spcPct val="150000"/>
              </a:lnSpc>
              <a:spcBef>
                <a:spcPts val="600"/>
              </a:spcBef>
              <a:spcAft>
                <a:spcPts val="300"/>
              </a:spcAft>
            </a:pPr>
            <a:r>
              <a:rPr lang="en-ZA" b="1" kern="1600" dirty="0">
                <a:solidFill>
                  <a:srgbClr val="0070C0"/>
                </a:solidFill>
                <a:latin typeface="Arial" panose="020B0604020202020204" pitchFamily="34" charset="0"/>
                <a:ea typeface="Times New Roman" panose="02020603050405020304" pitchFamily="18" charset="0"/>
                <a:cs typeface="Arial" panose="020B0604020202020204" pitchFamily="34" charset="0"/>
              </a:rPr>
              <a:t>     Requirement continue: </a:t>
            </a:r>
          </a:p>
          <a:p>
            <a:pPr marL="375920" indent="-285750" algn="just">
              <a:lnSpc>
                <a:spcPct val="150000"/>
              </a:lnSpc>
              <a:spcBef>
                <a:spcPts val="600"/>
              </a:spcBef>
              <a:spcAft>
                <a:spcPts val="300"/>
              </a:spcAft>
              <a:buFont typeface="Arial" panose="020B0604020202020204" pitchFamily="34" charset="0"/>
              <a:buChar char="•"/>
            </a:pPr>
            <a:r>
              <a:rPr lang="en-US" kern="1600" dirty="0">
                <a:effectLst/>
                <a:latin typeface="Arial" panose="020B0604020202020204" pitchFamily="34" charset="0"/>
                <a:ea typeface="Times New Roman" panose="02020603050405020304" pitchFamily="18" charset="0"/>
                <a:cs typeface="Arial" panose="020B0604020202020204" pitchFamily="34" charset="0"/>
              </a:rPr>
              <a:t>The formulation component of the price, as reflected in the Bid Response document described in Section 33.1 of this SRCC, represents the local manufacturing contribution associated with the processing, formulation, and production activities undertaken within South Africa.</a:t>
            </a:r>
            <a:r>
              <a:rPr lang="en-ZA" kern="1600" dirty="0">
                <a:effectLst/>
                <a:latin typeface="Arial" panose="020B0604020202020204" pitchFamily="34" charset="0"/>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2601193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25</a:t>
            </a:fld>
            <a:r>
              <a:rPr lang="en-ZA" sz="1200" dirty="0">
                <a:latin typeface="Arial" pitchFamily="34" charset="0"/>
                <a:cs typeface="Arial" pitchFamily="34" charset="0"/>
              </a:rPr>
              <a:t> </a:t>
            </a:r>
          </a:p>
        </p:txBody>
      </p:sp>
      <p:sp>
        <p:nvSpPr>
          <p:cNvPr id="3" name="TextBox 2"/>
          <p:cNvSpPr txBox="1"/>
          <p:nvPr/>
        </p:nvSpPr>
        <p:spPr>
          <a:xfrm>
            <a:off x="125506" y="1124744"/>
            <a:ext cx="8892988" cy="4313425"/>
          </a:xfrm>
          <a:prstGeom prst="rect">
            <a:avLst/>
          </a:prstGeom>
          <a:noFill/>
        </p:spPr>
        <p:txBody>
          <a:bodyPr wrap="square" rtlCol="0">
            <a:spAutoFit/>
          </a:bodyPr>
          <a:lstStyle/>
          <a:p>
            <a:pPr>
              <a:lnSpc>
                <a:spcPct val="150000"/>
              </a:lnSpc>
            </a:pPr>
            <a:r>
              <a:rPr lang="en-ZA" dirty="0">
                <a:latin typeface="Arial" panose="020B0604020202020204" pitchFamily="34" charset="0"/>
                <a:cs typeface="Arial" panose="020B0604020202020204" pitchFamily="34" charset="0"/>
              </a:rPr>
              <a:t>All bidders are required to </a:t>
            </a:r>
            <a:r>
              <a:rPr lang="en-ZA" b="1" dirty="0">
                <a:latin typeface="Arial" panose="020B0604020202020204" pitchFamily="34" charset="0"/>
                <a:cs typeface="Arial" panose="020B0604020202020204" pitchFamily="34" charset="0"/>
              </a:rPr>
              <a:t>submit samples including bidders </a:t>
            </a:r>
            <a:r>
              <a:rPr lang="en-ZA" dirty="0">
                <a:latin typeface="Arial" panose="020B0604020202020204" pitchFamily="34" charset="0"/>
                <a:cs typeface="Arial" panose="020B0604020202020204" pitchFamily="34" charset="0"/>
              </a:rPr>
              <a:t>who are currently supplying the NDoH with products to confirm the following:</a:t>
            </a:r>
          </a:p>
          <a:p>
            <a:pPr marL="28575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Compliance with </a:t>
            </a:r>
            <a:r>
              <a:rPr lang="en-ZA" b="1" dirty="0">
                <a:latin typeface="Arial" panose="020B0604020202020204" pitchFamily="34" charset="0"/>
                <a:cs typeface="Arial" panose="020B0604020202020204" pitchFamily="34" charset="0"/>
              </a:rPr>
              <a:t>specifications as set out in the bid document/ item specification.</a:t>
            </a:r>
          </a:p>
          <a:p>
            <a:pPr marL="285750" indent="-285750">
              <a:lnSpc>
                <a:spcPct val="150000"/>
              </a:lnSpc>
              <a:buFont typeface="Arial" panose="020B0604020202020204" pitchFamily="34" charset="0"/>
              <a:buChar char="•"/>
            </a:pPr>
            <a:r>
              <a:rPr lang="en-ZA" b="1" dirty="0">
                <a:latin typeface="Arial" panose="020B0604020202020204" pitchFamily="34" charset="0"/>
                <a:cs typeface="Arial" panose="020B0604020202020204" pitchFamily="34" charset="0"/>
              </a:rPr>
              <a:t>Compliance of the product with the requirements </a:t>
            </a:r>
            <a:r>
              <a:rPr lang="en-ZA" dirty="0">
                <a:latin typeface="Arial" panose="020B0604020202020204" pitchFamily="34" charset="0"/>
                <a:cs typeface="Arial" panose="020B0604020202020204" pitchFamily="34" charset="0"/>
              </a:rPr>
              <a:t>of the Medicines Act.</a:t>
            </a:r>
          </a:p>
          <a:p>
            <a:pPr marL="285750" indent="-285750">
              <a:lnSpc>
                <a:spcPct val="150000"/>
              </a:lnSpc>
              <a:buFont typeface="Arial" panose="020B0604020202020204" pitchFamily="34" charset="0"/>
              <a:buChar char="•"/>
            </a:pPr>
            <a:r>
              <a:rPr lang="en-ZA" dirty="0">
                <a:effectLst/>
                <a:latin typeface="Arial" panose="020B0604020202020204" pitchFamily="34" charset="0"/>
                <a:ea typeface="Times New Roman" panose="02020603050405020304" pitchFamily="18" charset="0"/>
                <a:cs typeface="Arial" panose="020B0604020202020204" pitchFamily="34" charset="0"/>
              </a:rPr>
              <a:t>Samples must be submitted to both Health Facilities as indicated in the SRCC, before bid closure.</a:t>
            </a:r>
          </a:p>
          <a:p>
            <a:pPr marL="285750" indent="-285750">
              <a:lnSpc>
                <a:spcPct val="150000"/>
              </a:lnSpc>
              <a:buFont typeface="Arial" panose="020B0604020202020204" pitchFamily="34" charset="0"/>
              <a:buChar char="•"/>
            </a:pPr>
            <a:r>
              <a:rPr lang="en-ZA" dirty="0">
                <a:latin typeface="Arial" panose="020B0604020202020204" pitchFamily="34" charset="0"/>
                <a:ea typeface="Times New Roman" panose="02020603050405020304" pitchFamily="18" charset="0"/>
                <a:cs typeface="Arial" panose="020B0604020202020204" pitchFamily="34" charset="0"/>
              </a:rPr>
              <a:t>Samples received after Bid Closure will not be evaluated.</a:t>
            </a:r>
          </a:p>
          <a:p>
            <a:pPr lvl="0" algn="just">
              <a:lnSpc>
                <a:spcPct val="150000"/>
              </a:lnSpc>
              <a:spcBef>
                <a:spcPts val="600"/>
              </a:spcBef>
            </a:pPr>
            <a:r>
              <a:rPr lang="en-ZA"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No samples must be sent to the National Department of Health. </a:t>
            </a:r>
            <a:endParaRPr lang="en-ZA" b="1" dirty="0">
              <a:solidFill>
                <a:srgbClr val="0070C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endParaRPr lang="en-US" sz="20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0" y="-22390"/>
            <a:ext cx="7812360" cy="990600"/>
          </a:xfrm>
          <a:prstGeom prst="rect">
            <a:avLst/>
          </a:prstGeom>
        </p:spPr>
        <p:txBody>
          <a:bodyPr tIns="45720" rIns="91440" bIns="45720" anchor="b">
            <a:no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a:solidFill>
                  <a:schemeClr val="bg1"/>
                </a:solidFill>
                <a:latin typeface="Arial" pitchFamily="34" charset="0"/>
                <a:ea typeface="+mj-ea"/>
                <a:cs typeface="Arial" pitchFamily="34" charset="0"/>
              </a:rPr>
              <a:t>Sample submission and product technical compliance (Phase II evaluation)</a:t>
            </a:r>
            <a:endPar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FED0B-04A3-9750-4A20-CA235BF048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A3D4F7-31B1-1F80-5EC5-77A10FE29E11}"/>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26</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4F72B2F7-C170-B49D-7367-C3813403A502}"/>
              </a:ext>
            </a:extLst>
          </p:cNvPr>
          <p:cNvSpPr txBox="1"/>
          <p:nvPr/>
        </p:nvSpPr>
        <p:spPr>
          <a:xfrm>
            <a:off x="0" y="1052736"/>
            <a:ext cx="9144000" cy="2574487"/>
          </a:xfrm>
          <a:prstGeom prst="rect">
            <a:avLst/>
          </a:prstGeom>
          <a:solidFill>
            <a:schemeClr val="bg1"/>
          </a:solidFill>
        </p:spPr>
        <p:txBody>
          <a:bodyPr wrap="square" rtlCol="0">
            <a:spAutoFit/>
          </a:bodyPr>
          <a:lstStyle/>
          <a:p>
            <a:pPr marL="285750" indent="-285750" algn="just">
              <a:lnSpc>
                <a:spcPct val="150000"/>
              </a:lnSpc>
              <a:buFont typeface="Arial" panose="020B0604020202020204" pitchFamily="34" charset="0"/>
              <a:buChar char="•"/>
            </a:pPr>
            <a:r>
              <a:rPr lang="en-GB" sz="1800" dirty="0">
                <a:effectLst/>
                <a:latin typeface="Arial" panose="020B0604020202020204" pitchFamily="34" charset="0"/>
                <a:ea typeface="Symbol" panose="05050102010706020507" pitchFamily="18" charset="2"/>
                <a:cs typeface="Symbol" panose="05050102010706020507" pitchFamily="18" charset="2"/>
              </a:rPr>
              <a:t>All medicines must be supplied in </a:t>
            </a:r>
            <a:r>
              <a:rPr lang="en-GB" sz="1800" b="1" dirty="0">
                <a:solidFill>
                  <a:schemeClr val="accent1"/>
                </a:solidFill>
                <a:effectLst/>
                <a:latin typeface="Arial" panose="020B0604020202020204" pitchFamily="34" charset="0"/>
                <a:ea typeface="Symbol" panose="05050102010706020507" pitchFamily="18" charset="2"/>
                <a:cs typeface="Symbol" panose="05050102010706020507" pitchFamily="18" charset="2"/>
              </a:rPr>
              <a:t>complete, patient-ready packaging in the specified pack size</a:t>
            </a:r>
            <a:r>
              <a:rPr lang="en-GB" sz="1800" dirty="0">
                <a:effectLst/>
                <a:latin typeface="Arial" panose="020B0604020202020204" pitchFamily="34" charset="0"/>
                <a:ea typeface="Symbol" panose="05050102010706020507" pitchFamily="18" charset="2"/>
                <a:cs typeface="Symbol" panose="05050102010706020507" pitchFamily="18" charset="2"/>
              </a:rPr>
              <a:t>, using containers that are properly sealed and labelled in compliance with Medicines Act. Packaging </a:t>
            </a:r>
            <a:r>
              <a:rPr lang="en-GB" sz="1800" b="1" dirty="0">
                <a:solidFill>
                  <a:schemeClr val="accent1"/>
                </a:solidFill>
                <a:effectLst/>
                <a:latin typeface="Arial" panose="020B0604020202020204" pitchFamily="34" charset="0"/>
                <a:ea typeface="Symbol" panose="05050102010706020507" pitchFamily="18" charset="2"/>
                <a:cs typeface="Symbol" panose="05050102010706020507" pitchFamily="18" charset="2"/>
              </a:rPr>
              <a:t>must be in a ready-to-dispense format </a:t>
            </a:r>
            <a:r>
              <a:rPr lang="en-GB" sz="1800" dirty="0">
                <a:effectLst/>
                <a:latin typeface="Arial" panose="020B0604020202020204" pitchFamily="34" charset="0"/>
                <a:ea typeface="Symbol" panose="05050102010706020507" pitchFamily="18" charset="2"/>
                <a:cs typeface="Symbol" panose="05050102010706020507" pitchFamily="18" charset="2"/>
              </a:rPr>
              <a:t>that </a:t>
            </a:r>
            <a:r>
              <a:rPr lang="en-GB" sz="1800" b="1" dirty="0">
                <a:solidFill>
                  <a:schemeClr val="accent1"/>
                </a:solidFill>
                <a:effectLst/>
                <a:latin typeface="Arial" panose="020B0604020202020204" pitchFamily="34" charset="0"/>
                <a:ea typeface="Symbol" panose="05050102010706020507" pitchFamily="18" charset="2"/>
                <a:cs typeface="Symbol" panose="05050102010706020507" pitchFamily="18" charset="2"/>
              </a:rPr>
              <a:t>does not require any manipulation, packing, or repacking </a:t>
            </a:r>
            <a:r>
              <a:rPr lang="en-GB" sz="1800" dirty="0">
                <a:effectLst/>
                <a:latin typeface="Arial" panose="020B0604020202020204" pitchFamily="34" charset="0"/>
                <a:ea typeface="Symbol" panose="05050102010706020507" pitchFamily="18" charset="2"/>
                <a:cs typeface="Symbol" panose="05050102010706020507" pitchFamily="18" charset="2"/>
              </a:rPr>
              <a:t>by the dispensing healthcare workers.</a:t>
            </a:r>
            <a:endParaRPr lang="en-ZA" sz="1800" dirty="0">
              <a:effectLst/>
              <a:latin typeface="Times New Roman" panose="02020603050405020304" pitchFamily="18" charset="0"/>
              <a:ea typeface="Symbol" panose="05050102010706020507" pitchFamily="18" charset="2"/>
              <a:cs typeface="Symbol" panose="05050102010706020507" pitchFamily="18" charset="2"/>
            </a:endParaRPr>
          </a:p>
          <a:p>
            <a:pPr>
              <a:lnSpc>
                <a:spcPct val="150000"/>
              </a:lnSpc>
            </a:pPr>
            <a:endParaRPr lang="en-US" sz="2000" dirty="0">
              <a:solidFill>
                <a:schemeClr val="bg1">
                  <a:lumMod val="50000"/>
                </a:schemeClr>
              </a:solidFill>
              <a:latin typeface="Arial" pitchFamily="34" charset="0"/>
              <a:cs typeface="Arial" pitchFamily="34" charset="0"/>
            </a:endParaRPr>
          </a:p>
        </p:txBody>
      </p:sp>
      <p:sp>
        <p:nvSpPr>
          <p:cNvPr id="4" name="Rectangle 2">
            <a:extLst>
              <a:ext uri="{FF2B5EF4-FFF2-40B4-BE49-F238E27FC236}">
                <a16:creationId xmlns:a16="http://schemas.microsoft.com/office/drawing/2014/main" id="{EEC2F66E-5A8B-E3D2-AA42-1C856DF9EEE5}"/>
              </a:ext>
            </a:extLst>
          </p:cNvPr>
          <p:cNvSpPr txBox="1">
            <a:spLocks noChangeArrowheads="1"/>
          </p:cNvSpPr>
          <p:nvPr/>
        </p:nvSpPr>
        <p:spPr>
          <a:xfrm>
            <a:off x="0" y="260648"/>
            <a:ext cx="7812360" cy="419530"/>
          </a:xfrm>
          <a:prstGeom prst="rect">
            <a:avLst/>
          </a:prstGeom>
        </p:spPr>
        <p:txBody>
          <a:bodyPr tIns="45720" rIns="91440" bIns="45720" anchor="b">
            <a:no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a:solidFill>
                  <a:schemeClr val="bg1"/>
                </a:solidFill>
                <a:latin typeface="Arial" pitchFamily="34" charset="0"/>
                <a:ea typeface="+mj-ea"/>
                <a:cs typeface="Arial" pitchFamily="34" charset="0"/>
              </a:rPr>
              <a:t>Compliance to specifications (Phase II evaluation)</a:t>
            </a:r>
            <a:endPar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280387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27</a:t>
            </a:fld>
            <a:r>
              <a:rPr lang="en-ZA" sz="1200" dirty="0">
                <a:latin typeface="Arial" pitchFamily="34" charset="0"/>
                <a:cs typeface="Arial" pitchFamily="34" charset="0"/>
              </a:rPr>
              <a:t> </a:t>
            </a:r>
          </a:p>
        </p:txBody>
      </p:sp>
      <p:sp>
        <p:nvSpPr>
          <p:cNvPr id="3" name="TextBox 2"/>
          <p:cNvSpPr txBox="1"/>
          <p:nvPr/>
        </p:nvSpPr>
        <p:spPr>
          <a:xfrm>
            <a:off x="53752" y="1124744"/>
            <a:ext cx="9036496" cy="5944641"/>
          </a:xfrm>
          <a:prstGeom prst="rect">
            <a:avLst/>
          </a:prstGeom>
          <a:solidFill>
            <a:schemeClr val="bg1"/>
          </a:solidFill>
        </p:spPr>
        <p:txBody>
          <a:bodyPr wrap="square" rtlCol="0">
            <a:spAutoFit/>
          </a:bodyPr>
          <a:lstStyle/>
          <a:p>
            <a:pPr>
              <a:lnSpc>
                <a:spcPct val="150000"/>
              </a:lnSpc>
            </a:pPr>
            <a:r>
              <a:rPr lang="en-US" b="1" dirty="0">
                <a:solidFill>
                  <a:srgbClr val="0070C0"/>
                </a:solidFill>
                <a:latin typeface="Arial" pitchFamily="34" charset="0"/>
                <a:cs typeface="Arial" pitchFamily="34" charset="0"/>
              </a:rPr>
              <a:t>Price breakdown</a:t>
            </a:r>
          </a:p>
          <a:p>
            <a:pPr marL="0" lvl="2">
              <a:lnSpc>
                <a:spcPct val="150000"/>
              </a:lnSpc>
            </a:pPr>
            <a:r>
              <a:rPr lang="en-ZA" dirty="0">
                <a:latin typeface="Arial" pitchFamily="34" charset="0"/>
                <a:cs typeface="Arial" pitchFamily="34" charset="0"/>
              </a:rPr>
              <a:t>The delivered price must be divided across five components:</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Active Pharmaceutical Ingredients (API); </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Formulation;</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Packaging;</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Logistics </a:t>
            </a:r>
            <a:r>
              <a:rPr lang="en-US" dirty="0">
                <a:latin typeface="Arial" pitchFamily="34" charset="0"/>
                <a:cs typeface="Arial" pitchFamily="34" charset="0"/>
              </a:rPr>
              <a:t>(this includes transportation, warehousing and distribution)</a:t>
            </a:r>
            <a:r>
              <a:rPr lang="en-ZA" dirty="0">
                <a:latin typeface="Arial" pitchFamily="34" charset="0"/>
                <a:cs typeface="Arial" pitchFamily="34" charset="0"/>
              </a:rPr>
              <a:t>; and</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Gross margin (remaining portion).</a:t>
            </a:r>
          </a:p>
          <a:p>
            <a:pPr marL="0" lvl="2">
              <a:lnSpc>
                <a:spcPct val="150000"/>
              </a:lnSpc>
            </a:pPr>
            <a:r>
              <a:rPr lang="en-ZA" dirty="0">
                <a:latin typeface="Arial" pitchFamily="34" charset="0"/>
                <a:cs typeface="Arial" pitchFamily="34" charset="0"/>
              </a:rPr>
              <a:t>The sum of these categories must be equal to 100% of the delivered price for the line item.</a:t>
            </a:r>
          </a:p>
          <a:p>
            <a:pPr marL="0" lvl="2">
              <a:lnSpc>
                <a:spcPct val="150000"/>
              </a:lnSpc>
            </a:pPr>
            <a:r>
              <a:rPr lang="en-ZA" b="1" dirty="0">
                <a:solidFill>
                  <a:srgbClr val="0070C0"/>
                </a:solidFill>
                <a:latin typeface="Arial" pitchFamily="34" charset="0"/>
                <a:cs typeface="Arial" pitchFamily="34" charset="0"/>
              </a:rPr>
              <a:t>Bid Prices may not exceed  SEP Ex Man + VAT nor Full SEP</a:t>
            </a:r>
          </a:p>
          <a:p>
            <a:pPr marL="0" lvl="2">
              <a:lnSpc>
                <a:spcPct val="150000"/>
              </a:lnSpc>
            </a:pPr>
            <a:r>
              <a:rPr lang="en-ZA" b="1" dirty="0">
                <a:solidFill>
                  <a:srgbClr val="0070C0"/>
                </a:solidFill>
                <a:latin typeface="Arial" pitchFamily="34" charset="0"/>
                <a:cs typeface="Arial" pitchFamily="34" charset="0"/>
              </a:rPr>
              <a:t>Note: If no price breakdown or Foreign Currency is supplied in the Bid Response document, items will be deemed ineligible for CPA. </a:t>
            </a:r>
          </a:p>
          <a:p>
            <a:pPr marL="0" lvl="2">
              <a:lnSpc>
                <a:spcPct val="150000"/>
              </a:lnSpc>
            </a:pPr>
            <a:endParaRPr lang="en-ZA" sz="2000" b="1" dirty="0">
              <a:solidFill>
                <a:srgbClr val="0070C0"/>
              </a:solidFill>
              <a:latin typeface="Arial" pitchFamily="34" charset="0"/>
              <a:cs typeface="Arial" pitchFamily="34" charset="0"/>
            </a:endParaRPr>
          </a:p>
          <a:p>
            <a:pPr marL="0" lvl="2">
              <a:lnSpc>
                <a:spcPct val="150000"/>
              </a:lnSpc>
            </a:pPr>
            <a:endParaRPr lang="en-ZA" sz="2000" dirty="0">
              <a:latin typeface="Arial" pitchFamily="34" charset="0"/>
              <a:cs typeface="Arial" pitchFamily="34" charset="0"/>
            </a:endParaRPr>
          </a:p>
        </p:txBody>
      </p:sp>
      <p:sp>
        <p:nvSpPr>
          <p:cNvPr id="4" name="Rectangle 2"/>
          <p:cNvSpPr txBox="1">
            <a:spLocks noChangeArrowheads="1"/>
          </p:cNvSpPr>
          <p:nvPr/>
        </p:nvSpPr>
        <p:spPr>
          <a:xfrm>
            <a:off x="6532" y="-32015"/>
            <a:ext cx="7157755"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400" noProof="0" dirty="0">
                <a:solidFill>
                  <a:schemeClr val="bg1"/>
                </a:solidFill>
                <a:latin typeface="Arial" pitchFamily="34" charset="0"/>
                <a:ea typeface="+mj-ea"/>
                <a:cs typeface="Arial" pitchFamily="34" charset="0"/>
              </a:rPr>
              <a:t>Offering a bid price </a:t>
            </a:r>
          </a:p>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400" noProof="0" dirty="0">
                <a:solidFill>
                  <a:schemeClr val="bg1"/>
                </a:solidFill>
                <a:latin typeface="Arial" pitchFamily="34" charset="0"/>
                <a:ea typeface="+mj-ea"/>
                <a:cs typeface="Arial" pitchFamily="34" charset="0"/>
              </a:rPr>
              <a:t>(Phase III evaluation)</a:t>
            </a:r>
            <a:endPar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540919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42952-240A-5BC6-0737-5009BDABA3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551582-B774-077D-894D-532BBDC9883A}"/>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28</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D678029F-A7C3-C415-5FCC-2B4756E5346C}"/>
              </a:ext>
            </a:extLst>
          </p:cNvPr>
          <p:cNvSpPr txBox="1"/>
          <p:nvPr/>
        </p:nvSpPr>
        <p:spPr>
          <a:xfrm>
            <a:off x="117579" y="977230"/>
            <a:ext cx="8414861" cy="872034"/>
          </a:xfrm>
          <a:prstGeom prst="rect">
            <a:avLst/>
          </a:prstGeom>
          <a:noFill/>
        </p:spPr>
        <p:txBody>
          <a:bodyPr wrap="square" rtlCol="0">
            <a:spAutoFit/>
          </a:bodyPr>
          <a:lstStyle/>
          <a:p>
            <a:pPr>
              <a:lnSpc>
                <a:spcPct val="150000"/>
              </a:lnSpc>
            </a:pPr>
            <a:r>
              <a:rPr lang="en-US" b="1" dirty="0">
                <a:latin typeface="Arial" pitchFamily="34" charset="0"/>
                <a:cs typeface="Arial" pitchFamily="34" charset="0"/>
              </a:rPr>
              <a:t>Price breakdown</a:t>
            </a:r>
          </a:p>
          <a:p>
            <a:pPr>
              <a:lnSpc>
                <a:spcPct val="150000"/>
              </a:lnSpc>
            </a:pPr>
            <a:r>
              <a:rPr lang="en-US" dirty="0">
                <a:latin typeface="Arial" pitchFamily="34" charset="0"/>
                <a:cs typeface="Arial" pitchFamily="34" charset="0"/>
              </a:rPr>
              <a:t>Example </a:t>
            </a:r>
          </a:p>
        </p:txBody>
      </p:sp>
      <p:sp>
        <p:nvSpPr>
          <p:cNvPr id="4" name="Rectangle 2">
            <a:extLst>
              <a:ext uri="{FF2B5EF4-FFF2-40B4-BE49-F238E27FC236}">
                <a16:creationId xmlns:a16="http://schemas.microsoft.com/office/drawing/2014/main" id="{1A31941E-D30F-551B-454F-E49B1D86038A}"/>
              </a:ext>
            </a:extLst>
          </p:cNvPr>
          <p:cNvSpPr txBox="1">
            <a:spLocks noChangeArrowheads="1"/>
          </p:cNvSpPr>
          <p:nvPr/>
        </p:nvSpPr>
        <p:spPr>
          <a:xfrm>
            <a:off x="105864" y="31886"/>
            <a:ext cx="7128792" cy="872034"/>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400" noProof="0" dirty="0">
                <a:solidFill>
                  <a:schemeClr val="bg1"/>
                </a:solidFill>
                <a:latin typeface="Arial" pitchFamily="34" charset="0"/>
                <a:ea typeface="+mj-ea"/>
                <a:cs typeface="Arial" pitchFamily="34" charset="0"/>
              </a:rPr>
              <a:t>Offering a bid price </a:t>
            </a:r>
          </a:p>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400" noProof="0" dirty="0">
                <a:solidFill>
                  <a:schemeClr val="bg1"/>
                </a:solidFill>
                <a:latin typeface="Arial" pitchFamily="34" charset="0"/>
                <a:ea typeface="+mj-ea"/>
                <a:cs typeface="Arial" pitchFamily="34" charset="0"/>
              </a:rPr>
              <a:t>(Phase III evaluation) continue</a:t>
            </a:r>
            <a:endPar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11" name="TextBox 10">
            <a:extLst>
              <a:ext uri="{FF2B5EF4-FFF2-40B4-BE49-F238E27FC236}">
                <a16:creationId xmlns:a16="http://schemas.microsoft.com/office/drawing/2014/main" id="{3FE56469-3E72-B4C2-245A-AF43F7BA85C6}"/>
              </a:ext>
            </a:extLst>
          </p:cNvPr>
          <p:cNvSpPr txBox="1"/>
          <p:nvPr/>
        </p:nvSpPr>
        <p:spPr>
          <a:xfrm>
            <a:off x="105864" y="5326389"/>
            <a:ext cx="7992888" cy="369332"/>
          </a:xfrm>
          <a:prstGeom prst="rect">
            <a:avLst/>
          </a:prstGeom>
          <a:noFill/>
        </p:spPr>
        <p:txBody>
          <a:bodyPr wrap="square">
            <a:spAutoFit/>
          </a:bodyPr>
          <a:lstStyle/>
          <a:p>
            <a:r>
              <a:rPr lang="en-US" sz="1800" b="1" dirty="0">
                <a:latin typeface="Arial" pitchFamily="34" charset="0"/>
                <a:cs typeface="Arial" pitchFamily="34" charset="0"/>
              </a:rPr>
              <a:t>Note: </a:t>
            </a:r>
            <a:r>
              <a:rPr lang="en-US" sz="1800" dirty="0">
                <a:latin typeface="Arial" pitchFamily="34" charset="0"/>
                <a:cs typeface="Arial" pitchFamily="34" charset="0"/>
              </a:rPr>
              <a:t>Please select the relevant currency by clicking on the dropdown arrow. </a:t>
            </a:r>
            <a:endParaRPr lang="en-US" dirty="0">
              <a:latin typeface="Arial" pitchFamily="34" charset="0"/>
              <a:cs typeface="Arial" pitchFamily="34" charset="0"/>
            </a:endParaRPr>
          </a:p>
        </p:txBody>
      </p:sp>
      <p:pic>
        <p:nvPicPr>
          <p:cNvPr id="6" name="Picture 5">
            <a:extLst>
              <a:ext uri="{FF2B5EF4-FFF2-40B4-BE49-F238E27FC236}">
                <a16:creationId xmlns:a16="http://schemas.microsoft.com/office/drawing/2014/main" id="{FC3E85C8-F572-21FA-FE5E-C0B1E33AEC8A}"/>
              </a:ext>
            </a:extLst>
          </p:cNvPr>
          <p:cNvPicPr>
            <a:picLocks noChangeAspect="1"/>
          </p:cNvPicPr>
          <p:nvPr/>
        </p:nvPicPr>
        <p:blipFill>
          <a:blip r:embed="rId2"/>
          <a:stretch>
            <a:fillRect/>
          </a:stretch>
        </p:blipFill>
        <p:spPr>
          <a:xfrm>
            <a:off x="251520" y="2068671"/>
            <a:ext cx="8414861" cy="3038310"/>
          </a:xfrm>
          <a:prstGeom prst="rect">
            <a:avLst/>
          </a:prstGeom>
        </p:spPr>
      </p:pic>
    </p:spTree>
    <p:extLst>
      <p:ext uri="{BB962C8B-B14F-4D97-AF65-F5344CB8AC3E}">
        <p14:creationId xmlns:p14="http://schemas.microsoft.com/office/powerpoint/2010/main" val="2757436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A5159-9645-DF1F-3089-16FCDF24FD26}"/>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C433DCE4-47E8-FCBC-0B3F-ACA16DF5892F}"/>
              </a:ext>
            </a:extLst>
          </p:cNvPr>
          <p:cNvSpPr txBox="1">
            <a:spLocks noChangeArrowheads="1"/>
          </p:cNvSpPr>
          <p:nvPr/>
        </p:nvSpPr>
        <p:spPr>
          <a:xfrm>
            <a:off x="-16509" y="-99392"/>
            <a:ext cx="8633805" cy="839071"/>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2400" i="0" u="none" strike="noStrike" kern="1200" cap="none" spc="0" normalizeH="0" baseline="0" noProof="0" dirty="0">
                <a:ln>
                  <a:noFill/>
                </a:ln>
                <a:solidFill>
                  <a:schemeClr val="bg1"/>
                </a:solidFill>
                <a:uLnTx/>
                <a:uFillTx/>
                <a:latin typeface="Arial" pitchFamily="34" charset="0"/>
                <a:ea typeface="+mj-ea"/>
                <a:cs typeface="Arial" pitchFamily="34" charset="0"/>
              </a:rPr>
              <a:t>Phase III</a:t>
            </a:r>
            <a:r>
              <a:rPr lang="en-US" sz="2400" dirty="0">
                <a:solidFill>
                  <a:schemeClr val="bg1"/>
                </a:solidFill>
                <a:latin typeface="Arial" pitchFamily="34" charset="0"/>
                <a:ea typeface="+mj-ea"/>
                <a:cs typeface="Arial" pitchFamily="34" charset="0"/>
              </a:rPr>
              <a:t> </a:t>
            </a:r>
            <a:r>
              <a:rPr kumimoji="0" lang="en-US" sz="2400" i="0" u="none" strike="noStrike" kern="1200" cap="none" spc="0" normalizeH="0" baseline="0" noProof="0" dirty="0">
                <a:ln>
                  <a:noFill/>
                </a:ln>
                <a:solidFill>
                  <a:schemeClr val="bg1"/>
                </a:solidFill>
                <a:uLnTx/>
                <a:uFillTx/>
                <a:latin typeface="Arial" pitchFamily="34" charset="0"/>
                <a:ea typeface="+mj-ea"/>
                <a:cs typeface="Arial" pitchFamily="34" charset="0"/>
              </a:rPr>
              <a:t>Evaluation</a:t>
            </a:r>
            <a:endPar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grpSp>
        <p:nvGrpSpPr>
          <p:cNvPr id="8" name="Group 7">
            <a:extLst>
              <a:ext uri="{FF2B5EF4-FFF2-40B4-BE49-F238E27FC236}">
                <a16:creationId xmlns:a16="http://schemas.microsoft.com/office/drawing/2014/main" id="{77BD94E3-8128-3E5E-8EF3-D735B1E295D9}"/>
              </a:ext>
            </a:extLst>
          </p:cNvPr>
          <p:cNvGrpSpPr/>
          <p:nvPr/>
        </p:nvGrpSpPr>
        <p:grpSpPr>
          <a:xfrm>
            <a:off x="827584" y="1340768"/>
            <a:ext cx="7272808" cy="3960440"/>
            <a:chOff x="611560" y="1916833"/>
            <a:chExt cx="7200800" cy="3863406"/>
          </a:xfrm>
        </p:grpSpPr>
        <p:sp>
          <p:nvSpPr>
            <p:cNvPr id="5" name="Rectangle: Rounded Corners 4">
              <a:extLst>
                <a:ext uri="{FF2B5EF4-FFF2-40B4-BE49-F238E27FC236}">
                  <a16:creationId xmlns:a16="http://schemas.microsoft.com/office/drawing/2014/main" id="{366D79C7-A0F6-836D-7689-22ADED27F415}"/>
                </a:ext>
              </a:extLst>
            </p:cNvPr>
            <p:cNvSpPr/>
            <p:nvPr/>
          </p:nvSpPr>
          <p:spPr>
            <a:xfrm>
              <a:off x="611560" y="1916833"/>
              <a:ext cx="7200800" cy="3863406"/>
            </a:xfrm>
            <a:prstGeom prst="roundRect">
              <a:avLst>
                <a:gd name="adj" fmla="val 1236"/>
              </a:avLst>
            </a:prstGeom>
            <a:solidFill>
              <a:schemeClr val="accent5">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6" name="Picture 5">
              <a:extLst>
                <a:ext uri="{FF2B5EF4-FFF2-40B4-BE49-F238E27FC236}">
                  <a16:creationId xmlns:a16="http://schemas.microsoft.com/office/drawing/2014/main" id="{B3ECBFA5-DCCD-2240-B1EA-00501A852755}"/>
                </a:ext>
              </a:extLst>
            </p:cNvPr>
            <p:cNvPicPr>
              <a:picLocks noChangeAspect="1"/>
            </p:cNvPicPr>
            <p:nvPr/>
          </p:nvPicPr>
          <p:blipFill>
            <a:blip r:embed="rId2"/>
            <a:srcRect l="26375" t="27554" r="25587" b="29001"/>
            <a:stretch/>
          </p:blipFill>
          <p:spPr>
            <a:xfrm>
              <a:off x="755576" y="2090156"/>
              <a:ext cx="6912767" cy="3516759"/>
            </a:xfrm>
            <a:prstGeom prst="rect">
              <a:avLst/>
            </a:prstGeom>
            <a:noFill/>
          </p:spPr>
        </p:pic>
      </p:grpSp>
      <p:sp>
        <p:nvSpPr>
          <p:cNvPr id="4" name="Rectangle 3">
            <a:extLst>
              <a:ext uri="{FF2B5EF4-FFF2-40B4-BE49-F238E27FC236}">
                <a16:creationId xmlns:a16="http://schemas.microsoft.com/office/drawing/2014/main" id="{41D16A20-349E-0278-A0E9-7E8D9A0BCCE0}"/>
              </a:ext>
            </a:extLst>
          </p:cNvPr>
          <p:cNvSpPr/>
          <p:nvPr/>
        </p:nvSpPr>
        <p:spPr>
          <a:xfrm>
            <a:off x="971600" y="1504182"/>
            <a:ext cx="6984776"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0" i="0" u="none" strike="noStrike" baseline="0" dirty="0">
                <a:solidFill>
                  <a:schemeClr val="bg1"/>
                </a:solidFill>
                <a:latin typeface="Arial" panose="020B0604020202020204" pitchFamily="34" charset="0"/>
              </a:rPr>
              <a:t>Evaluated as per the requirements stated in bid document &amp; SRCC</a:t>
            </a:r>
          </a:p>
        </p:txBody>
      </p:sp>
    </p:spTree>
    <p:extLst>
      <p:ext uri="{BB962C8B-B14F-4D97-AF65-F5344CB8AC3E}">
        <p14:creationId xmlns:p14="http://schemas.microsoft.com/office/powerpoint/2010/main" val="3040186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0"/>
            <a:ext cx="5562600" cy="827956"/>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400" b="1" dirty="0">
                <a:solidFill>
                  <a:schemeClr val="bg1"/>
                </a:solidFill>
                <a:latin typeface="Arial" pitchFamily="34" charset="0"/>
                <a:cs typeface="Arial" pitchFamily="34" charset="0"/>
              </a:rPr>
              <a:t>Tender Documents</a:t>
            </a:r>
            <a:endParaRPr kumimoji="0" lang="en-GB" sz="24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3" name="TextBox 2"/>
          <p:cNvSpPr txBox="1"/>
          <p:nvPr/>
        </p:nvSpPr>
        <p:spPr>
          <a:xfrm>
            <a:off x="35496" y="956241"/>
            <a:ext cx="9144000" cy="456535"/>
          </a:xfrm>
          <a:prstGeom prst="rect">
            <a:avLst/>
          </a:prstGeom>
          <a:noFill/>
        </p:spPr>
        <p:txBody>
          <a:bodyPr wrap="square" rtlCol="0">
            <a:spAutoFit/>
          </a:bodyPr>
          <a:lstStyle/>
          <a:p>
            <a:pPr marL="0" lvl="1">
              <a:lnSpc>
                <a:spcPct val="150000"/>
              </a:lnSpc>
              <a:defRPr/>
            </a:pPr>
            <a:r>
              <a:rPr lang="en-ZA" b="1" dirty="0">
                <a:latin typeface="Arial" panose="020B0604020202020204" pitchFamily="34" charset="0"/>
                <a:cs typeface="Arial" pitchFamily="34" charset="0"/>
              </a:rPr>
              <a:t>Seven documents </a:t>
            </a:r>
            <a:r>
              <a:rPr lang="en-ZA" dirty="0">
                <a:latin typeface="Arial" panose="020B0604020202020204" pitchFamily="34" charset="0"/>
                <a:cs typeface="Arial" pitchFamily="34" charset="0"/>
              </a:rPr>
              <a:t>must be downloaded per tender and saved: </a:t>
            </a:r>
          </a:p>
        </p:txBody>
      </p:sp>
      <p:sp>
        <p:nvSpPr>
          <p:cNvPr id="6" name="TextBox 5">
            <a:extLst>
              <a:ext uri="{FF2B5EF4-FFF2-40B4-BE49-F238E27FC236}">
                <a16:creationId xmlns:a16="http://schemas.microsoft.com/office/drawing/2014/main" id="{C8A66B3A-3547-6349-C643-87244F88C34D}"/>
              </a:ext>
            </a:extLst>
          </p:cNvPr>
          <p:cNvSpPr txBox="1"/>
          <p:nvPr/>
        </p:nvSpPr>
        <p:spPr>
          <a:xfrm>
            <a:off x="107504" y="4549676"/>
            <a:ext cx="8783731" cy="2308324"/>
          </a:xfrm>
          <a:prstGeom prst="rect">
            <a:avLst/>
          </a:prstGeom>
          <a:solidFill>
            <a:schemeClr val="bg1"/>
          </a:solidFill>
        </p:spPr>
        <p:txBody>
          <a:bodyPr wrap="square">
            <a:spAutoFit/>
          </a:bodyPr>
          <a:lstStyle/>
          <a:p>
            <a:r>
              <a:rPr lang="en-ZA" b="1" dirty="0">
                <a:latin typeface="Arial" panose="020B0604020202020204" pitchFamily="34" charset="0"/>
                <a:cs typeface="Arial" panose="020B0604020202020204" pitchFamily="34" charset="0"/>
              </a:rPr>
              <a:t>Note:</a:t>
            </a:r>
            <a:r>
              <a:rPr lang="en-ZA" dirty="0">
                <a:latin typeface="Arial" panose="020B0604020202020204" pitchFamily="34" charset="0"/>
                <a:cs typeface="Arial" panose="020B0604020202020204" pitchFamily="34" charset="0"/>
              </a:rPr>
              <a:t> All Excel documents provided must be completed in Microsoft Excel and submitted on </a:t>
            </a:r>
            <a:r>
              <a:rPr lang="en-ZA" b="1" dirty="0">
                <a:latin typeface="Arial" panose="020B0604020202020204" pitchFamily="34" charset="0"/>
                <a:cs typeface="Arial" panose="020B0604020202020204" pitchFamily="34" charset="0"/>
              </a:rPr>
              <a:t>USB as Set 3 </a:t>
            </a:r>
            <a:r>
              <a:rPr lang="en-ZA" dirty="0">
                <a:latin typeface="Arial" panose="020B0604020202020204" pitchFamily="34" charset="0"/>
                <a:cs typeface="Arial" panose="020B0604020202020204" pitchFamily="34" charset="0"/>
              </a:rPr>
              <a:t>(in Excel format). </a:t>
            </a:r>
          </a:p>
          <a:p>
            <a:endParaRPr lang="en-ZA" dirty="0">
              <a:latin typeface="Arial" panose="020B0604020202020204" pitchFamily="34" charset="0"/>
              <a:cs typeface="Arial" panose="020B0604020202020204" pitchFamily="34" charset="0"/>
            </a:endParaRPr>
          </a:p>
          <a:p>
            <a:r>
              <a:rPr lang="en-ZA" dirty="0">
                <a:latin typeface="Arial" panose="020B0604020202020204" pitchFamily="34" charset="0"/>
                <a:cs typeface="Arial" panose="020B0604020202020204" pitchFamily="34" charset="0"/>
              </a:rPr>
              <a:t>These Excel documents must be scanned, printed and signed as hard-copy Excel versions on </a:t>
            </a:r>
            <a:r>
              <a:rPr lang="en-ZA" b="1" dirty="0">
                <a:latin typeface="Arial" panose="020B0604020202020204" pitchFamily="34" charset="0"/>
                <a:cs typeface="Arial" panose="020B0604020202020204" pitchFamily="34" charset="0"/>
              </a:rPr>
              <a:t>USB as Set 2</a:t>
            </a:r>
            <a:r>
              <a:rPr lang="en-ZA" dirty="0">
                <a:latin typeface="Arial" panose="020B0604020202020204" pitchFamily="34" charset="0"/>
                <a:cs typeface="Arial" panose="020B0604020202020204" pitchFamily="34" charset="0"/>
              </a:rPr>
              <a:t>. In addition, Set 2 must also include a scanned copy of the complete signed bid submission (mirror of bid). </a:t>
            </a:r>
          </a:p>
          <a:p>
            <a:endParaRPr lang="en-ZA" dirty="0"/>
          </a:p>
          <a:p>
            <a:r>
              <a:rPr lang="en-ZA" dirty="0">
                <a:latin typeface="Arial" panose="020B0604020202020204" pitchFamily="34" charset="0"/>
                <a:cs typeface="Arial" panose="020B0604020202020204" pitchFamily="34" charset="0"/>
              </a:rPr>
              <a:t>This entire compilation of forms (</a:t>
            </a:r>
            <a:r>
              <a:rPr lang="en-ZA" b="1" dirty="0">
                <a:latin typeface="Arial" panose="020B0604020202020204" pitchFamily="34" charset="0"/>
                <a:cs typeface="Arial" panose="020B0604020202020204" pitchFamily="34" charset="0"/>
              </a:rPr>
              <a:t>hard copies as Set 1) </a:t>
            </a:r>
            <a:r>
              <a:rPr lang="en-ZA" dirty="0">
                <a:latin typeface="Arial" panose="020B0604020202020204" pitchFamily="34" charset="0"/>
                <a:cs typeface="Arial" panose="020B0604020202020204" pitchFamily="34" charset="0"/>
              </a:rPr>
              <a:t>and is the legally binding bid.</a:t>
            </a:r>
          </a:p>
        </p:txBody>
      </p:sp>
      <p:sp>
        <p:nvSpPr>
          <p:cNvPr id="10" name="TextBox 9">
            <a:extLst>
              <a:ext uri="{FF2B5EF4-FFF2-40B4-BE49-F238E27FC236}">
                <a16:creationId xmlns:a16="http://schemas.microsoft.com/office/drawing/2014/main" id="{8D3035C0-1C32-824D-5F14-69CB4DB33AB1}"/>
              </a:ext>
            </a:extLst>
          </p:cNvPr>
          <p:cNvSpPr txBox="1"/>
          <p:nvPr/>
        </p:nvSpPr>
        <p:spPr>
          <a:xfrm>
            <a:off x="408003" y="1412776"/>
            <a:ext cx="8340461" cy="3034805"/>
          </a:xfrm>
          <a:prstGeom prst="rect">
            <a:avLst/>
          </a:prstGeom>
          <a:solidFill>
            <a:srgbClr val="CCECFF"/>
          </a:solidFill>
        </p:spPr>
        <p:txBody>
          <a:bodyPr wrap="square">
            <a:spAutoFit/>
          </a:bodyPr>
          <a:lstStyle/>
          <a:p>
            <a:pPr marL="342900" lvl="0" indent="-342900">
              <a:lnSpc>
                <a:spcPct val="115000"/>
              </a:lnSpc>
              <a:buFont typeface="+mj-lt"/>
              <a:buAutoNum type="arabicPeriod"/>
            </a:pPr>
            <a:r>
              <a:rPr lang="en-ZA" sz="1800" kern="100" dirty="0">
                <a:effectLst/>
                <a:latin typeface="Arial" panose="020B0604020202020204" pitchFamily="34" charset="0"/>
                <a:ea typeface="Aptos" panose="020B0004020202020204" pitchFamily="34" charset="0"/>
                <a:cs typeface="Arial" panose="020B0604020202020204" pitchFamily="34" charset="0"/>
              </a:rPr>
              <a:t>Bid pack </a:t>
            </a:r>
          </a:p>
          <a:p>
            <a:pPr marL="342900" lvl="0" indent="-342900">
              <a:lnSpc>
                <a:spcPct val="115000"/>
              </a:lnSpc>
              <a:buFont typeface="+mj-lt"/>
              <a:buAutoNum type="arabicPeriod"/>
            </a:pPr>
            <a:r>
              <a:rPr lang="en-ZA" sz="1800" kern="100" dirty="0">
                <a:effectLst/>
                <a:latin typeface="Arial" panose="020B0604020202020204" pitchFamily="34" charset="0"/>
                <a:ea typeface="Aptos" panose="020B0004020202020204" pitchFamily="34" charset="0"/>
                <a:cs typeface="Arial" panose="020B0604020202020204" pitchFamily="34" charset="0"/>
              </a:rPr>
              <a:t>Bid Response Document (Excel) – Price submission</a:t>
            </a:r>
          </a:p>
          <a:p>
            <a:pPr marL="342900" lvl="0" indent="-342900">
              <a:lnSpc>
                <a:spcPct val="115000"/>
              </a:lnSpc>
              <a:buFont typeface="+mj-lt"/>
              <a:buAutoNum type="arabicPeriod"/>
            </a:pPr>
            <a:r>
              <a:rPr lang="en-ZA" sz="1800" kern="100" dirty="0">
                <a:effectLst/>
                <a:latin typeface="Arial" panose="020B0604020202020204" pitchFamily="34" charset="0"/>
                <a:ea typeface="Aptos" panose="020B0004020202020204" pitchFamily="34" charset="0"/>
                <a:cs typeface="Arial" panose="020B0604020202020204" pitchFamily="34" charset="0"/>
              </a:rPr>
              <a:t>Annexure A – Checklist (Excel)</a:t>
            </a:r>
          </a:p>
          <a:p>
            <a:pPr marL="342900" lvl="0" indent="-342900">
              <a:lnSpc>
                <a:spcPct val="115000"/>
              </a:lnSpc>
              <a:buFont typeface="+mj-lt"/>
              <a:buAutoNum type="arabicPeriod"/>
            </a:pPr>
            <a:r>
              <a:rPr lang="en-ZA" sz="1800" kern="100" dirty="0">
                <a:effectLst/>
                <a:latin typeface="Arial" panose="020B0604020202020204" pitchFamily="34" charset="0"/>
                <a:ea typeface="Aptos" panose="020B0004020202020204" pitchFamily="34" charset="0"/>
                <a:cs typeface="Arial" panose="020B0604020202020204" pitchFamily="34" charset="0"/>
              </a:rPr>
              <a:t>Annexure B – Invoice requirements</a:t>
            </a:r>
          </a:p>
          <a:p>
            <a:pPr marL="342900" lvl="0" indent="-342900">
              <a:lnSpc>
                <a:spcPct val="115000"/>
              </a:lnSpc>
              <a:buFont typeface="+mj-lt"/>
              <a:buAutoNum type="arabicPeriod"/>
            </a:pPr>
            <a:r>
              <a:rPr lang="en-ZA" sz="1800" kern="100" dirty="0">
                <a:effectLst/>
                <a:latin typeface="Arial" panose="020B0604020202020204" pitchFamily="34" charset="0"/>
                <a:ea typeface="Aptos" panose="020B0004020202020204" pitchFamily="34" charset="0"/>
                <a:cs typeface="Arial" panose="020B0604020202020204" pitchFamily="34" charset="0"/>
              </a:rPr>
              <a:t>PBD4.1 – Bidders’ Contact Details (Excel)</a:t>
            </a:r>
          </a:p>
          <a:p>
            <a:pPr marL="342900" lvl="0" indent="-342900">
              <a:lnSpc>
                <a:spcPct val="115000"/>
              </a:lnSpc>
              <a:buFont typeface="+mj-lt"/>
              <a:buAutoNum type="arabicPeriod"/>
            </a:pPr>
            <a:r>
              <a:rPr lang="en-ZA" sz="1800" kern="100" dirty="0">
                <a:effectLst/>
                <a:latin typeface="Arial" panose="020B0604020202020204" pitchFamily="34" charset="0"/>
                <a:ea typeface="Aptos" panose="020B0004020202020204" pitchFamily="34" charset="0"/>
                <a:cs typeface="Arial" panose="020B0604020202020204" pitchFamily="34" charset="0"/>
              </a:rPr>
              <a:t>PBD9.1 Directors Categorisation </a:t>
            </a:r>
            <a:r>
              <a:rPr lang="en-ZA" sz="1800" kern="100" dirty="0" err="1">
                <a:effectLst/>
                <a:latin typeface="Arial" panose="020B0604020202020204" pitchFamily="34" charset="0"/>
                <a:ea typeface="Aptos" panose="020B0004020202020204" pitchFamily="34" charset="0"/>
                <a:cs typeface="Arial" panose="020B0604020202020204" pitchFamily="34" charset="0"/>
              </a:rPr>
              <a:t>Profile_Single</a:t>
            </a:r>
            <a:r>
              <a:rPr lang="en-ZA" sz="1800" kern="100" dirty="0">
                <a:effectLst/>
                <a:latin typeface="Arial" panose="020B0604020202020204" pitchFamily="34" charset="0"/>
                <a:ea typeface="Aptos" panose="020B0004020202020204" pitchFamily="34" charset="0"/>
                <a:cs typeface="Arial" panose="020B0604020202020204" pitchFamily="34" charset="0"/>
              </a:rPr>
              <a:t> Bid Entity (Excel)</a:t>
            </a:r>
          </a:p>
          <a:p>
            <a:pPr marL="342900" lvl="0" indent="-342900">
              <a:lnSpc>
                <a:spcPct val="115000"/>
              </a:lnSpc>
              <a:spcAft>
                <a:spcPts val="800"/>
              </a:spcAft>
              <a:buFont typeface="+mj-lt"/>
              <a:buAutoNum type="arabicPeriod"/>
            </a:pPr>
            <a:r>
              <a:rPr lang="en-ZA" sz="1800" kern="100" dirty="0">
                <a:effectLst/>
                <a:latin typeface="Arial" panose="020B0604020202020204" pitchFamily="34" charset="0"/>
                <a:ea typeface="Aptos" panose="020B0004020202020204" pitchFamily="34" charset="0"/>
                <a:cs typeface="Arial" panose="020B0604020202020204" pitchFamily="34" charset="0"/>
              </a:rPr>
              <a:t>PBD9.2 </a:t>
            </a:r>
            <a:r>
              <a:rPr lang="en-GB" sz="1800" kern="100" dirty="0">
                <a:effectLst/>
                <a:latin typeface="Arial" panose="020B0604020202020204" pitchFamily="34" charset="0"/>
                <a:ea typeface="Aptos" panose="020B0004020202020204" pitchFamily="34" charset="0"/>
                <a:cs typeface="Arial" panose="020B0604020202020204" pitchFamily="34" charset="0"/>
              </a:rPr>
              <a:t>Directors Categorisation </a:t>
            </a:r>
            <a:r>
              <a:rPr lang="en-GB" sz="1800" kern="100" dirty="0" err="1">
                <a:effectLst/>
                <a:latin typeface="Arial" panose="020B0604020202020204" pitchFamily="34" charset="0"/>
                <a:ea typeface="Aptos" panose="020B0004020202020204" pitchFamily="34" charset="0"/>
                <a:cs typeface="Arial" panose="020B0604020202020204" pitchFamily="34" charset="0"/>
              </a:rPr>
              <a:t>Profile_JV_Consortium_Partnership</a:t>
            </a:r>
            <a:r>
              <a:rPr lang="en-GB" sz="1800" kern="100" dirty="0">
                <a:effectLst/>
                <a:latin typeface="Arial" panose="020B0604020202020204" pitchFamily="34" charset="0"/>
                <a:ea typeface="Aptos" panose="020B0004020202020204" pitchFamily="34" charset="0"/>
                <a:cs typeface="Arial" panose="020B0604020202020204" pitchFamily="34" charset="0"/>
              </a:rPr>
              <a:t> (Excel)</a:t>
            </a:r>
          </a:p>
          <a:p>
            <a:pPr lvl="0">
              <a:lnSpc>
                <a:spcPct val="115000"/>
              </a:lnSpc>
              <a:spcAft>
                <a:spcPts val="800"/>
              </a:spcAft>
            </a:pPr>
            <a:r>
              <a:rPr lang="en-US" sz="1800" kern="100" dirty="0">
                <a:effectLst/>
                <a:latin typeface="Arial" panose="020B0604020202020204" pitchFamily="34" charset="0"/>
                <a:ea typeface="Aptos" panose="020B0004020202020204" pitchFamily="34" charset="0"/>
                <a:cs typeface="Arial" panose="020B0604020202020204" pitchFamily="34" charset="0"/>
              </a:rPr>
              <a:t>The above documents form part of the tender package and must be completed together with all supporting documents required in the SRCC</a:t>
            </a:r>
          </a:p>
        </p:txBody>
      </p:sp>
    </p:spTree>
    <p:extLst>
      <p:ext uri="{BB962C8B-B14F-4D97-AF65-F5344CB8AC3E}">
        <p14:creationId xmlns:p14="http://schemas.microsoft.com/office/powerpoint/2010/main" val="2522182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C4914-A0F4-0E2F-BAA0-CBF243DB0F42}"/>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D7161C9D-07B1-7B0D-189E-90927871366F}"/>
              </a:ext>
            </a:extLst>
          </p:cNvPr>
          <p:cNvSpPr txBox="1">
            <a:spLocks noChangeArrowheads="1"/>
          </p:cNvSpPr>
          <p:nvPr/>
        </p:nvSpPr>
        <p:spPr>
          <a:xfrm>
            <a:off x="0" y="0"/>
            <a:ext cx="8633805" cy="646331"/>
          </a:xfrm>
          <a:prstGeom prst="rect">
            <a:avLst/>
          </a:prstGeom>
        </p:spPr>
        <p:txBody>
          <a:bodyPr tIns="45720" rIns="91440" bIns="45720" anchor="b">
            <a:norm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400" i="0" u="none" strike="noStrike" cap="none" spc="0" normalizeH="0" baseline="0">
                <a:ln>
                  <a:noFill/>
                </a:ln>
                <a:solidFill>
                  <a:schemeClr val="bg1"/>
                </a:solidFill>
                <a:uLnTx/>
                <a:uFillTx/>
                <a:latin typeface="Arial" pitchFamily="34" charset="0"/>
                <a:ea typeface="+mj-ea"/>
                <a:cs typeface="Arial" pitchFamily="34" charset="0"/>
              </a:defRPr>
            </a:lvl1pPr>
          </a:lstStyle>
          <a:p>
            <a:r>
              <a:rPr lang="en-US" dirty="0"/>
              <a:t>Phase III: </a:t>
            </a:r>
            <a:r>
              <a:rPr lang="en-ZA" dirty="0"/>
              <a:t>Allocation of Price Points</a:t>
            </a:r>
          </a:p>
        </p:txBody>
      </p:sp>
      <p:sp>
        <p:nvSpPr>
          <p:cNvPr id="7" name="TextBox 6">
            <a:extLst>
              <a:ext uri="{FF2B5EF4-FFF2-40B4-BE49-F238E27FC236}">
                <a16:creationId xmlns:a16="http://schemas.microsoft.com/office/drawing/2014/main" id="{893B8D0C-3694-B186-BD0F-B44605BE5D83}"/>
              </a:ext>
            </a:extLst>
          </p:cNvPr>
          <p:cNvSpPr txBox="1"/>
          <p:nvPr/>
        </p:nvSpPr>
        <p:spPr>
          <a:xfrm>
            <a:off x="273098" y="1220044"/>
            <a:ext cx="8028892" cy="1015663"/>
          </a:xfrm>
          <a:prstGeom prst="rect">
            <a:avLst/>
          </a:prstGeom>
          <a:solidFill>
            <a:schemeClr val="accent1">
              <a:lumMod val="20000"/>
              <a:lumOff val="80000"/>
            </a:schemeClr>
          </a:solidFill>
        </p:spPr>
        <p:txBody>
          <a:bodyPr wrap="square">
            <a:spAutoFit/>
          </a:bodyPr>
          <a:lstStyle/>
          <a:p>
            <a:pPr>
              <a:buNone/>
            </a:pPr>
            <a:r>
              <a:rPr lang="en-US" sz="2000" dirty="0"/>
              <a:t>A maximum of 90 points will be allocated for price.</a:t>
            </a:r>
          </a:p>
          <a:p>
            <a:pPr>
              <a:buNone/>
            </a:pPr>
            <a:r>
              <a:rPr lang="en-US" sz="2000" dirty="0"/>
              <a:t>Price points will be calculated using the formula prescribed by the Preferential Procurement Regulations, 2022.</a:t>
            </a:r>
            <a:endParaRPr lang="en-ZA" sz="2000" dirty="0"/>
          </a:p>
        </p:txBody>
      </p:sp>
      <p:pic>
        <p:nvPicPr>
          <p:cNvPr id="10" name="Picture 9">
            <a:extLst>
              <a:ext uri="{FF2B5EF4-FFF2-40B4-BE49-F238E27FC236}">
                <a16:creationId xmlns:a16="http://schemas.microsoft.com/office/drawing/2014/main" id="{E4344AC7-CF93-D33C-9F22-F49A9A8A7F47}"/>
              </a:ext>
            </a:extLst>
          </p:cNvPr>
          <p:cNvPicPr>
            <a:picLocks noChangeAspect="1"/>
          </p:cNvPicPr>
          <p:nvPr/>
        </p:nvPicPr>
        <p:blipFill>
          <a:blip r:embed="rId2"/>
          <a:srcRect l="32051" t="46199" r="49049" b="32801"/>
          <a:stretch>
            <a:fillRect/>
          </a:stretch>
        </p:blipFill>
        <p:spPr>
          <a:xfrm>
            <a:off x="1547664" y="2420888"/>
            <a:ext cx="4896544" cy="3060340"/>
          </a:xfrm>
          <a:prstGeom prst="rect">
            <a:avLst/>
          </a:prstGeom>
        </p:spPr>
      </p:pic>
    </p:spTree>
    <p:extLst>
      <p:ext uri="{BB962C8B-B14F-4D97-AF65-F5344CB8AC3E}">
        <p14:creationId xmlns:p14="http://schemas.microsoft.com/office/powerpoint/2010/main" val="4003572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D5AE0-942C-7924-362F-325683AF404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5364438-5C4C-78E9-761F-4050F9598E3F}"/>
              </a:ext>
            </a:extLst>
          </p:cNvPr>
          <p:cNvSpPr txBox="1"/>
          <p:nvPr/>
        </p:nvSpPr>
        <p:spPr>
          <a:xfrm>
            <a:off x="0" y="427817"/>
            <a:ext cx="7416824" cy="400110"/>
          </a:xfrm>
          <a:prstGeom prst="rect">
            <a:avLst/>
          </a:prstGeom>
        </p:spPr>
        <p:txBody>
          <a:bodyPr tIns="45720" rIns="91440" bIns="45720" anchor="b">
            <a:no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400" b="0"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dirty="0">
                <a:ea typeface="+mn-ea"/>
                <a:cs typeface="+mn-cs"/>
              </a:rPr>
              <a:t>      </a:t>
            </a:r>
          </a:p>
          <a:p>
            <a:r>
              <a:rPr lang="en-GB" dirty="0">
                <a:ea typeface="+mn-ea"/>
                <a:cs typeface="+mn-cs"/>
              </a:rPr>
              <a:t>Points  &amp; Ranking of Bids Received - 90/10</a:t>
            </a:r>
          </a:p>
        </p:txBody>
      </p:sp>
      <p:sp>
        <p:nvSpPr>
          <p:cNvPr id="6" name="TextBox 5">
            <a:extLst>
              <a:ext uri="{FF2B5EF4-FFF2-40B4-BE49-F238E27FC236}">
                <a16:creationId xmlns:a16="http://schemas.microsoft.com/office/drawing/2014/main" id="{94142D63-1B62-E4DA-8400-BC6545C84255}"/>
              </a:ext>
            </a:extLst>
          </p:cNvPr>
          <p:cNvSpPr txBox="1"/>
          <p:nvPr/>
        </p:nvSpPr>
        <p:spPr>
          <a:xfrm>
            <a:off x="825590" y="4436040"/>
            <a:ext cx="7744339" cy="369332"/>
          </a:xfrm>
          <a:prstGeom prst="rect">
            <a:avLst/>
          </a:prstGeom>
          <a:noFill/>
        </p:spPr>
        <p:txBody>
          <a:bodyPr wrap="square">
            <a:spAutoFit/>
          </a:bodyPr>
          <a:lstStyle>
            <a:defPPr>
              <a:defRPr lang="en-US"/>
            </a:defPPr>
            <a:lvl1pPr algn="ctr">
              <a:defRPr b="0" i="1">
                <a:solidFill>
                  <a:srgbClr val="333333"/>
                </a:solidFill>
                <a:effectLst/>
                <a:latin typeface="open sans" panose="020B0606030504020204" pitchFamily="34" charset="0"/>
              </a:defRPr>
            </a:lvl1pPr>
          </a:lstStyle>
          <a:p>
            <a:r>
              <a:rPr lang="en-GB" i="0" dirty="0">
                <a:solidFill>
                  <a:schemeClr val="tx1">
                    <a:lumMod val="75000"/>
                    <a:lumOff val="25000"/>
                  </a:schemeClr>
                </a:solidFill>
                <a:latin typeface="Arial" panose="020B0604020202020204" pitchFamily="34" charset="0"/>
                <a:cs typeface="Arial" panose="020B0604020202020204" pitchFamily="34" charset="0"/>
              </a:rPr>
              <a:t> TOTAL POINTS SCORED &amp; DETERMINES RANKING OF BID</a:t>
            </a:r>
          </a:p>
        </p:txBody>
      </p:sp>
      <p:pic>
        <p:nvPicPr>
          <p:cNvPr id="8" name="Picture 7">
            <a:extLst>
              <a:ext uri="{FF2B5EF4-FFF2-40B4-BE49-F238E27FC236}">
                <a16:creationId xmlns:a16="http://schemas.microsoft.com/office/drawing/2014/main" id="{62CC1BCF-1310-DD8C-156F-E5C8B4B5FB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274"/>
          <a:stretch/>
        </p:blipFill>
        <p:spPr>
          <a:xfrm>
            <a:off x="233264" y="2168324"/>
            <a:ext cx="4028116" cy="1162793"/>
          </a:xfrm>
          <a:prstGeom prst="rect">
            <a:avLst/>
          </a:prstGeom>
          <a:ln>
            <a:solidFill>
              <a:schemeClr val="tx2"/>
            </a:solidFill>
          </a:ln>
        </p:spPr>
      </p:pic>
      <p:sp>
        <p:nvSpPr>
          <p:cNvPr id="11" name="Plus Sign 10">
            <a:extLst>
              <a:ext uri="{FF2B5EF4-FFF2-40B4-BE49-F238E27FC236}">
                <a16:creationId xmlns:a16="http://schemas.microsoft.com/office/drawing/2014/main" id="{6EA231D0-4C98-7E76-881A-7FCEA227455B}"/>
              </a:ext>
            </a:extLst>
          </p:cNvPr>
          <p:cNvSpPr/>
          <p:nvPr/>
        </p:nvSpPr>
        <p:spPr>
          <a:xfrm>
            <a:off x="4409728" y="2474352"/>
            <a:ext cx="432048" cy="504056"/>
          </a:xfrm>
          <a:prstGeom prst="mathPlus">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lumMod val="75000"/>
                  <a:lumOff val="25000"/>
                </a:schemeClr>
              </a:solidFill>
            </a:endParaRPr>
          </a:p>
        </p:txBody>
      </p:sp>
      <p:sp>
        <p:nvSpPr>
          <p:cNvPr id="13" name="Rectangle 12">
            <a:extLst>
              <a:ext uri="{FF2B5EF4-FFF2-40B4-BE49-F238E27FC236}">
                <a16:creationId xmlns:a16="http://schemas.microsoft.com/office/drawing/2014/main" id="{317D1C6D-E628-FE6C-58B8-65E309C2D2F1}"/>
              </a:ext>
            </a:extLst>
          </p:cNvPr>
          <p:cNvSpPr/>
          <p:nvPr/>
        </p:nvSpPr>
        <p:spPr>
          <a:xfrm>
            <a:off x="5062132" y="2168324"/>
            <a:ext cx="4028116" cy="1162793"/>
          </a:xfrm>
          <a:prstGeom prst="rect">
            <a:avLst/>
          </a:prstGeom>
          <a:noFill/>
          <a:ln w="31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rPr>
              <a:t>B-BBEE Status Level of Contributor (Max 10 Points)</a:t>
            </a:r>
          </a:p>
        </p:txBody>
      </p:sp>
      <p:sp>
        <p:nvSpPr>
          <p:cNvPr id="16" name="Left Brace 15">
            <a:extLst>
              <a:ext uri="{FF2B5EF4-FFF2-40B4-BE49-F238E27FC236}">
                <a16:creationId xmlns:a16="http://schemas.microsoft.com/office/drawing/2014/main" id="{385AD77C-3297-FA2E-9E1C-5ABE1348558D}"/>
              </a:ext>
            </a:extLst>
          </p:cNvPr>
          <p:cNvSpPr/>
          <p:nvPr/>
        </p:nvSpPr>
        <p:spPr>
          <a:xfrm rot="16200000">
            <a:off x="4445734" y="1860234"/>
            <a:ext cx="504055" cy="3744418"/>
          </a:xfrm>
          <a:prstGeom prst="leftBrace">
            <a:avLst>
              <a:gd name="adj1" fmla="val 10874"/>
              <a:gd name="adj2" fmla="val 49586"/>
            </a:avLst>
          </a:prstGeom>
          <a:ln w="28575">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ZA" dirty="0">
              <a:solidFill>
                <a:schemeClr val="tx1">
                  <a:lumMod val="75000"/>
                  <a:lumOff val="25000"/>
                </a:schemeClr>
              </a:solidFill>
            </a:endParaRPr>
          </a:p>
        </p:txBody>
      </p:sp>
      <p:sp>
        <p:nvSpPr>
          <p:cNvPr id="2" name="Equals 1">
            <a:extLst>
              <a:ext uri="{FF2B5EF4-FFF2-40B4-BE49-F238E27FC236}">
                <a16:creationId xmlns:a16="http://schemas.microsoft.com/office/drawing/2014/main" id="{2C4FFBA5-330E-C597-4A1F-A873C7BC9758}"/>
              </a:ext>
            </a:extLst>
          </p:cNvPr>
          <p:cNvSpPr/>
          <p:nvPr/>
        </p:nvSpPr>
        <p:spPr>
          <a:xfrm>
            <a:off x="4481736" y="4109939"/>
            <a:ext cx="432048" cy="290633"/>
          </a:xfrm>
          <a:prstGeom prst="mathEqual">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ln>
                <a:solidFill>
                  <a:sysClr val="windowText" lastClr="000000"/>
                </a:solidFill>
              </a:ln>
              <a:solidFill>
                <a:schemeClr val="tx1">
                  <a:lumMod val="75000"/>
                  <a:lumOff val="25000"/>
                </a:schemeClr>
              </a:solidFill>
            </a:endParaRPr>
          </a:p>
        </p:txBody>
      </p:sp>
      <p:sp>
        <p:nvSpPr>
          <p:cNvPr id="14" name="Rectangle 13">
            <a:extLst>
              <a:ext uri="{FF2B5EF4-FFF2-40B4-BE49-F238E27FC236}">
                <a16:creationId xmlns:a16="http://schemas.microsoft.com/office/drawing/2014/main" id="{D624A2C8-55B2-663D-924F-A1CF18137E2A}"/>
              </a:ext>
            </a:extLst>
          </p:cNvPr>
          <p:cNvSpPr/>
          <p:nvPr/>
        </p:nvSpPr>
        <p:spPr>
          <a:xfrm>
            <a:off x="0" y="1053711"/>
            <a:ext cx="9144000" cy="761904"/>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0" i="0" u="none" strike="noStrike" baseline="0" dirty="0">
                <a:solidFill>
                  <a:schemeClr val="bg1"/>
                </a:solidFill>
                <a:latin typeface="Arial" panose="020B0604020202020204" pitchFamily="34" charset="0"/>
              </a:rPr>
              <a:t>Price (90 Points) + B-BBEE Status Level of Contributor (10 Points)</a:t>
            </a:r>
          </a:p>
          <a:p>
            <a:pPr algn="ctr"/>
            <a:r>
              <a:rPr lang="en-US" sz="1800" b="0" i="0" u="none" strike="noStrike" baseline="0" dirty="0">
                <a:solidFill>
                  <a:schemeClr val="bg1"/>
                </a:solidFill>
                <a:latin typeface="Arial" panose="020B0604020202020204" pitchFamily="34" charset="0"/>
              </a:rPr>
              <a:t>= Total Ranking Score</a:t>
            </a:r>
          </a:p>
        </p:txBody>
      </p:sp>
    </p:spTree>
    <p:extLst>
      <p:ext uri="{BB962C8B-B14F-4D97-AF65-F5344CB8AC3E}">
        <p14:creationId xmlns:p14="http://schemas.microsoft.com/office/powerpoint/2010/main" val="920086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4955B5-808D-38D5-E9D9-7D44F3FEF516}"/>
              </a:ext>
            </a:extLst>
          </p:cNvPr>
          <p:cNvPicPr>
            <a:picLocks noChangeAspect="1"/>
          </p:cNvPicPr>
          <p:nvPr/>
        </p:nvPicPr>
        <p:blipFill rotWithShape="1">
          <a:blip r:embed="rId2"/>
          <a:srcRect l="13093" t="14689" r="31610" b="53221"/>
          <a:stretch/>
        </p:blipFill>
        <p:spPr>
          <a:xfrm>
            <a:off x="2987824" y="1652606"/>
            <a:ext cx="5184575" cy="1692435"/>
          </a:xfrm>
          <a:prstGeom prst="rect">
            <a:avLst/>
          </a:prstGeom>
          <a:solidFill>
            <a:srgbClr val="008000"/>
          </a:solidFill>
          <a:ln w="12700">
            <a:solidFill>
              <a:schemeClr val="tx2">
                <a:lumMod val="40000"/>
                <a:lumOff val="60000"/>
              </a:schemeClr>
            </a:solidFill>
          </a:ln>
        </p:spPr>
      </p:pic>
      <p:sp>
        <p:nvSpPr>
          <p:cNvPr id="5" name="TextBox 4">
            <a:extLst>
              <a:ext uri="{FF2B5EF4-FFF2-40B4-BE49-F238E27FC236}">
                <a16:creationId xmlns:a16="http://schemas.microsoft.com/office/drawing/2014/main" id="{03D7FEA4-BDC3-F9D0-DCCD-46FC667ADAA5}"/>
              </a:ext>
            </a:extLst>
          </p:cNvPr>
          <p:cNvSpPr txBox="1"/>
          <p:nvPr/>
        </p:nvSpPr>
        <p:spPr>
          <a:xfrm>
            <a:off x="-13692" y="-93591"/>
            <a:ext cx="8928992" cy="830997"/>
          </a:xfrm>
          <a:prstGeom prst="rect">
            <a:avLst/>
          </a:prstGeom>
        </p:spPr>
        <p:txBody>
          <a:bodyPr tIns="45720" rIns="91440" bIns="45720" anchor="b">
            <a:normAutofit/>
          </a:bodyPr>
          <a:lstStyle>
            <a:defPPr>
              <a:defRPr lang="en-US"/>
            </a:defPPr>
            <a:lvl1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defRPr>
            </a:lvl1pPr>
          </a:lstStyle>
          <a:p>
            <a:r>
              <a:rPr lang="en-ZA" dirty="0"/>
              <a:t>2022 Preferential Procurement Regulations</a:t>
            </a:r>
          </a:p>
        </p:txBody>
      </p:sp>
      <p:sp>
        <p:nvSpPr>
          <p:cNvPr id="2" name="Rectangle 1">
            <a:extLst>
              <a:ext uri="{FF2B5EF4-FFF2-40B4-BE49-F238E27FC236}">
                <a16:creationId xmlns:a16="http://schemas.microsoft.com/office/drawing/2014/main" id="{D0F0B4B0-11FF-C01B-4047-36DB2C360364}"/>
              </a:ext>
            </a:extLst>
          </p:cNvPr>
          <p:cNvSpPr/>
          <p:nvPr/>
        </p:nvSpPr>
        <p:spPr>
          <a:xfrm>
            <a:off x="-13692" y="1052736"/>
            <a:ext cx="9157692"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Placeholder for  Public Procurement Bill  / </a:t>
            </a:r>
            <a:r>
              <a:rPr lang="en-US" dirty="0">
                <a:solidFill>
                  <a:schemeClr val="bg1"/>
                </a:solidFill>
                <a:latin typeface="Arial" panose="020B0604020202020204" pitchFamily="34" charset="0"/>
              </a:rPr>
              <a:t>Public Procurement Act, 2024 </a:t>
            </a:r>
            <a:endParaRPr lang="en-US" sz="1800" b="0" i="0" u="none" strike="noStrike" baseline="0" dirty="0">
              <a:solidFill>
                <a:schemeClr val="bg1"/>
              </a:solidFill>
              <a:latin typeface="Arial" panose="020B0604020202020204" pitchFamily="34" charset="0"/>
            </a:endParaRPr>
          </a:p>
        </p:txBody>
      </p:sp>
      <p:pic>
        <p:nvPicPr>
          <p:cNvPr id="4" name="Picture 3">
            <a:extLst>
              <a:ext uri="{FF2B5EF4-FFF2-40B4-BE49-F238E27FC236}">
                <a16:creationId xmlns:a16="http://schemas.microsoft.com/office/drawing/2014/main" id="{C3073486-BDCB-2253-4ED9-4DDD099C078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colorTemperature colorTemp="4147"/>
                    </a14:imgEffect>
                    <a14:imgEffect>
                      <a14:saturation sat="184000"/>
                    </a14:imgEffect>
                    <a14:imgEffect>
                      <a14:brightnessContrast bright="2000" contrast="-28000"/>
                    </a14:imgEffect>
                  </a14:imgLayer>
                </a14:imgProps>
              </a:ext>
            </a:extLst>
          </a:blip>
          <a:srcRect l="62600" t="29000" r="4326" b="36000"/>
          <a:stretch/>
        </p:blipFill>
        <p:spPr>
          <a:xfrm>
            <a:off x="190575" y="1676863"/>
            <a:ext cx="2689237" cy="1600736"/>
          </a:xfrm>
          <a:prstGeom prst="rect">
            <a:avLst/>
          </a:prstGeom>
          <a:ln w="57150">
            <a:solidFill>
              <a:schemeClr val="tx2">
                <a:lumMod val="40000"/>
                <a:lumOff val="60000"/>
              </a:schemeClr>
            </a:solidFill>
          </a:ln>
        </p:spPr>
      </p:pic>
      <p:sp>
        <p:nvSpPr>
          <p:cNvPr id="8" name="Content Placeholder 2">
            <a:extLst>
              <a:ext uri="{FF2B5EF4-FFF2-40B4-BE49-F238E27FC236}">
                <a16:creationId xmlns:a16="http://schemas.microsoft.com/office/drawing/2014/main" id="{290810E6-257D-41B6-54BF-1D4336733E26}"/>
              </a:ext>
            </a:extLst>
          </p:cNvPr>
          <p:cNvSpPr txBox="1">
            <a:spLocks/>
          </p:cNvSpPr>
          <p:nvPr/>
        </p:nvSpPr>
        <p:spPr>
          <a:xfrm>
            <a:off x="323528" y="3429000"/>
            <a:ext cx="7848871" cy="1368152"/>
          </a:xfrm>
          <a:prstGeom prst="rect">
            <a:avLst/>
          </a:prstGeom>
        </p:spPr>
        <p:txBody>
          <a:bodyPr/>
          <a:lstStyle>
            <a:defPPr>
              <a:defRPr lang="en-US"/>
            </a:defPPr>
            <a:lvl1pPr marL="342900" indent="-342900">
              <a:spcBef>
                <a:spcPct val="20000"/>
              </a:spcBef>
              <a:buFont typeface="Arial" pitchFamily="34" charset="0"/>
              <a:buChar char="•"/>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sz="1600" dirty="0"/>
              <a:t>Organs of State may select preference points allocations and select own specific goal/s within the framework of the Regulations.</a:t>
            </a:r>
          </a:p>
          <a:p>
            <a:pPr marL="0" indent="0">
              <a:buNone/>
            </a:pPr>
            <a:endParaRPr lang="en-US" sz="500" dirty="0"/>
          </a:p>
          <a:p>
            <a:pPr marL="0" indent="0">
              <a:buNone/>
            </a:pPr>
            <a:r>
              <a:rPr lang="en-US" sz="1600" dirty="0"/>
              <a:t>A revised NDoH specific goal aligned with NDoH SCM Policy was introduced recently through a formal BEC process.</a:t>
            </a:r>
            <a:r>
              <a:rPr lang="en-US" dirty="0">
                <a:solidFill>
                  <a:schemeClr val="bg1"/>
                </a:solidFill>
              </a:rPr>
              <a:t>is tender</a:t>
            </a:r>
          </a:p>
          <a:p>
            <a:r>
              <a:rPr lang="en-US" dirty="0">
                <a:solidFill>
                  <a:schemeClr val="bg1"/>
                </a:solidFill>
              </a:rPr>
              <a:t>Price and Preference points  : 90/10 </a:t>
            </a:r>
          </a:p>
          <a:p>
            <a:r>
              <a:rPr lang="en-US" dirty="0">
                <a:solidFill>
                  <a:schemeClr val="bg1"/>
                </a:solidFill>
              </a:rPr>
              <a:t>Points allocated for HDI equity ownership and South African ownership in bidding enterprise (supported by individual share certificates).</a:t>
            </a:r>
          </a:p>
          <a:p>
            <a:r>
              <a:rPr lang="en-US" dirty="0">
                <a:solidFill>
                  <a:schemeClr val="bg1"/>
                </a:solidFill>
              </a:rPr>
              <a:t>B-BBEE certificate not required - not used as a measurement tool</a:t>
            </a:r>
          </a:p>
          <a:p>
            <a:pPr marL="0" indent="0">
              <a:buNone/>
            </a:pPr>
            <a:endParaRPr lang="en-US" b="1" dirty="0"/>
          </a:p>
          <a:p>
            <a:endParaRPr lang="en-US" dirty="0"/>
          </a:p>
          <a:p>
            <a:pPr marL="742950" lvl="2" indent="-342900"/>
            <a:endParaRPr lang="en-ZA" dirty="0"/>
          </a:p>
        </p:txBody>
      </p:sp>
      <p:graphicFrame>
        <p:nvGraphicFramePr>
          <p:cNvPr id="9" name="Table 8">
            <a:extLst>
              <a:ext uri="{FF2B5EF4-FFF2-40B4-BE49-F238E27FC236}">
                <a16:creationId xmlns:a16="http://schemas.microsoft.com/office/drawing/2014/main" id="{F1C90A7D-A16F-C0F8-502A-7D2E22592496}"/>
              </a:ext>
            </a:extLst>
          </p:cNvPr>
          <p:cNvGraphicFramePr>
            <a:graphicFrameLocks noGrp="1"/>
          </p:cNvGraphicFramePr>
          <p:nvPr>
            <p:extLst>
              <p:ext uri="{D42A27DB-BD31-4B8C-83A1-F6EECF244321}">
                <p14:modId xmlns:p14="http://schemas.microsoft.com/office/powerpoint/2010/main" val="2003111041"/>
              </p:ext>
            </p:extLst>
          </p:nvPr>
        </p:nvGraphicFramePr>
        <p:xfrm>
          <a:off x="359086" y="4658987"/>
          <a:ext cx="7848871" cy="1146277"/>
        </p:xfrm>
        <a:graphic>
          <a:graphicData uri="http://schemas.openxmlformats.org/drawingml/2006/table">
            <a:tbl>
              <a:tblPr firstRow="1" firstCol="1" bandRow="1">
                <a:tableStyleId>{5C22544A-7EE6-4342-B048-85BDC9FD1C3A}</a:tableStyleId>
              </a:tblPr>
              <a:tblGrid>
                <a:gridCol w="7848871">
                  <a:extLst>
                    <a:ext uri="{9D8B030D-6E8A-4147-A177-3AD203B41FA5}">
                      <a16:colId xmlns:a16="http://schemas.microsoft.com/office/drawing/2014/main" val="3629163382"/>
                    </a:ext>
                  </a:extLst>
                </a:gridCol>
              </a:tblGrid>
              <a:tr h="1146277">
                <a:tc>
                  <a:txBody>
                    <a:bodyPr/>
                    <a:lstStyle/>
                    <a:p>
                      <a:pPr algn="just">
                        <a:lnSpc>
                          <a:spcPct val="115000"/>
                        </a:lnSpc>
                        <a:spcAft>
                          <a:spcPts val="1000"/>
                        </a:spcAft>
                        <a:buNone/>
                      </a:pPr>
                      <a:r>
                        <a:rPr lang="en-US" sz="1600" b="0" dirty="0">
                          <a:effectLst/>
                        </a:rPr>
                        <a:t>Specific goal applicable to this tender</a:t>
                      </a:r>
                    </a:p>
                    <a:p>
                      <a:pPr algn="just">
                        <a:lnSpc>
                          <a:spcPct val="115000"/>
                        </a:lnSpc>
                        <a:spcAft>
                          <a:spcPts val="1000"/>
                        </a:spcAft>
                        <a:buNone/>
                      </a:pPr>
                      <a:r>
                        <a:rPr lang="en-US" sz="1600" b="0" dirty="0">
                          <a:effectLst/>
                        </a:rPr>
                        <a:t>The promotion of companies with higher B-BBEE contribution levels (Status Levels 1-4), with preferential points allocated to B-BBEE (as reflected in Table 1 on SBD6.1 claim form) </a:t>
                      </a:r>
                      <a:endParaRPr lang="en-ZA" sz="1400" b="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4162007947"/>
                  </a:ext>
                </a:extLst>
              </a:tr>
            </a:tbl>
          </a:graphicData>
        </a:graphic>
      </p:graphicFrame>
    </p:spTree>
    <p:extLst>
      <p:ext uri="{BB962C8B-B14F-4D97-AF65-F5344CB8AC3E}">
        <p14:creationId xmlns:p14="http://schemas.microsoft.com/office/powerpoint/2010/main" val="13537946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49AF29E-8BCF-EA7C-2707-06692A2A3999}"/>
              </a:ext>
            </a:extLst>
          </p:cNvPr>
          <p:cNvSpPr txBox="1">
            <a:spLocks noChangeArrowheads="1"/>
          </p:cNvSpPr>
          <p:nvPr/>
        </p:nvSpPr>
        <p:spPr>
          <a:xfrm>
            <a:off x="-29358" y="9264"/>
            <a:ext cx="8633805" cy="839071"/>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2400" i="0" u="none" strike="noStrike" kern="1200" cap="none" spc="0" normalizeH="0" baseline="0" noProof="0" dirty="0">
                <a:ln>
                  <a:noFill/>
                </a:ln>
                <a:solidFill>
                  <a:schemeClr val="bg1"/>
                </a:solidFill>
                <a:uLnTx/>
                <a:uFillTx/>
                <a:latin typeface="Arial" pitchFamily="34" charset="0"/>
                <a:ea typeface="+mj-ea"/>
                <a:cs typeface="Arial" pitchFamily="34" charset="0"/>
              </a:rPr>
              <a:t>Phase III: Price and B-BBEE Preference Points     </a:t>
            </a:r>
          </a:p>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dirty="0">
                <a:solidFill>
                  <a:schemeClr val="bg1"/>
                </a:solidFill>
                <a:latin typeface="Arial" pitchFamily="34" charset="0"/>
                <a:ea typeface="+mj-ea"/>
                <a:cs typeface="Arial" pitchFamily="34" charset="0"/>
              </a:rPr>
              <a:t>                 </a:t>
            </a:r>
            <a:r>
              <a:rPr kumimoji="0" lang="en-US" sz="2400" i="0" u="none" strike="noStrike" kern="1200" cap="none" spc="0" normalizeH="0" baseline="0" noProof="0" dirty="0">
                <a:ln>
                  <a:noFill/>
                </a:ln>
                <a:solidFill>
                  <a:schemeClr val="bg1"/>
                </a:solidFill>
                <a:uLnTx/>
                <a:uFillTx/>
                <a:latin typeface="Arial" pitchFamily="34" charset="0"/>
                <a:ea typeface="+mj-ea"/>
                <a:cs typeface="Arial" pitchFamily="34" charset="0"/>
              </a:rPr>
              <a:t>Evaluation</a:t>
            </a:r>
            <a:endPar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7" name="TextBox 6">
            <a:extLst>
              <a:ext uri="{FF2B5EF4-FFF2-40B4-BE49-F238E27FC236}">
                <a16:creationId xmlns:a16="http://schemas.microsoft.com/office/drawing/2014/main" id="{483AFBC4-6C1F-722D-67EC-EECBBB1929AD}"/>
              </a:ext>
            </a:extLst>
          </p:cNvPr>
          <p:cNvSpPr txBox="1"/>
          <p:nvPr/>
        </p:nvSpPr>
        <p:spPr>
          <a:xfrm>
            <a:off x="273098" y="1220044"/>
            <a:ext cx="8028892" cy="1323439"/>
          </a:xfrm>
          <a:prstGeom prst="rect">
            <a:avLst/>
          </a:prstGeom>
          <a:solidFill>
            <a:schemeClr val="accent1">
              <a:lumMod val="20000"/>
              <a:lumOff val="80000"/>
            </a:schemeClr>
          </a:solidFill>
        </p:spPr>
        <p:txBody>
          <a:bodyPr wrap="square">
            <a:spAutoFit/>
          </a:bodyPr>
          <a:lstStyle/>
          <a:p>
            <a:pPr>
              <a:buNone/>
            </a:pPr>
            <a:r>
              <a:rPr lang="en-ZA" sz="2000" dirty="0"/>
              <a:t>Responsive bids will proceed to Phase III evaluation after successful completion of:</a:t>
            </a:r>
          </a:p>
          <a:p>
            <a:pPr marL="285750" indent="-285750">
              <a:buFont typeface="Arial" panose="020B0604020202020204" pitchFamily="34" charset="0"/>
              <a:buChar char="•"/>
            </a:pPr>
            <a:r>
              <a:rPr lang="en-ZA" sz="2000" dirty="0"/>
              <a:t>Phase I Administrative Evaluation </a:t>
            </a:r>
          </a:p>
          <a:p>
            <a:pPr marL="285750" indent="-285750">
              <a:buFont typeface="Arial" panose="020B0604020202020204" pitchFamily="34" charset="0"/>
              <a:buChar char="•"/>
            </a:pPr>
            <a:r>
              <a:rPr lang="en-ZA" sz="2000" dirty="0"/>
              <a:t>Phase II Product Technical Evaluation</a:t>
            </a:r>
          </a:p>
        </p:txBody>
      </p:sp>
      <p:sp>
        <p:nvSpPr>
          <p:cNvPr id="9" name="TextBox 8">
            <a:extLst>
              <a:ext uri="{FF2B5EF4-FFF2-40B4-BE49-F238E27FC236}">
                <a16:creationId xmlns:a16="http://schemas.microsoft.com/office/drawing/2014/main" id="{9D21EF83-671A-4B47-C804-D03AACE651BB}"/>
              </a:ext>
            </a:extLst>
          </p:cNvPr>
          <p:cNvSpPr txBox="1"/>
          <p:nvPr/>
        </p:nvSpPr>
        <p:spPr>
          <a:xfrm>
            <a:off x="226305" y="2782669"/>
            <a:ext cx="8122478" cy="646331"/>
          </a:xfrm>
          <a:prstGeom prst="rect">
            <a:avLst/>
          </a:prstGeom>
          <a:noFill/>
        </p:spPr>
        <p:txBody>
          <a:bodyPr wrap="square">
            <a:spAutoFit/>
          </a:bodyPr>
          <a:lstStyle/>
          <a:p>
            <a:pPr>
              <a:buNone/>
            </a:pPr>
            <a:r>
              <a:rPr lang="en-ZA" sz="1800" b="1" dirty="0"/>
              <a:t>Price and Preference Points Evaluation</a:t>
            </a:r>
          </a:p>
          <a:p>
            <a:pPr>
              <a:buNone/>
            </a:pPr>
            <a:r>
              <a:rPr lang="en-ZA" sz="1800" dirty="0"/>
              <a:t>The 90/10 preference point system will be applied.</a:t>
            </a:r>
          </a:p>
        </p:txBody>
      </p:sp>
      <p:sp>
        <p:nvSpPr>
          <p:cNvPr id="11" name="TextBox 10">
            <a:extLst>
              <a:ext uri="{FF2B5EF4-FFF2-40B4-BE49-F238E27FC236}">
                <a16:creationId xmlns:a16="http://schemas.microsoft.com/office/drawing/2014/main" id="{2E7FCEAC-6C79-949C-73A1-2BB88D10F4C3}"/>
              </a:ext>
            </a:extLst>
          </p:cNvPr>
          <p:cNvSpPr txBox="1"/>
          <p:nvPr/>
        </p:nvSpPr>
        <p:spPr>
          <a:xfrm>
            <a:off x="273098" y="3615752"/>
            <a:ext cx="8028892" cy="369332"/>
          </a:xfrm>
          <a:prstGeom prst="rect">
            <a:avLst/>
          </a:prstGeom>
          <a:noFill/>
        </p:spPr>
        <p:txBody>
          <a:bodyPr wrap="square">
            <a:spAutoFit/>
          </a:bodyPr>
          <a:lstStyle/>
          <a:p>
            <a:pPr>
              <a:buNone/>
            </a:pPr>
            <a:r>
              <a:rPr lang="en-ZA" sz="1800" dirty="0"/>
              <a:t>Points allocated as follows:</a:t>
            </a:r>
          </a:p>
        </p:txBody>
      </p:sp>
      <p:pic>
        <p:nvPicPr>
          <p:cNvPr id="5" name="Picture 4">
            <a:extLst>
              <a:ext uri="{FF2B5EF4-FFF2-40B4-BE49-F238E27FC236}">
                <a16:creationId xmlns:a16="http://schemas.microsoft.com/office/drawing/2014/main" id="{00485415-D548-AC6E-C33C-B99310704CBB}"/>
              </a:ext>
            </a:extLst>
          </p:cNvPr>
          <p:cNvPicPr>
            <a:picLocks noChangeAspect="1"/>
          </p:cNvPicPr>
          <p:nvPr/>
        </p:nvPicPr>
        <p:blipFill>
          <a:blip r:embed="rId2"/>
          <a:srcRect l="16925" t="42908" r="61812" b="45586"/>
          <a:stretch>
            <a:fillRect/>
          </a:stretch>
        </p:blipFill>
        <p:spPr>
          <a:xfrm>
            <a:off x="280968" y="4011935"/>
            <a:ext cx="8122478" cy="1348530"/>
          </a:xfrm>
          <a:prstGeom prst="rect">
            <a:avLst/>
          </a:prstGeom>
        </p:spPr>
      </p:pic>
    </p:spTree>
    <p:extLst>
      <p:ext uri="{BB962C8B-B14F-4D97-AF65-F5344CB8AC3E}">
        <p14:creationId xmlns:p14="http://schemas.microsoft.com/office/powerpoint/2010/main" val="914324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0E2B8-2AD7-A5FC-C30D-FFC31E20AB7F}"/>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635B5CE3-CC9B-AD59-3640-9F8404AB31BD}"/>
              </a:ext>
            </a:extLst>
          </p:cNvPr>
          <p:cNvSpPr txBox="1">
            <a:spLocks noChangeArrowheads="1"/>
          </p:cNvSpPr>
          <p:nvPr/>
        </p:nvSpPr>
        <p:spPr>
          <a:xfrm>
            <a:off x="0" y="0"/>
            <a:ext cx="8633805" cy="646331"/>
          </a:xfrm>
          <a:prstGeom prst="rect">
            <a:avLst/>
          </a:prstGeom>
        </p:spPr>
        <p:txBody>
          <a:bodyPr tIns="45720" rIns="91440" bIns="45720" anchor="b">
            <a:norm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400" i="0" u="none" strike="noStrike" cap="none" spc="0" normalizeH="0" baseline="0">
                <a:ln>
                  <a:noFill/>
                </a:ln>
                <a:solidFill>
                  <a:schemeClr val="bg1"/>
                </a:solidFill>
                <a:uLnTx/>
                <a:uFillTx/>
                <a:latin typeface="Arial" pitchFamily="34" charset="0"/>
                <a:ea typeface="+mj-ea"/>
                <a:cs typeface="Arial" pitchFamily="34" charset="0"/>
              </a:defRPr>
            </a:lvl1pPr>
          </a:lstStyle>
          <a:p>
            <a:r>
              <a:rPr lang="en-US" dirty="0"/>
              <a:t>Phase III: </a:t>
            </a:r>
            <a:r>
              <a:rPr lang="en-ZA" dirty="0"/>
              <a:t>Allocation of Preference Points</a:t>
            </a:r>
          </a:p>
        </p:txBody>
      </p:sp>
      <p:sp>
        <p:nvSpPr>
          <p:cNvPr id="7" name="TextBox 6">
            <a:extLst>
              <a:ext uri="{FF2B5EF4-FFF2-40B4-BE49-F238E27FC236}">
                <a16:creationId xmlns:a16="http://schemas.microsoft.com/office/drawing/2014/main" id="{C2D5311F-2FFF-75CA-A417-E1D821FCF4B5}"/>
              </a:ext>
            </a:extLst>
          </p:cNvPr>
          <p:cNvSpPr txBox="1"/>
          <p:nvPr/>
        </p:nvSpPr>
        <p:spPr>
          <a:xfrm>
            <a:off x="0" y="1003097"/>
            <a:ext cx="9252520" cy="707886"/>
          </a:xfrm>
          <a:prstGeom prst="rect">
            <a:avLst/>
          </a:prstGeom>
          <a:solidFill>
            <a:schemeClr val="accent1">
              <a:lumMod val="20000"/>
              <a:lumOff val="80000"/>
            </a:schemeClr>
          </a:solidFill>
        </p:spPr>
        <p:txBody>
          <a:bodyPr wrap="square">
            <a:spAutoFit/>
          </a:bodyPr>
          <a:lstStyle/>
          <a:p>
            <a:pPr algn="ctr">
              <a:buNone/>
            </a:pPr>
            <a:r>
              <a:rPr lang="en-US" sz="2000" dirty="0"/>
              <a:t>Allocation of Preference points will be allocated according to the bidder’s</a:t>
            </a:r>
          </a:p>
          <a:p>
            <a:pPr algn="ctr">
              <a:buNone/>
            </a:pPr>
            <a:r>
              <a:rPr lang="en-ZA" sz="2000" dirty="0"/>
              <a:t>B-BBEE Status Level of Contributor</a:t>
            </a:r>
            <a:r>
              <a:rPr lang="en-US" sz="2000" dirty="0"/>
              <a:t>.</a:t>
            </a:r>
            <a:endParaRPr lang="en-ZA" sz="2000" dirty="0"/>
          </a:p>
        </p:txBody>
      </p:sp>
      <p:sp>
        <p:nvSpPr>
          <p:cNvPr id="3" name="TextBox 2">
            <a:extLst>
              <a:ext uri="{FF2B5EF4-FFF2-40B4-BE49-F238E27FC236}">
                <a16:creationId xmlns:a16="http://schemas.microsoft.com/office/drawing/2014/main" id="{1CBCAE7C-A2C4-BA07-221B-0DCE1058EF3C}"/>
              </a:ext>
            </a:extLst>
          </p:cNvPr>
          <p:cNvSpPr txBox="1"/>
          <p:nvPr/>
        </p:nvSpPr>
        <p:spPr>
          <a:xfrm>
            <a:off x="5513158" y="2348880"/>
            <a:ext cx="3317408" cy="2862322"/>
          </a:xfrm>
          <a:prstGeom prst="rect">
            <a:avLst/>
          </a:prstGeom>
          <a:solidFill>
            <a:schemeClr val="accent1">
              <a:lumMod val="20000"/>
              <a:lumOff val="80000"/>
            </a:schemeClr>
          </a:solidFill>
        </p:spPr>
        <p:txBody>
          <a:bodyPr wrap="square">
            <a:spAutoFit/>
          </a:bodyPr>
          <a:lstStyle/>
          <a:p>
            <a:pPr>
              <a:buNone/>
            </a:pPr>
            <a:r>
              <a:rPr lang="en-US" b="1" dirty="0"/>
              <a:t>Very Important:</a:t>
            </a:r>
          </a:p>
          <a:p>
            <a:pPr>
              <a:buNone/>
            </a:pPr>
            <a:r>
              <a:rPr lang="en-US" dirty="0"/>
              <a:t>To claim (SBD6.1) B-BBEE preference points, bidders must submit:</a:t>
            </a:r>
          </a:p>
          <a:p>
            <a:pPr marL="342900" indent="-342900">
              <a:buFont typeface="Arial" panose="020B0604020202020204" pitchFamily="34" charset="0"/>
              <a:buChar char="•"/>
            </a:pPr>
            <a:r>
              <a:rPr lang="en-US" dirty="0"/>
              <a:t>Valid SANAS accredited B-BBEE Certificate</a:t>
            </a:r>
          </a:p>
          <a:p>
            <a:pPr>
              <a:buNone/>
            </a:pPr>
            <a:r>
              <a:rPr lang="en-US" dirty="0"/>
              <a:t>or</a:t>
            </a:r>
          </a:p>
          <a:p>
            <a:pPr marL="342900" indent="-342900">
              <a:buFont typeface="Arial" panose="020B0604020202020204" pitchFamily="34" charset="0"/>
              <a:buChar char="•"/>
            </a:pPr>
            <a:r>
              <a:rPr lang="en-US" dirty="0"/>
              <a:t>Valid EME Affidavit</a:t>
            </a:r>
          </a:p>
          <a:p>
            <a:pPr>
              <a:buNone/>
            </a:pPr>
            <a:r>
              <a:rPr lang="en-US" dirty="0"/>
              <a:t>or</a:t>
            </a:r>
          </a:p>
          <a:p>
            <a:pPr marL="342900" indent="-342900">
              <a:buFont typeface="Arial" panose="020B0604020202020204" pitchFamily="34" charset="0"/>
              <a:buChar char="•"/>
            </a:pPr>
            <a:r>
              <a:rPr lang="en-US" dirty="0"/>
              <a:t>Valid QSE Affidavit</a:t>
            </a:r>
            <a:endParaRPr lang="en-ZA" dirty="0"/>
          </a:p>
        </p:txBody>
      </p:sp>
      <p:sp>
        <p:nvSpPr>
          <p:cNvPr id="5" name="TextBox 4">
            <a:extLst>
              <a:ext uri="{FF2B5EF4-FFF2-40B4-BE49-F238E27FC236}">
                <a16:creationId xmlns:a16="http://schemas.microsoft.com/office/drawing/2014/main" id="{96A39059-F65A-9BDC-0223-DE030EEF7119}"/>
              </a:ext>
            </a:extLst>
          </p:cNvPr>
          <p:cNvSpPr txBox="1"/>
          <p:nvPr/>
        </p:nvSpPr>
        <p:spPr>
          <a:xfrm>
            <a:off x="302455" y="4639186"/>
            <a:ext cx="6141753" cy="1200329"/>
          </a:xfrm>
          <a:prstGeom prst="rect">
            <a:avLst/>
          </a:prstGeom>
          <a:noFill/>
        </p:spPr>
        <p:txBody>
          <a:bodyPr wrap="square">
            <a:spAutoFit/>
          </a:bodyPr>
          <a:lstStyle/>
          <a:p>
            <a:pPr>
              <a:buNone/>
            </a:pPr>
            <a:r>
              <a:rPr lang="en-ZA" b="1" dirty="0"/>
              <a:t>Requirements</a:t>
            </a:r>
            <a:r>
              <a:rPr lang="en-ZA" dirty="0"/>
              <a:t>:</a:t>
            </a:r>
          </a:p>
          <a:p>
            <a:r>
              <a:rPr lang="en-ZA" dirty="0"/>
              <a:t>Supporting evidence must be valid on bid closing date </a:t>
            </a:r>
          </a:p>
          <a:p>
            <a:r>
              <a:rPr lang="en-ZA" dirty="0"/>
              <a:t>Be issued in the name of the bidding entity</a:t>
            </a:r>
          </a:p>
          <a:p>
            <a:r>
              <a:rPr lang="en-ZA" dirty="0"/>
              <a:t>Bidder must indicate level and points claimed, and sign SBD6.1</a:t>
            </a:r>
          </a:p>
        </p:txBody>
      </p:sp>
      <p:pic>
        <p:nvPicPr>
          <p:cNvPr id="10" name="Picture 9">
            <a:extLst>
              <a:ext uri="{FF2B5EF4-FFF2-40B4-BE49-F238E27FC236}">
                <a16:creationId xmlns:a16="http://schemas.microsoft.com/office/drawing/2014/main" id="{BCF2593A-B7E5-D7F7-3530-9ABA21DB3B82}"/>
              </a:ext>
            </a:extLst>
          </p:cNvPr>
          <p:cNvPicPr>
            <a:picLocks noChangeAspect="1"/>
          </p:cNvPicPr>
          <p:nvPr/>
        </p:nvPicPr>
        <p:blipFill>
          <a:blip r:embed="rId2"/>
          <a:srcRect l="15179" t="25242" r="60658" b="29322"/>
          <a:stretch>
            <a:fillRect/>
          </a:stretch>
        </p:blipFill>
        <p:spPr>
          <a:xfrm>
            <a:off x="302456" y="1700808"/>
            <a:ext cx="5061632" cy="2920172"/>
          </a:xfrm>
          <a:prstGeom prst="rect">
            <a:avLst/>
          </a:prstGeom>
        </p:spPr>
      </p:pic>
    </p:spTree>
    <p:extLst>
      <p:ext uri="{BB962C8B-B14F-4D97-AF65-F5344CB8AC3E}">
        <p14:creationId xmlns:p14="http://schemas.microsoft.com/office/powerpoint/2010/main" val="32092981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03601FE-2094-3D6E-020A-433138AE1DA8}"/>
              </a:ext>
            </a:extLst>
          </p:cNvPr>
          <p:cNvGrpSpPr/>
          <p:nvPr/>
        </p:nvGrpSpPr>
        <p:grpSpPr>
          <a:xfrm>
            <a:off x="1403648" y="1124744"/>
            <a:ext cx="7237363" cy="4536504"/>
            <a:chOff x="1403648" y="1124744"/>
            <a:chExt cx="7237363" cy="4536504"/>
          </a:xfrm>
        </p:grpSpPr>
        <p:pic>
          <p:nvPicPr>
            <p:cNvPr id="5" name="Picture 4">
              <a:extLst>
                <a:ext uri="{FF2B5EF4-FFF2-40B4-BE49-F238E27FC236}">
                  <a16:creationId xmlns:a16="http://schemas.microsoft.com/office/drawing/2014/main" id="{8F3DCAB2-B054-A608-8E61-9E9D5D84D2C5}"/>
                </a:ext>
              </a:extLst>
            </p:cNvPr>
            <p:cNvPicPr>
              <a:picLocks noChangeAspect="1"/>
            </p:cNvPicPr>
            <p:nvPr/>
          </p:nvPicPr>
          <p:blipFill>
            <a:blip r:embed="rId2"/>
            <a:srcRect l="14563" t="26388" r="60237" b="8933"/>
            <a:stretch>
              <a:fillRect/>
            </a:stretch>
          </p:blipFill>
          <p:spPr>
            <a:xfrm>
              <a:off x="1403648" y="1124744"/>
              <a:ext cx="5760640" cy="4536504"/>
            </a:xfrm>
            <a:prstGeom prst="rect">
              <a:avLst/>
            </a:prstGeom>
          </p:spPr>
        </p:pic>
        <p:sp>
          <p:nvSpPr>
            <p:cNvPr id="7" name="Rectangle 6">
              <a:extLst>
                <a:ext uri="{FF2B5EF4-FFF2-40B4-BE49-F238E27FC236}">
                  <a16:creationId xmlns:a16="http://schemas.microsoft.com/office/drawing/2014/main" id="{FF9636C9-33C3-6D82-DD24-C5828EADEBCC}"/>
                </a:ext>
              </a:extLst>
            </p:cNvPr>
            <p:cNvSpPr/>
            <p:nvPr/>
          </p:nvSpPr>
          <p:spPr>
            <a:xfrm>
              <a:off x="1547664" y="5013176"/>
              <a:ext cx="5616624" cy="648072"/>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extBox 7">
              <a:extLst>
                <a:ext uri="{FF2B5EF4-FFF2-40B4-BE49-F238E27FC236}">
                  <a16:creationId xmlns:a16="http://schemas.microsoft.com/office/drawing/2014/main" id="{2E1F47EB-8D7A-CB4C-3D12-6FB8848CD451}"/>
                </a:ext>
              </a:extLst>
            </p:cNvPr>
            <p:cNvSpPr txBox="1"/>
            <p:nvPr/>
          </p:nvSpPr>
          <p:spPr>
            <a:xfrm>
              <a:off x="6335636" y="3994031"/>
              <a:ext cx="2305375" cy="923330"/>
            </a:xfrm>
            <a:prstGeom prst="rect">
              <a:avLst/>
            </a:prstGeom>
            <a:solidFill>
              <a:schemeClr val="bg1"/>
            </a:solidFill>
          </p:spPr>
          <p:txBody>
            <a:bodyPr wrap="none" rtlCol="0">
              <a:spAutoFit/>
            </a:bodyPr>
            <a:lstStyle/>
            <a:p>
              <a:pPr algn="ctr"/>
              <a:r>
                <a:rPr lang="en-US" dirty="0"/>
                <a:t>POINTS CLAIMED</a:t>
              </a:r>
            </a:p>
            <a:p>
              <a:pPr algn="ctr"/>
              <a:r>
                <a:rPr lang="en-US" dirty="0"/>
                <a:t>(See page 3 of 4 pages</a:t>
              </a:r>
            </a:p>
            <a:p>
              <a:pPr algn="ctr"/>
              <a:r>
                <a:rPr lang="en-US" dirty="0"/>
                <a:t>Par 5 of SBD6.1 Form)</a:t>
              </a:r>
              <a:endParaRPr lang="en-ZA" dirty="0"/>
            </a:p>
          </p:txBody>
        </p:sp>
        <p:sp>
          <p:nvSpPr>
            <p:cNvPr id="10" name="Arrow: Left-Up 9">
              <a:extLst>
                <a:ext uri="{FF2B5EF4-FFF2-40B4-BE49-F238E27FC236}">
                  <a16:creationId xmlns:a16="http://schemas.microsoft.com/office/drawing/2014/main" id="{A9F271D0-A0EB-2F5A-93DC-667649AA27FC}"/>
                </a:ext>
              </a:extLst>
            </p:cNvPr>
            <p:cNvSpPr/>
            <p:nvPr/>
          </p:nvSpPr>
          <p:spPr>
            <a:xfrm>
              <a:off x="7308304" y="4917360"/>
              <a:ext cx="360040" cy="527863"/>
            </a:xfrm>
            <a:prstGeom prst="leftUpArrow">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12" name="Rectangle 2">
            <a:extLst>
              <a:ext uri="{FF2B5EF4-FFF2-40B4-BE49-F238E27FC236}">
                <a16:creationId xmlns:a16="http://schemas.microsoft.com/office/drawing/2014/main" id="{92A0E613-4590-D585-D733-6DA484E927AE}"/>
              </a:ext>
            </a:extLst>
          </p:cNvPr>
          <p:cNvSpPr txBox="1">
            <a:spLocks noChangeArrowheads="1"/>
          </p:cNvSpPr>
          <p:nvPr/>
        </p:nvSpPr>
        <p:spPr>
          <a:xfrm>
            <a:off x="0" y="0"/>
            <a:ext cx="8633805" cy="646331"/>
          </a:xfrm>
          <a:prstGeom prst="rect">
            <a:avLst/>
          </a:prstGeom>
        </p:spPr>
        <p:txBody>
          <a:bodyPr tIns="45720" rIns="91440" bIns="45720" anchor="b">
            <a:norm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400" i="0" u="none" strike="noStrike" cap="none" spc="0" normalizeH="0" baseline="0">
                <a:ln>
                  <a:noFill/>
                </a:ln>
                <a:solidFill>
                  <a:schemeClr val="bg1"/>
                </a:solidFill>
                <a:uLnTx/>
                <a:uFillTx/>
                <a:latin typeface="Arial" pitchFamily="34" charset="0"/>
                <a:ea typeface="+mj-ea"/>
                <a:cs typeface="Arial" pitchFamily="34" charset="0"/>
              </a:defRPr>
            </a:lvl1pPr>
          </a:lstStyle>
          <a:p>
            <a:r>
              <a:rPr lang="en-US" dirty="0"/>
              <a:t>Phase III: </a:t>
            </a:r>
            <a:r>
              <a:rPr lang="en-ZA" dirty="0"/>
              <a:t>SBD6.1 Claim form</a:t>
            </a:r>
          </a:p>
        </p:txBody>
      </p:sp>
    </p:spTree>
    <p:extLst>
      <p:ext uri="{BB962C8B-B14F-4D97-AF65-F5344CB8AC3E}">
        <p14:creationId xmlns:p14="http://schemas.microsoft.com/office/powerpoint/2010/main" val="3579384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F0BC0-E80B-D1B5-3F37-74743397F3D1}"/>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0D9186D8-EF45-20D8-70CA-6F20DF388F27}"/>
              </a:ext>
            </a:extLst>
          </p:cNvPr>
          <p:cNvSpPr txBox="1">
            <a:spLocks noChangeArrowheads="1"/>
          </p:cNvSpPr>
          <p:nvPr/>
        </p:nvSpPr>
        <p:spPr>
          <a:xfrm>
            <a:off x="0" y="116632"/>
            <a:ext cx="9036496" cy="646331"/>
          </a:xfrm>
          <a:prstGeom prst="rect">
            <a:avLst/>
          </a:prstGeom>
        </p:spPr>
        <p:txBody>
          <a:bodyPr tIns="45720" rIns="91440" bIns="45720" anchor="b">
            <a:norm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400" i="0" u="none" strike="noStrike" cap="none" spc="0" normalizeH="0" baseline="0">
                <a:ln>
                  <a:noFill/>
                </a:ln>
                <a:solidFill>
                  <a:schemeClr val="bg1"/>
                </a:solidFill>
                <a:uLnTx/>
                <a:uFillTx/>
                <a:latin typeface="Arial" pitchFamily="34" charset="0"/>
                <a:ea typeface="+mj-ea"/>
                <a:cs typeface="Arial" pitchFamily="34" charset="0"/>
              </a:defRPr>
            </a:lvl1pPr>
          </a:lstStyle>
          <a:p>
            <a:r>
              <a:rPr lang="en-US" dirty="0"/>
              <a:t>Phase III: Failure to Submit Valid B-BBEE Documents</a:t>
            </a:r>
            <a:endParaRPr lang="en-ZA" dirty="0"/>
          </a:p>
        </p:txBody>
      </p:sp>
      <p:sp>
        <p:nvSpPr>
          <p:cNvPr id="4" name="TextBox 3">
            <a:extLst>
              <a:ext uri="{FF2B5EF4-FFF2-40B4-BE49-F238E27FC236}">
                <a16:creationId xmlns:a16="http://schemas.microsoft.com/office/drawing/2014/main" id="{52CCC517-9073-9320-573A-79B6C5609BE7}"/>
              </a:ext>
            </a:extLst>
          </p:cNvPr>
          <p:cNvSpPr txBox="1"/>
          <p:nvPr/>
        </p:nvSpPr>
        <p:spPr>
          <a:xfrm>
            <a:off x="1619672" y="1700808"/>
            <a:ext cx="5652628" cy="3477875"/>
          </a:xfrm>
          <a:prstGeom prst="rect">
            <a:avLst/>
          </a:prstGeom>
          <a:noFill/>
        </p:spPr>
        <p:txBody>
          <a:bodyPr wrap="square">
            <a:spAutoFit/>
          </a:bodyPr>
          <a:lstStyle/>
          <a:p>
            <a:pPr defTabSz="179388"/>
            <a:r>
              <a:rPr lang="en-ZA" sz="2400" dirty="0"/>
              <a:t>❌ Failure to submit valid proof:</a:t>
            </a:r>
          </a:p>
          <a:p>
            <a:pPr defTabSz="179388"/>
            <a:endParaRPr lang="en-ZA" sz="2400" dirty="0"/>
          </a:p>
          <a:p>
            <a:pPr>
              <a:buNone/>
            </a:pPr>
            <a:r>
              <a:rPr lang="en-ZA" sz="2400" dirty="0"/>
              <a:t>Does NOT make the bid non-responsive</a:t>
            </a:r>
          </a:p>
          <a:p>
            <a:pPr>
              <a:buNone/>
            </a:pPr>
            <a:endParaRPr lang="en-ZA" sz="2400" dirty="0"/>
          </a:p>
          <a:p>
            <a:pPr>
              <a:buNone/>
            </a:pPr>
            <a:r>
              <a:rPr lang="en-ZA" sz="2400" dirty="0"/>
              <a:t>However:</a:t>
            </a:r>
          </a:p>
          <a:p>
            <a:pPr>
              <a:buNone/>
            </a:pPr>
            <a:r>
              <a:rPr lang="en-ZA" sz="3200" dirty="0">
                <a:solidFill>
                  <a:srgbClr val="00CC00"/>
                </a:solidFill>
              </a:rPr>
              <a:t>✔</a:t>
            </a:r>
            <a:r>
              <a:rPr lang="en-ZA" sz="2400" dirty="0">
                <a:solidFill>
                  <a:srgbClr val="00CC00"/>
                </a:solidFill>
              </a:rPr>
              <a:t> </a:t>
            </a:r>
            <a:r>
              <a:rPr lang="en-ZA" sz="2400" dirty="0"/>
              <a:t>Bid proceeds to evaluation</a:t>
            </a:r>
          </a:p>
          <a:p>
            <a:pPr>
              <a:buNone/>
            </a:pPr>
            <a:endParaRPr lang="en-ZA" sz="2400" dirty="0"/>
          </a:p>
          <a:p>
            <a:pPr>
              <a:buNone/>
            </a:pPr>
            <a:r>
              <a:rPr lang="en-ZA" sz="4400" b="1" dirty="0">
                <a:solidFill>
                  <a:srgbClr val="FF0000"/>
                </a:solidFill>
              </a:rPr>
              <a:t>!</a:t>
            </a:r>
            <a:r>
              <a:rPr lang="en-ZA" sz="2400" b="1" dirty="0"/>
              <a:t> </a:t>
            </a:r>
            <a:r>
              <a:rPr lang="en-ZA" sz="2400" dirty="0"/>
              <a:t>Bid receives 0 preference points</a:t>
            </a:r>
          </a:p>
        </p:txBody>
      </p:sp>
    </p:spTree>
    <p:extLst>
      <p:ext uri="{BB962C8B-B14F-4D97-AF65-F5344CB8AC3E}">
        <p14:creationId xmlns:p14="http://schemas.microsoft.com/office/powerpoint/2010/main" val="7626906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1F21E-AC53-3A24-1D4C-7ED16FA0BCB3}"/>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08F3FDEF-F8E3-CD30-1B0A-5AF6F0C3C0C4}"/>
              </a:ext>
            </a:extLst>
          </p:cNvPr>
          <p:cNvSpPr txBox="1">
            <a:spLocks noChangeArrowheads="1"/>
          </p:cNvSpPr>
          <p:nvPr/>
        </p:nvSpPr>
        <p:spPr>
          <a:xfrm>
            <a:off x="0" y="116632"/>
            <a:ext cx="9036496" cy="646331"/>
          </a:xfrm>
          <a:prstGeom prst="rect">
            <a:avLst/>
          </a:prstGeom>
        </p:spPr>
        <p:txBody>
          <a:bodyPr tIns="45720" rIns="91440" bIns="45720" anchor="b">
            <a:norm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400" i="0" u="none" strike="noStrike" cap="none" spc="0" normalizeH="0" baseline="0">
                <a:ln>
                  <a:noFill/>
                </a:ln>
                <a:solidFill>
                  <a:schemeClr val="bg1"/>
                </a:solidFill>
                <a:uLnTx/>
                <a:uFillTx/>
                <a:latin typeface="Arial" pitchFamily="34" charset="0"/>
                <a:ea typeface="+mj-ea"/>
                <a:cs typeface="Arial" pitchFamily="34" charset="0"/>
              </a:defRPr>
            </a:lvl1pPr>
          </a:lstStyle>
          <a:p>
            <a:r>
              <a:rPr lang="en-US" dirty="0"/>
              <a:t>Phase III: </a:t>
            </a:r>
            <a:r>
              <a:rPr lang="en-ZA" dirty="0"/>
              <a:t>Multi-Entity Bids</a:t>
            </a:r>
          </a:p>
        </p:txBody>
      </p:sp>
      <p:sp>
        <p:nvSpPr>
          <p:cNvPr id="5" name="TextBox 4">
            <a:extLst>
              <a:ext uri="{FF2B5EF4-FFF2-40B4-BE49-F238E27FC236}">
                <a16:creationId xmlns:a16="http://schemas.microsoft.com/office/drawing/2014/main" id="{FAB6DABF-30F2-0F14-4FED-2AFE99FC6F90}"/>
              </a:ext>
            </a:extLst>
          </p:cNvPr>
          <p:cNvSpPr txBox="1"/>
          <p:nvPr/>
        </p:nvSpPr>
        <p:spPr>
          <a:xfrm>
            <a:off x="127881" y="1268760"/>
            <a:ext cx="8496944" cy="1938992"/>
          </a:xfrm>
          <a:prstGeom prst="rect">
            <a:avLst/>
          </a:prstGeom>
          <a:noFill/>
        </p:spPr>
        <p:txBody>
          <a:bodyPr wrap="square">
            <a:spAutoFit/>
          </a:bodyPr>
          <a:lstStyle/>
          <a:p>
            <a:pPr>
              <a:buNone/>
            </a:pPr>
            <a:r>
              <a:rPr lang="en-ZA" sz="2000" dirty="0"/>
              <a:t>Bids received from a multi-entity bidding enterprise where bidder is not the applicant, as per Section 7.13 and Section 9.4. </a:t>
            </a:r>
          </a:p>
          <a:p>
            <a:pPr>
              <a:buNone/>
            </a:pPr>
            <a:endParaRPr lang="en-ZA" sz="2000" dirty="0"/>
          </a:p>
          <a:p>
            <a:pPr>
              <a:buNone/>
            </a:pPr>
            <a:r>
              <a:rPr lang="en-ZA" sz="2000" dirty="0"/>
              <a:t>Preferential Points Claim Requirements:</a:t>
            </a:r>
          </a:p>
          <a:p>
            <a:pPr>
              <a:buNone/>
            </a:pPr>
            <a:r>
              <a:rPr lang="en-ZA" sz="2000" dirty="0"/>
              <a:t>	Both </a:t>
            </a:r>
            <a:r>
              <a:rPr lang="en-ZA" sz="2000" b="1" dirty="0"/>
              <a:t>bidder</a:t>
            </a:r>
            <a:r>
              <a:rPr lang="en-ZA" sz="2000" dirty="0"/>
              <a:t> </a:t>
            </a:r>
            <a:r>
              <a:rPr lang="en-ZA" sz="2000" b="1" dirty="0"/>
              <a:t>and applicant </a:t>
            </a:r>
            <a:r>
              <a:rPr lang="en-ZA" sz="2000" dirty="0"/>
              <a:t>must submit:</a:t>
            </a:r>
          </a:p>
          <a:p>
            <a:r>
              <a:rPr lang="en-ZA" sz="2000" dirty="0"/>
              <a:t>	B-BBEE Certificates or EME/QSE Affidavits</a:t>
            </a:r>
          </a:p>
        </p:txBody>
      </p:sp>
      <p:sp>
        <p:nvSpPr>
          <p:cNvPr id="7" name="TextBox 6">
            <a:extLst>
              <a:ext uri="{FF2B5EF4-FFF2-40B4-BE49-F238E27FC236}">
                <a16:creationId xmlns:a16="http://schemas.microsoft.com/office/drawing/2014/main" id="{76C9A7C5-28C6-A09B-7AE3-860C9A8697E0}"/>
              </a:ext>
            </a:extLst>
          </p:cNvPr>
          <p:cNvSpPr txBox="1"/>
          <p:nvPr/>
        </p:nvSpPr>
        <p:spPr>
          <a:xfrm>
            <a:off x="35496" y="3333172"/>
            <a:ext cx="9036496" cy="1938992"/>
          </a:xfrm>
          <a:prstGeom prst="rect">
            <a:avLst/>
          </a:prstGeom>
          <a:solidFill>
            <a:schemeClr val="accent1">
              <a:lumMod val="20000"/>
              <a:lumOff val="80000"/>
            </a:schemeClr>
          </a:solidFill>
        </p:spPr>
        <p:txBody>
          <a:bodyPr wrap="square">
            <a:spAutoFit/>
          </a:bodyPr>
          <a:lstStyle/>
          <a:p>
            <a:pPr>
              <a:buNone/>
            </a:pPr>
            <a:r>
              <a:rPr lang="en-ZA" sz="2000" dirty="0"/>
              <a:t>Preference points will be allocated:</a:t>
            </a:r>
          </a:p>
          <a:p>
            <a:pPr>
              <a:buNone/>
            </a:pPr>
            <a:r>
              <a:rPr lang="en-ZA" sz="2000" b="1" dirty="0"/>
              <a:t>Option 1</a:t>
            </a:r>
          </a:p>
          <a:p>
            <a:r>
              <a:rPr lang="en-ZA" sz="2000" dirty="0"/>
              <a:t>Based on agreed percentage contribution towards tender execution in the agreement</a:t>
            </a:r>
          </a:p>
          <a:p>
            <a:r>
              <a:rPr lang="en-ZA" sz="2000" b="1" dirty="0"/>
              <a:t>Option 2</a:t>
            </a:r>
          </a:p>
          <a:p>
            <a:r>
              <a:rPr lang="en-ZA" sz="2000" dirty="0"/>
              <a:t>If no percentage contribution is specified: </a:t>
            </a:r>
          </a:p>
          <a:p>
            <a:r>
              <a:rPr lang="en-ZA" sz="2000" dirty="0"/>
              <a:t>Lowest applicable B-BBEE score applies</a:t>
            </a:r>
          </a:p>
        </p:txBody>
      </p:sp>
    </p:spTree>
    <p:extLst>
      <p:ext uri="{BB962C8B-B14F-4D97-AF65-F5344CB8AC3E}">
        <p14:creationId xmlns:p14="http://schemas.microsoft.com/office/powerpoint/2010/main" val="3102580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D26EE-00EA-26E1-DA8A-B6CC0375A985}"/>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F153E173-13EF-52BB-CCD1-5B8E4D684AB5}"/>
              </a:ext>
            </a:extLst>
          </p:cNvPr>
          <p:cNvSpPr txBox="1">
            <a:spLocks noChangeArrowheads="1"/>
          </p:cNvSpPr>
          <p:nvPr/>
        </p:nvSpPr>
        <p:spPr>
          <a:xfrm>
            <a:off x="0" y="116632"/>
            <a:ext cx="9036496" cy="646331"/>
          </a:xfrm>
          <a:prstGeom prst="rect">
            <a:avLst/>
          </a:prstGeom>
        </p:spPr>
        <p:txBody>
          <a:bodyPr tIns="45720" rIns="91440" bIns="45720" anchor="b">
            <a:norm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400" i="0" u="none" strike="noStrike" cap="none" spc="0" normalizeH="0" baseline="0">
                <a:ln>
                  <a:noFill/>
                </a:ln>
                <a:solidFill>
                  <a:schemeClr val="bg1"/>
                </a:solidFill>
                <a:uLnTx/>
                <a:uFillTx/>
                <a:latin typeface="Arial" pitchFamily="34" charset="0"/>
                <a:ea typeface="+mj-ea"/>
                <a:cs typeface="Arial" pitchFamily="34" charset="0"/>
              </a:defRPr>
            </a:lvl1pPr>
          </a:lstStyle>
          <a:p>
            <a:r>
              <a:rPr lang="en-US" dirty="0"/>
              <a:t>Phase III: </a:t>
            </a:r>
            <a:r>
              <a:rPr lang="en-ZA" dirty="0"/>
              <a:t>Bid Ranking</a:t>
            </a:r>
          </a:p>
        </p:txBody>
      </p:sp>
      <p:graphicFrame>
        <p:nvGraphicFramePr>
          <p:cNvPr id="3" name="Table 2">
            <a:extLst>
              <a:ext uri="{FF2B5EF4-FFF2-40B4-BE49-F238E27FC236}">
                <a16:creationId xmlns:a16="http://schemas.microsoft.com/office/drawing/2014/main" id="{46A86FD1-10AC-21DF-DE3E-08234034998B}"/>
              </a:ext>
            </a:extLst>
          </p:cNvPr>
          <p:cNvGraphicFramePr>
            <a:graphicFrameLocks noGrp="1"/>
          </p:cNvGraphicFramePr>
          <p:nvPr>
            <p:extLst>
              <p:ext uri="{D42A27DB-BD31-4B8C-83A1-F6EECF244321}">
                <p14:modId xmlns:p14="http://schemas.microsoft.com/office/powerpoint/2010/main" val="560632967"/>
              </p:ext>
            </p:extLst>
          </p:nvPr>
        </p:nvGraphicFramePr>
        <p:xfrm>
          <a:off x="971600" y="2204864"/>
          <a:ext cx="5904656" cy="1463040"/>
        </p:xfrm>
        <a:graphic>
          <a:graphicData uri="http://schemas.openxmlformats.org/drawingml/2006/table">
            <a:tbl>
              <a:tblPr/>
              <a:tblGrid>
                <a:gridCol w="2952328">
                  <a:extLst>
                    <a:ext uri="{9D8B030D-6E8A-4147-A177-3AD203B41FA5}">
                      <a16:colId xmlns:a16="http://schemas.microsoft.com/office/drawing/2014/main" val="1849582218"/>
                    </a:ext>
                  </a:extLst>
                </a:gridCol>
                <a:gridCol w="2952328">
                  <a:extLst>
                    <a:ext uri="{9D8B030D-6E8A-4147-A177-3AD203B41FA5}">
                      <a16:colId xmlns:a16="http://schemas.microsoft.com/office/drawing/2014/main" val="2197021017"/>
                    </a:ext>
                  </a:extLst>
                </a:gridCol>
              </a:tblGrid>
              <a:tr h="0">
                <a:tc>
                  <a:txBody>
                    <a:bodyPr/>
                    <a:lstStyle/>
                    <a:p>
                      <a:pPr>
                        <a:buNone/>
                      </a:pPr>
                      <a:r>
                        <a:rPr lang="en-ZA" b="1" dirty="0"/>
                        <a:t>Evaluation Component</a:t>
                      </a:r>
                    </a:p>
                  </a:txBody>
                  <a:tcPr anchor="ctr">
                    <a:lnL>
                      <a:noFill/>
                    </a:lnL>
                    <a:lnR>
                      <a:noFill/>
                    </a:lnR>
                    <a:lnT>
                      <a:noFill/>
                    </a:lnT>
                    <a:lnB>
                      <a:noFill/>
                    </a:lnB>
                    <a:noFill/>
                  </a:tcPr>
                </a:tc>
                <a:tc>
                  <a:txBody>
                    <a:bodyPr/>
                    <a:lstStyle/>
                    <a:p>
                      <a:pPr>
                        <a:buNone/>
                      </a:pPr>
                      <a:r>
                        <a:rPr lang="en-ZA" dirty="0"/>
                        <a:t>Maximum Points</a:t>
                      </a:r>
                    </a:p>
                  </a:txBody>
                  <a:tcPr anchor="ctr">
                    <a:lnL>
                      <a:noFill/>
                    </a:lnL>
                    <a:lnR>
                      <a:noFill/>
                    </a:lnR>
                    <a:lnT>
                      <a:noFill/>
                    </a:lnT>
                    <a:lnB>
                      <a:noFill/>
                    </a:lnB>
                    <a:noFill/>
                  </a:tcPr>
                </a:tc>
                <a:extLst>
                  <a:ext uri="{0D108BD9-81ED-4DB2-BD59-A6C34878D82A}">
                    <a16:rowId xmlns:a16="http://schemas.microsoft.com/office/drawing/2014/main" val="3937351818"/>
                  </a:ext>
                </a:extLst>
              </a:tr>
              <a:tr h="0">
                <a:tc>
                  <a:txBody>
                    <a:bodyPr/>
                    <a:lstStyle/>
                    <a:p>
                      <a:pPr>
                        <a:buNone/>
                      </a:pPr>
                      <a:r>
                        <a:rPr lang="en-ZA" b="1" dirty="0"/>
                        <a:t>Price</a:t>
                      </a:r>
                    </a:p>
                  </a:txBody>
                  <a:tcPr anchor="ctr">
                    <a:lnL>
                      <a:noFill/>
                    </a:lnL>
                    <a:lnR>
                      <a:noFill/>
                    </a:lnR>
                    <a:lnT>
                      <a:noFill/>
                    </a:lnT>
                    <a:lnB>
                      <a:noFill/>
                    </a:lnB>
                    <a:noFill/>
                  </a:tcPr>
                </a:tc>
                <a:tc>
                  <a:txBody>
                    <a:bodyPr/>
                    <a:lstStyle/>
                    <a:p>
                      <a:pPr>
                        <a:buNone/>
                      </a:pPr>
                      <a:r>
                        <a:rPr lang="en-ZA"/>
                        <a:t>90</a:t>
                      </a:r>
                    </a:p>
                  </a:txBody>
                  <a:tcPr anchor="ctr">
                    <a:lnL>
                      <a:noFill/>
                    </a:lnL>
                    <a:lnR>
                      <a:noFill/>
                    </a:lnR>
                    <a:lnT>
                      <a:noFill/>
                    </a:lnT>
                    <a:lnB>
                      <a:noFill/>
                    </a:lnB>
                    <a:noFill/>
                  </a:tcPr>
                </a:tc>
                <a:extLst>
                  <a:ext uri="{0D108BD9-81ED-4DB2-BD59-A6C34878D82A}">
                    <a16:rowId xmlns:a16="http://schemas.microsoft.com/office/drawing/2014/main" val="2324091313"/>
                  </a:ext>
                </a:extLst>
              </a:tr>
              <a:tr h="0">
                <a:tc>
                  <a:txBody>
                    <a:bodyPr/>
                    <a:lstStyle/>
                    <a:p>
                      <a:pPr>
                        <a:buNone/>
                      </a:pPr>
                      <a:r>
                        <a:rPr lang="en-ZA" b="1" dirty="0"/>
                        <a:t>B-BBEE</a:t>
                      </a:r>
                    </a:p>
                  </a:txBody>
                  <a:tcPr anchor="ctr">
                    <a:lnL>
                      <a:noFill/>
                    </a:lnL>
                    <a:lnR>
                      <a:noFill/>
                    </a:lnR>
                    <a:lnT>
                      <a:noFill/>
                    </a:lnT>
                    <a:lnB>
                      <a:noFill/>
                    </a:lnB>
                    <a:noFill/>
                  </a:tcPr>
                </a:tc>
                <a:tc>
                  <a:txBody>
                    <a:bodyPr/>
                    <a:lstStyle/>
                    <a:p>
                      <a:pPr>
                        <a:buNone/>
                      </a:pPr>
                      <a:r>
                        <a:rPr lang="en-ZA"/>
                        <a:t>10</a:t>
                      </a:r>
                    </a:p>
                  </a:txBody>
                  <a:tcPr anchor="ctr">
                    <a:lnL>
                      <a:noFill/>
                    </a:lnL>
                    <a:lnR>
                      <a:noFill/>
                    </a:lnR>
                    <a:lnT>
                      <a:noFill/>
                    </a:lnT>
                    <a:lnB>
                      <a:noFill/>
                    </a:lnB>
                    <a:noFill/>
                  </a:tcPr>
                </a:tc>
                <a:extLst>
                  <a:ext uri="{0D108BD9-81ED-4DB2-BD59-A6C34878D82A}">
                    <a16:rowId xmlns:a16="http://schemas.microsoft.com/office/drawing/2014/main" val="3448105873"/>
                  </a:ext>
                </a:extLst>
              </a:tr>
              <a:tr h="0">
                <a:tc>
                  <a:txBody>
                    <a:bodyPr/>
                    <a:lstStyle/>
                    <a:p>
                      <a:pPr>
                        <a:buNone/>
                      </a:pPr>
                      <a:r>
                        <a:rPr lang="en-ZA" b="1" dirty="0"/>
                        <a:t>Total</a:t>
                      </a:r>
                    </a:p>
                  </a:txBody>
                  <a:tcPr anchor="ctr">
                    <a:lnL>
                      <a:noFill/>
                    </a:lnL>
                    <a:lnR>
                      <a:noFill/>
                    </a:lnR>
                    <a:lnT>
                      <a:noFill/>
                    </a:lnT>
                    <a:lnB>
                      <a:noFill/>
                    </a:lnB>
                    <a:noFill/>
                  </a:tcPr>
                </a:tc>
                <a:tc>
                  <a:txBody>
                    <a:bodyPr/>
                    <a:lstStyle/>
                    <a:p>
                      <a:pPr>
                        <a:buNone/>
                      </a:pPr>
                      <a:r>
                        <a:rPr lang="en-ZA" dirty="0"/>
                        <a:t>100</a:t>
                      </a:r>
                    </a:p>
                  </a:txBody>
                  <a:tcPr anchor="ctr">
                    <a:lnL>
                      <a:noFill/>
                    </a:lnL>
                    <a:lnR>
                      <a:noFill/>
                    </a:lnR>
                    <a:lnT>
                      <a:noFill/>
                    </a:lnT>
                    <a:lnB>
                      <a:noFill/>
                    </a:lnB>
                    <a:noFill/>
                  </a:tcPr>
                </a:tc>
                <a:extLst>
                  <a:ext uri="{0D108BD9-81ED-4DB2-BD59-A6C34878D82A}">
                    <a16:rowId xmlns:a16="http://schemas.microsoft.com/office/drawing/2014/main" val="1627895970"/>
                  </a:ext>
                </a:extLst>
              </a:tr>
            </a:tbl>
          </a:graphicData>
        </a:graphic>
      </p:graphicFrame>
      <p:sp>
        <p:nvSpPr>
          <p:cNvPr id="6" name="TextBox 5">
            <a:extLst>
              <a:ext uri="{FF2B5EF4-FFF2-40B4-BE49-F238E27FC236}">
                <a16:creationId xmlns:a16="http://schemas.microsoft.com/office/drawing/2014/main" id="{969B37E7-9682-0A87-9802-6383698F9A00}"/>
              </a:ext>
            </a:extLst>
          </p:cNvPr>
          <p:cNvSpPr txBox="1"/>
          <p:nvPr/>
        </p:nvSpPr>
        <p:spPr>
          <a:xfrm>
            <a:off x="53752" y="1196752"/>
            <a:ext cx="8928992" cy="707886"/>
          </a:xfrm>
          <a:prstGeom prst="rect">
            <a:avLst/>
          </a:prstGeom>
          <a:solidFill>
            <a:schemeClr val="accent5">
              <a:lumMod val="20000"/>
              <a:lumOff val="80000"/>
            </a:schemeClr>
          </a:solidFill>
        </p:spPr>
        <p:txBody>
          <a:bodyPr wrap="square">
            <a:spAutoFit/>
          </a:bodyPr>
          <a:lstStyle/>
          <a:p>
            <a:pPr>
              <a:buNone/>
            </a:pPr>
            <a:r>
              <a:rPr lang="en-ZA" sz="2000" dirty="0"/>
              <a:t>Total points determine ranking.</a:t>
            </a:r>
          </a:p>
          <a:p>
            <a:pPr>
              <a:buNone/>
            </a:pPr>
            <a:r>
              <a:rPr lang="en-ZA" sz="2000" dirty="0"/>
              <a:t>	Highest total score = Highest ranked bidder</a:t>
            </a:r>
          </a:p>
        </p:txBody>
      </p:sp>
      <p:sp>
        <p:nvSpPr>
          <p:cNvPr id="9" name="TextBox 8">
            <a:extLst>
              <a:ext uri="{FF2B5EF4-FFF2-40B4-BE49-F238E27FC236}">
                <a16:creationId xmlns:a16="http://schemas.microsoft.com/office/drawing/2014/main" id="{9F2368E1-F680-7AF4-7190-97566E3887FA}"/>
              </a:ext>
            </a:extLst>
          </p:cNvPr>
          <p:cNvSpPr txBox="1"/>
          <p:nvPr/>
        </p:nvSpPr>
        <p:spPr>
          <a:xfrm>
            <a:off x="968030" y="3969266"/>
            <a:ext cx="5688632" cy="1323439"/>
          </a:xfrm>
          <a:prstGeom prst="rect">
            <a:avLst/>
          </a:prstGeom>
          <a:solidFill>
            <a:schemeClr val="accent1">
              <a:lumMod val="20000"/>
              <a:lumOff val="80000"/>
            </a:schemeClr>
          </a:solidFill>
        </p:spPr>
        <p:txBody>
          <a:bodyPr wrap="square">
            <a:spAutoFit/>
          </a:bodyPr>
          <a:lstStyle/>
          <a:p>
            <a:pPr>
              <a:buNone/>
            </a:pPr>
            <a:r>
              <a:rPr lang="en-ZA" sz="2000" dirty="0"/>
              <a:t>Subject to:</a:t>
            </a:r>
          </a:p>
          <a:p>
            <a:pPr lvl="1"/>
            <a:r>
              <a:rPr lang="en-ZA" sz="2000" dirty="0"/>
              <a:t>Responsiveness </a:t>
            </a:r>
          </a:p>
          <a:p>
            <a:pPr lvl="1"/>
            <a:r>
              <a:rPr lang="en-ZA" sz="2000" dirty="0"/>
              <a:t>Technical compliance </a:t>
            </a:r>
          </a:p>
          <a:p>
            <a:pPr lvl="1"/>
            <a:r>
              <a:rPr lang="en-ZA" sz="2000" dirty="0"/>
              <a:t>Objective criteria &amp; award conditions (SRCC)</a:t>
            </a:r>
          </a:p>
        </p:txBody>
      </p:sp>
    </p:spTree>
    <p:extLst>
      <p:ext uri="{BB962C8B-B14F-4D97-AF65-F5344CB8AC3E}">
        <p14:creationId xmlns:p14="http://schemas.microsoft.com/office/powerpoint/2010/main" val="2807191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50A45-C85E-83F7-35BC-B7FAB83604E6}"/>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C9069587-AB81-4B4D-FFC4-CAB75117FF38}"/>
              </a:ext>
            </a:extLst>
          </p:cNvPr>
          <p:cNvSpPr txBox="1">
            <a:spLocks noChangeArrowheads="1"/>
          </p:cNvSpPr>
          <p:nvPr/>
        </p:nvSpPr>
        <p:spPr>
          <a:xfrm>
            <a:off x="0" y="116632"/>
            <a:ext cx="9036496" cy="646331"/>
          </a:xfrm>
          <a:prstGeom prst="rect">
            <a:avLst/>
          </a:prstGeom>
        </p:spPr>
        <p:txBody>
          <a:bodyPr tIns="45720" rIns="91440" bIns="45720" anchor="b">
            <a:norm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400" i="0" u="none" strike="noStrike" cap="none" spc="0" normalizeH="0" baseline="0">
                <a:ln>
                  <a:noFill/>
                </a:ln>
                <a:solidFill>
                  <a:schemeClr val="bg1"/>
                </a:solidFill>
                <a:uLnTx/>
                <a:uFillTx/>
                <a:latin typeface="Arial" pitchFamily="34" charset="0"/>
                <a:ea typeface="+mj-ea"/>
                <a:cs typeface="Arial" pitchFamily="34" charset="0"/>
              </a:defRPr>
            </a:lvl1pPr>
          </a:lstStyle>
          <a:p>
            <a:r>
              <a:rPr lang="en-US" dirty="0"/>
              <a:t>General Notes on claim submissions</a:t>
            </a:r>
            <a:endParaRPr lang="en-ZA" dirty="0"/>
          </a:p>
        </p:txBody>
      </p:sp>
      <p:sp>
        <p:nvSpPr>
          <p:cNvPr id="4" name="TextBox 3">
            <a:extLst>
              <a:ext uri="{FF2B5EF4-FFF2-40B4-BE49-F238E27FC236}">
                <a16:creationId xmlns:a16="http://schemas.microsoft.com/office/drawing/2014/main" id="{87CF4F40-98C6-21B9-59CB-8C70B88971EE}"/>
              </a:ext>
            </a:extLst>
          </p:cNvPr>
          <p:cNvSpPr txBox="1"/>
          <p:nvPr/>
        </p:nvSpPr>
        <p:spPr>
          <a:xfrm>
            <a:off x="232767" y="1988840"/>
            <a:ext cx="8678466" cy="1200329"/>
          </a:xfrm>
          <a:prstGeom prst="rect">
            <a:avLst/>
          </a:prstGeom>
          <a:noFill/>
        </p:spPr>
        <p:txBody>
          <a:bodyPr wrap="none" rtlCol="0">
            <a:spAutoFit/>
          </a:bodyPr>
          <a:lstStyle/>
          <a:p>
            <a:r>
              <a:rPr lang="en-US" sz="2400" dirty="0"/>
              <a:t>Read the SRCC carefully</a:t>
            </a:r>
          </a:p>
          <a:p>
            <a:r>
              <a:rPr lang="en-US" sz="2400" dirty="0"/>
              <a:t>Be sure to complete each document very thoroughly </a:t>
            </a:r>
          </a:p>
          <a:p>
            <a:r>
              <a:rPr lang="en-US" sz="2400" dirty="0"/>
              <a:t>Submit appropriate supporting documents to substantiate any claim</a:t>
            </a:r>
            <a:endParaRPr lang="en-ZA" sz="2400" dirty="0"/>
          </a:p>
        </p:txBody>
      </p:sp>
    </p:spTree>
    <p:extLst>
      <p:ext uri="{BB962C8B-B14F-4D97-AF65-F5344CB8AC3E}">
        <p14:creationId xmlns:p14="http://schemas.microsoft.com/office/powerpoint/2010/main" val="3573301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808386A-8913-E2BA-BACE-9EFF13C5F1B9}"/>
              </a:ext>
            </a:extLst>
          </p:cNvPr>
          <p:cNvSpPr txBox="1"/>
          <p:nvPr/>
        </p:nvSpPr>
        <p:spPr>
          <a:xfrm>
            <a:off x="2879592" y="1067809"/>
            <a:ext cx="2124456" cy="2807563"/>
          </a:xfrm>
          <a:prstGeom prst="rect">
            <a:avLst/>
          </a:prstGeom>
          <a:solidFill>
            <a:srgbClr val="CCFFFF"/>
          </a:solidFill>
        </p:spPr>
        <p:txBody>
          <a:bodyPr wrap="square">
            <a:spAutoFit/>
          </a:bodyPr>
          <a:lstStyle/>
          <a:p>
            <a:pPr>
              <a:buNone/>
            </a:pPr>
            <a:r>
              <a:rPr lang="en-ZA" sz="1800" dirty="0">
                <a:latin typeface="Arial" panose="020B0604020202020204" pitchFamily="34" charset="0"/>
                <a:cs typeface="Arial" panose="020B0604020202020204" pitchFamily="34" charset="0"/>
              </a:rPr>
              <a:t>B. Excel docs </a:t>
            </a:r>
            <a:r>
              <a:rPr lang="en-ZA" dirty="0">
                <a:latin typeface="Arial" panose="020B0604020202020204" pitchFamily="34" charset="0"/>
                <a:cs typeface="Arial" panose="020B0604020202020204" pitchFamily="34" charset="0"/>
              </a:rPr>
              <a:t>P</a:t>
            </a:r>
            <a:r>
              <a:rPr lang="en-ZA" sz="1800" dirty="0">
                <a:latin typeface="Arial" panose="020B0604020202020204" pitchFamily="34" charset="0"/>
                <a:cs typeface="Arial" panose="020B0604020202020204" pitchFamily="34" charset="0"/>
              </a:rPr>
              <a:t>rinted &amp; </a:t>
            </a:r>
            <a:r>
              <a:rPr lang="en-ZA" dirty="0">
                <a:latin typeface="Arial" panose="020B0604020202020204" pitchFamily="34" charset="0"/>
                <a:cs typeface="Arial" panose="020B0604020202020204" pitchFamily="34" charset="0"/>
              </a:rPr>
              <a:t>S</a:t>
            </a:r>
            <a:r>
              <a:rPr lang="en-ZA" sz="1800" dirty="0">
                <a:latin typeface="Arial" panose="020B0604020202020204" pitchFamily="34" charset="0"/>
                <a:cs typeface="Arial" panose="020B0604020202020204" pitchFamily="34" charset="0"/>
              </a:rPr>
              <a:t>igned</a:t>
            </a:r>
          </a:p>
          <a:p>
            <a:pPr>
              <a:buNone/>
            </a:pPr>
            <a:endParaRPr lang="en-ZA" sz="1800" dirty="0">
              <a:latin typeface="Arial" panose="020B0604020202020204" pitchFamily="34" charset="0"/>
              <a:cs typeface="Arial" panose="020B0604020202020204" pitchFamily="34" charset="0"/>
            </a:endParaRPr>
          </a:p>
          <a:p>
            <a:pPr marL="342900" indent="-342900">
              <a:lnSpc>
                <a:spcPct val="115000"/>
              </a:lnSpc>
              <a:buFont typeface="+mj-lt"/>
              <a:buAutoNum type="arabicPeriod"/>
              <a:tabLst>
                <a:tab pos="457200" algn="l"/>
              </a:tabLst>
            </a:pPr>
            <a:r>
              <a:rPr lang="en-ZA" dirty="0">
                <a:solidFill>
                  <a:srgbClr val="000000"/>
                </a:solidFill>
                <a:latin typeface="Arial" panose="020B0604020202020204" pitchFamily="34" charset="0"/>
                <a:cs typeface="Arial" panose="020B0604020202020204" pitchFamily="34" charset="0"/>
              </a:rPr>
              <a:t>BRD (Price)</a:t>
            </a:r>
          </a:p>
          <a:p>
            <a:pPr marL="342900" indent="-342900">
              <a:lnSpc>
                <a:spcPct val="115000"/>
              </a:lnSpc>
              <a:buFont typeface="+mj-lt"/>
              <a:buAutoNum type="arabicPeriod"/>
              <a:tabLst>
                <a:tab pos="457200" algn="l"/>
              </a:tabLst>
            </a:pPr>
            <a:r>
              <a:rPr lang="en-ZA" dirty="0">
                <a:solidFill>
                  <a:srgbClr val="000000"/>
                </a:solidFill>
                <a:latin typeface="Arial" panose="020B0604020202020204" pitchFamily="34" charset="0"/>
                <a:cs typeface="Arial" panose="020B0604020202020204" pitchFamily="34" charset="0"/>
              </a:rPr>
              <a:t>Annexure A </a:t>
            </a:r>
          </a:p>
          <a:p>
            <a:pPr>
              <a:lnSpc>
                <a:spcPct val="115000"/>
              </a:lnSpc>
              <a:tabLst>
                <a:tab pos="457200" algn="l"/>
              </a:tabLst>
            </a:pPr>
            <a:r>
              <a:rPr lang="en-ZA" dirty="0">
                <a:solidFill>
                  <a:srgbClr val="000000"/>
                </a:solidFill>
                <a:latin typeface="Arial" panose="020B0604020202020204" pitchFamily="34" charset="0"/>
                <a:cs typeface="Arial" panose="020B0604020202020204" pitchFamily="34" charset="0"/>
              </a:rPr>
              <a:t>      (Checklist) </a:t>
            </a:r>
          </a:p>
          <a:p>
            <a:pPr marL="342900" indent="-342900">
              <a:lnSpc>
                <a:spcPct val="115000"/>
              </a:lnSpc>
              <a:buAutoNum type="arabicPeriod" startAt="3"/>
              <a:tabLst>
                <a:tab pos="457200" algn="l"/>
              </a:tabLst>
            </a:pPr>
            <a:r>
              <a:rPr lang="en-ZA" dirty="0">
                <a:solidFill>
                  <a:srgbClr val="000000"/>
                </a:solidFill>
                <a:latin typeface="Arial" panose="020B0604020202020204" pitchFamily="34" charset="0"/>
                <a:cs typeface="Arial" panose="020B0604020202020204" pitchFamily="34" charset="0"/>
              </a:rPr>
              <a:t>PBD4.1</a:t>
            </a:r>
          </a:p>
          <a:p>
            <a:pPr marL="342900" indent="-342900">
              <a:lnSpc>
                <a:spcPct val="115000"/>
              </a:lnSpc>
              <a:buAutoNum type="arabicPeriod" startAt="3"/>
              <a:tabLst>
                <a:tab pos="457200" algn="l"/>
              </a:tabLst>
            </a:pPr>
            <a:r>
              <a:rPr lang="en-ZA" dirty="0">
                <a:solidFill>
                  <a:srgbClr val="000000"/>
                </a:solidFill>
                <a:latin typeface="Arial" panose="020B0604020202020204" pitchFamily="34" charset="0"/>
                <a:cs typeface="Arial" panose="020B0604020202020204" pitchFamily="34" charset="0"/>
              </a:rPr>
              <a:t>PBD9.1 or PBD9.2</a:t>
            </a:r>
          </a:p>
        </p:txBody>
      </p:sp>
      <p:sp>
        <p:nvSpPr>
          <p:cNvPr id="9" name="TextBox 8">
            <a:extLst>
              <a:ext uri="{FF2B5EF4-FFF2-40B4-BE49-F238E27FC236}">
                <a16:creationId xmlns:a16="http://schemas.microsoft.com/office/drawing/2014/main" id="{1C30E00F-6C47-2F3B-1AE4-997DFAE2FA39}"/>
              </a:ext>
            </a:extLst>
          </p:cNvPr>
          <p:cNvSpPr txBox="1"/>
          <p:nvPr/>
        </p:nvSpPr>
        <p:spPr>
          <a:xfrm>
            <a:off x="2879592" y="4532927"/>
            <a:ext cx="2124456" cy="1200329"/>
          </a:xfrm>
          <a:prstGeom prst="rect">
            <a:avLst/>
          </a:prstGeom>
          <a:solidFill>
            <a:srgbClr val="CCFFFF"/>
          </a:solidFill>
        </p:spPr>
        <p:txBody>
          <a:bodyPr wrap="square">
            <a:spAutoFit/>
          </a:bodyPr>
          <a:lstStyle/>
          <a:p>
            <a:pPr algn="ctr">
              <a:buNone/>
            </a:pPr>
            <a:r>
              <a:rPr lang="en-ZA" sz="1800" dirty="0">
                <a:latin typeface="Arial" panose="020B0604020202020204" pitchFamily="34" charset="0"/>
                <a:cs typeface="Arial" panose="020B0604020202020204" pitchFamily="34" charset="0"/>
              </a:rPr>
              <a:t>D. SRCC </a:t>
            </a:r>
            <a:r>
              <a:rPr lang="en-ZA" dirty="0">
                <a:latin typeface="Arial" panose="020B0604020202020204" pitchFamily="34" charset="0"/>
                <a:cs typeface="Arial" panose="020B0604020202020204" pitchFamily="34" charset="0"/>
              </a:rPr>
              <a:t>&amp;</a:t>
            </a:r>
            <a:r>
              <a:rPr lang="en-ZA" sz="1800" dirty="0">
                <a:latin typeface="Arial" panose="020B0604020202020204" pitchFamily="34" charset="0"/>
                <a:cs typeface="Arial" panose="020B0604020202020204" pitchFamily="34" charset="0"/>
              </a:rPr>
              <a:t> GCC</a:t>
            </a:r>
          </a:p>
          <a:p>
            <a:pPr algn="ctr">
              <a:buNone/>
            </a:pPr>
            <a:endParaRPr lang="en-ZA" sz="1800" b="1" dirty="0">
              <a:latin typeface="Arial" panose="020B0604020202020204" pitchFamily="34" charset="0"/>
              <a:cs typeface="Arial" panose="020B0604020202020204" pitchFamily="34" charset="0"/>
            </a:endParaRPr>
          </a:p>
          <a:p>
            <a:pPr algn="ctr"/>
            <a:r>
              <a:rPr lang="en-ZA" sz="1800" dirty="0">
                <a:latin typeface="Arial" panose="020B0604020202020204" pitchFamily="34" charset="0"/>
                <a:cs typeface="Arial" panose="020B0604020202020204" pitchFamily="34" charset="0"/>
              </a:rPr>
              <a:t>Initialled on every page </a:t>
            </a:r>
          </a:p>
        </p:txBody>
      </p:sp>
      <p:sp>
        <p:nvSpPr>
          <p:cNvPr id="13" name="TextBox 12">
            <a:extLst>
              <a:ext uri="{FF2B5EF4-FFF2-40B4-BE49-F238E27FC236}">
                <a16:creationId xmlns:a16="http://schemas.microsoft.com/office/drawing/2014/main" id="{F74D7CE0-D766-A9FF-B977-FF683A1F1CAA}"/>
              </a:ext>
            </a:extLst>
          </p:cNvPr>
          <p:cNvSpPr txBox="1"/>
          <p:nvPr/>
        </p:nvSpPr>
        <p:spPr>
          <a:xfrm>
            <a:off x="-32294" y="314553"/>
            <a:ext cx="8204694" cy="461665"/>
          </a:xfrm>
          <a:prstGeom prst="rect">
            <a:avLst/>
          </a:prstGeom>
          <a:noFill/>
        </p:spPr>
        <p:txBody>
          <a:bodyPr wrap="square">
            <a:sp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dirty="0">
                <a:solidFill>
                  <a:schemeClr val="bg1"/>
                </a:solidFill>
                <a:latin typeface="Arial" pitchFamily="34" charset="0"/>
                <a:cs typeface="Arial" pitchFamily="34" charset="0"/>
              </a:rPr>
              <a:t>Set1: Hard Copy Submission (legal bid document)</a:t>
            </a:r>
            <a:endParaRPr lang="en-GB" sz="2400" dirty="0">
              <a:solidFill>
                <a:schemeClr val="bg1"/>
              </a:solidFill>
              <a:latin typeface="Arial" pitchFamily="34" charset="0"/>
              <a:cs typeface="Arial" pitchFamily="34" charset="0"/>
            </a:endParaRPr>
          </a:p>
        </p:txBody>
      </p:sp>
      <p:sp>
        <p:nvSpPr>
          <p:cNvPr id="18" name="TextBox 10">
            <a:extLst>
              <a:ext uri="{FF2B5EF4-FFF2-40B4-BE49-F238E27FC236}">
                <a16:creationId xmlns:a16="http://schemas.microsoft.com/office/drawing/2014/main" id="{FE4F5E1A-E61A-3B98-0054-FDC41AD27F0D}"/>
              </a:ext>
            </a:extLst>
          </p:cNvPr>
          <p:cNvSpPr txBox="1"/>
          <p:nvPr/>
        </p:nvSpPr>
        <p:spPr>
          <a:xfrm>
            <a:off x="77253" y="1065212"/>
            <a:ext cx="2746511" cy="4617161"/>
          </a:xfrm>
          <a:prstGeom prst="rect">
            <a:avLst/>
          </a:prstGeom>
          <a:solidFill>
            <a:srgbClr val="CCECFF"/>
          </a:solidFill>
        </p:spPr>
        <p:txBody>
          <a:bodyPr wrap="square">
            <a:spAutoFit/>
          </a:bodyPr>
          <a:lstStyle/>
          <a:p>
            <a:pPr lvl="0">
              <a:lnSpc>
                <a:spcPct val="115000"/>
              </a:lnSpc>
              <a:spcAft>
                <a:spcPts val="800"/>
              </a:spcAft>
              <a:tabLst>
                <a:tab pos="457200" algn="l"/>
              </a:tabLst>
            </a:pPr>
            <a:r>
              <a:rPr lang="en-ZA" dirty="0">
                <a:latin typeface="Arial" panose="020B0604020202020204" pitchFamily="34" charset="0"/>
                <a:cs typeface="Arial" panose="020B0604020202020204" pitchFamily="34" charset="0"/>
              </a:rPr>
              <a:t>A. Completed &amp; Signed</a:t>
            </a:r>
          </a:p>
          <a:p>
            <a:pPr marL="342900" lvl="0" indent="-342900">
              <a:lnSpc>
                <a:spcPct val="150000"/>
              </a:lnSpc>
              <a:buFont typeface="+mj-lt"/>
              <a:buAutoNum type="arabicPeriod"/>
              <a:tabLst>
                <a:tab pos="457200" algn="l"/>
              </a:tabLst>
            </a:pPr>
            <a:r>
              <a:rPr lang="en-ZA" sz="1800" kern="1200" dirty="0">
                <a:solidFill>
                  <a:srgbClr val="000000"/>
                </a:solidFill>
                <a:effectLst/>
                <a:latin typeface="Arial" panose="020B0604020202020204" pitchFamily="34" charset="0"/>
                <a:ea typeface="Aptos" panose="020B0004020202020204" pitchFamily="34" charset="0"/>
                <a:cs typeface="Arial" panose="020B0604020202020204" pitchFamily="34" charset="0"/>
              </a:rPr>
              <a:t>SBD1 </a:t>
            </a:r>
            <a:endParaRPr lang="en-ZA" sz="12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50000"/>
              </a:lnSpc>
              <a:buFont typeface="+mj-lt"/>
              <a:buAutoNum type="arabicPeriod"/>
              <a:tabLst>
                <a:tab pos="457200" algn="l"/>
              </a:tabLst>
            </a:pPr>
            <a:r>
              <a:rPr lang="en-ZA" sz="1800" kern="1200" dirty="0">
                <a:solidFill>
                  <a:srgbClr val="000000"/>
                </a:solidFill>
                <a:effectLst/>
                <a:latin typeface="Arial" panose="020B0604020202020204" pitchFamily="34" charset="0"/>
                <a:ea typeface="Aptos" panose="020B0004020202020204" pitchFamily="34" charset="0"/>
                <a:cs typeface="Arial" panose="020B0604020202020204" pitchFamily="34" charset="0"/>
              </a:rPr>
              <a:t>SBD4 </a:t>
            </a:r>
            <a:endParaRPr lang="en-ZA" sz="12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50000"/>
              </a:lnSpc>
              <a:buFont typeface="+mj-lt"/>
              <a:buAutoNum type="arabicPeriod"/>
              <a:tabLst>
                <a:tab pos="457200" algn="l"/>
              </a:tabLst>
            </a:pPr>
            <a:r>
              <a:rPr lang="en-ZA" sz="1800" kern="1200" dirty="0">
                <a:solidFill>
                  <a:srgbClr val="000000"/>
                </a:solidFill>
                <a:effectLst/>
                <a:latin typeface="Arial" panose="020B0604020202020204" pitchFamily="34" charset="0"/>
                <a:ea typeface="Aptos" panose="020B0004020202020204" pitchFamily="34" charset="0"/>
                <a:cs typeface="Arial" panose="020B0604020202020204" pitchFamily="34" charset="0"/>
              </a:rPr>
              <a:t>SBD5 </a:t>
            </a:r>
            <a:endParaRPr lang="en-ZA" sz="12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50000"/>
              </a:lnSpc>
              <a:buFont typeface="+mj-lt"/>
              <a:buAutoNum type="arabicPeriod"/>
              <a:tabLst>
                <a:tab pos="457200" algn="l"/>
              </a:tabLst>
            </a:pPr>
            <a:r>
              <a:rPr lang="en-ZA" sz="1800" kern="1200" dirty="0">
                <a:solidFill>
                  <a:srgbClr val="000000"/>
                </a:solidFill>
                <a:effectLst/>
                <a:latin typeface="Arial" panose="020B0604020202020204" pitchFamily="34" charset="0"/>
                <a:ea typeface="Aptos" panose="020B0004020202020204" pitchFamily="34" charset="0"/>
                <a:cs typeface="Arial" panose="020B0604020202020204" pitchFamily="34" charset="0"/>
              </a:rPr>
              <a:t>SBD6.1 </a:t>
            </a:r>
            <a:endParaRPr lang="en-ZA" sz="12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50000"/>
              </a:lnSpc>
              <a:buFont typeface="+mj-lt"/>
              <a:buAutoNum type="arabicPeriod"/>
              <a:tabLst>
                <a:tab pos="457200" algn="l"/>
              </a:tabLst>
            </a:pPr>
            <a:r>
              <a:rPr lang="en-ZA" sz="1800" kern="1200" dirty="0">
                <a:solidFill>
                  <a:srgbClr val="000000"/>
                </a:solidFill>
                <a:effectLst/>
                <a:latin typeface="Arial" panose="020B0604020202020204" pitchFamily="34" charset="0"/>
                <a:ea typeface="Aptos" panose="020B0004020202020204" pitchFamily="34" charset="0"/>
                <a:cs typeface="Arial" panose="020B0604020202020204" pitchFamily="34" charset="0"/>
              </a:rPr>
              <a:t>PBD3 / PBD3.1 </a:t>
            </a:r>
            <a:endParaRPr lang="en-ZA" sz="12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50000"/>
              </a:lnSpc>
              <a:buFont typeface="+mj-lt"/>
              <a:buAutoNum type="arabicPeriod"/>
              <a:tabLst>
                <a:tab pos="457200" algn="l"/>
              </a:tabLst>
            </a:pPr>
            <a:r>
              <a:rPr lang="en-ZA" sz="1800" kern="1200" dirty="0">
                <a:solidFill>
                  <a:srgbClr val="000000"/>
                </a:solidFill>
                <a:effectLst/>
                <a:latin typeface="Arial" panose="020B0604020202020204" pitchFamily="34" charset="0"/>
                <a:ea typeface="Aptos" panose="020B0004020202020204" pitchFamily="34" charset="0"/>
                <a:cs typeface="Arial" panose="020B0604020202020204" pitchFamily="34" charset="0"/>
              </a:rPr>
              <a:t>PBD4.1 </a:t>
            </a:r>
            <a:endParaRPr lang="en-ZA" sz="12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50000"/>
              </a:lnSpc>
              <a:buFont typeface="+mj-lt"/>
              <a:buAutoNum type="arabicPeriod"/>
              <a:tabLst>
                <a:tab pos="457200" algn="l"/>
              </a:tabLst>
            </a:pPr>
            <a:r>
              <a:rPr lang="en-ZA" sz="1800" kern="1200" dirty="0">
                <a:solidFill>
                  <a:srgbClr val="000000"/>
                </a:solidFill>
                <a:effectLst/>
                <a:latin typeface="Arial" panose="020B0604020202020204" pitchFamily="34" charset="0"/>
                <a:ea typeface="Aptos" panose="020B0004020202020204" pitchFamily="34" charset="0"/>
                <a:cs typeface="Arial" panose="020B0604020202020204" pitchFamily="34" charset="0"/>
              </a:rPr>
              <a:t>PBD5 </a:t>
            </a:r>
            <a:endParaRPr lang="en-ZA" sz="12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50000"/>
              </a:lnSpc>
              <a:buFont typeface="+mj-lt"/>
              <a:buAutoNum type="arabicPeriod"/>
              <a:tabLst>
                <a:tab pos="457200" algn="l"/>
              </a:tabLst>
            </a:pPr>
            <a:r>
              <a:rPr lang="en-ZA" sz="1800" kern="1200" dirty="0">
                <a:solidFill>
                  <a:srgbClr val="000000"/>
                </a:solidFill>
                <a:effectLst/>
                <a:latin typeface="Arial" panose="020B0604020202020204" pitchFamily="34" charset="0"/>
                <a:ea typeface="Aptos" panose="020B0004020202020204" pitchFamily="34" charset="0"/>
                <a:cs typeface="Arial" panose="020B0604020202020204" pitchFamily="34" charset="0"/>
              </a:rPr>
              <a:t>PBD8 </a:t>
            </a:r>
            <a:endParaRPr lang="en-ZA" sz="12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50000"/>
              </a:lnSpc>
              <a:buFont typeface="+mj-lt"/>
              <a:buAutoNum type="arabicPeriod"/>
              <a:tabLst>
                <a:tab pos="457200" algn="l"/>
              </a:tabLst>
            </a:pPr>
            <a:r>
              <a:rPr lang="en-ZA" sz="1800" kern="1200" dirty="0">
                <a:solidFill>
                  <a:srgbClr val="000000"/>
                </a:solidFill>
                <a:effectLst/>
                <a:latin typeface="Arial" panose="020B0604020202020204" pitchFamily="34" charset="0"/>
                <a:ea typeface="Aptos" panose="020B0004020202020204" pitchFamily="34" charset="0"/>
                <a:cs typeface="Arial" panose="020B0604020202020204" pitchFamily="34" charset="0"/>
              </a:rPr>
              <a:t>PBD9.1 / PBD9.2 </a:t>
            </a:r>
            <a:endParaRPr lang="en-ZA" sz="12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50000"/>
              </a:lnSpc>
              <a:spcAft>
                <a:spcPts val="800"/>
              </a:spcAft>
              <a:buFont typeface="+mj-lt"/>
              <a:buAutoNum type="arabicPeriod"/>
              <a:tabLst>
                <a:tab pos="457200" algn="l"/>
              </a:tabLst>
            </a:pPr>
            <a:r>
              <a:rPr lang="en-ZA" sz="1800" kern="1200" dirty="0">
                <a:solidFill>
                  <a:srgbClr val="000000"/>
                </a:solidFill>
                <a:effectLst/>
                <a:latin typeface="Arial" panose="020B0604020202020204" pitchFamily="34" charset="0"/>
                <a:ea typeface="Aptos" panose="020B0004020202020204" pitchFamily="34" charset="0"/>
                <a:cs typeface="Arial" panose="020B0604020202020204" pitchFamily="34" charset="0"/>
              </a:rPr>
              <a:t>PBD11 </a:t>
            </a:r>
            <a:endParaRPr lang="en-ZA" sz="12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19" name="TextBox 6">
            <a:extLst>
              <a:ext uri="{FF2B5EF4-FFF2-40B4-BE49-F238E27FC236}">
                <a16:creationId xmlns:a16="http://schemas.microsoft.com/office/drawing/2014/main" id="{8599C08F-02E9-BAA0-7656-12D2B3727061}"/>
              </a:ext>
            </a:extLst>
          </p:cNvPr>
          <p:cNvSpPr txBox="1"/>
          <p:nvPr/>
        </p:nvSpPr>
        <p:spPr>
          <a:xfrm>
            <a:off x="5045805" y="1065212"/>
            <a:ext cx="4062699" cy="4730141"/>
          </a:xfrm>
          <a:prstGeom prst="rect">
            <a:avLst/>
          </a:prstGeom>
          <a:solidFill>
            <a:srgbClr val="CCECFF"/>
          </a:solidFill>
        </p:spPr>
        <p:txBody>
          <a:bodyPr wrap="square">
            <a:spAutoFit/>
          </a:bodyPr>
          <a:lstStyle/>
          <a:p>
            <a:pPr>
              <a:lnSpc>
                <a:spcPct val="115000"/>
              </a:lnSpc>
              <a:spcAft>
                <a:spcPts val="800"/>
              </a:spcAft>
              <a:buNone/>
              <a:tabLst>
                <a:tab pos="457200" algn="l"/>
              </a:tabLst>
            </a:pPr>
            <a:r>
              <a:rPr lang="en-ZA" dirty="0">
                <a:latin typeface="Arial" panose="020B0604020202020204" pitchFamily="34" charset="0"/>
                <a:cs typeface="Arial" panose="020B0604020202020204" pitchFamily="34" charset="0"/>
              </a:rPr>
              <a:t>C. Supporting documents</a:t>
            </a:r>
          </a:p>
          <a:p>
            <a:pPr marL="342900" lvl="0" indent="-342900">
              <a:lnSpc>
                <a:spcPct val="115000"/>
              </a:lnSpc>
              <a:buFont typeface="+mj-lt"/>
              <a:buAutoNum type="arabicPeriod"/>
              <a:tabLst>
                <a:tab pos="457200" algn="l"/>
              </a:tabLst>
            </a:pPr>
            <a:r>
              <a:rPr lang="en-ZA" sz="1800" kern="12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CSD report </a:t>
            </a:r>
            <a:endParaRPr lang="en-ZA"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a:tabLst>
                <a:tab pos="457200" algn="l"/>
              </a:tabLst>
            </a:pPr>
            <a:r>
              <a:rPr lang="en-ZA" sz="1800" kern="12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Tax PIN </a:t>
            </a:r>
            <a:endParaRPr lang="en-ZA"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a:tabLst>
                <a:tab pos="457200" algn="l"/>
              </a:tabLst>
            </a:pPr>
            <a:r>
              <a:rPr lang="en-ZA" sz="1800" kern="12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CIPC documents </a:t>
            </a:r>
            <a:endParaRPr lang="en-ZA"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a:tabLst>
                <a:tab pos="457200" algn="l"/>
              </a:tabLst>
            </a:pPr>
            <a:r>
              <a:rPr lang="en-ZA" sz="1800" kern="12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B-BBEE certificate/EME/QSE affidavit </a:t>
            </a:r>
            <a:endParaRPr lang="en-ZA"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a:tabLst>
                <a:tab pos="457200" algn="l"/>
              </a:tabLst>
            </a:pPr>
            <a:r>
              <a:rPr lang="en-ZA" sz="1800" kern="12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Licences </a:t>
            </a:r>
            <a:endParaRPr lang="en-ZA"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a:tabLst>
                <a:tab pos="457200" algn="l"/>
              </a:tabLst>
            </a:pPr>
            <a:r>
              <a:rPr lang="en-ZA" sz="1800" kern="12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MRCs </a:t>
            </a:r>
            <a:endParaRPr lang="en-ZA"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a:tabLst>
                <a:tab pos="457200" algn="l"/>
              </a:tabLst>
            </a:pPr>
            <a:r>
              <a:rPr lang="en-ZA" sz="1800" kern="12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Variation summaries </a:t>
            </a:r>
            <a:endParaRPr lang="en-ZA"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a:tabLst>
                <a:tab pos="457200" algn="l"/>
              </a:tabLst>
            </a:pPr>
            <a:r>
              <a:rPr lang="en-ZA" sz="1800" kern="12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Third-party authorisations </a:t>
            </a:r>
            <a:endParaRPr lang="en-ZA"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a:tabLst>
                <a:tab pos="457200" algn="l"/>
              </a:tabLst>
            </a:pPr>
            <a:r>
              <a:rPr lang="en-ZA" sz="1800" kern="12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Package inserts </a:t>
            </a:r>
            <a:endParaRPr lang="en-ZA"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a:tabLst>
                <a:tab pos="457200" algn="l"/>
              </a:tabLst>
            </a:pPr>
            <a:r>
              <a:rPr lang="en-ZA" sz="1800" kern="12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Multi-entity agreements </a:t>
            </a:r>
            <a:endParaRPr lang="en-ZA"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None/>
              <a:tabLst>
                <a:tab pos="457200" algn="l"/>
              </a:tabLst>
            </a:pPr>
            <a:r>
              <a:rPr lang="en-ZA" sz="1800" kern="12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All other supporting documents required by the SRCC</a:t>
            </a:r>
            <a:r>
              <a:rPr lang="en-ZA" sz="1400" kern="12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a:t>
            </a:r>
            <a:endParaRPr lang="en-ZA" sz="105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783693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1BC44-B56D-9A35-C24B-34FC7D0814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13D32E-2D2F-DCD0-44FD-3197DBBABB45}"/>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40</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EA3A245E-DAFA-1802-EE94-93D5528D3708}"/>
              </a:ext>
            </a:extLst>
          </p:cNvPr>
          <p:cNvSpPr txBox="1"/>
          <p:nvPr/>
        </p:nvSpPr>
        <p:spPr>
          <a:xfrm>
            <a:off x="0" y="1196752"/>
            <a:ext cx="9144000" cy="2949525"/>
          </a:xfrm>
          <a:prstGeom prst="rect">
            <a:avLst/>
          </a:prstGeom>
          <a:solidFill>
            <a:schemeClr val="bg1"/>
          </a:solidFill>
        </p:spPr>
        <p:txBody>
          <a:bodyPr wrap="square" rtlCol="0">
            <a:spAutoFit/>
          </a:bodyPr>
          <a:lstStyle/>
          <a:p>
            <a:pPr marL="112713" lvl="1">
              <a:lnSpc>
                <a:spcPct val="150000"/>
              </a:lnSpc>
            </a:pPr>
            <a:r>
              <a:rPr lang="en-GB" b="1" dirty="0">
                <a:solidFill>
                  <a:srgbClr val="0070C0"/>
                </a:solidFill>
                <a:latin typeface="Arial" panose="020B0604020202020204" pitchFamily="34" charset="0"/>
                <a:cs typeface="Arial" panose="020B0604020202020204" pitchFamily="34" charset="0"/>
              </a:rPr>
              <a:t>The National Department of Health reserves the right to</a:t>
            </a:r>
            <a:r>
              <a:rPr lang="en-GB" dirty="0">
                <a:solidFill>
                  <a:srgbClr val="0070C0"/>
                </a:solidFill>
                <a:latin typeface="Arial" panose="020B0604020202020204" pitchFamily="34" charset="0"/>
                <a:cs typeface="Arial" panose="020B0604020202020204" pitchFamily="34" charset="0"/>
              </a:rPr>
              <a:t>:</a:t>
            </a:r>
          </a:p>
          <a:p>
            <a:pPr marL="398463" lvl="1"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Award the same item as a multiple award to various suppliers (two or more) to address high volume requirements, security of supply and product availability. </a:t>
            </a:r>
          </a:p>
          <a:p>
            <a:pPr marL="398463" lvl="1"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Negotiate prices and minimum order quantities and volumes. </a:t>
            </a:r>
          </a:p>
          <a:p>
            <a:pPr marL="398463" lvl="1"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Award an item with a specification deviation. </a:t>
            </a:r>
          </a:p>
          <a:p>
            <a:pPr marL="398463" lvl="1"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In cases where the tender does not achieve the most economically advantageous price, the National Department of Health reserves the right not to award that item.</a:t>
            </a:r>
          </a:p>
        </p:txBody>
      </p:sp>
      <p:sp>
        <p:nvSpPr>
          <p:cNvPr id="4" name="Rectangle 2">
            <a:extLst>
              <a:ext uri="{FF2B5EF4-FFF2-40B4-BE49-F238E27FC236}">
                <a16:creationId xmlns:a16="http://schemas.microsoft.com/office/drawing/2014/main" id="{5B2614D4-29E4-B28C-0725-BDA6ABBA6E6B}"/>
              </a:ext>
            </a:extLst>
          </p:cNvPr>
          <p:cNvSpPr txBox="1">
            <a:spLocks noChangeArrowheads="1"/>
          </p:cNvSpPr>
          <p:nvPr/>
        </p:nvSpPr>
        <p:spPr>
          <a:xfrm>
            <a:off x="107504" y="-216173"/>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a:solidFill>
                  <a:schemeClr val="bg1"/>
                </a:solidFill>
                <a:latin typeface="Arial" pitchFamily="34" charset="0"/>
                <a:ea typeface="+mj-ea"/>
                <a:cs typeface="Arial" pitchFamily="34" charset="0"/>
              </a:rPr>
              <a:t>Award conditions</a:t>
            </a:r>
            <a:endPar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530225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B3521-AC40-3A83-BFE2-37D4E40809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96EF1F-AC32-3656-4D1D-B1818CD263E2}"/>
              </a:ext>
            </a:extLst>
          </p:cNvPr>
          <p:cNvSpPr>
            <a:spLocks noGrp="1"/>
          </p:cNvSpPr>
          <p:nvPr>
            <p:ph type="title" idx="4294967295"/>
          </p:nvPr>
        </p:nvSpPr>
        <p:spPr>
          <a:xfrm>
            <a:off x="3829246" y="6061643"/>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41</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F05DB52A-1C71-6362-9DCC-813CB7336BB0}"/>
              </a:ext>
            </a:extLst>
          </p:cNvPr>
          <p:cNvSpPr txBox="1"/>
          <p:nvPr/>
        </p:nvSpPr>
        <p:spPr>
          <a:xfrm>
            <a:off x="22154" y="1124744"/>
            <a:ext cx="9086350" cy="5386090"/>
          </a:xfrm>
          <a:prstGeom prst="rect">
            <a:avLst/>
          </a:prstGeom>
          <a:noFill/>
        </p:spPr>
        <p:txBody>
          <a:bodyPr wrap="square" rtlCol="0">
            <a:spAutoFit/>
          </a:bodyPr>
          <a:lstStyle/>
          <a:p>
            <a:pPr marL="112713" lvl="1">
              <a:lnSpc>
                <a:spcPct val="150000"/>
              </a:lnSpc>
            </a:pPr>
            <a:r>
              <a:rPr lang="en-US" b="1" dirty="0">
                <a:latin typeface="Arial" panose="020B0604020202020204" pitchFamily="34" charset="0"/>
                <a:cs typeface="Arial" panose="020B0604020202020204" pitchFamily="34" charset="0"/>
              </a:rPr>
              <a:t>Therapeutic Classes refer to  section 24.1 of the SRCC</a:t>
            </a:r>
          </a:p>
          <a:p>
            <a:pPr marL="112713" lvl="1">
              <a:lnSpc>
                <a:spcPct val="150000"/>
              </a:lnSpc>
            </a:pPr>
            <a:r>
              <a:rPr lang="en-US" dirty="0">
                <a:latin typeface="Arial" panose="020B0604020202020204" pitchFamily="34" charset="0"/>
                <a:cs typeface="Arial" panose="020B0604020202020204" pitchFamily="34" charset="0"/>
              </a:rPr>
              <a:t>Therapeutic class is defined as a group of medicines which have active ingredients  with comparable therapeutic effects.  Medicines in a therapeutic class may or may not belong to the same pharmacological class, may differ in chemistry or pharmacokinetic properties, and may possess different mechanisms of action, result in different adverse reaction, have different toxicity, and drug interaction profiles.</a:t>
            </a:r>
          </a:p>
          <a:p>
            <a:pPr marL="112713" lvl="1">
              <a:lnSpc>
                <a:spcPct val="150000"/>
              </a:lnSpc>
            </a:pPr>
            <a:r>
              <a:rPr lang="en-US" dirty="0">
                <a:latin typeface="Arial" panose="020B0604020202020204" pitchFamily="34" charset="0"/>
                <a:cs typeface="Arial" panose="020B0604020202020204" pitchFamily="34" charset="0"/>
              </a:rPr>
              <a:t>In most cases, these medicines have close similarity in efficacy and safety profiles, when administered in equipotent doses for a specific indication.</a:t>
            </a:r>
          </a:p>
          <a:p>
            <a:pPr marL="112713" lvl="1">
              <a:lnSpc>
                <a:spcPct val="150000"/>
              </a:lnSpc>
            </a:pPr>
            <a:endParaRPr lang="en-US" dirty="0">
              <a:latin typeface="Arial" panose="020B0604020202020204" pitchFamily="34" charset="0"/>
              <a:cs typeface="Arial" panose="020B0604020202020204" pitchFamily="34" charset="0"/>
            </a:endParaRPr>
          </a:p>
          <a:p>
            <a:pPr marL="112713" lvl="1">
              <a:lnSpc>
                <a:spcPct val="150000"/>
              </a:lnSpc>
            </a:pPr>
            <a:r>
              <a:rPr lang="en-GB" dirty="0">
                <a:latin typeface="Arial" panose="020B0604020202020204" pitchFamily="34" charset="0"/>
                <a:cs typeface="Arial" panose="020B0604020202020204" pitchFamily="34" charset="0"/>
              </a:rPr>
              <a:t>Items that will be considered for award as a series refer to </a:t>
            </a:r>
            <a:r>
              <a:rPr lang="en-GB">
                <a:latin typeface="Arial" panose="020B0604020202020204" pitchFamily="34" charset="0"/>
                <a:cs typeface="Arial" panose="020B0604020202020204" pitchFamily="34" charset="0"/>
              </a:rPr>
              <a:t>section 24.1 </a:t>
            </a:r>
            <a:r>
              <a:rPr lang="en-GB" dirty="0">
                <a:latin typeface="Arial" panose="020B0604020202020204" pitchFamily="34" charset="0"/>
                <a:cs typeface="Arial" panose="020B0604020202020204" pitchFamily="34" charset="0"/>
              </a:rPr>
              <a:t>for the list of such items.</a:t>
            </a:r>
            <a:endParaRPr lang="en-ZA" dirty="0">
              <a:latin typeface="Arial" panose="020B0604020202020204" pitchFamily="34" charset="0"/>
              <a:cs typeface="Arial" panose="020B0604020202020204" pitchFamily="34" charset="0"/>
            </a:endParaRPr>
          </a:p>
          <a:p>
            <a:pPr marL="112713" lvl="1">
              <a:lnSpc>
                <a:spcPct val="150000"/>
              </a:lnSpc>
            </a:pPr>
            <a:endParaRPr lang="en-US" dirty="0">
              <a:latin typeface="Arial" panose="020B0604020202020204" pitchFamily="34" charset="0"/>
              <a:cs typeface="Arial" panose="020B0604020202020204" pitchFamily="34" charset="0"/>
            </a:endParaRPr>
          </a:p>
          <a:p>
            <a:pPr marL="112713" lvl="1"/>
            <a:endParaRPr lang="en-GB" sz="2000" dirty="0">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94ECC391-9986-1D1A-FE83-63E58D4E76F0}"/>
              </a:ext>
            </a:extLst>
          </p:cNvPr>
          <p:cNvSpPr txBox="1">
            <a:spLocks noChangeArrowheads="1"/>
          </p:cNvSpPr>
          <p:nvPr/>
        </p:nvSpPr>
        <p:spPr>
          <a:xfrm>
            <a:off x="107504" y="-9939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a:solidFill>
                  <a:schemeClr val="bg1"/>
                </a:solidFill>
                <a:latin typeface="Arial" pitchFamily="34" charset="0"/>
                <a:ea typeface="+mj-ea"/>
                <a:cs typeface="Arial" pitchFamily="34" charset="0"/>
              </a:rPr>
              <a:t>Therapeutic Classes</a:t>
            </a:r>
            <a:endPar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8775088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5EEEC-C707-C27B-362D-7E4E0F4D81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11AB3B-361C-2EBA-0D37-CE3A9B40A6DE}"/>
              </a:ext>
            </a:extLst>
          </p:cNvPr>
          <p:cNvSpPr>
            <a:spLocks noGrp="1"/>
          </p:cNvSpPr>
          <p:nvPr>
            <p:ph type="title" idx="4294967295"/>
          </p:nvPr>
        </p:nvSpPr>
        <p:spPr>
          <a:xfrm>
            <a:off x="3829246" y="6061643"/>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42</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0A1EF0FB-8107-3EE8-0469-FE5263081056}"/>
              </a:ext>
            </a:extLst>
          </p:cNvPr>
          <p:cNvSpPr txBox="1"/>
          <p:nvPr/>
        </p:nvSpPr>
        <p:spPr>
          <a:xfrm>
            <a:off x="22154" y="1124744"/>
            <a:ext cx="9086350" cy="3724096"/>
          </a:xfrm>
          <a:prstGeom prst="rect">
            <a:avLst/>
          </a:prstGeom>
          <a:noFill/>
        </p:spPr>
        <p:txBody>
          <a:bodyPr wrap="square" rtlCol="0">
            <a:spAutoFit/>
          </a:bodyPr>
          <a:lstStyle/>
          <a:p>
            <a:pPr marL="342900" indent="1270">
              <a:lnSpc>
                <a:spcPct val="150000"/>
              </a:lnSpc>
            </a:pPr>
            <a:r>
              <a:rPr lang="en-US" dirty="0">
                <a:solidFill>
                  <a:srgbClr val="0070C0"/>
                </a:solidFill>
                <a:latin typeface="Arial" panose="020B0604020202020204" pitchFamily="34" charset="0"/>
                <a:ea typeface="Arial Narrow" panose="020B0606020202030204" pitchFamily="34" charset="0"/>
                <a:cs typeface="Arial" panose="020B0604020202020204" pitchFamily="34" charset="0"/>
              </a:rPr>
              <a:t>Source documents</a:t>
            </a:r>
          </a:p>
          <a:p>
            <a:pPr marL="342900" indent="1270">
              <a:lnSpc>
                <a:spcPct val="150000"/>
              </a:lnSpc>
            </a:pPr>
            <a:r>
              <a:rPr lang="en-GB" dirty="0">
                <a:latin typeface="Arial" panose="020B0604020202020204" pitchFamily="34" charset="0"/>
                <a:cs typeface="Arial" panose="020B0604020202020204" pitchFamily="34" charset="0"/>
              </a:rPr>
              <a:t>The Policy for Classifying Medicines into Therapeutic Classes for Purposes of Therapeutic Interchange </a:t>
            </a:r>
          </a:p>
          <a:p>
            <a:pPr marL="342900" indent="1270">
              <a:lnSpc>
                <a:spcPct val="150000"/>
              </a:lnSpc>
            </a:pPr>
            <a:endParaRPr lang="en-GB" u="sng" dirty="0">
              <a:latin typeface="Arial" panose="020B0604020202020204" pitchFamily="34" charset="0"/>
              <a:cs typeface="Arial" panose="020B0604020202020204" pitchFamily="34" charset="0"/>
              <a:hlinkClick r:id="rId2"/>
            </a:endParaRPr>
          </a:p>
          <a:p>
            <a:pPr marL="342900" indent="1270">
              <a:lnSpc>
                <a:spcPct val="150000"/>
              </a:lnSpc>
            </a:pPr>
            <a:r>
              <a:rPr lang="en-GB" u="sng" dirty="0">
                <a:latin typeface="Arial" panose="020B0604020202020204" pitchFamily="34" charset="0"/>
                <a:cs typeface="Arial" panose="020B0604020202020204" pitchFamily="34" charset="0"/>
                <a:hlinkClick r:id="rId2"/>
              </a:rPr>
              <a:t>https://www.health.gov.za/wp-content/uploads/2021/08/Therapeutic-Interchange-Policy_July2021_final.pdf</a:t>
            </a:r>
            <a:r>
              <a:rPr lang="en-US" dirty="0">
                <a:latin typeface="Arial" panose="020B0604020202020204" pitchFamily="34" charset="0"/>
                <a:cs typeface="Arial" panose="020B0604020202020204" pitchFamily="34" charset="0"/>
              </a:rPr>
              <a:t>                   </a:t>
            </a:r>
          </a:p>
          <a:p>
            <a:pPr marL="342900" indent="1270">
              <a:lnSpc>
                <a:spcPct val="150000"/>
              </a:lnSpc>
            </a:pPr>
            <a:endParaRPr lang="en-US" b="1" dirty="0">
              <a:solidFill>
                <a:srgbClr val="0070C0"/>
              </a:solidFill>
              <a:latin typeface="Arial" panose="020B0604020202020204" pitchFamily="34" charset="0"/>
              <a:cs typeface="Arial" panose="020B0604020202020204" pitchFamily="34" charset="0"/>
            </a:endParaRPr>
          </a:p>
          <a:p>
            <a:pPr marL="342900" indent="1270">
              <a:lnSpc>
                <a:spcPct val="150000"/>
              </a:lnSpc>
            </a:pPr>
            <a:r>
              <a:rPr lang="en-US" dirty="0">
                <a:solidFill>
                  <a:srgbClr val="0070C0"/>
                </a:solidFill>
                <a:latin typeface="Arial" panose="020B0604020202020204" pitchFamily="34" charset="0"/>
                <a:cs typeface="Arial" panose="020B0604020202020204" pitchFamily="34" charset="0"/>
              </a:rPr>
              <a:t>A single member of the class may be awarded. </a:t>
            </a:r>
          </a:p>
          <a:p>
            <a:pPr marL="112713" lvl="1"/>
            <a:endParaRPr lang="en-GB" sz="2000" dirty="0">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C881A8F6-C67B-329D-B3A3-FEB2BBD3E30D}"/>
              </a:ext>
            </a:extLst>
          </p:cNvPr>
          <p:cNvSpPr txBox="1">
            <a:spLocks noChangeArrowheads="1"/>
          </p:cNvSpPr>
          <p:nvPr/>
        </p:nvSpPr>
        <p:spPr>
          <a:xfrm>
            <a:off x="107504" y="-9939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a:solidFill>
                  <a:schemeClr val="bg1"/>
                </a:solidFill>
                <a:latin typeface="Arial" pitchFamily="34" charset="0"/>
                <a:ea typeface="+mj-ea"/>
                <a:cs typeface="Arial" pitchFamily="34" charset="0"/>
              </a:rPr>
              <a:t>Therapeutic Classes</a:t>
            </a:r>
            <a:endPar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1783723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CFAF2-6E95-C2FF-CD46-009264793D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8E3A51-417F-C631-8C7B-0DC29FF61C28}"/>
              </a:ext>
            </a:extLst>
          </p:cNvPr>
          <p:cNvSpPr>
            <a:spLocks noGrp="1"/>
          </p:cNvSpPr>
          <p:nvPr>
            <p:ph type="title" idx="4294967295"/>
          </p:nvPr>
        </p:nvSpPr>
        <p:spPr>
          <a:xfrm>
            <a:off x="3829246" y="6061643"/>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43</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7BF6A639-E4E1-18C1-FEB4-C4D751B23D4B}"/>
              </a:ext>
            </a:extLst>
          </p:cNvPr>
          <p:cNvSpPr txBox="1"/>
          <p:nvPr/>
        </p:nvSpPr>
        <p:spPr>
          <a:xfrm>
            <a:off x="22154" y="1124744"/>
            <a:ext cx="9086350" cy="3508653"/>
          </a:xfrm>
          <a:prstGeom prst="rect">
            <a:avLst/>
          </a:prstGeom>
          <a:noFill/>
        </p:spPr>
        <p:txBody>
          <a:bodyPr wrap="square" rtlCol="0">
            <a:spAutoFit/>
          </a:bodyPr>
          <a:lstStyle/>
          <a:p>
            <a:pPr marL="112713" lvl="1">
              <a:lnSpc>
                <a:spcPct val="150000"/>
              </a:lnSpc>
            </a:pPr>
            <a:r>
              <a:rPr lang="en-US" b="1" dirty="0">
                <a:latin typeface="Arial" panose="020B0604020202020204" pitchFamily="34" charset="0"/>
                <a:cs typeface="Arial" panose="020B0604020202020204" pitchFamily="34" charset="0"/>
              </a:rPr>
              <a:t>Series Awards refer to section 25 of the SRCC</a:t>
            </a:r>
          </a:p>
          <a:p>
            <a:pPr marL="112713" lvl="1">
              <a:lnSpc>
                <a:spcPct val="150000"/>
              </a:lnSpc>
            </a:pPr>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Items will be awarded in a series where:</a:t>
            </a:r>
            <a:endParaRPr lang="en-ZA"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endParaRPr lang="en-ZA"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Dose titration is required e.g. a single molecule in a class is awarded across all strengths and pack sizes to allow for incremental dosing. Such an approach is required to ensure seamless dose titration, simplify supply and distribution, support healthcare worker use and acceptance, and improve patient adherence.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Items that will be considered for award as a series refer to section 25 for the list of such items.</a:t>
            </a:r>
            <a:endParaRPr lang="en-ZA" dirty="0">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130E4B55-AC44-AEE0-D440-13244C4B7009}"/>
              </a:ext>
            </a:extLst>
          </p:cNvPr>
          <p:cNvSpPr txBox="1">
            <a:spLocks noChangeArrowheads="1"/>
          </p:cNvSpPr>
          <p:nvPr/>
        </p:nvSpPr>
        <p:spPr>
          <a:xfrm>
            <a:off x="107504" y="-9939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a:solidFill>
                  <a:schemeClr val="bg1"/>
                </a:solidFill>
                <a:latin typeface="Arial" pitchFamily="34" charset="0"/>
                <a:ea typeface="+mj-ea"/>
                <a:cs typeface="Arial" pitchFamily="34" charset="0"/>
              </a:rPr>
              <a:t>Series Awards</a:t>
            </a:r>
            <a:endPar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5374830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F339F-D944-0EDA-D531-466996E61E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B53601-504E-B731-9874-8E709CB3E80C}"/>
              </a:ext>
            </a:extLst>
          </p:cNvPr>
          <p:cNvSpPr>
            <a:spLocks noGrp="1"/>
          </p:cNvSpPr>
          <p:nvPr>
            <p:ph type="title" idx="4294967295"/>
          </p:nvPr>
        </p:nvSpPr>
        <p:spPr>
          <a:xfrm>
            <a:off x="3829246" y="6061643"/>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44</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2D908AEA-3CC1-E50E-D9F9-E7136E27C6DE}"/>
              </a:ext>
            </a:extLst>
          </p:cNvPr>
          <p:cNvSpPr txBox="1"/>
          <p:nvPr/>
        </p:nvSpPr>
        <p:spPr>
          <a:xfrm>
            <a:off x="22154" y="1124744"/>
            <a:ext cx="9086350" cy="3277820"/>
          </a:xfrm>
          <a:prstGeom prst="rect">
            <a:avLst/>
          </a:prstGeom>
          <a:noFill/>
        </p:spPr>
        <p:txBody>
          <a:bodyPr wrap="square" rtlCol="0">
            <a:spAutoFit/>
          </a:bodyPr>
          <a:lstStyle/>
          <a:p>
            <a:pPr marL="112713" lvl="1">
              <a:lnSpc>
                <a:spcPct val="150000"/>
              </a:lnSpc>
            </a:pPr>
            <a:r>
              <a:rPr lang="en-US" b="1" dirty="0">
                <a:latin typeface="Arial" panose="020B0604020202020204" pitchFamily="34" charset="0"/>
                <a:cs typeface="Arial" panose="020B0604020202020204" pitchFamily="34" charset="0"/>
              </a:rPr>
              <a:t>Procurement Class refer to section 26 of the SRCC</a:t>
            </a:r>
          </a:p>
          <a:p>
            <a:r>
              <a:rPr lang="en-US" dirty="0">
                <a:latin typeface="Arial" panose="020B0604020202020204" pitchFamily="34" charset="0"/>
                <a:cs typeface="Arial" panose="020B0604020202020204" pitchFamily="34" charset="0"/>
              </a:rPr>
              <a:t>A procurement class is a grouping of medicines with the same active ingredient but different pack sizes, strengths, formulations, or dosage forms. It is used when market competition is limited, or specific product requirements are not clinically essential. Placing these items in a procurement class promotes fair comparison, competition, and economies of scale, while allowing flexibility to adapt to market availability and ensure continued access.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Only one item specification is awarded within a procurement class, though the award may be split between suppliers if needed. During price evaluation the cost per </a:t>
            </a:r>
            <a:r>
              <a:rPr lang="en-US" dirty="0" err="1">
                <a:latin typeface="Arial" panose="020B0604020202020204" pitchFamily="34" charset="0"/>
                <a:cs typeface="Arial" panose="020B0604020202020204" pitchFamily="34" charset="0"/>
              </a:rPr>
              <a:t>millilitre</a:t>
            </a:r>
            <a:r>
              <a:rPr lang="en-US" dirty="0">
                <a:latin typeface="Arial" panose="020B0604020202020204" pitchFamily="34" charset="0"/>
                <a:cs typeface="Arial" panose="020B0604020202020204" pitchFamily="34" charset="0"/>
              </a:rPr>
              <a:t> will be considered.</a:t>
            </a:r>
            <a:endParaRPr lang="en-ZA" dirty="0">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9B77F1BA-F075-C4E8-5285-677C007E548A}"/>
              </a:ext>
            </a:extLst>
          </p:cNvPr>
          <p:cNvSpPr txBox="1">
            <a:spLocks noChangeArrowheads="1"/>
          </p:cNvSpPr>
          <p:nvPr/>
        </p:nvSpPr>
        <p:spPr>
          <a:xfrm>
            <a:off x="107504" y="-9939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Procurement Class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pic>
        <p:nvPicPr>
          <p:cNvPr id="8" name="Picture 7">
            <a:extLst>
              <a:ext uri="{FF2B5EF4-FFF2-40B4-BE49-F238E27FC236}">
                <a16:creationId xmlns:a16="http://schemas.microsoft.com/office/drawing/2014/main" id="{B2AEF738-E274-EA98-FB57-3360C48EB52D}"/>
              </a:ext>
            </a:extLst>
          </p:cNvPr>
          <p:cNvPicPr>
            <a:picLocks noChangeAspect="1"/>
          </p:cNvPicPr>
          <p:nvPr/>
        </p:nvPicPr>
        <p:blipFill>
          <a:blip r:embed="rId2"/>
          <a:stretch>
            <a:fillRect/>
          </a:stretch>
        </p:blipFill>
        <p:spPr>
          <a:xfrm>
            <a:off x="1691680" y="4412219"/>
            <a:ext cx="5311600" cy="1501270"/>
          </a:xfrm>
          <a:prstGeom prst="rect">
            <a:avLst/>
          </a:prstGeom>
        </p:spPr>
      </p:pic>
    </p:spTree>
    <p:extLst>
      <p:ext uri="{BB962C8B-B14F-4D97-AF65-F5344CB8AC3E}">
        <p14:creationId xmlns:p14="http://schemas.microsoft.com/office/powerpoint/2010/main" val="4429838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29246" y="6061643"/>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45</a:t>
            </a:fld>
            <a:r>
              <a:rPr lang="en-ZA" sz="1200" dirty="0">
                <a:latin typeface="Arial" pitchFamily="34" charset="0"/>
                <a:cs typeface="Arial" pitchFamily="34" charset="0"/>
              </a:rPr>
              <a:t> </a:t>
            </a:r>
          </a:p>
        </p:txBody>
      </p:sp>
      <p:sp>
        <p:nvSpPr>
          <p:cNvPr id="3" name="TextBox 2"/>
          <p:cNvSpPr txBox="1"/>
          <p:nvPr/>
        </p:nvSpPr>
        <p:spPr>
          <a:xfrm>
            <a:off x="22154" y="1124744"/>
            <a:ext cx="9086350" cy="4139595"/>
          </a:xfrm>
          <a:prstGeom prst="rect">
            <a:avLst/>
          </a:prstGeom>
          <a:noFill/>
        </p:spPr>
        <p:txBody>
          <a:bodyPr wrap="square" rtlCol="0">
            <a:spAutoFit/>
          </a:bodyPr>
          <a:lstStyle/>
          <a:p>
            <a:pPr marL="112713" lvl="1">
              <a:lnSpc>
                <a:spcPct val="150000"/>
              </a:lnSpc>
            </a:pPr>
            <a:r>
              <a:rPr lang="en-GB" dirty="0">
                <a:latin typeface="Arial" panose="020B0604020202020204" pitchFamily="34" charset="0"/>
                <a:cs typeface="Arial" panose="020B0604020202020204" pitchFamily="34" charset="0"/>
              </a:rPr>
              <a:t>The following are examples of considerations which may be considered when contemplating a </a:t>
            </a:r>
            <a:r>
              <a:rPr lang="en-GB" b="1" dirty="0">
                <a:solidFill>
                  <a:srgbClr val="0070C0"/>
                </a:solidFill>
                <a:latin typeface="Arial" panose="020B0604020202020204" pitchFamily="34" charset="0"/>
                <a:cs typeface="Arial" panose="020B0604020202020204" pitchFamily="34" charset="0"/>
              </a:rPr>
              <a:t>multiple award</a:t>
            </a:r>
            <a:r>
              <a:rPr lang="en-GB" dirty="0">
                <a:latin typeface="Arial" panose="020B0604020202020204" pitchFamily="34" charset="0"/>
                <a:cs typeface="Arial" panose="020B0604020202020204" pitchFamily="34" charset="0"/>
              </a:rPr>
              <a:t>:</a:t>
            </a:r>
          </a:p>
          <a:p>
            <a:pPr marL="112713" lvl="1">
              <a:lnSpc>
                <a:spcPct val="150000"/>
              </a:lnSpc>
            </a:pPr>
            <a:endParaRPr lang="en-US" b="1" i="1" dirty="0">
              <a:latin typeface="Arial" panose="020B0604020202020204" pitchFamily="34" charset="0"/>
              <a:cs typeface="Arial" panose="020B0604020202020204" pitchFamily="34" charset="0"/>
            </a:endParaRPr>
          </a:p>
          <a:p>
            <a:pPr marL="455613" lvl="0" indent="-34290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Source of Active Pharmaceutical Ingredient </a:t>
            </a:r>
            <a:r>
              <a:rPr lang="en-GB" dirty="0">
                <a:latin typeface="Arial" panose="020B0604020202020204" pitchFamily="34" charset="0"/>
                <a:cs typeface="Arial" panose="020B0604020202020204" pitchFamily="34" charset="0"/>
              </a:rPr>
              <a:t>(API) and actual manufacturing site;</a:t>
            </a:r>
          </a:p>
          <a:p>
            <a:pPr marL="455613" lvl="0" indent="-34290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Capacity to meet expected demand </a:t>
            </a:r>
            <a:r>
              <a:rPr lang="en-GB" dirty="0">
                <a:latin typeface="Arial" panose="020B0604020202020204" pitchFamily="34" charset="0"/>
                <a:cs typeface="Arial" panose="020B0604020202020204" pitchFamily="34" charset="0"/>
              </a:rPr>
              <a:t>as per published estimates in the Excel Bid Response Document;</a:t>
            </a:r>
          </a:p>
          <a:p>
            <a:pPr marL="455613" lvl="0" indent="-34290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Estimated volume to be supplied</a:t>
            </a:r>
            <a:r>
              <a:rPr lang="en-GB" dirty="0">
                <a:latin typeface="Arial" panose="020B0604020202020204" pitchFamily="34" charset="0"/>
                <a:cs typeface="Arial" panose="020B0604020202020204" pitchFamily="34" charset="0"/>
              </a:rPr>
              <a:t>;</a:t>
            </a:r>
          </a:p>
          <a:p>
            <a:pPr marL="455613" lvl="0" indent="-34290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Risk to public health </a:t>
            </a:r>
            <a:r>
              <a:rPr lang="en-GB" dirty="0">
                <a:latin typeface="Arial" panose="020B0604020202020204" pitchFamily="34" charset="0"/>
                <a:cs typeface="Arial" panose="020B0604020202020204" pitchFamily="34" charset="0"/>
              </a:rPr>
              <a:t>if the item is not available;</a:t>
            </a:r>
          </a:p>
          <a:p>
            <a:pPr marL="455613" lvl="0" indent="-34290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Past compliance of the bidder </a:t>
            </a:r>
            <a:r>
              <a:rPr lang="en-GB" dirty="0">
                <a:latin typeface="Arial" panose="020B0604020202020204" pitchFamily="34" charset="0"/>
                <a:cs typeface="Arial" panose="020B0604020202020204" pitchFamily="34" charset="0"/>
              </a:rPr>
              <a:t>with contractual obligations.</a:t>
            </a:r>
            <a:endParaRPr lang="en-US" dirty="0">
              <a:latin typeface="Arial" panose="020B0604020202020204" pitchFamily="34" charset="0"/>
              <a:cs typeface="Arial" panose="020B0604020202020204" pitchFamily="34" charset="0"/>
            </a:endParaRPr>
          </a:p>
          <a:p>
            <a:pPr marL="112713" lvl="1"/>
            <a:endParaRPr lang="en-GB" sz="20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07504" y="-9939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9443036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021288"/>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46</a:t>
            </a:fld>
            <a:r>
              <a:rPr lang="en-ZA" sz="1200" dirty="0">
                <a:latin typeface="Arial" pitchFamily="34" charset="0"/>
                <a:cs typeface="Arial" pitchFamily="34" charset="0"/>
              </a:rPr>
              <a:t> </a:t>
            </a:r>
          </a:p>
        </p:txBody>
      </p:sp>
      <p:sp>
        <p:nvSpPr>
          <p:cNvPr id="3" name="TextBox 2"/>
          <p:cNvSpPr txBox="1"/>
          <p:nvPr/>
        </p:nvSpPr>
        <p:spPr>
          <a:xfrm>
            <a:off x="0" y="1124744"/>
            <a:ext cx="9144000" cy="5858014"/>
          </a:xfrm>
          <a:prstGeom prst="rect">
            <a:avLst/>
          </a:prstGeom>
          <a:solidFill>
            <a:schemeClr val="bg1"/>
          </a:solidFill>
        </p:spPr>
        <p:txBody>
          <a:bodyPr wrap="square" rtlCol="0">
            <a:spAutoFit/>
          </a:bodyPr>
          <a:lstStyle/>
          <a:p>
            <a:pPr marL="360363" lvl="2" indent="-360363">
              <a:lnSpc>
                <a:spcPct val="150000"/>
              </a:lnSpc>
              <a:buFont typeface="Arial" pitchFamily="34" charset="0"/>
              <a:buChar char="•"/>
            </a:pPr>
            <a:r>
              <a:rPr lang="en-ZA" b="1" dirty="0">
                <a:solidFill>
                  <a:srgbClr val="0070C0"/>
                </a:solidFill>
                <a:latin typeface="Arial" pitchFamily="34" charset="0"/>
                <a:cs typeface="Arial" pitchFamily="34" charset="0"/>
              </a:rPr>
              <a:t>Only</a:t>
            </a:r>
            <a:r>
              <a:rPr lang="en-ZA" b="1" dirty="0">
                <a:latin typeface="Arial" pitchFamily="34" charset="0"/>
                <a:cs typeface="Arial" pitchFamily="34" charset="0"/>
              </a:rPr>
              <a:t> </a:t>
            </a:r>
            <a:r>
              <a:rPr lang="en-ZA" dirty="0">
                <a:latin typeface="Arial" pitchFamily="34" charset="0"/>
                <a:cs typeface="Arial" pitchFamily="34" charset="0"/>
              </a:rPr>
              <a:t>the portion of the bid price facing foreign exchange risk will be adjusted. </a:t>
            </a:r>
          </a:p>
          <a:p>
            <a:pPr marL="360363" lvl="2" indent="-360363">
              <a:lnSpc>
                <a:spcPct val="150000"/>
              </a:lnSpc>
              <a:buFont typeface="Arial" pitchFamily="34" charset="0"/>
              <a:buChar char="•"/>
            </a:pPr>
            <a:r>
              <a:rPr lang="en-ZA" dirty="0">
                <a:latin typeface="Arial" pitchFamily="34" charset="0"/>
                <a:cs typeface="Arial" pitchFamily="34" charset="0"/>
              </a:rPr>
              <a:t>Adjustments calculated using the </a:t>
            </a:r>
            <a:r>
              <a:rPr lang="en-ZA" b="1" dirty="0">
                <a:solidFill>
                  <a:srgbClr val="0070C0"/>
                </a:solidFill>
                <a:latin typeface="Arial" pitchFamily="34" charset="0"/>
                <a:cs typeface="Arial" pitchFamily="34" charset="0"/>
              </a:rPr>
              <a:t>original awarded contracted</a:t>
            </a:r>
            <a:r>
              <a:rPr lang="en-ZA" dirty="0">
                <a:latin typeface="Arial" pitchFamily="34" charset="0"/>
                <a:cs typeface="Arial" pitchFamily="34" charset="0"/>
              </a:rPr>
              <a:t> price as the base. </a:t>
            </a:r>
          </a:p>
          <a:p>
            <a:pPr marL="360363" lvl="2" indent="-360363">
              <a:lnSpc>
                <a:spcPct val="150000"/>
              </a:lnSpc>
              <a:buFont typeface="Arial" pitchFamily="34" charset="0"/>
              <a:buChar char="•"/>
            </a:pPr>
            <a:r>
              <a:rPr lang="en-ZA" dirty="0">
                <a:latin typeface="Arial" pitchFamily="34" charset="0"/>
                <a:cs typeface="Arial" pitchFamily="34" charset="0"/>
              </a:rPr>
              <a:t>The percentage change between a base average rate of exchange (</a:t>
            </a:r>
            <a:r>
              <a:rPr lang="en-ZA" dirty="0" err="1">
                <a:latin typeface="Arial" pitchFamily="34" charset="0"/>
                <a:cs typeface="Arial" pitchFamily="34" charset="0"/>
              </a:rPr>
              <a:t>RoE</a:t>
            </a:r>
            <a:r>
              <a:rPr lang="en-ZA" dirty="0">
                <a:latin typeface="Arial" pitchFamily="34" charset="0"/>
                <a:cs typeface="Arial" pitchFamily="34" charset="0"/>
              </a:rPr>
              <a:t>) and an adjustment average </a:t>
            </a:r>
            <a:r>
              <a:rPr lang="en-ZA" dirty="0" err="1">
                <a:latin typeface="Arial" pitchFamily="34" charset="0"/>
                <a:cs typeface="Arial" pitchFamily="34" charset="0"/>
              </a:rPr>
              <a:t>RoE</a:t>
            </a:r>
            <a:r>
              <a:rPr lang="en-ZA" dirty="0">
                <a:latin typeface="Arial" pitchFamily="34" charset="0"/>
                <a:cs typeface="Arial" pitchFamily="34" charset="0"/>
              </a:rPr>
              <a:t>. </a:t>
            </a:r>
          </a:p>
          <a:p>
            <a:pPr marL="360363" lvl="2" indent="-360363">
              <a:lnSpc>
                <a:spcPct val="150000"/>
              </a:lnSpc>
              <a:buFont typeface="Arial" pitchFamily="34" charset="0"/>
              <a:buChar char="•"/>
            </a:pPr>
            <a:r>
              <a:rPr lang="en-ZA" dirty="0">
                <a:latin typeface="Arial" pitchFamily="34" charset="0"/>
                <a:cs typeface="Arial" pitchFamily="34" charset="0"/>
              </a:rPr>
              <a:t>Rates are sourced from the Reserve Bank (</a:t>
            </a:r>
            <a:r>
              <a:rPr lang="en-ZA" dirty="0">
                <a:latin typeface="Arial" pitchFamily="34" charset="0"/>
                <a:cs typeface="Arial" pitchFamily="34" charset="0"/>
                <a:hlinkClick r:id="rId2">
                  <a:extLst>
                    <a:ext uri="{A12FA001-AC4F-418D-AE19-62706E023703}">
                      <ahyp:hlinkClr xmlns:ahyp="http://schemas.microsoft.com/office/drawing/2018/hyperlinkcolor" val="tx"/>
                    </a:ext>
                  </a:extLst>
                </a:hlinkClick>
              </a:rPr>
              <a:t>www.resbank.co.za</a:t>
            </a:r>
            <a:r>
              <a:rPr lang="en-ZA" dirty="0">
                <a:latin typeface="Arial" pitchFamily="34" charset="0"/>
                <a:cs typeface="Arial" pitchFamily="34" charset="0"/>
              </a:rPr>
              <a:t>).</a:t>
            </a:r>
          </a:p>
          <a:p>
            <a:pPr marL="360363" lvl="2" indent="-360363">
              <a:lnSpc>
                <a:spcPct val="150000"/>
              </a:lnSpc>
              <a:buFont typeface="Arial" pitchFamily="34" charset="0"/>
              <a:buChar char="•"/>
            </a:pPr>
            <a:r>
              <a:rPr lang="en-ZA" dirty="0">
                <a:latin typeface="Arial" pitchFamily="34" charset="0"/>
                <a:cs typeface="Arial" pitchFamily="34" charset="0"/>
              </a:rPr>
              <a:t>Where no application for an adjustment relating to foreign exchange has been received and such an adjustment would be favourable to the Department, this will be implemented automatically.</a:t>
            </a:r>
          </a:p>
          <a:p>
            <a:pPr marL="360363" lvl="2" indent="-360363">
              <a:lnSpc>
                <a:spcPct val="150000"/>
              </a:lnSpc>
              <a:buFont typeface="Arial" pitchFamily="34" charset="0"/>
              <a:buChar char="•"/>
            </a:pPr>
            <a:r>
              <a:rPr lang="en-ZA" dirty="0">
                <a:latin typeface="Arial" pitchFamily="34" charset="0"/>
                <a:cs typeface="Arial" pitchFamily="34" charset="0"/>
              </a:rPr>
              <a:t>Foreign exchange adjustments </a:t>
            </a:r>
            <a:r>
              <a:rPr lang="en-ZA" b="1" dirty="0">
                <a:solidFill>
                  <a:srgbClr val="0070C0"/>
                </a:solidFill>
                <a:latin typeface="Arial" pitchFamily="34" charset="0"/>
                <a:cs typeface="Arial" pitchFamily="34" charset="0"/>
              </a:rPr>
              <a:t>may never</a:t>
            </a:r>
            <a:r>
              <a:rPr lang="en-ZA" dirty="0">
                <a:solidFill>
                  <a:srgbClr val="0070C0"/>
                </a:solidFill>
                <a:latin typeface="Arial" pitchFamily="34" charset="0"/>
                <a:cs typeface="Arial" pitchFamily="34" charset="0"/>
              </a:rPr>
              <a:t> </a:t>
            </a:r>
            <a:r>
              <a:rPr lang="en-ZA" dirty="0">
                <a:latin typeface="Arial" pitchFamily="34" charset="0"/>
                <a:cs typeface="Arial" pitchFamily="34" charset="0"/>
              </a:rPr>
              <a:t>result in a price exceeding the current Single Exit Price.</a:t>
            </a:r>
          </a:p>
          <a:p>
            <a:pPr marL="360363" lvl="2" indent="-360363">
              <a:lnSpc>
                <a:spcPct val="150000"/>
              </a:lnSpc>
              <a:buFont typeface="Arial" pitchFamily="34" charset="0"/>
              <a:buChar char="•"/>
            </a:pPr>
            <a:r>
              <a:rPr lang="en-ZA" b="1" u="sng" dirty="0">
                <a:solidFill>
                  <a:srgbClr val="0070C0"/>
                </a:solidFill>
                <a:latin typeface="Arial" pitchFamily="34" charset="0"/>
                <a:cs typeface="Arial" pitchFamily="34" charset="0"/>
              </a:rPr>
              <a:t>Additional CPA </a:t>
            </a:r>
            <a:r>
              <a:rPr lang="en-ZA" dirty="0">
                <a:latin typeface="Arial" pitchFamily="34" charset="0"/>
                <a:cs typeface="Arial" pitchFamily="34" charset="0"/>
              </a:rPr>
              <a:t>at the start of the contract has been implemented please refer to the CPA Exceptional section 34.1 of the SRCC for further detail. </a:t>
            </a:r>
          </a:p>
          <a:p>
            <a:pPr marL="285750" lvl="2" indent="-285750">
              <a:lnSpc>
                <a:spcPct val="150000"/>
              </a:lnSpc>
              <a:buFont typeface="Arial" panose="020B0604020202020204" pitchFamily="34" charset="0"/>
              <a:buChar char="•"/>
            </a:pPr>
            <a:endParaRPr lang="en-ZA" dirty="0">
              <a:latin typeface="Arial" pitchFamily="34" charset="0"/>
              <a:ea typeface="Times New Roman" panose="02020603050405020304" pitchFamily="18" charset="0"/>
              <a:cs typeface="Arial" pitchFamily="34" charset="0"/>
            </a:endParaRPr>
          </a:p>
          <a:p>
            <a:pPr marL="285750" lvl="2" indent="-285750">
              <a:lnSpc>
                <a:spcPct val="150000"/>
              </a:lnSpc>
              <a:buFont typeface="Arial" panose="020B0604020202020204" pitchFamily="34" charset="0"/>
              <a:buChar char="•"/>
            </a:pPr>
            <a:endParaRPr lang="en-ZA" dirty="0">
              <a:latin typeface="Arial" pitchFamily="34" charset="0"/>
              <a:ea typeface="Times New Roman" panose="02020603050405020304" pitchFamily="18" charset="0"/>
              <a:cs typeface="Arial" pitchFamily="34" charset="0"/>
            </a:endParaRPr>
          </a:p>
        </p:txBody>
      </p:sp>
      <p:sp>
        <p:nvSpPr>
          <p:cNvPr id="4" name="Rectangle 2"/>
          <p:cNvSpPr txBox="1">
            <a:spLocks noChangeArrowheads="1"/>
          </p:cNvSpPr>
          <p:nvPr/>
        </p:nvSpPr>
        <p:spPr>
          <a:xfrm>
            <a:off x="215516" y="0"/>
            <a:ext cx="7128792"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Contractual Price Adjustment (CPA) - </a:t>
            </a:r>
            <a:r>
              <a:rPr lang="en-ZA" sz="2800" b="1" dirty="0">
                <a:solidFill>
                  <a:schemeClr val="bg1"/>
                </a:solidFill>
                <a:latin typeface="Arial" panose="020B0604020202020204" pitchFamily="34" charset="0"/>
                <a:ea typeface="+mj-ea"/>
                <a:cs typeface="Arial" panose="020B0604020202020204" pitchFamily="34" charset="0"/>
              </a:rPr>
              <a:t>S</a:t>
            </a:r>
            <a:r>
              <a:rPr lang="en-ZA" sz="2800" b="1" dirty="0">
                <a:solidFill>
                  <a:schemeClr val="bg1"/>
                </a:solidFill>
                <a:latin typeface="Arial" panose="020B0604020202020204" pitchFamily="34" charset="0"/>
                <a:ea typeface="Times New Roman" panose="02020603050405020304" pitchFamily="18" charset="0"/>
                <a:cs typeface="Arial" panose="020B0604020202020204" pitchFamily="34" charset="0"/>
              </a:rPr>
              <a:t>ection 31 of the SRCC</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41413554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47</a:t>
            </a:fld>
            <a:r>
              <a:rPr lang="en-ZA" sz="1200" dirty="0">
                <a:latin typeface="Arial" pitchFamily="34" charset="0"/>
                <a:cs typeface="Arial" pitchFamily="34" charset="0"/>
              </a:rPr>
              <a:t> </a:t>
            </a:r>
          </a:p>
        </p:txBody>
      </p:sp>
      <p:sp>
        <p:nvSpPr>
          <p:cNvPr id="3" name="TextBox 2"/>
          <p:cNvSpPr txBox="1"/>
          <p:nvPr/>
        </p:nvSpPr>
        <p:spPr>
          <a:xfrm>
            <a:off x="117579" y="977230"/>
            <a:ext cx="8414861" cy="1287532"/>
          </a:xfrm>
          <a:prstGeom prst="rect">
            <a:avLst/>
          </a:prstGeom>
          <a:noFill/>
        </p:spPr>
        <p:txBody>
          <a:bodyPr wrap="square" rtlCol="0">
            <a:spAutoFit/>
          </a:bodyPr>
          <a:lstStyle/>
          <a:p>
            <a:pPr>
              <a:lnSpc>
                <a:spcPct val="150000"/>
              </a:lnSpc>
            </a:pPr>
            <a:r>
              <a:rPr lang="en-US" b="1" dirty="0">
                <a:latin typeface="Arial" pitchFamily="34" charset="0"/>
                <a:cs typeface="Arial" pitchFamily="34" charset="0"/>
              </a:rPr>
              <a:t>Price breakdown</a:t>
            </a:r>
          </a:p>
          <a:p>
            <a:pPr>
              <a:lnSpc>
                <a:spcPct val="150000"/>
              </a:lnSpc>
            </a:pPr>
            <a:r>
              <a:rPr lang="en-US" dirty="0">
                <a:latin typeface="Arial" pitchFamily="34" charset="0"/>
                <a:cs typeface="Arial" pitchFamily="34" charset="0"/>
              </a:rPr>
              <a:t>In order to be eligible for Contractual Price Adjustments all sections of the below example inclusive of currency must be completed.</a:t>
            </a:r>
          </a:p>
        </p:txBody>
      </p:sp>
      <p:sp>
        <p:nvSpPr>
          <p:cNvPr id="4" name="Rectangle 2"/>
          <p:cNvSpPr txBox="1">
            <a:spLocks noChangeArrowheads="1"/>
          </p:cNvSpPr>
          <p:nvPr/>
        </p:nvSpPr>
        <p:spPr>
          <a:xfrm>
            <a:off x="107504" y="26695"/>
            <a:ext cx="7128792"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Offering a bid price </a:t>
            </a:r>
          </a:p>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(Phase III evaluation)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11" name="TextBox 10">
            <a:extLst>
              <a:ext uri="{FF2B5EF4-FFF2-40B4-BE49-F238E27FC236}">
                <a16:creationId xmlns:a16="http://schemas.microsoft.com/office/drawing/2014/main" id="{7C9B4419-BB03-1121-7070-73B9C417B535}"/>
              </a:ext>
            </a:extLst>
          </p:cNvPr>
          <p:cNvSpPr txBox="1"/>
          <p:nvPr/>
        </p:nvSpPr>
        <p:spPr>
          <a:xfrm>
            <a:off x="105864" y="5326389"/>
            <a:ext cx="7992888" cy="369332"/>
          </a:xfrm>
          <a:prstGeom prst="rect">
            <a:avLst/>
          </a:prstGeom>
          <a:noFill/>
        </p:spPr>
        <p:txBody>
          <a:bodyPr wrap="square">
            <a:spAutoFit/>
          </a:bodyPr>
          <a:lstStyle/>
          <a:p>
            <a:r>
              <a:rPr lang="en-US" sz="1800" b="1" dirty="0">
                <a:latin typeface="Arial" pitchFamily="34" charset="0"/>
                <a:cs typeface="Arial" pitchFamily="34" charset="0"/>
              </a:rPr>
              <a:t>Note: </a:t>
            </a:r>
            <a:r>
              <a:rPr lang="en-US" sz="1800" dirty="0">
                <a:latin typeface="Arial" pitchFamily="34" charset="0"/>
                <a:cs typeface="Arial" pitchFamily="34" charset="0"/>
              </a:rPr>
              <a:t>Please select the relevant currency by clicking on the dropdown arrow. </a:t>
            </a:r>
            <a:endParaRPr lang="en-US" dirty="0">
              <a:latin typeface="Arial" pitchFamily="34" charset="0"/>
              <a:cs typeface="Arial" pitchFamily="34" charset="0"/>
            </a:endParaRPr>
          </a:p>
        </p:txBody>
      </p:sp>
      <p:pic>
        <p:nvPicPr>
          <p:cNvPr id="5" name="Picture 4">
            <a:extLst>
              <a:ext uri="{FF2B5EF4-FFF2-40B4-BE49-F238E27FC236}">
                <a16:creationId xmlns:a16="http://schemas.microsoft.com/office/drawing/2014/main" id="{EEBAD099-BD5C-F8CF-2FF8-AE2BC2A6B4A0}"/>
              </a:ext>
            </a:extLst>
          </p:cNvPr>
          <p:cNvPicPr>
            <a:picLocks noChangeAspect="1"/>
          </p:cNvPicPr>
          <p:nvPr/>
        </p:nvPicPr>
        <p:blipFill>
          <a:blip r:embed="rId2"/>
          <a:stretch>
            <a:fillRect/>
          </a:stretch>
        </p:blipFill>
        <p:spPr>
          <a:xfrm>
            <a:off x="251520" y="2264762"/>
            <a:ext cx="8414861" cy="303831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48</a:t>
            </a:fld>
            <a:r>
              <a:rPr lang="en-ZA" sz="1200" dirty="0">
                <a:latin typeface="Arial" pitchFamily="34" charset="0"/>
                <a:cs typeface="Arial" pitchFamily="34" charset="0"/>
              </a:rPr>
              <a:t> </a:t>
            </a:r>
          </a:p>
        </p:txBody>
      </p:sp>
      <p:sp>
        <p:nvSpPr>
          <p:cNvPr id="3" name="TextBox 2"/>
          <p:cNvSpPr txBox="1"/>
          <p:nvPr/>
        </p:nvSpPr>
        <p:spPr>
          <a:xfrm>
            <a:off x="240254" y="3904126"/>
            <a:ext cx="8651500" cy="1708160"/>
          </a:xfrm>
          <a:prstGeom prst="rect">
            <a:avLst/>
          </a:prstGeom>
          <a:noFill/>
        </p:spPr>
        <p:txBody>
          <a:bodyPr wrap="square" rtlCol="0">
            <a:spAutoFit/>
          </a:bodyPr>
          <a:lstStyle/>
          <a:p>
            <a:pPr marL="355600" lvl="2" indent="-355600">
              <a:lnSpc>
                <a:spcPct val="150000"/>
              </a:lnSpc>
              <a:buFont typeface="Arial" pitchFamily="34" charset="0"/>
              <a:buChar char="•"/>
            </a:pPr>
            <a:r>
              <a:rPr lang="en-ZA" dirty="0">
                <a:latin typeface="Arial" pitchFamily="34" charset="0"/>
                <a:cs typeface="Arial" pitchFamily="34" charset="0"/>
              </a:rPr>
              <a:t>Quantities advertised = estimated volumes, </a:t>
            </a:r>
            <a:r>
              <a:rPr lang="en-ZA" b="1" dirty="0">
                <a:solidFill>
                  <a:srgbClr val="0070C0"/>
                </a:solidFill>
                <a:latin typeface="Arial" pitchFamily="34" charset="0"/>
                <a:cs typeface="Arial" pitchFamily="34" charset="0"/>
              </a:rPr>
              <a:t>not guaranteed.</a:t>
            </a:r>
            <a:endParaRPr lang="en-ZA" dirty="0">
              <a:solidFill>
                <a:srgbClr val="0070C0"/>
              </a:solidFill>
              <a:latin typeface="Arial" pitchFamily="34" charset="0"/>
              <a:cs typeface="Arial" pitchFamily="34" charset="0"/>
            </a:endParaRPr>
          </a:p>
          <a:p>
            <a:pPr marL="355600" lvl="2" indent="-355600">
              <a:lnSpc>
                <a:spcPct val="150000"/>
              </a:lnSpc>
              <a:buFont typeface="Arial" pitchFamily="34" charset="0"/>
              <a:buChar char="•"/>
            </a:pPr>
            <a:r>
              <a:rPr lang="en-ZA" dirty="0">
                <a:latin typeface="Arial" pitchFamily="34" charset="0"/>
                <a:cs typeface="Arial" pitchFamily="34" charset="0"/>
              </a:rPr>
              <a:t>Fluctuations in monthly demand may occur. </a:t>
            </a:r>
          </a:p>
          <a:p>
            <a:pPr marL="355600" lvl="2" indent="-355600">
              <a:lnSpc>
                <a:spcPct val="150000"/>
              </a:lnSpc>
              <a:buFont typeface="Arial" pitchFamily="34" charset="0"/>
              <a:buChar char="•"/>
            </a:pPr>
            <a:r>
              <a:rPr lang="en-ZA" dirty="0">
                <a:latin typeface="Arial" pitchFamily="34" charset="0"/>
                <a:cs typeface="Arial" pitchFamily="34" charset="0"/>
              </a:rPr>
              <a:t>Proposed minimum order quantities should facilitate delivery directly to facilities. </a:t>
            </a:r>
            <a:endParaRPr lang="en-ZA" b="1" dirty="0">
              <a:latin typeface="Arial" pitchFamily="34" charset="0"/>
              <a:cs typeface="Arial" pitchFamily="34" charset="0"/>
            </a:endParaRPr>
          </a:p>
          <a:p>
            <a:endParaRPr lang="en-US" sz="2400" b="1" dirty="0">
              <a:latin typeface="Arial" pitchFamily="34" charset="0"/>
              <a:cs typeface="Arial" pitchFamily="34" charset="0"/>
            </a:endParaRPr>
          </a:p>
        </p:txBody>
      </p:sp>
      <p:sp>
        <p:nvSpPr>
          <p:cNvPr id="4" name="Rectangle 2"/>
          <p:cNvSpPr txBox="1">
            <a:spLocks noChangeArrowheads="1"/>
          </p:cNvSpPr>
          <p:nvPr/>
        </p:nvSpPr>
        <p:spPr>
          <a:xfrm>
            <a:off x="107504" y="-1296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Lead times and Quantities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7" name="Rectangle 6">
            <a:extLst>
              <a:ext uri="{FF2B5EF4-FFF2-40B4-BE49-F238E27FC236}">
                <a16:creationId xmlns:a16="http://schemas.microsoft.com/office/drawing/2014/main" id="{F93E7A3B-12FD-4386-B63E-01126C373F8F}"/>
              </a:ext>
            </a:extLst>
          </p:cNvPr>
          <p:cNvSpPr/>
          <p:nvPr/>
        </p:nvSpPr>
        <p:spPr>
          <a:xfrm>
            <a:off x="240254" y="1169491"/>
            <a:ext cx="4475762" cy="2414776"/>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lvl="2" indent="-450850">
              <a:lnSpc>
                <a:spcPct val="150000"/>
              </a:lnSpc>
            </a:pPr>
            <a:r>
              <a:rPr lang="en-ZA" b="1" dirty="0">
                <a:solidFill>
                  <a:schemeClr val="tx1"/>
                </a:solidFill>
                <a:latin typeface="Arial" pitchFamily="34" charset="0"/>
                <a:cs typeface="Arial" pitchFamily="34" charset="0"/>
              </a:rPr>
              <a:t>Initial lead time</a:t>
            </a:r>
          </a:p>
          <a:p>
            <a:pPr marL="450850" lvl="2" indent="-450850">
              <a:lnSpc>
                <a:spcPct val="150000"/>
              </a:lnSpc>
            </a:pPr>
            <a:r>
              <a:rPr lang="en-ZA" dirty="0">
                <a:solidFill>
                  <a:schemeClr val="tx1"/>
                </a:solidFill>
                <a:latin typeface="Arial" pitchFamily="34" charset="0"/>
                <a:cs typeface="Arial" pitchFamily="34" charset="0"/>
              </a:rPr>
              <a:t>This period may not exceed </a:t>
            </a:r>
            <a:r>
              <a:rPr lang="en-ZA" b="1" dirty="0">
                <a:solidFill>
                  <a:schemeClr val="tx1"/>
                </a:solidFill>
                <a:latin typeface="Arial" pitchFamily="34" charset="0"/>
                <a:cs typeface="Arial" pitchFamily="34" charset="0"/>
              </a:rPr>
              <a:t>75 </a:t>
            </a:r>
            <a:r>
              <a:rPr lang="en-ZA" dirty="0">
                <a:solidFill>
                  <a:schemeClr val="tx1"/>
                </a:solidFill>
                <a:latin typeface="Arial" pitchFamily="34" charset="0"/>
                <a:cs typeface="Arial" pitchFamily="34" charset="0"/>
              </a:rPr>
              <a:t>calendar days from the</a:t>
            </a:r>
            <a:r>
              <a:rPr lang="en-ZA" dirty="0">
                <a:solidFill>
                  <a:srgbClr val="0070C0"/>
                </a:solidFill>
                <a:latin typeface="Arial" pitchFamily="34" charset="0"/>
                <a:cs typeface="Arial" pitchFamily="34" charset="0"/>
              </a:rPr>
              <a:t> </a:t>
            </a:r>
            <a:r>
              <a:rPr lang="en-ZA" b="1" dirty="0">
                <a:solidFill>
                  <a:srgbClr val="0070C0"/>
                </a:solidFill>
                <a:latin typeface="Arial" pitchFamily="34" charset="0"/>
                <a:cs typeface="Arial" pitchFamily="34" charset="0"/>
              </a:rPr>
              <a:t>date of award</a:t>
            </a:r>
            <a:r>
              <a:rPr lang="en-ZA" dirty="0">
                <a:solidFill>
                  <a:schemeClr val="tx1"/>
                </a:solidFill>
                <a:latin typeface="Arial" pitchFamily="34" charset="0"/>
                <a:cs typeface="Arial" pitchFamily="34" charset="0"/>
              </a:rPr>
              <a:t>.</a:t>
            </a:r>
          </a:p>
          <a:p>
            <a:pPr marL="450850" lvl="2" indent="-450850">
              <a:lnSpc>
                <a:spcPct val="150000"/>
              </a:lnSpc>
              <a:buFont typeface="Arial" panose="020B0604020202020204" pitchFamily="34" charset="0"/>
              <a:buChar char="•"/>
            </a:pPr>
            <a:r>
              <a:rPr lang="en-ZA" b="1" dirty="0">
                <a:solidFill>
                  <a:schemeClr val="tx1"/>
                </a:solidFill>
                <a:latin typeface="Arial" pitchFamily="34" charset="0"/>
                <a:cs typeface="Arial" pitchFamily="34" charset="0"/>
              </a:rPr>
              <a:t>NOT from the date of publication of the contract circular or 1</a:t>
            </a:r>
            <a:r>
              <a:rPr lang="en-ZA" b="1" baseline="30000" dirty="0">
                <a:solidFill>
                  <a:schemeClr val="tx1"/>
                </a:solidFill>
                <a:latin typeface="Arial" pitchFamily="34" charset="0"/>
                <a:cs typeface="Arial" pitchFamily="34" charset="0"/>
              </a:rPr>
              <a:t>st</a:t>
            </a:r>
            <a:r>
              <a:rPr lang="en-ZA" b="1" dirty="0">
                <a:solidFill>
                  <a:schemeClr val="tx1"/>
                </a:solidFill>
                <a:latin typeface="Arial" pitchFamily="34" charset="0"/>
                <a:cs typeface="Arial" pitchFamily="34" charset="0"/>
              </a:rPr>
              <a:t> order received</a:t>
            </a:r>
            <a:r>
              <a:rPr lang="en-ZA" dirty="0">
                <a:solidFill>
                  <a:schemeClr val="tx1"/>
                </a:solidFill>
                <a:latin typeface="Arial" pitchFamily="34" charset="0"/>
                <a:cs typeface="Arial" pitchFamily="34" charset="0"/>
              </a:rPr>
              <a:t>. </a:t>
            </a:r>
          </a:p>
        </p:txBody>
      </p:sp>
      <p:sp>
        <p:nvSpPr>
          <p:cNvPr id="8" name="Rectangle 7">
            <a:extLst>
              <a:ext uri="{FF2B5EF4-FFF2-40B4-BE49-F238E27FC236}">
                <a16:creationId xmlns:a16="http://schemas.microsoft.com/office/drawing/2014/main" id="{48C135A4-0772-43A9-AFBA-C531CB05E88D}"/>
              </a:ext>
            </a:extLst>
          </p:cNvPr>
          <p:cNvSpPr/>
          <p:nvPr/>
        </p:nvSpPr>
        <p:spPr>
          <a:xfrm>
            <a:off x="4838746" y="1183580"/>
            <a:ext cx="4065000" cy="2400687"/>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lvl="2" indent="-450850">
              <a:lnSpc>
                <a:spcPct val="150000"/>
              </a:lnSpc>
            </a:pPr>
            <a:endParaRPr lang="en-ZA" b="1" dirty="0">
              <a:solidFill>
                <a:schemeClr val="tx1"/>
              </a:solidFill>
              <a:latin typeface="Arial" pitchFamily="34" charset="0"/>
              <a:cs typeface="Arial" pitchFamily="34" charset="0"/>
            </a:endParaRPr>
          </a:p>
          <a:p>
            <a:pPr marL="450850" lvl="2" indent="-450850">
              <a:lnSpc>
                <a:spcPct val="150000"/>
              </a:lnSpc>
            </a:pPr>
            <a:r>
              <a:rPr lang="en-ZA" b="1" dirty="0">
                <a:solidFill>
                  <a:schemeClr val="tx1"/>
                </a:solidFill>
                <a:latin typeface="Arial" pitchFamily="34" charset="0"/>
                <a:cs typeface="Arial" pitchFamily="34" charset="0"/>
              </a:rPr>
              <a:t>Lead time </a:t>
            </a:r>
          </a:p>
          <a:p>
            <a:pPr marL="450850" lvl="2" indent="-450850">
              <a:lnSpc>
                <a:spcPct val="150000"/>
              </a:lnSpc>
            </a:pPr>
            <a:r>
              <a:rPr lang="en-ZA" dirty="0">
                <a:solidFill>
                  <a:schemeClr val="tx1"/>
                </a:solidFill>
                <a:latin typeface="Arial" pitchFamily="34" charset="0"/>
                <a:cs typeface="Arial" pitchFamily="34" charset="0"/>
              </a:rPr>
              <a:t>(within the contract period)</a:t>
            </a:r>
          </a:p>
          <a:p>
            <a:pPr marL="450850" lvl="2" indent="-450850">
              <a:lnSpc>
                <a:spcPct val="150000"/>
              </a:lnSpc>
              <a:buFont typeface="Arial" panose="020B0604020202020204" pitchFamily="34" charset="0"/>
              <a:buChar char="•"/>
            </a:pPr>
            <a:r>
              <a:rPr lang="en-ZA" dirty="0">
                <a:solidFill>
                  <a:schemeClr val="tx1"/>
                </a:solidFill>
                <a:latin typeface="Arial" pitchFamily="34" charset="0"/>
                <a:cs typeface="Arial" pitchFamily="34" charset="0"/>
              </a:rPr>
              <a:t>This lead time may not exceed 14</a:t>
            </a:r>
          </a:p>
          <a:p>
            <a:pPr marL="450850" lvl="2" indent="-450850">
              <a:lnSpc>
                <a:spcPct val="150000"/>
              </a:lnSpc>
            </a:pPr>
            <a:r>
              <a:rPr lang="en-ZA" dirty="0">
                <a:solidFill>
                  <a:schemeClr val="tx1"/>
                </a:solidFill>
                <a:latin typeface="Arial" pitchFamily="34" charset="0"/>
                <a:cs typeface="Arial" pitchFamily="34" charset="0"/>
              </a:rPr>
              <a:t>	</a:t>
            </a:r>
            <a:r>
              <a:rPr lang="en-ZA" dirty="0" err="1">
                <a:solidFill>
                  <a:schemeClr val="tx1"/>
                </a:solidFill>
                <a:latin typeface="Arial" pitchFamily="34" charset="0"/>
                <a:cs typeface="Arial" pitchFamily="34" charset="0"/>
              </a:rPr>
              <a:t>calender</a:t>
            </a:r>
            <a:r>
              <a:rPr lang="en-ZA" dirty="0">
                <a:solidFill>
                  <a:schemeClr val="tx1"/>
                </a:solidFill>
                <a:latin typeface="Arial" pitchFamily="34" charset="0"/>
                <a:cs typeface="Arial" pitchFamily="34" charset="0"/>
              </a:rPr>
              <a:t> days  </a:t>
            </a:r>
          </a:p>
          <a:p>
            <a:pPr marL="450850" lvl="2" indent="-450850">
              <a:lnSpc>
                <a:spcPct val="150000"/>
              </a:lnSpc>
            </a:pPr>
            <a:endParaRPr lang="en-ZA" dirty="0">
              <a:solidFill>
                <a:schemeClr val="tx1"/>
              </a:solidFill>
              <a:latin typeface="Arial" pitchFamily="34" charset="0"/>
              <a:cs typeface="Arial" pitchFamily="34" charset="0"/>
            </a:endParaRPr>
          </a:p>
          <a:p>
            <a:pPr algn="ctr"/>
            <a:endParaRPr lang="en-ZA" dirty="0"/>
          </a:p>
        </p:txBody>
      </p:sp>
    </p:spTree>
    <p:extLst>
      <p:ext uri="{BB962C8B-B14F-4D97-AF65-F5344CB8AC3E}">
        <p14:creationId xmlns:p14="http://schemas.microsoft.com/office/powerpoint/2010/main" val="14685720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49</a:t>
            </a:fld>
            <a:r>
              <a:rPr lang="en-ZA" sz="1200" dirty="0">
                <a:latin typeface="Arial" pitchFamily="34" charset="0"/>
                <a:cs typeface="Arial" pitchFamily="34" charset="0"/>
              </a:rPr>
              <a:t> </a:t>
            </a:r>
          </a:p>
        </p:txBody>
      </p:sp>
      <p:sp>
        <p:nvSpPr>
          <p:cNvPr id="3" name="TextBox 2"/>
          <p:cNvSpPr txBox="1"/>
          <p:nvPr/>
        </p:nvSpPr>
        <p:spPr>
          <a:xfrm>
            <a:off x="109406" y="1134080"/>
            <a:ext cx="8927090" cy="4611519"/>
          </a:xfrm>
          <a:prstGeom prst="rect">
            <a:avLst/>
          </a:prstGeom>
          <a:noFill/>
        </p:spPr>
        <p:txBody>
          <a:bodyPr wrap="square" rtlCol="0">
            <a:spAutoFit/>
          </a:bodyPr>
          <a:lstStyle/>
          <a:p>
            <a:pPr marL="450850" lvl="2" indent="-450850">
              <a:lnSpc>
                <a:spcPct val="150000"/>
              </a:lnSpc>
              <a:buFont typeface="Arial" pitchFamily="34" charset="0"/>
              <a:buChar char="•"/>
            </a:pPr>
            <a:r>
              <a:rPr lang="en-ZA" b="1" dirty="0">
                <a:solidFill>
                  <a:srgbClr val="0070C0"/>
                </a:solidFill>
                <a:latin typeface="Arial" pitchFamily="34" charset="0"/>
                <a:cs typeface="Arial" pitchFamily="34" charset="0"/>
              </a:rPr>
              <a:t>Only orders made on an official, authorised purchase order are valid</a:t>
            </a:r>
            <a:r>
              <a:rPr lang="en-ZA" dirty="0">
                <a:latin typeface="Arial" pitchFamily="34" charset="0"/>
                <a:cs typeface="Arial" pitchFamily="34" charset="0"/>
              </a:rPr>
              <a:t>.</a:t>
            </a:r>
          </a:p>
          <a:p>
            <a:pPr marL="450850" lvl="2" indent="-450850">
              <a:lnSpc>
                <a:spcPct val="150000"/>
              </a:lnSpc>
              <a:buFont typeface="Arial" pitchFamily="34" charset="0"/>
              <a:buChar char="•"/>
            </a:pPr>
            <a:r>
              <a:rPr lang="en-ZA" dirty="0">
                <a:latin typeface="Arial" pitchFamily="34" charset="0"/>
                <a:cs typeface="Arial" pitchFamily="34" charset="0"/>
              </a:rPr>
              <a:t>Suppliers are required to acknowledge receipt of all purchase orders received from participating authorities, in a manner stipulated by the relevant participating authority.</a:t>
            </a:r>
          </a:p>
          <a:p>
            <a:pPr marL="450850" lvl="2" indent="-450850">
              <a:lnSpc>
                <a:spcPct val="150000"/>
              </a:lnSpc>
              <a:buFont typeface="Arial" pitchFamily="34" charset="0"/>
              <a:buChar char="•"/>
            </a:pPr>
            <a:r>
              <a:rPr lang="en-ZA" dirty="0">
                <a:latin typeface="Arial" pitchFamily="34" charset="0"/>
                <a:cs typeface="Arial" pitchFamily="34" charset="0"/>
              </a:rPr>
              <a:t>Changes to any quantities ordered may only be made upon receipt of an amended purchase order.</a:t>
            </a:r>
          </a:p>
          <a:p>
            <a:pPr marL="450850" lvl="2" indent="-450850">
              <a:lnSpc>
                <a:spcPct val="150000"/>
              </a:lnSpc>
              <a:buFont typeface="Arial" pitchFamily="34" charset="0"/>
              <a:buChar char="•"/>
            </a:pPr>
            <a:r>
              <a:rPr lang="en-ZA" dirty="0">
                <a:latin typeface="Arial" pitchFamily="34" charset="0"/>
                <a:cs typeface="Arial" pitchFamily="34" charset="0"/>
              </a:rPr>
              <a:t>The Participating Authorities reserve the right to cancel orders where the lead time exceeds the delivery lead time specified in the contract.</a:t>
            </a:r>
          </a:p>
          <a:p>
            <a:pPr marL="450850" lvl="2" indent="-450850">
              <a:lnSpc>
                <a:spcPct val="150000"/>
              </a:lnSpc>
              <a:buFont typeface="Arial" pitchFamily="34" charset="0"/>
              <a:buChar char="•"/>
            </a:pPr>
            <a:r>
              <a:rPr lang="en-ZA" dirty="0">
                <a:latin typeface="Arial" pitchFamily="34" charset="0"/>
                <a:cs typeface="Arial" pitchFamily="34" charset="0"/>
              </a:rPr>
              <a:t>In cases where an order is received which appears to be irrational or misaligned with estimates, the contracted supplier must liaise with the relevant Participating Authority prior to processing the order.</a:t>
            </a:r>
          </a:p>
        </p:txBody>
      </p:sp>
      <p:sp>
        <p:nvSpPr>
          <p:cNvPr id="4" name="Rectangle 2"/>
          <p:cNvSpPr txBox="1">
            <a:spLocks noChangeArrowheads="1"/>
          </p:cNvSpPr>
          <p:nvPr/>
        </p:nvSpPr>
        <p:spPr>
          <a:xfrm>
            <a:off x="107504" y="-151379"/>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Orders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338371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21E02-8014-1149-779E-8BD8857D31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88AFEB-A4B9-5758-FECA-8752AA13679E}"/>
              </a:ext>
            </a:extLst>
          </p:cNvPr>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5</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AFE5FA89-B0B5-EDC1-44C0-0F8CEB60A116}"/>
              </a:ext>
            </a:extLst>
          </p:cNvPr>
          <p:cNvSpPr txBox="1"/>
          <p:nvPr/>
        </p:nvSpPr>
        <p:spPr>
          <a:xfrm>
            <a:off x="5412679" y="2270000"/>
            <a:ext cx="3240360" cy="1015663"/>
          </a:xfrm>
          <a:prstGeom prst="rect">
            <a:avLst/>
          </a:prstGeom>
          <a:solidFill>
            <a:schemeClr val="bg1"/>
          </a:solidFill>
        </p:spPr>
        <p:txBody>
          <a:bodyPr wrap="square" rtlCol="0">
            <a:spAutoFit/>
          </a:bodyPr>
          <a:lstStyle/>
          <a:p>
            <a:pPr marL="0" lvl="2"/>
            <a:r>
              <a:rPr lang="en-ZA" sz="2000" dirty="0"/>
              <a:t>Set 2</a:t>
            </a:r>
          </a:p>
          <a:p>
            <a:pPr marL="0" lvl="2"/>
            <a:r>
              <a:rPr lang="en-ZA" sz="2000" dirty="0"/>
              <a:t>A scanned PDF copy </a:t>
            </a:r>
          </a:p>
          <a:p>
            <a:pPr marL="0" lvl="2"/>
            <a:r>
              <a:rPr lang="en-ZA" sz="2000" dirty="0"/>
              <a:t>of the signed hard-copy bid.</a:t>
            </a:r>
            <a:endParaRPr lang="en-ZA" sz="1600" dirty="0">
              <a:latin typeface="Arial" pitchFamily="34" charset="0"/>
              <a:cs typeface="Arial" pitchFamily="34" charset="0"/>
            </a:endParaRPr>
          </a:p>
        </p:txBody>
      </p:sp>
      <p:sp>
        <p:nvSpPr>
          <p:cNvPr id="4" name="Rectangle 2">
            <a:extLst>
              <a:ext uri="{FF2B5EF4-FFF2-40B4-BE49-F238E27FC236}">
                <a16:creationId xmlns:a16="http://schemas.microsoft.com/office/drawing/2014/main" id="{E9992C9B-F8F2-07A7-1548-8FD1F70827EC}"/>
              </a:ext>
            </a:extLst>
          </p:cNvPr>
          <p:cNvSpPr txBox="1">
            <a:spLocks noChangeArrowheads="1"/>
          </p:cNvSpPr>
          <p:nvPr/>
        </p:nvSpPr>
        <p:spPr>
          <a:xfrm>
            <a:off x="0" y="-162644"/>
            <a:ext cx="7092280" cy="990600"/>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dirty="0">
                <a:solidFill>
                  <a:schemeClr val="bg1"/>
                </a:solidFill>
                <a:latin typeface="Arial" pitchFamily="34" charset="0"/>
                <a:cs typeface="Arial" pitchFamily="34" charset="0"/>
              </a:rPr>
              <a:t>Set 2 – PDF mirror image of Set 1</a:t>
            </a:r>
            <a:endParaRPr lang="en-GB" sz="2400" dirty="0">
              <a:solidFill>
                <a:schemeClr val="bg1"/>
              </a:solidFill>
              <a:latin typeface="Arial" pitchFamily="34" charset="0"/>
              <a:cs typeface="Arial" pitchFamily="34" charset="0"/>
            </a:endParaRPr>
          </a:p>
        </p:txBody>
      </p:sp>
      <p:sp>
        <p:nvSpPr>
          <p:cNvPr id="7" name="TextBox 6">
            <a:extLst>
              <a:ext uri="{FF2B5EF4-FFF2-40B4-BE49-F238E27FC236}">
                <a16:creationId xmlns:a16="http://schemas.microsoft.com/office/drawing/2014/main" id="{5646D4A7-DA47-AB86-A821-4962FA68E3EE}"/>
              </a:ext>
            </a:extLst>
          </p:cNvPr>
          <p:cNvSpPr txBox="1"/>
          <p:nvPr/>
        </p:nvSpPr>
        <p:spPr>
          <a:xfrm>
            <a:off x="467544" y="2004373"/>
            <a:ext cx="4248472" cy="1631216"/>
          </a:xfrm>
          <a:prstGeom prst="rect">
            <a:avLst/>
          </a:prstGeom>
          <a:solidFill>
            <a:schemeClr val="accent1">
              <a:lumMod val="20000"/>
              <a:lumOff val="80000"/>
            </a:schemeClr>
          </a:solidFill>
        </p:spPr>
        <p:txBody>
          <a:bodyPr wrap="square">
            <a:spAutoFit/>
          </a:bodyPr>
          <a:lstStyle/>
          <a:p>
            <a:pPr marL="0" lvl="2"/>
            <a:r>
              <a:rPr lang="en-ZA" sz="2000" dirty="0"/>
              <a:t>Therefore Set 2 should contain:</a:t>
            </a:r>
          </a:p>
          <a:p>
            <a:pPr marL="352425" lvl="3" indent="-352425">
              <a:buFont typeface="Arial" panose="020B0604020202020204" pitchFamily="34" charset="0"/>
              <a:buChar char="•"/>
            </a:pPr>
            <a:r>
              <a:rPr lang="en-ZA" sz="2000" dirty="0"/>
              <a:t>PDF of the entire signed Set 1  </a:t>
            </a:r>
          </a:p>
          <a:p>
            <a:pPr marL="352425" lvl="3" indent="-352425">
              <a:buFont typeface="Arial" panose="020B0604020202020204" pitchFamily="34" charset="0"/>
              <a:buChar char="•"/>
            </a:pPr>
            <a:r>
              <a:rPr lang="en-ZA" sz="2000" dirty="0"/>
              <a:t>Same sequence as Annexure A </a:t>
            </a:r>
          </a:p>
          <a:p>
            <a:pPr marL="352425" lvl="3" indent="-352425">
              <a:buFont typeface="Arial" panose="020B0604020202020204" pitchFamily="34" charset="0"/>
              <a:buChar char="•"/>
            </a:pPr>
            <a:r>
              <a:rPr lang="en-ZA" sz="2000" dirty="0"/>
              <a:t>Same signed documents </a:t>
            </a:r>
          </a:p>
          <a:p>
            <a:pPr marL="352425" lvl="3" indent="-352425">
              <a:buFont typeface="Arial" panose="020B0604020202020204" pitchFamily="34" charset="0"/>
              <a:buChar char="•"/>
            </a:pPr>
            <a:r>
              <a:rPr lang="en-ZA" sz="2000" dirty="0"/>
              <a:t>Same supporting documents</a:t>
            </a:r>
          </a:p>
        </p:txBody>
      </p:sp>
      <p:sp>
        <p:nvSpPr>
          <p:cNvPr id="8" name="Right Brace 7">
            <a:extLst>
              <a:ext uri="{FF2B5EF4-FFF2-40B4-BE49-F238E27FC236}">
                <a16:creationId xmlns:a16="http://schemas.microsoft.com/office/drawing/2014/main" id="{119B94B7-AB72-391B-D94C-6A18F2FEAF8F}"/>
              </a:ext>
            </a:extLst>
          </p:cNvPr>
          <p:cNvSpPr/>
          <p:nvPr/>
        </p:nvSpPr>
        <p:spPr>
          <a:xfrm>
            <a:off x="4831432" y="2114037"/>
            <a:ext cx="465831" cy="1411887"/>
          </a:xfrm>
          <a:prstGeom prst="rightBrace">
            <a:avLst>
              <a:gd name="adj1" fmla="val 8333"/>
              <a:gd name="adj2" fmla="val 46299"/>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Tree>
    <p:extLst>
      <p:ext uri="{BB962C8B-B14F-4D97-AF65-F5344CB8AC3E}">
        <p14:creationId xmlns:p14="http://schemas.microsoft.com/office/powerpoint/2010/main" val="3587447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50</a:t>
            </a:fld>
            <a:r>
              <a:rPr lang="en-ZA" sz="1200" dirty="0">
                <a:latin typeface="Arial" pitchFamily="34" charset="0"/>
                <a:cs typeface="Arial" pitchFamily="34" charset="0"/>
              </a:rPr>
              <a:t> </a:t>
            </a:r>
          </a:p>
        </p:txBody>
      </p:sp>
      <p:sp>
        <p:nvSpPr>
          <p:cNvPr id="3" name="TextBox 2"/>
          <p:cNvSpPr txBox="1"/>
          <p:nvPr/>
        </p:nvSpPr>
        <p:spPr>
          <a:xfrm>
            <a:off x="18281" y="1118369"/>
            <a:ext cx="9169696" cy="5858014"/>
          </a:xfrm>
          <a:prstGeom prst="rect">
            <a:avLst/>
          </a:prstGeom>
          <a:solidFill>
            <a:schemeClr val="bg1"/>
          </a:solidFill>
        </p:spPr>
        <p:txBody>
          <a:bodyPr wrap="square" rtlCol="0">
            <a:spAutoFit/>
          </a:bodyPr>
          <a:lstStyle/>
          <a:p>
            <a:pPr marL="0" lvl="2" algn="just">
              <a:lnSpc>
                <a:spcPct val="150000"/>
              </a:lnSpc>
            </a:pPr>
            <a:r>
              <a:rPr lang="en-GB" dirty="0">
                <a:latin typeface="Arial" panose="020B0604020202020204" pitchFamily="34" charset="0"/>
                <a:cs typeface="Arial" panose="020B0604020202020204" pitchFamily="34" charset="0"/>
              </a:rPr>
              <a:t>The National Department of Health, in collaboration with the Participating Authorities, will </a:t>
            </a:r>
            <a:r>
              <a:rPr lang="en-GB" b="1" dirty="0">
                <a:solidFill>
                  <a:srgbClr val="0070C0"/>
                </a:solidFill>
                <a:latin typeface="Arial" panose="020B0604020202020204" pitchFamily="34" charset="0"/>
                <a:cs typeface="Arial" panose="020B0604020202020204" pitchFamily="34" charset="0"/>
              </a:rPr>
              <a:t>monitor the performance of contracted suppliers </a:t>
            </a:r>
            <a:r>
              <a:rPr lang="en-GB" dirty="0">
                <a:latin typeface="Arial" panose="020B0604020202020204" pitchFamily="34" charset="0"/>
                <a:cs typeface="Arial" panose="020B0604020202020204" pitchFamily="34" charset="0"/>
              </a:rPr>
              <a:t>in terms of this contract, including but not limited to the following:</a:t>
            </a: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Compliance with delivery lead times;</a:t>
            </a:r>
            <a:endParaRPr lang="en-US" b="1" u="sng"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Compliance with delivery in full as per the purchase order;</a:t>
            </a:r>
            <a:endParaRPr lang="en-US" b="1" u="sng"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Percentage of orders delivered on time and in full;</a:t>
            </a: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Compliance with reporting requirements according to reporting schedule and reporting mechanism; and</a:t>
            </a: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Attendance of compulsory quarterly meetings</a:t>
            </a:r>
          </a:p>
          <a:p>
            <a:pPr marL="0" lvl="2" algn="just">
              <a:lnSpc>
                <a:spcPct val="150000"/>
              </a:lnSpc>
            </a:pPr>
            <a:endParaRPr lang="en-US" dirty="0">
              <a:latin typeface="Arial" panose="020B0604020202020204" pitchFamily="34" charset="0"/>
              <a:cs typeface="Arial" panose="020B0604020202020204" pitchFamily="34" charset="0"/>
            </a:endParaRPr>
          </a:p>
          <a:p>
            <a:pPr marL="0" lvl="2" algn="just">
              <a:lnSpc>
                <a:spcPct val="150000"/>
              </a:lnSpc>
            </a:pPr>
            <a:r>
              <a:rPr lang="en-US" dirty="0">
                <a:latin typeface="Arial" panose="020B0604020202020204" pitchFamily="34" charset="0"/>
                <a:cs typeface="Arial" panose="020B0604020202020204" pitchFamily="34" charset="0"/>
              </a:rPr>
              <a:t>Contracted Suppliers may be required to present continuous improvement initiatives aimed at improving efficiencies in the supply chain to benefit both suppliers and the Department</a:t>
            </a:r>
          </a:p>
          <a:p>
            <a:pPr marL="0" lvl="2" algn="just">
              <a:lnSpc>
                <a:spcPct val="150000"/>
              </a:lnSpc>
            </a:pPr>
            <a:endParaRPr lang="en-US"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7259" y="-398995"/>
            <a:ext cx="6665394"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Supplier Performance Management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3443349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51</a:t>
            </a:fld>
            <a:r>
              <a:rPr lang="en-ZA" sz="1200" dirty="0">
                <a:latin typeface="Arial" pitchFamily="34" charset="0"/>
                <a:cs typeface="Arial" pitchFamily="34" charset="0"/>
              </a:rPr>
              <a:t> </a:t>
            </a:r>
          </a:p>
        </p:txBody>
      </p:sp>
      <p:sp>
        <p:nvSpPr>
          <p:cNvPr id="3" name="TextBox 2"/>
          <p:cNvSpPr txBox="1"/>
          <p:nvPr/>
        </p:nvSpPr>
        <p:spPr>
          <a:xfrm>
            <a:off x="78265" y="1196752"/>
            <a:ext cx="9036496" cy="4196020"/>
          </a:xfrm>
          <a:prstGeom prst="rect">
            <a:avLst/>
          </a:prstGeom>
          <a:noFill/>
        </p:spPr>
        <p:txBody>
          <a:bodyPr wrap="square" rtlCol="0">
            <a:spAutoFit/>
          </a:bodyPr>
          <a:lstStyle/>
          <a:p>
            <a:pPr marL="0" lvl="2" algn="just">
              <a:lnSpc>
                <a:spcPct val="150000"/>
              </a:lnSpc>
            </a:pPr>
            <a:r>
              <a:rPr lang="en-GB" b="1" dirty="0">
                <a:solidFill>
                  <a:srgbClr val="0070C0"/>
                </a:solidFill>
                <a:latin typeface="Arial" panose="020B0604020202020204" pitchFamily="34" charset="0"/>
                <a:cs typeface="Arial" panose="020B0604020202020204" pitchFamily="34" charset="0"/>
              </a:rPr>
              <a:t>Reporting requirements</a:t>
            </a:r>
          </a:p>
          <a:p>
            <a:pPr>
              <a:lnSpc>
                <a:spcPct val="150000"/>
              </a:lnSpc>
            </a:pPr>
            <a:r>
              <a:rPr lang="en-GB" dirty="0">
                <a:latin typeface="Arial" panose="020B0604020202020204" pitchFamily="34" charset="0"/>
                <a:cs typeface="Arial" panose="020B0604020202020204" pitchFamily="34" charset="0"/>
              </a:rPr>
              <a:t>As a minimum, suppliers will be required to submit the following:</a:t>
            </a:r>
          </a:p>
          <a:p>
            <a:pPr>
              <a:lnSpc>
                <a:spcPct val="150000"/>
              </a:lnSpc>
            </a:pPr>
            <a:endParaRPr lang="en-GB"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All transactional data relating to orders;</a:t>
            </a:r>
          </a:p>
          <a:p>
            <a:pPr marL="285750" lvl="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A monthly age analysis;</a:t>
            </a:r>
          </a:p>
          <a:p>
            <a:pPr marL="285750" lvl="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Production pipeline data and forecast including:</a:t>
            </a:r>
            <a:endParaRPr lang="en-US" dirty="0">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Number of units of the item available (stock on hand);</a:t>
            </a:r>
            <a:endParaRPr lang="en-US" dirty="0">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Number of units of the item in Quality Assurance, awaiting release;</a:t>
            </a:r>
            <a:endParaRPr lang="en-US" dirty="0">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Number of units of the item in the current month’s production plan.</a:t>
            </a:r>
          </a:p>
          <a:p>
            <a:pPr marL="742950" lvl="1"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Status of outstanding orders.</a:t>
            </a:r>
            <a:endParaRPr lang="en-US"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07504" y="-99392"/>
            <a:ext cx="6665394"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Supplier Performance Management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42154886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29246"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52</a:t>
            </a:fld>
            <a:r>
              <a:rPr lang="en-ZA" sz="1200" dirty="0">
                <a:latin typeface="Arial" pitchFamily="34" charset="0"/>
                <a:cs typeface="Arial" pitchFamily="34" charset="0"/>
              </a:rPr>
              <a:t> </a:t>
            </a:r>
          </a:p>
        </p:txBody>
      </p:sp>
      <p:sp>
        <p:nvSpPr>
          <p:cNvPr id="3" name="TextBox 2"/>
          <p:cNvSpPr txBox="1"/>
          <p:nvPr/>
        </p:nvSpPr>
        <p:spPr>
          <a:xfrm>
            <a:off x="12366" y="998155"/>
            <a:ext cx="9135652" cy="5858014"/>
          </a:xfrm>
          <a:prstGeom prst="rect">
            <a:avLst/>
          </a:prstGeom>
          <a:solidFill>
            <a:schemeClr val="bg1"/>
          </a:solidFill>
        </p:spPr>
        <p:txBody>
          <a:bodyPr wrap="square" rtlCol="0">
            <a:spAutoFit/>
          </a:bodyPr>
          <a:lstStyle/>
          <a:p>
            <a:pPr>
              <a:lnSpc>
                <a:spcPct val="150000"/>
              </a:lnSpc>
            </a:pPr>
            <a:r>
              <a:rPr lang="en-US" dirty="0">
                <a:latin typeface="Arial" panose="020B0604020202020204" pitchFamily="34" charset="0"/>
                <a:cs typeface="Arial" panose="020B0604020202020204" pitchFamily="34" charset="0"/>
              </a:rPr>
              <a:t>Suppliers are required to </a:t>
            </a:r>
            <a:r>
              <a:rPr lang="en-US" b="1" dirty="0">
                <a:solidFill>
                  <a:srgbClr val="0070C0"/>
                </a:solidFill>
                <a:latin typeface="Arial" panose="020B0604020202020204" pitchFamily="34" charset="0"/>
                <a:cs typeface="Arial" panose="020B0604020202020204" pitchFamily="34" charset="0"/>
              </a:rPr>
              <a:t>maintain sufficient buffer stock </a:t>
            </a:r>
            <a:r>
              <a:rPr lang="en-US" dirty="0">
                <a:latin typeface="Arial" panose="020B0604020202020204" pitchFamily="34" charset="0"/>
                <a:cs typeface="Arial" panose="020B0604020202020204" pitchFamily="34" charset="0"/>
              </a:rPr>
              <a:t>to meet at least two months demand for all items, aligned with the needs of participating Authorities.</a:t>
            </a:r>
          </a:p>
          <a:p>
            <a:pPr>
              <a:lnSpc>
                <a:spcPct val="150000"/>
              </a:lnSpc>
            </a:pP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Allowances for a reduced yet appropriate buffer stock will be made for the last two (2) months of the contract as agreed upon between </a:t>
            </a:r>
            <a:r>
              <a:rPr lang="en-US" dirty="0" err="1">
                <a:latin typeface="Arial" panose="020B0604020202020204" pitchFamily="34" charset="0"/>
                <a:cs typeface="Arial" panose="020B0604020202020204" pitchFamily="34" charset="0"/>
              </a:rPr>
              <a:t>NDoH</a:t>
            </a:r>
            <a:r>
              <a:rPr lang="en-US" dirty="0">
                <a:latin typeface="Arial" panose="020B0604020202020204" pitchFamily="34" charset="0"/>
                <a:cs typeface="Arial" panose="020B0604020202020204" pitchFamily="34" charset="0"/>
              </a:rPr>
              <a:t> and  the contracted supplier.</a:t>
            </a:r>
            <a:endParaRPr lang="en-GB" dirty="0">
              <a:latin typeface="Arial" panose="020B0604020202020204" pitchFamily="34" charset="0"/>
              <a:cs typeface="Arial" panose="020B0604020202020204" pitchFamily="34" charset="0"/>
            </a:endParaRPr>
          </a:p>
          <a:p>
            <a:pPr>
              <a:lnSpc>
                <a:spcPct val="150000"/>
              </a:lnSpc>
            </a:pPr>
            <a:r>
              <a:rPr lang="en-GB" dirty="0">
                <a:latin typeface="Arial" panose="020B0604020202020204" pitchFamily="34" charset="0"/>
                <a:cs typeface="Arial" panose="020B0604020202020204" pitchFamily="34" charset="0"/>
              </a:rPr>
              <a:t>Contractors must inform the National Department of Health at </a:t>
            </a:r>
            <a:r>
              <a:rPr lang="en-GB" b="1" dirty="0">
                <a:latin typeface="Arial" panose="020B0604020202020204" pitchFamily="34" charset="0"/>
                <a:cs typeface="Arial" panose="020B0604020202020204" pitchFamily="34" charset="0"/>
              </a:rPr>
              <a:t>first knowledge </a:t>
            </a:r>
            <a:r>
              <a:rPr lang="en-GB" dirty="0">
                <a:latin typeface="Arial" panose="020B0604020202020204" pitchFamily="34" charset="0"/>
                <a:cs typeface="Arial" panose="020B0604020202020204" pitchFamily="34" charset="0"/>
              </a:rPr>
              <a:t>of any circumstances that may result in interrupted supply, including but not limited to: </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regulatory action which may impact on their GMP status or that of entities on which they are reliant;</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any anticipated problems associated with the availability of active pharmaceutical ingredient (API); </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industrial action;</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challenges with manufacturing pipeline;</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any other supply challenges.</a:t>
            </a:r>
            <a:endParaRPr lang="en-US" b="1" u="sng"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07504" y="-145377"/>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Continuity of supply</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2799322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53</a:t>
            </a:fld>
            <a:r>
              <a:rPr lang="en-ZA" sz="1200" dirty="0">
                <a:latin typeface="Arial" pitchFamily="34" charset="0"/>
                <a:cs typeface="Arial" pitchFamily="34" charset="0"/>
              </a:rPr>
              <a:t> </a:t>
            </a:r>
          </a:p>
        </p:txBody>
      </p:sp>
      <p:sp>
        <p:nvSpPr>
          <p:cNvPr id="3" name="TextBox 2"/>
          <p:cNvSpPr txBox="1"/>
          <p:nvPr/>
        </p:nvSpPr>
        <p:spPr>
          <a:xfrm>
            <a:off x="68452" y="1052736"/>
            <a:ext cx="8955603" cy="4611519"/>
          </a:xfrm>
          <a:prstGeom prst="rect">
            <a:avLst/>
          </a:prstGeom>
          <a:noFill/>
        </p:spPr>
        <p:txBody>
          <a:bodyPr wrap="square" rtlCol="0">
            <a:spAutoFit/>
          </a:bodyPr>
          <a:lstStyle/>
          <a:p>
            <a:pPr marL="63500" lvl="1" algn="just">
              <a:lnSpc>
                <a:spcPct val="150000"/>
              </a:lnSpc>
            </a:pPr>
            <a:r>
              <a:rPr lang="en-GB" dirty="0">
                <a:latin typeface="Arial" panose="020B0604020202020204" pitchFamily="34" charset="0"/>
                <a:cs typeface="Arial" panose="020B0604020202020204" pitchFamily="34" charset="0"/>
              </a:rPr>
              <a:t>Contracted Suppliers </a:t>
            </a:r>
            <a:r>
              <a:rPr lang="en-GB" b="1" dirty="0">
                <a:solidFill>
                  <a:srgbClr val="0070C0"/>
                </a:solidFill>
                <a:latin typeface="Arial" panose="020B0604020202020204" pitchFamily="34" charset="0"/>
                <a:cs typeface="Arial" panose="020B0604020202020204" pitchFamily="34" charset="0"/>
              </a:rPr>
              <a:t>must direct official communication </a:t>
            </a:r>
            <a:r>
              <a:rPr lang="en-GB" dirty="0">
                <a:latin typeface="Arial" panose="020B0604020202020204" pitchFamily="34" charset="0"/>
                <a:cs typeface="Arial" panose="020B0604020202020204" pitchFamily="34" charset="0"/>
              </a:rPr>
              <a:t>relating to continuity of supply to stockalert@health.gov.za, as well as Participating Authorities;</a:t>
            </a:r>
          </a:p>
          <a:p>
            <a:pPr marL="349250" lvl="1" indent="-28575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All official communication must include detail of corrective actions taken by the contracted supplier to ensure continuity of supply.</a:t>
            </a:r>
          </a:p>
          <a:p>
            <a:pPr marL="349250" lvl="1" indent="-28575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It is the responsibility of the contracted supplier to ensure continuous availability and supply of contracted items. </a:t>
            </a:r>
          </a:p>
          <a:p>
            <a:pPr marL="349250" lvl="1" indent="-28575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If the contracted supplier is unable to supply, the contracted supplier will source alternative product of acceptable quality and up to the same quantity as required in terms of the contract. </a:t>
            </a:r>
          </a:p>
          <a:p>
            <a:pPr marL="63500" lvl="1" algn="just">
              <a:lnSpc>
                <a:spcPct val="150000"/>
              </a:lnSpc>
            </a:pPr>
            <a:endParaRPr lang="en-GB" dirty="0">
              <a:latin typeface="Arial" panose="020B0604020202020204" pitchFamily="34" charset="0"/>
              <a:cs typeface="Arial" panose="020B0604020202020204" pitchFamily="34" charset="0"/>
            </a:endParaRPr>
          </a:p>
          <a:p>
            <a:pPr marL="63500" lvl="1" algn="just">
              <a:lnSpc>
                <a:spcPct val="150000"/>
              </a:lnSpc>
            </a:pPr>
            <a:r>
              <a:rPr lang="en-GB" dirty="0">
                <a:latin typeface="Arial" panose="020B0604020202020204" pitchFamily="34" charset="0"/>
                <a:cs typeface="Arial" panose="020B0604020202020204" pitchFamily="34" charset="0"/>
              </a:rPr>
              <a:t>The substitute item will be supplied at the current price of the contracted item. </a:t>
            </a:r>
            <a:endParaRPr lang="en-GB" sz="16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89880" y="-243408"/>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Continuity of supply</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299502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5B37A2-64A7-64AB-246D-D7FFF6576228}"/>
              </a:ext>
            </a:extLst>
          </p:cNvPr>
          <p:cNvSpPr txBox="1"/>
          <p:nvPr/>
        </p:nvSpPr>
        <p:spPr>
          <a:xfrm>
            <a:off x="35496" y="188640"/>
            <a:ext cx="7632848" cy="523220"/>
          </a:xfrm>
          <a:prstGeom prst="rect">
            <a:avLst/>
          </a:prstGeom>
          <a:noFill/>
        </p:spPr>
        <p:txBody>
          <a:bodyPr wrap="square">
            <a:sp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Continuity of supply as per updated SRCC</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B43FAEBA-C750-E336-D309-96FC3625D0BA}"/>
              </a:ext>
            </a:extLst>
          </p:cNvPr>
          <p:cNvSpPr txBox="1"/>
          <p:nvPr/>
        </p:nvSpPr>
        <p:spPr>
          <a:xfrm>
            <a:off x="35496" y="1052736"/>
            <a:ext cx="9108504" cy="6222473"/>
          </a:xfrm>
          <a:prstGeom prst="rect">
            <a:avLst/>
          </a:prstGeom>
          <a:solidFill>
            <a:schemeClr val="bg1"/>
          </a:solidFill>
        </p:spPr>
        <p:txBody>
          <a:bodyPr wrap="square">
            <a:spAutoFit/>
          </a:bodyPr>
          <a:lstStyle/>
          <a:p>
            <a:pPr lvl="0" algn="just">
              <a:lnSpc>
                <a:spcPct val="150000"/>
              </a:lnSpc>
              <a:spcBef>
                <a:spcPts val="625"/>
              </a:spcBef>
              <a:spcAft>
                <a:spcPts val="600"/>
              </a:spcAft>
              <a:tabLst>
                <a:tab pos="450215" algn="l"/>
              </a:tabLst>
            </a:pPr>
            <a:r>
              <a:rPr lang="en-US" sz="1700"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Supplier Inability to Supply (Less than 6 Months):</a:t>
            </a:r>
          </a:p>
          <a:p>
            <a:pPr lvl="0" algn="just">
              <a:lnSpc>
                <a:spcPct val="150000"/>
              </a:lnSpc>
              <a:spcBef>
                <a:spcPts val="625"/>
              </a:spcBef>
              <a:spcAft>
                <a:spcPts val="600"/>
              </a:spcAft>
              <a:tabLst>
                <a:tab pos="450215" algn="l"/>
              </a:tabLst>
            </a:pPr>
            <a:r>
              <a:rPr lang="en-US" sz="1700" dirty="0">
                <a:effectLst/>
                <a:latin typeface="Arial" panose="020B0604020202020204" pitchFamily="34" charset="0"/>
                <a:ea typeface="Arial Narrow" panose="020B0606020202030204" pitchFamily="34" charset="0"/>
                <a:cs typeface="Arial" panose="020B0604020202020204" pitchFamily="34" charset="0"/>
              </a:rPr>
              <a:t>If a contracted supplier in a split/multiple award cannot supply an item for up to six months, the </a:t>
            </a:r>
            <a:r>
              <a:rPr lang="en-US" sz="1700" dirty="0" err="1">
                <a:effectLst/>
                <a:latin typeface="Arial" panose="020B0604020202020204" pitchFamily="34" charset="0"/>
                <a:ea typeface="Arial Narrow" panose="020B0606020202030204" pitchFamily="34" charset="0"/>
                <a:cs typeface="Arial" panose="020B0604020202020204" pitchFamily="34" charset="0"/>
              </a:rPr>
              <a:t>NDoH</a:t>
            </a:r>
            <a:r>
              <a:rPr lang="en-US" sz="1700" dirty="0">
                <a:effectLst/>
                <a:latin typeface="Arial" panose="020B0604020202020204" pitchFamily="34" charset="0"/>
                <a:ea typeface="Arial Narrow" panose="020B0606020202030204" pitchFamily="34" charset="0"/>
                <a:cs typeface="Arial" panose="020B0604020202020204" pitchFamily="34" charset="0"/>
              </a:rPr>
              <a:t> can reallocate volumes to another contracted supplier temporarily.</a:t>
            </a:r>
          </a:p>
          <a:p>
            <a:pPr lvl="0" algn="just">
              <a:lnSpc>
                <a:spcPct val="150000"/>
              </a:lnSpc>
              <a:spcBef>
                <a:spcPts val="625"/>
              </a:spcBef>
              <a:spcAft>
                <a:spcPts val="600"/>
              </a:spcAft>
              <a:tabLst>
                <a:tab pos="450215" algn="l"/>
              </a:tabLst>
            </a:pPr>
            <a:r>
              <a:rPr lang="en-US" sz="1700"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Supplier Inability to Supply (More than 6 Months):</a:t>
            </a:r>
          </a:p>
          <a:p>
            <a:pPr lvl="0" algn="just">
              <a:lnSpc>
                <a:spcPct val="150000"/>
              </a:lnSpc>
              <a:spcBef>
                <a:spcPts val="625"/>
              </a:spcBef>
              <a:spcAft>
                <a:spcPts val="600"/>
              </a:spcAft>
              <a:tabLst>
                <a:tab pos="450215" algn="l"/>
              </a:tabLst>
            </a:pPr>
            <a:r>
              <a:rPr lang="en-US" sz="1700" dirty="0">
                <a:effectLst/>
                <a:latin typeface="Arial" panose="020B0604020202020204" pitchFamily="34" charset="0"/>
                <a:ea typeface="Arial Narrow" panose="020B0606020202030204" pitchFamily="34" charset="0"/>
                <a:cs typeface="Arial" panose="020B0604020202020204" pitchFamily="34" charset="0"/>
              </a:rPr>
              <a:t>If a supplier cannot supply an item for more than six months, the </a:t>
            </a:r>
            <a:r>
              <a:rPr lang="en-US" sz="1700" dirty="0" err="1">
                <a:effectLst/>
                <a:latin typeface="Arial" panose="020B0604020202020204" pitchFamily="34" charset="0"/>
                <a:ea typeface="Arial Narrow" panose="020B0606020202030204" pitchFamily="34" charset="0"/>
                <a:cs typeface="Arial" panose="020B0604020202020204" pitchFamily="34" charset="0"/>
              </a:rPr>
              <a:t>NDoH</a:t>
            </a:r>
            <a:r>
              <a:rPr lang="en-US" sz="1700" dirty="0">
                <a:effectLst/>
                <a:latin typeface="Arial" panose="020B0604020202020204" pitchFamily="34" charset="0"/>
                <a:ea typeface="Arial Narrow" panose="020B0606020202030204" pitchFamily="34" charset="0"/>
                <a:cs typeface="Arial" panose="020B0604020202020204" pitchFamily="34" charset="0"/>
              </a:rPr>
              <a:t> can cancel the contract as per Section 23 of the GCC (Clause 21.2).</a:t>
            </a:r>
          </a:p>
          <a:p>
            <a:pPr lvl="0" algn="just">
              <a:lnSpc>
                <a:spcPct val="150000"/>
              </a:lnSpc>
              <a:spcBef>
                <a:spcPts val="625"/>
              </a:spcBef>
              <a:spcAft>
                <a:spcPts val="600"/>
              </a:spcAft>
              <a:tabLst>
                <a:tab pos="450215" algn="l"/>
              </a:tabLst>
            </a:pPr>
            <a:r>
              <a:rPr lang="en-US" sz="1700"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Penalties for Delays: </a:t>
            </a:r>
            <a:r>
              <a:rPr lang="en-US" sz="1700" dirty="0">
                <a:effectLst/>
                <a:latin typeface="Arial" panose="020B0604020202020204" pitchFamily="34" charset="0"/>
                <a:ea typeface="Arial Narrow" panose="020B0606020202030204" pitchFamily="34" charset="0"/>
                <a:cs typeface="Arial" panose="020B0604020202020204" pitchFamily="34" charset="0"/>
              </a:rPr>
              <a:t>Suppliers may face penalties for exceeding the contractual lead time as per Section 22 of the GCC.</a:t>
            </a:r>
          </a:p>
          <a:p>
            <a:pPr lvl="0" algn="just">
              <a:lnSpc>
                <a:spcPct val="150000"/>
              </a:lnSpc>
              <a:spcBef>
                <a:spcPts val="625"/>
              </a:spcBef>
              <a:spcAft>
                <a:spcPts val="600"/>
              </a:spcAft>
              <a:tabLst>
                <a:tab pos="450215" algn="l"/>
              </a:tabLst>
            </a:pPr>
            <a:r>
              <a:rPr lang="en-US" sz="1700"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Procurement Outside the Contract:</a:t>
            </a:r>
            <a:r>
              <a:rPr lang="en-US" sz="1700" b="1" dirty="0">
                <a:solidFill>
                  <a:srgbClr val="0070C0"/>
                </a:solidFill>
                <a:latin typeface="Arial" panose="020B0604020202020204" pitchFamily="34" charset="0"/>
                <a:ea typeface="Arial Narrow" panose="020B0606020202030204" pitchFamily="34" charset="0"/>
                <a:cs typeface="Arial" panose="020B0604020202020204" pitchFamily="34" charset="0"/>
              </a:rPr>
              <a:t> </a:t>
            </a:r>
            <a:r>
              <a:rPr lang="en-US" sz="1700" dirty="0">
                <a:effectLst/>
                <a:latin typeface="Arial" panose="020B0604020202020204" pitchFamily="34" charset="0"/>
                <a:ea typeface="Arial Narrow" panose="020B0606020202030204" pitchFamily="34" charset="0"/>
                <a:cs typeface="Arial" panose="020B0604020202020204" pitchFamily="34" charset="0"/>
              </a:rPr>
              <a:t>Participating Authorities can purchase outside the contract if the contracted item is not available within the 14-day lead time. The cost difference between the contracted supplier's item and the alternative item will be borne by the contracted supplier.</a:t>
            </a:r>
          </a:p>
          <a:p>
            <a:pPr lvl="0" algn="just">
              <a:lnSpc>
                <a:spcPct val="150000"/>
              </a:lnSpc>
              <a:spcBef>
                <a:spcPts val="625"/>
              </a:spcBef>
              <a:spcAft>
                <a:spcPts val="600"/>
              </a:spcAft>
              <a:tabLst>
                <a:tab pos="450215" algn="l"/>
              </a:tabLst>
            </a:pPr>
            <a:endParaRPr lang="en-ZA" sz="17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475942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55</a:t>
            </a:fld>
            <a:r>
              <a:rPr lang="en-ZA" sz="1200" dirty="0">
                <a:latin typeface="Arial" pitchFamily="34" charset="0"/>
                <a:cs typeface="Arial" pitchFamily="34" charset="0"/>
              </a:rPr>
              <a:t> </a:t>
            </a:r>
          </a:p>
        </p:txBody>
      </p:sp>
      <p:sp>
        <p:nvSpPr>
          <p:cNvPr id="3" name="TextBox 2"/>
          <p:cNvSpPr txBox="1"/>
          <p:nvPr/>
        </p:nvSpPr>
        <p:spPr>
          <a:xfrm>
            <a:off x="-189" y="1124744"/>
            <a:ext cx="9144189" cy="5858014"/>
          </a:xfrm>
          <a:prstGeom prst="rect">
            <a:avLst/>
          </a:prstGeom>
          <a:solidFill>
            <a:schemeClr val="bg1"/>
          </a:solidFill>
        </p:spPr>
        <p:txBody>
          <a:bodyPr wrap="square" rtlCol="0">
            <a:spAutoFit/>
          </a:bodyPr>
          <a:lstStyle/>
          <a:p>
            <a:pPr marL="342900" indent="-342900">
              <a:lnSpc>
                <a:spcPct val="150000"/>
              </a:lnSpc>
              <a:buFont typeface="Arial" panose="020B0604020202020204" pitchFamily="34" charset="0"/>
              <a:buChar char="•"/>
            </a:pPr>
            <a:r>
              <a:rPr lang="en-GB" dirty="0">
                <a:latin typeface="Arial" pitchFamily="34" charset="0"/>
                <a:cs typeface="Arial" pitchFamily="34" charset="0"/>
              </a:rPr>
              <a:t>Unless MCC or SAHPRA, has approved a shorter shelf life, products must have a shelf-life of at least </a:t>
            </a:r>
            <a:r>
              <a:rPr lang="en-GB" b="1" u="sng" dirty="0">
                <a:solidFill>
                  <a:srgbClr val="0070C0"/>
                </a:solidFill>
                <a:latin typeface="Arial" pitchFamily="34" charset="0"/>
                <a:cs typeface="Arial" pitchFamily="34" charset="0"/>
              </a:rPr>
              <a:t>12</a:t>
            </a:r>
            <a:r>
              <a:rPr lang="en-GB" u="sng" dirty="0">
                <a:solidFill>
                  <a:srgbClr val="0070C0"/>
                </a:solidFill>
                <a:latin typeface="Arial" pitchFamily="34" charset="0"/>
                <a:cs typeface="Arial" pitchFamily="34" charset="0"/>
              </a:rPr>
              <a:t> </a:t>
            </a:r>
            <a:r>
              <a:rPr lang="en-GB" dirty="0">
                <a:latin typeface="Arial" pitchFamily="34" charset="0"/>
                <a:cs typeface="Arial" pitchFamily="34" charset="0"/>
              </a:rPr>
              <a:t>months upon delivery.</a:t>
            </a:r>
            <a:endParaRPr lang="en-US" dirty="0">
              <a:latin typeface="Arial" pitchFamily="34" charset="0"/>
              <a:cs typeface="Arial" pitchFamily="34" charset="0"/>
            </a:endParaRPr>
          </a:p>
          <a:p>
            <a:pPr marL="342900" lvl="1" indent="-342900">
              <a:lnSpc>
                <a:spcPct val="150000"/>
              </a:lnSpc>
              <a:buFont typeface="Arial" panose="020B0604020202020204" pitchFamily="34" charset="0"/>
              <a:buChar char="•"/>
            </a:pPr>
            <a:r>
              <a:rPr lang="en-ZA" dirty="0">
                <a:latin typeface="Arial" pitchFamily="34" charset="0"/>
                <a:cs typeface="Arial" pitchFamily="34" charset="0"/>
              </a:rPr>
              <a:t>Contracted suppliers may apply in writing to PAs to supply a product with a shorter shelf life provided that: </a:t>
            </a:r>
          </a:p>
          <a:p>
            <a:pPr marL="908050" lvl="1" indent="-273050">
              <a:lnSpc>
                <a:spcPct val="150000"/>
              </a:lnSpc>
              <a:buFont typeface="Arial" pitchFamily="34" charset="0"/>
              <a:buChar char="•"/>
            </a:pPr>
            <a:r>
              <a:rPr lang="en-ZA" dirty="0">
                <a:latin typeface="Arial" pitchFamily="34" charset="0"/>
                <a:cs typeface="Arial" pitchFamily="34" charset="0"/>
              </a:rPr>
              <a:t>Applications are accompanied by an undertaking that such short-dated products will be unconditionally replaced or credited before or after expiry; </a:t>
            </a:r>
            <a:r>
              <a:rPr lang="en-ZA" b="1" dirty="0">
                <a:latin typeface="Arial" pitchFamily="34" charset="0"/>
                <a:cs typeface="Arial" pitchFamily="34" charset="0"/>
              </a:rPr>
              <a:t>and</a:t>
            </a:r>
            <a:r>
              <a:rPr lang="en-ZA" dirty="0">
                <a:latin typeface="Arial" pitchFamily="34" charset="0"/>
                <a:cs typeface="Arial" pitchFamily="34" charset="0"/>
              </a:rPr>
              <a:t> </a:t>
            </a:r>
          </a:p>
          <a:p>
            <a:pPr marL="908050" lvl="1" indent="-273050">
              <a:lnSpc>
                <a:spcPct val="150000"/>
              </a:lnSpc>
              <a:buFont typeface="Arial" pitchFamily="34" charset="0"/>
              <a:buChar char="•"/>
            </a:pPr>
            <a:r>
              <a:rPr lang="en-ZA" dirty="0">
                <a:latin typeface="Arial" pitchFamily="34" charset="0"/>
                <a:cs typeface="Arial" pitchFamily="34" charset="0"/>
              </a:rPr>
              <a:t>applications are approved before execution of orders; </a:t>
            </a:r>
            <a:r>
              <a:rPr lang="en-ZA" b="1" dirty="0">
                <a:latin typeface="Arial" pitchFamily="34" charset="0"/>
                <a:cs typeface="Arial" pitchFamily="34" charset="0"/>
              </a:rPr>
              <a:t>and</a:t>
            </a:r>
            <a:endParaRPr lang="en-ZA" dirty="0">
              <a:latin typeface="Arial" pitchFamily="34" charset="0"/>
              <a:cs typeface="Arial" pitchFamily="34" charset="0"/>
            </a:endParaRPr>
          </a:p>
          <a:p>
            <a:pPr marL="908050" lvl="1" indent="-273050">
              <a:lnSpc>
                <a:spcPct val="150000"/>
              </a:lnSpc>
              <a:buFont typeface="Arial" pitchFamily="34" charset="0"/>
              <a:buChar char="•"/>
            </a:pPr>
            <a:r>
              <a:rPr lang="en-ZA" dirty="0">
                <a:latin typeface="Arial" pitchFamily="34" charset="0"/>
                <a:cs typeface="Arial" pitchFamily="34" charset="0"/>
              </a:rPr>
              <a:t>upon notification of remaining expired stock such products will be collected by the supplier at their own cost; </a:t>
            </a:r>
            <a:r>
              <a:rPr lang="en-ZA" b="1" dirty="0">
                <a:latin typeface="Arial" pitchFamily="34" charset="0"/>
                <a:cs typeface="Arial" pitchFamily="34" charset="0"/>
              </a:rPr>
              <a:t>and</a:t>
            </a:r>
            <a:endParaRPr lang="en-ZA" dirty="0">
              <a:latin typeface="Arial" pitchFamily="34" charset="0"/>
              <a:cs typeface="Arial" pitchFamily="34" charset="0"/>
            </a:endParaRPr>
          </a:p>
          <a:p>
            <a:pPr marL="908050" lvl="1" indent="-273050">
              <a:lnSpc>
                <a:spcPct val="150000"/>
              </a:lnSpc>
              <a:buFont typeface="Arial" pitchFamily="34" charset="0"/>
              <a:buChar char="•"/>
            </a:pPr>
            <a:r>
              <a:rPr lang="en-ZA" dirty="0">
                <a:latin typeface="Arial" pitchFamily="34" charset="0"/>
                <a:cs typeface="Arial" pitchFamily="34" charset="0"/>
              </a:rPr>
              <a:t>failure to collect the products within 30 days after written notification to the supplier will result in the disposal of the product by the PA for the account of the supplier.</a:t>
            </a:r>
          </a:p>
          <a:p>
            <a:pPr marL="450850" lvl="2" indent="-273050">
              <a:lnSpc>
                <a:spcPct val="150000"/>
              </a:lnSpc>
              <a:buFont typeface="Arial" pitchFamily="34" charset="0"/>
              <a:buChar char="•"/>
            </a:pPr>
            <a:r>
              <a:rPr lang="en-ZA" dirty="0">
                <a:latin typeface="Arial" pitchFamily="34" charset="0"/>
                <a:cs typeface="Arial" pitchFamily="34" charset="0"/>
              </a:rPr>
              <a:t>Any PA may, </a:t>
            </a:r>
            <a:r>
              <a:rPr lang="en-ZA" b="1" u="sng" dirty="0">
                <a:solidFill>
                  <a:srgbClr val="0070C0"/>
                </a:solidFill>
                <a:latin typeface="Arial" pitchFamily="34" charset="0"/>
                <a:cs typeface="Arial" pitchFamily="34" charset="0"/>
              </a:rPr>
              <a:t>without prejudice</a:t>
            </a:r>
            <a:r>
              <a:rPr lang="en-ZA" dirty="0">
                <a:latin typeface="Arial" pitchFamily="34" charset="0"/>
                <a:cs typeface="Arial" pitchFamily="34" charset="0"/>
              </a:rPr>
              <a:t>, decline to accept product with a shelf-life of less than 12 months.</a:t>
            </a:r>
          </a:p>
        </p:txBody>
      </p:sp>
      <p:sp>
        <p:nvSpPr>
          <p:cNvPr id="4" name="Rectangle 2"/>
          <p:cNvSpPr txBox="1">
            <a:spLocks noChangeArrowheads="1"/>
          </p:cNvSpPr>
          <p:nvPr/>
        </p:nvSpPr>
        <p:spPr>
          <a:xfrm>
            <a:off x="107504" y="-171400"/>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Shelf life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2407198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56</a:t>
            </a:fld>
            <a:r>
              <a:rPr lang="en-ZA" sz="1200" dirty="0">
                <a:latin typeface="Arial" pitchFamily="34" charset="0"/>
                <a:cs typeface="Arial" pitchFamily="34" charset="0"/>
              </a:rPr>
              <a:t> </a:t>
            </a:r>
          </a:p>
        </p:txBody>
      </p:sp>
      <p:sp>
        <p:nvSpPr>
          <p:cNvPr id="3" name="TextBox 2"/>
          <p:cNvSpPr txBox="1"/>
          <p:nvPr/>
        </p:nvSpPr>
        <p:spPr>
          <a:xfrm>
            <a:off x="0" y="894790"/>
            <a:ext cx="9144000" cy="5930085"/>
          </a:xfrm>
          <a:prstGeom prst="rect">
            <a:avLst/>
          </a:prstGeom>
          <a:solidFill>
            <a:schemeClr val="bg1"/>
          </a:solidFill>
        </p:spPr>
        <p:txBody>
          <a:bodyPr wrap="square" rtlCol="0">
            <a:spAutoFit/>
          </a:bodyPr>
          <a:lstStyle/>
          <a:p>
            <a:pPr marL="0" lvl="1">
              <a:lnSpc>
                <a:spcPct val="150000"/>
              </a:lnSpc>
              <a:defRPr/>
            </a:pPr>
            <a:r>
              <a:rPr lang="en-US" sz="1700" b="1" dirty="0">
                <a:solidFill>
                  <a:srgbClr val="0070C0"/>
                </a:solidFill>
                <a:latin typeface="Arial" pitchFamily="34" charset="0"/>
                <a:cs typeface="Arial" pitchFamily="34" charset="0"/>
              </a:rPr>
              <a:t>Bid Response Document - </a:t>
            </a:r>
            <a:r>
              <a:rPr lang="en-ZA" sz="1700" u="sng" dirty="0">
                <a:solidFill>
                  <a:srgbClr val="0070C0"/>
                </a:solidFill>
                <a:latin typeface="Arial" pitchFamily="34" charset="0"/>
                <a:cs typeface="Arial" pitchFamily="34" charset="0"/>
              </a:rPr>
              <a:t>Adobe Reader 9 or later must be used.  </a:t>
            </a:r>
          </a:p>
          <a:p>
            <a:pPr marL="265113" lvl="1" indent="-265113">
              <a:lnSpc>
                <a:spcPct val="150000"/>
              </a:lnSpc>
              <a:buFont typeface="Wingdings" pitchFamily="2" charset="2"/>
              <a:buChar char="v"/>
              <a:defRPr/>
            </a:pPr>
            <a:r>
              <a:rPr lang="en-ZA" sz="1700" dirty="0">
                <a:latin typeface="Arial" pitchFamily="34" charset="0"/>
                <a:cs typeface="Arial" pitchFamily="34" charset="0"/>
              </a:rPr>
              <a:t>This is available as a free download. </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If you have difficulty in downloading / opening or saving documents, first try opening the document online then saving from there to your computer.  Add your company name to filename</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Only start completing the document when downloaded and saved. Highlight existing fields to avoid missing any fields</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If your Adobe does not allow to complete electronically, complete the document by hand, using black ink.</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Fields can be corrected by overtyping – note that some fields could be “prefilled” from a previous entry</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Complete all fields, print and save, confirm correct, then complete any remaining empty fields, then sign and scan.</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Ensure that all fields in the final electronic copy correspond with the </a:t>
            </a:r>
            <a:r>
              <a:rPr lang="en-ZA" sz="1700" u="sng" dirty="0">
                <a:solidFill>
                  <a:srgbClr val="0070C0"/>
                </a:solidFill>
                <a:latin typeface="Arial" pitchFamily="34" charset="0"/>
                <a:cs typeface="Arial" pitchFamily="34" charset="0"/>
              </a:rPr>
              <a:t>final printed copy (as latter is the legal bid)</a:t>
            </a:r>
          </a:p>
        </p:txBody>
      </p:sp>
      <p:sp>
        <p:nvSpPr>
          <p:cNvPr id="4" name="Rectangle 2"/>
          <p:cNvSpPr txBox="1">
            <a:spLocks noChangeArrowheads="1"/>
          </p:cNvSpPr>
          <p:nvPr/>
        </p:nvSpPr>
        <p:spPr>
          <a:xfrm>
            <a:off x="9625" y="-243408"/>
            <a:ext cx="7056784" cy="990600"/>
          </a:xfrm>
          <a:prstGeom prst="rect">
            <a:avLst/>
          </a:prstGeom>
        </p:spPr>
        <p:txBody>
          <a:bodyPr tIns="45720" rIns="91440" bIns="45720" anchor="b">
            <a:normAutofit/>
          </a:bodyPr>
          <a:lstStyle/>
          <a:p>
            <a:r>
              <a:rPr lang="en-ZA" sz="2400" dirty="0">
                <a:solidFill>
                  <a:schemeClr val="bg1"/>
                </a:solidFill>
                <a:latin typeface="Arial" pitchFamily="34" charset="0"/>
                <a:cs typeface="Arial" pitchFamily="34" charset="0"/>
              </a:rPr>
              <a:t>Tips for Completing the Bid Document</a:t>
            </a:r>
          </a:p>
        </p:txBody>
      </p:sp>
    </p:spTree>
    <p:extLst>
      <p:ext uri="{BB962C8B-B14F-4D97-AF65-F5344CB8AC3E}">
        <p14:creationId xmlns:p14="http://schemas.microsoft.com/office/powerpoint/2010/main" val="11052937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57</a:t>
            </a:fld>
            <a:r>
              <a:rPr lang="en-ZA" sz="1200" dirty="0">
                <a:latin typeface="Arial" pitchFamily="34" charset="0"/>
                <a:cs typeface="Arial" pitchFamily="34" charset="0"/>
              </a:rPr>
              <a:t> </a:t>
            </a:r>
          </a:p>
        </p:txBody>
      </p:sp>
      <p:sp>
        <p:nvSpPr>
          <p:cNvPr id="3" name="TextBox 2"/>
          <p:cNvSpPr txBox="1"/>
          <p:nvPr/>
        </p:nvSpPr>
        <p:spPr>
          <a:xfrm>
            <a:off x="107504" y="1124744"/>
            <a:ext cx="8802688" cy="3780522"/>
          </a:xfrm>
          <a:prstGeom prst="rect">
            <a:avLst/>
          </a:prstGeom>
          <a:noFill/>
        </p:spPr>
        <p:txBody>
          <a:bodyPr wrap="square" rtlCol="0">
            <a:spAutoFit/>
          </a:bodyPr>
          <a:lstStyle/>
          <a:p>
            <a:pPr marL="0" lvl="1">
              <a:lnSpc>
                <a:spcPct val="150000"/>
              </a:lnSpc>
              <a:defRPr/>
            </a:pPr>
            <a:r>
              <a:rPr lang="en-US" b="1" dirty="0">
                <a:solidFill>
                  <a:srgbClr val="0070C0"/>
                </a:solidFill>
                <a:latin typeface="Arial" pitchFamily="34" charset="0"/>
                <a:cs typeface="Arial" pitchFamily="34" charset="0"/>
              </a:rPr>
              <a:t>Excel Document</a:t>
            </a:r>
          </a:p>
          <a:p>
            <a:pPr marL="0" lvl="1">
              <a:lnSpc>
                <a:spcPct val="150000"/>
              </a:lnSpc>
              <a:defRPr/>
            </a:pPr>
            <a:r>
              <a:rPr lang="en-ZA" dirty="0">
                <a:latin typeface="Arial" pitchFamily="34" charset="0"/>
                <a:cs typeface="Arial" pitchFamily="34" charset="0"/>
              </a:rPr>
              <a:t>Use Ms Excel®  2007 or later</a:t>
            </a:r>
          </a:p>
          <a:p>
            <a:pPr marL="285750" indent="-285750">
              <a:lnSpc>
                <a:spcPct val="150000"/>
              </a:lnSpc>
              <a:buFont typeface="Arial" panose="020B0604020202020204" pitchFamily="34" charset="0"/>
              <a:buChar char="•"/>
            </a:pPr>
            <a:r>
              <a:rPr lang="en-ZA" dirty="0">
                <a:latin typeface="Arial" pitchFamily="34" charset="0"/>
                <a:cs typeface="Arial" pitchFamily="34" charset="0"/>
              </a:rPr>
              <a:t>Complete ALL response fields in Excel for items on which bids are submitted</a:t>
            </a:r>
          </a:p>
          <a:p>
            <a:pPr marL="285750" indent="-285750">
              <a:lnSpc>
                <a:spcPct val="150000"/>
              </a:lnSpc>
              <a:buFont typeface="Arial" panose="020B0604020202020204" pitchFamily="34" charset="0"/>
              <a:buChar char="•"/>
            </a:pPr>
            <a:r>
              <a:rPr lang="en-ZA" dirty="0">
                <a:latin typeface="Arial" pitchFamily="34" charset="0"/>
                <a:cs typeface="Arial" pitchFamily="34" charset="0"/>
              </a:rPr>
              <a:t>Note carefully what unit is asked for: the estimates are expressed in these units</a:t>
            </a:r>
          </a:p>
          <a:p>
            <a:pPr marL="285750" indent="-285750">
              <a:lnSpc>
                <a:spcPct val="150000"/>
              </a:lnSpc>
              <a:buFont typeface="Arial" panose="020B0604020202020204" pitchFamily="34" charset="0"/>
              <a:buChar char="•"/>
            </a:pPr>
            <a:r>
              <a:rPr lang="en-ZA" dirty="0">
                <a:latin typeface="Arial" pitchFamily="34" charset="0"/>
                <a:cs typeface="Arial" pitchFamily="34" charset="0"/>
              </a:rPr>
              <a:t>Submit price according to this unit Certain fields are restricted to numbers only to avoid you entering spaces, commas or letters </a:t>
            </a:r>
            <a:r>
              <a:rPr lang="en-ZA" b="1" dirty="0">
                <a:solidFill>
                  <a:srgbClr val="0070C0"/>
                </a:solidFill>
                <a:latin typeface="Arial" pitchFamily="34" charset="0"/>
                <a:cs typeface="Arial" pitchFamily="34" charset="0"/>
              </a:rPr>
              <a:t>DO NOT </a:t>
            </a:r>
            <a:r>
              <a:rPr lang="en-ZA" dirty="0">
                <a:latin typeface="Arial" pitchFamily="34" charset="0"/>
                <a:cs typeface="Arial" pitchFamily="34" charset="0"/>
              </a:rPr>
              <a:t>make any changes to item numbers, item specifications or estimates or add / duplicate columns</a:t>
            </a:r>
          </a:p>
          <a:p>
            <a:pPr marL="285750" indent="-285750">
              <a:lnSpc>
                <a:spcPct val="150000"/>
              </a:lnSpc>
              <a:buFont typeface="Arial" panose="020B0604020202020204" pitchFamily="34" charset="0"/>
              <a:buChar char="•"/>
            </a:pPr>
            <a:r>
              <a:rPr lang="en-ZA" dirty="0">
                <a:latin typeface="Arial" pitchFamily="34" charset="0"/>
                <a:cs typeface="Arial" pitchFamily="34" charset="0"/>
              </a:rPr>
              <a:t>If you want to make additional offer on the same product, submit another Bid Response Document for that item – clearly naming it </a:t>
            </a:r>
            <a:r>
              <a:rPr lang="en-ZA" dirty="0" err="1">
                <a:latin typeface="Arial" pitchFamily="34" charset="0"/>
                <a:cs typeface="Arial" pitchFamily="34" charset="0"/>
              </a:rPr>
              <a:t>Alt_offer</a:t>
            </a:r>
            <a:r>
              <a:rPr lang="en-ZA" dirty="0">
                <a:latin typeface="Arial" pitchFamily="34" charset="0"/>
                <a:cs typeface="Arial" pitchFamily="34" charset="0"/>
              </a:rPr>
              <a:t>(s)</a:t>
            </a:r>
          </a:p>
        </p:txBody>
      </p:sp>
      <p:sp>
        <p:nvSpPr>
          <p:cNvPr id="4" name="Rectangle 2"/>
          <p:cNvSpPr txBox="1">
            <a:spLocks noChangeArrowheads="1"/>
          </p:cNvSpPr>
          <p:nvPr/>
        </p:nvSpPr>
        <p:spPr>
          <a:xfrm>
            <a:off x="107504" y="-107311"/>
            <a:ext cx="7344816" cy="990600"/>
          </a:xfrm>
          <a:prstGeom prst="rect">
            <a:avLst/>
          </a:prstGeom>
        </p:spPr>
        <p:txBody>
          <a:bodyPr tIns="45720" rIns="91440" bIns="45720" anchor="b">
            <a:normAutofit/>
          </a:bodyPr>
          <a:lstStyle/>
          <a:p>
            <a:r>
              <a:rPr lang="en-ZA" sz="2400" dirty="0">
                <a:solidFill>
                  <a:schemeClr val="bg1"/>
                </a:solidFill>
                <a:latin typeface="Arial" pitchFamily="34" charset="0"/>
                <a:cs typeface="Arial" pitchFamily="34" charset="0"/>
              </a:rPr>
              <a:t>Tips for Completing the Bid Document</a:t>
            </a:r>
          </a:p>
        </p:txBody>
      </p:sp>
    </p:spTree>
    <p:extLst>
      <p:ext uri="{BB962C8B-B14F-4D97-AF65-F5344CB8AC3E}">
        <p14:creationId xmlns:p14="http://schemas.microsoft.com/office/powerpoint/2010/main" val="31786696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58</a:t>
            </a:fld>
            <a:r>
              <a:rPr lang="en-ZA" sz="1200" dirty="0">
                <a:latin typeface="Arial" pitchFamily="34" charset="0"/>
                <a:cs typeface="Arial" pitchFamily="34" charset="0"/>
              </a:rPr>
              <a:t> </a:t>
            </a:r>
          </a:p>
        </p:txBody>
      </p:sp>
      <p:sp>
        <p:nvSpPr>
          <p:cNvPr id="3" name="TextBox 2"/>
          <p:cNvSpPr txBox="1"/>
          <p:nvPr/>
        </p:nvSpPr>
        <p:spPr>
          <a:xfrm>
            <a:off x="107504" y="916945"/>
            <a:ext cx="8928992" cy="5581015"/>
          </a:xfrm>
          <a:prstGeom prst="rect">
            <a:avLst/>
          </a:prstGeom>
          <a:noFill/>
        </p:spPr>
        <p:txBody>
          <a:bodyPr wrap="square" rtlCol="0">
            <a:spAutoFit/>
          </a:bodyPr>
          <a:lstStyle/>
          <a:p>
            <a:pPr marL="0" lvl="1">
              <a:lnSpc>
                <a:spcPct val="150000"/>
              </a:lnSpc>
              <a:defRPr/>
            </a:pPr>
            <a:r>
              <a:rPr lang="en-US" b="1" dirty="0">
                <a:solidFill>
                  <a:srgbClr val="0070C0"/>
                </a:solidFill>
                <a:latin typeface="Arial" pitchFamily="34" charset="0"/>
                <a:cs typeface="Arial" pitchFamily="34" charset="0"/>
              </a:rPr>
              <a:t>Finalizing bid document</a:t>
            </a:r>
          </a:p>
          <a:p>
            <a:pPr>
              <a:lnSpc>
                <a:spcPct val="150000"/>
              </a:lnSpc>
            </a:pPr>
            <a:r>
              <a:rPr lang="en-ZA" dirty="0">
                <a:latin typeface="Arial" pitchFamily="34" charset="0"/>
                <a:cs typeface="Arial" pitchFamily="34" charset="0"/>
              </a:rPr>
              <a:t>Double-check :</a:t>
            </a:r>
          </a:p>
          <a:p>
            <a:pPr marL="285750" indent="-285750">
              <a:lnSpc>
                <a:spcPct val="150000"/>
              </a:lnSpc>
              <a:buFont typeface="Arial" panose="020B0604020202020204" pitchFamily="34" charset="0"/>
              <a:buChar char="•"/>
            </a:pPr>
            <a:r>
              <a:rPr lang="en-ZA" dirty="0">
                <a:latin typeface="Arial" pitchFamily="34" charset="0"/>
                <a:cs typeface="Arial" pitchFamily="34" charset="0"/>
              </a:rPr>
              <a:t>Accuracy and completeness of the completed document.</a:t>
            </a:r>
          </a:p>
          <a:p>
            <a:pPr marL="285750" indent="-285750">
              <a:lnSpc>
                <a:spcPct val="150000"/>
              </a:lnSpc>
              <a:buFont typeface="Arial" panose="020B0604020202020204" pitchFamily="34" charset="0"/>
              <a:buChar char="•"/>
            </a:pPr>
            <a:r>
              <a:rPr lang="en-ZA" dirty="0">
                <a:latin typeface="Arial" pitchFamily="34" charset="0"/>
                <a:cs typeface="Arial" pitchFamily="34" charset="0"/>
              </a:rPr>
              <a:t>All bid prices are for the correct unit and are VAT-inclusive.</a:t>
            </a:r>
          </a:p>
          <a:p>
            <a:pPr>
              <a:lnSpc>
                <a:spcPct val="150000"/>
              </a:lnSpc>
            </a:pPr>
            <a:r>
              <a:rPr lang="en-ZA" b="1" dirty="0">
                <a:solidFill>
                  <a:srgbClr val="0070C0"/>
                </a:solidFill>
                <a:latin typeface="Arial" pitchFamily="34" charset="0"/>
                <a:cs typeface="Arial" pitchFamily="34" charset="0"/>
              </a:rPr>
              <a:t>Print out the BRD </a:t>
            </a:r>
          </a:p>
          <a:p>
            <a:pPr marL="285750" indent="-285750">
              <a:lnSpc>
                <a:spcPct val="150000"/>
              </a:lnSpc>
              <a:buFont typeface="Arial" panose="020B0604020202020204" pitchFamily="34" charset="0"/>
              <a:buChar char="•"/>
            </a:pPr>
            <a:r>
              <a:rPr lang="en-ZA" dirty="0">
                <a:latin typeface="Arial" pitchFamily="34" charset="0"/>
                <a:cs typeface="Arial" pitchFamily="34" charset="0"/>
              </a:rPr>
              <a:t>Compare the printed BRD with the electronic version (Ensure that all items are printed - printed version is the legal copy)</a:t>
            </a:r>
          </a:p>
          <a:p>
            <a:pPr marL="285750" indent="-285750">
              <a:lnSpc>
                <a:spcPct val="150000"/>
              </a:lnSpc>
              <a:buFont typeface="Arial" panose="020B0604020202020204" pitchFamily="34" charset="0"/>
              <a:buChar char="•"/>
            </a:pPr>
            <a:r>
              <a:rPr lang="en-ZA" dirty="0">
                <a:latin typeface="Arial" pitchFamily="34" charset="0"/>
                <a:cs typeface="Arial" pitchFamily="34" charset="0"/>
              </a:rPr>
              <a:t>Sign every page of hard copy</a:t>
            </a:r>
          </a:p>
          <a:p>
            <a:pPr>
              <a:lnSpc>
                <a:spcPct val="150000"/>
              </a:lnSpc>
            </a:pPr>
            <a:r>
              <a:rPr lang="en-ZA" b="1" dirty="0">
                <a:solidFill>
                  <a:srgbClr val="0070C0"/>
                </a:solidFill>
                <a:latin typeface="Arial" pitchFamily="34" charset="0"/>
                <a:cs typeface="Arial" pitchFamily="34" charset="0"/>
              </a:rPr>
              <a:t>Save and submit </a:t>
            </a:r>
            <a:r>
              <a:rPr lang="en-ZA" dirty="0">
                <a:latin typeface="Arial" pitchFamily="34" charset="0"/>
                <a:cs typeface="Arial" pitchFamily="34" charset="0"/>
              </a:rPr>
              <a:t>electronic completed BRD in Excel on a USB as </a:t>
            </a:r>
            <a:r>
              <a:rPr lang="en-ZA" b="1" dirty="0">
                <a:latin typeface="Arial" pitchFamily="34" charset="0"/>
                <a:cs typeface="Arial" pitchFamily="34" charset="0"/>
              </a:rPr>
              <a:t>Set 3</a:t>
            </a:r>
            <a:r>
              <a:rPr lang="en-ZA" dirty="0">
                <a:latin typeface="Arial" pitchFamily="34" charset="0"/>
                <a:cs typeface="Arial" pitchFamily="34" charset="0"/>
              </a:rPr>
              <a:t>, and also; </a:t>
            </a:r>
          </a:p>
          <a:p>
            <a:pPr>
              <a:lnSpc>
                <a:spcPct val="150000"/>
              </a:lnSpc>
            </a:pPr>
            <a:r>
              <a:rPr lang="en-ZA" dirty="0">
                <a:latin typeface="Arial" pitchFamily="34" charset="0"/>
                <a:cs typeface="Arial" pitchFamily="34" charset="0"/>
              </a:rPr>
              <a:t>Save and submit a PDF copy of the signed BRD on the </a:t>
            </a:r>
            <a:r>
              <a:rPr lang="en-US" dirty="0">
                <a:effectLst/>
                <a:latin typeface="Arial" panose="020B0604020202020204" pitchFamily="34" charset="0"/>
                <a:ea typeface="Arial Narrow" panose="020B0606020202030204" pitchFamily="34" charset="0"/>
              </a:rPr>
              <a:t>USB as </a:t>
            </a:r>
            <a:r>
              <a:rPr lang="en-US" b="1" dirty="0">
                <a:effectLst/>
                <a:latin typeface="Arial" panose="020B0604020202020204" pitchFamily="34" charset="0"/>
                <a:ea typeface="Arial Narrow" panose="020B0606020202030204" pitchFamily="34" charset="0"/>
              </a:rPr>
              <a:t>Set 2</a:t>
            </a:r>
            <a:r>
              <a:rPr lang="en-US" dirty="0">
                <a:effectLst/>
                <a:latin typeface="Arial" panose="020B0604020202020204" pitchFamily="34" charset="0"/>
                <a:ea typeface="Arial Narrow" panose="020B0606020202030204" pitchFamily="34" charset="0"/>
              </a:rPr>
              <a:t>.</a:t>
            </a:r>
            <a:r>
              <a:rPr lang="en-ZA" b="1" dirty="0">
                <a:highlight>
                  <a:srgbClr val="FFFF00"/>
                </a:highlight>
                <a:latin typeface="Arial" pitchFamily="34" charset="0"/>
                <a:cs typeface="Arial" pitchFamily="34" charset="0"/>
              </a:rPr>
              <a:t> </a:t>
            </a:r>
          </a:p>
          <a:p>
            <a:pPr>
              <a:lnSpc>
                <a:spcPct val="150000"/>
              </a:lnSpc>
            </a:pPr>
            <a:r>
              <a:rPr lang="en-ZA" b="1" dirty="0">
                <a:solidFill>
                  <a:srgbClr val="0070C0"/>
                </a:solidFill>
                <a:latin typeface="Arial" pitchFamily="34" charset="0"/>
                <a:cs typeface="Arial" pitchFamily="34" charset="0"/>
              </a:rPr>
              <a:t>Submission of complete </a:t>
            </a:r>
            <a:r>
              <a:rPr lang="en-ZA" dirty="0">
                <a:latin typeface="Arial" pitchFamily="34" charset="0"/>
                <a:cs typeface="Arial" pitchFamily="34" charset="0"/>
              </a:rPr>
              <a:t>set at </a:t>
            </a:r>
            <a:r>
              <a:rPr lang="en-ZA" dirty="0" err="1">
                <a:latin typeface="Arial" pitchFamily="34" charset="0"/>
                <a:cs typeface="Arial" pitchFamily="34" charset="0"/>
              </a:rPr>
              <a:t>NDoH</a:t>
            </a:r>
            <a:r>
              <a:rPr lang="en-ZA" dirty="0">
                <a:latin typeface="Arial" pitchFamily="34" charset="0"/>
                <a:cs typeface="Arial" pitchFamily="34" charset="0"/>
              </a:rPr>
              <a:t> bid box (Site indicated in SBD1) </a:t>
            </a:r>
          </a:p>
          <a:p>
            <a:pPr marL="285750" indent="-285750" algn="ctr">
              <a:buFont typeface="Arial" panose="020B0604020202020204" pitchFamily="34" charset="0"/>
              <a:buChar char="•"/>
            </a:pPr>
            <a:r>
              <a:rPr lang="en-ZA" dirty="0">
                <a:latin typeface="Arial" pitchFamily="34" charset="0"/>
                <a:cs typeface="Arial" pitchFamily="34" charset="0"/>
              </a:rPr>
              <a:t>Bidders are strongly advised to complete the Bid Box Register when submitting </a:t>
            </a:r>
            <a:r>
              <a:rPr lang="en-ZA">
                <a:latin typeface="Arial" pitchFamily="34" charset="0"/>
                <a:cs typeface="Arial" pitchFamily="34" charset="0"/>
              </a:rPr>
              <a:t>their bid.</a:t>
            </a:r>
            <a:endParaRPr lang="en-ZA" dirty="0">
              <a:latin typeface="Arial" pitchFamily="34" charset="0"/>
              <a:cs typeface="Arial" pitchFamily="34" charset="0"/>
            </a:endParaRPr>
          </a:p>
          <a:p>
            <a:pPr marL="285750" indent="-285750">
              <a:lnSpc>
                <a:spcPct val="150000"/>
              </a:lnSpc>
              <a:buFont typeface="Arial" panose="020B0604020202020204" pitchFamily="34" charset="0"/>
              <a:buChar char="•"/>
            </a:pPr>
            <a:endParaRPr lang="en-ZA" dirty="0">
              <a:latin typeface="Arial" pitchFamily="34" charset="0"/>
              <a:cs typeface="Arial" pitchFamily="34" charset="0"/>
            </a:endParaRPr>
          </a:p>
        </p:txBody>
      </p:sp>
      <p:sp>
        <p:nvSpPr>
          <p:cNvPr id="4" name="Rectangle 2"/>
          <p:cNvSpPr txBox="1">
            <a:spLocks noChangeArrowheads="1"/>
          </p:cNvSpPr>
          <p:nvPr/>
        </p:nvSpPr>
        <p:spPr>
          <a:xfrm>
            <a:off x="107504" y="-243408"/>
            <a:ext cx="5562600" cy="990600"/>
          </a:xfrm>
          <a:prstGeom prst="rect">
            <a:avLst/>
          </a:prstGeom>
        </p:spPr>
        <p:txBody>
          <a:bodyPr tIns="45720" rIns="91440" bIns="45720" anchor="b">
            <a:normAutofit/>
          </a:bodyPr>
          <a:lstStyle/>
          <a:p>
            <a:r>
              <a:rPr lang="en-ZA" sz="2400" dirty="0">
                <a:solidFill>
                  <a:schemeClr val="bg1"/>
                </a:solidFill>
                <a:latin typeface="Arial" pitchFamily="34" charset="0"/>
                <a:cs typeface="Arial" pitchFamily="34" charset="0"/>
              </a:rPr>
              <a:t>Final checks</a:t>
            </a:r>
          </a:p>
        </p:txBody>
      </p:sp>
    </p:spTree>
    <p:extLst>
      <p:ext uri="{BB962C8B-B14F-4D97-AF65-F5344CB8AC3E}">
        <p14:creationId xmlns:p14="http://schemas.microsoft.com/office/powerpoint/2010/main" val="37647400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59</a:t>
            </a:fld>
            <a:r>
              <a:rPr lang="en-ZA" sz="1200" dirty="0">
                <a:latin typeface="Arial" pitchFamily="34" charset="0"/>
                <a:cs typeface="Arial" pitchFamily="34" charset="0"/>
              </a:rPr>
              <a:t> </a:t>
            </a:r>
          </a:p>
        </p:txBody>
      </p:sp>
      <p:sp>
        <p:nvSpPr>
          <p:cNvPr id="3" name="TextBox 2"/>
          <p:cNvSpPr txBox="1"/>
          <p:nvPr/>
        </p:nvSpPr>
        <p:spPr>
          <a:xfrm>
            <a:off x="0" y="13208"/>
            <a:ext cx="9143999" cy="8294578"/>
          </a:xfrm>
          <a:prstGeom prst="rect">
            <a:avLst/>
          </a:prstGeom>
          <a:solidFill>
            <a:srgbClr val="005D28"/>
          </a:solidFill>
        </p:spPr>
        <p:txBody>
          <a:bodyPr wrap="square" rtlCol="0">
            <a:spAutoFit/>
          </a:bodyPr>
          <a:lstStyle/>
          <a:p>
            <a:pPr marL="0" lvl="1">
              <a:lnSpc>
                <a:spcPct val="150000"/>
              </a:lnSpc>
              <a:defRPr/>
            </a:pPr>
            <a:r>
              <a:rPr lang="en-US" b="1" dirty="0">
                <a:solidFill>
                  <a:schemeClr val="bg1"/>
                </a:solidFill>
                <a:latin typeface="Arial" pitchFamily="34" charset="0"/>
                <a:cs typeface="Arial" pitchFamily="34" charset="0"/>
              </a:rPr>
              <a:t>Challenges found in previous tenders:</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USB either corrupt or no data saved (Ensure to check that the data is available and accessible);</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Certification of relevant documents was found to be copies and not dated (Ensure it is an original stamp from a Commissioner of Oath and dated);</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Compulsory bid documents not signed, if signed a copy was submitted (Ensure compulsory documents are signed in black wet ink in spaces provided)</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Bidders do not initial each page in black wet ink (Ensure to check the full bid documents prior to submission that all relevant initials and signatures required are present)</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Submission of 3rd Party Authorisation letters as indicated on the Medicine Registration Certificate is compulsory (Please submit the relevant Authorisation. If it deviates from the MRC kindly provide a detailed explanation for the reasons thereof)</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Submission of the MRC Variation Summary approved by SAHPRA amending changes on the MRC (MRC must be submitted to verify amendment)</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Legible electronic copy of the Package insert as part of Set 2 is a requirement</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Naming convention of the electronic files is not in accordance with Annexure A Checklist.</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Incorrect MRC Certificate supplied in bid pack.</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Licence to Manufacture omitted from bid pack. </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Capacity calculation</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Bid Response document not complete in full and accurately.</a:t>
            </a:r>
          </a:p>
          <a:p>
            <a:pPr lvl="2"/>
            <a:endParaRPr lang="en-ZA" sz="1400" dirty="0">
              <a:solidFill>
                <a:schemeClr val="bg1"/>
              </a:solidFill>
              <a:latin typeface="Arial" pitchFamily="34" charset="0"/>
              <a:cs typeface="Arial" pitchFamily="34" charset="0"/>
            </a:endParaRPr>
          </a:p>
          <a:p>
            <a:pPr lvl="2">
              <a:buFont typeface="Wingdings" pitchFamily="2" charset="2"/>
              <a:buChar char="Ø"/>
            </a:pPr>
            <a:endParaRPr lang="en-ZA" sz="2000" dirty="0">
              <a:solidFill>
                <a:schemeClr val="bg1"/>
              </a:solidFill>
              <a:latin typeface="Arial" pitchFamily="34" charset="0"/>
              <a:cs typeface="Arial" pitchFamily="34" charset="0"/>
            </a:endParaRPr>
          </a:p>
          <a:p>
            <a:pPr lvl="2">
              <a:buFont typeface="Wingdings" pitchFamily="2" charset="2"/>
              <a:buChar char="Ø"/>
            </a:pPr>
            <a:endParaRPr lang="en-ZA" sz="2000" dirty="0">
              <a:solidFill>
                <a:schemeClr val="bg1"/>
              </a:solidFill>
              <a:latin typeface="Arial" pitchFamily="34" charset="0"/>
              <a:cs typeface="Arial" pitchFamily="34" charset="0"/>
            </a:endParaRPr>
          </a:p>
          <a:p>
            <a:pPr lvl="2">
              <a:buFont typeface="Wingdings" pitchFamily="2" charset="2"/>
              <a:buChar char="Ø"/>
            </a:pPr>
            <a:endParaRPr lang="en-ZA"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191202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2786D-F85E-0147-E14A-1E36D25DF1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366194-14CC-6DAD-D230-20011F83483F}"/>
              </a:ext>
            </a:extLst>
          </p:cNvPr>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6</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7A45B860-50FF-B747-309E-AE425C3024C2}"/>
              </a:ext>
            </a:extLst>
          </p:cNvPr>
          <p:cNvSpPr txBox="1"/>
          <p:nvPr/>
        </p:nvSpPr>
        <p:spPr>
          <a:xfrm>
            <a:off x="35496" y="1138313"/>
            <a:ext cx="9108504" cy="923330"/>
          </a:xfrm>
          <a:prstGeom prst="rect">
            <a:avLst/>
          </a:prstGeom>
          <a:solidFill>
            <a:schemeClr val="bg1"/>
          </a:solidFill>
        </p:spPr>
        <p:txBody>
          <a:bodyPr wrap="square" rtlCol="0">
            <a:spAutoFit/>
          </a:bodyPr>
          <a:lstStyle/>
          <a:p>
            <a:r>
              <a:rPr lang="en-ZA" dirty="0">
                <a:latin typeface="Arial" panose="020B0604020202020204" pitchFamily="34" charset="0"/>
                <a:cs typeface="Arial" panose="020B0604020202020204" pitchFamily="34" charset="0"/>
              </a:rPr>
              <a:t>Set 3 is </a:t>
            </a:r>
            <a:r>
              <a:rPr lang="en-ZA" b="1" dirty="0">
                <a:latin typeface="Arial" panose="020B0604020202020204" pitchFamily="34" charset="0"/>
                <a:cs typeface="Arial" panose="020B0604020202020204" pitchFamily="34" charset="0"/>
              </a:rPr>
              <a:t>not a scan </a:t>
            </a:r>
            <a:r>
              <a:rPr lang="en-ZA" dirty="0">
                <a:latin typeface="Arial" panose="020B0604020202020204" pitchFamily="34" charset="0"/>
                <a:cs typeface="Arial" panose="020B0604020202020204" pitchFamily="34" charset="0"/>
              </a:rPr>
              <a:t>and includes </a:t>
            </a:r>
            <a:r>
              <a:rPr lang="en-ZA" b="1" dirty="0">
                <a:latin typeface="Arial" panose="020B0604020202020204" pitchFamily="34" charset="0"/>
                <a:cs typeface="Arial" panose="020B0604020202020204" pitchFamily="34" charset="0"/>
              </a:rPr>
              <a:t>Mandatory Excel files</a:t>
            </a:r>
          </a:p>
          <a:p>
            <a:endParaRPr lang="en-ZA" dirty="0">
              <a:latin typeface="Arial" panose="020B0604020202020204" pitchFamily="34" charset="0"/>
              <a:cs typeface="Arial" panose="020B0604020202020204" pitchFamily="34" charset="0"/>
            </a:endParaRPr>
          </a:p>
          <a:p>
            <a:r>
              <a:rPr lang="en-ZA" dirty="0">
                <a:latin typeface="Arial" panose="020B0604020202020204" pitchFamily="34" charset="0"/>
                <a:cs typeface="Arial" panose="020B0604020202020204" pitchFamily="34" charset="0"/>
              </a:rPr>
              <a:t>It contains the original editable electronic files.</a:t>
            </a:r>
          </a:p>
        </p:txBody>
      </p:sp>
      <p:sp>
        <p:nvSpPr>
          <p:cNvPr id="4" name="Rectangle 2">
            <a:extLst>
              <a:ext uri="{FF2B5EF4-FFF2-40B4-BE49-F238E27FC236}">
                <a16:creationId xmlns:a16="http://schemas.microsoft.com/office/drawing/2014/main" id="{E9822CE4-E973-D011-1C7F-4C30D2525AC6}"/>
              </a:ext>
            </a:extLst>
          </p:cNvPr>
          <p:cNvSpPr txBox="1">
            <a:spLocks noChangeArrowheads="1"/>
          </p:cNvSpPr>
          <p:nvPr/>
        </p:nvSpPr>
        <p:spPr>
          <a:xfrm>
            <a:off x="0" y="-162644"/>
            <a:ext cx="7092280" cy="990600"/>
          </a:xfrm>
          <a:prstGeom prst="rect">
            <a:avLst/>
          </a:prstGeom>
        </p:spPr>
        <p:txBody>
          <a:bodyPr tIns="45720" rIns="91440" bIns="45720" anchor="b">
            <a:normAutofit/>
          </a:bodyPr>
          <a:lstStyle>
            <a:defPPr>
              <a:defRPr lang="en-US"/>
            </a:defPPr>
            <a:lvl1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Arial" pitchFamily="34" charset="0"/>
                <a:cs typeface="Arial" pitchFamily="34" charset="0"/>
              </a:defRPr>
            </a:lvl1pPr>
          </a:lstStyle>
          <a:p>
            <a:r>
              <a:rPr lang="en-ZA" sz="2400" dirty="0"/>
              <a:t>Set 3 – Electronic Source Files</a:t>
            </a:r>
            <a:endParaRPr lang="en-GB" sz="2400" dirty="0"/>
          </a:p>
        </p:txBody>
      </p:sp>
      <p:sp>
        <p:nvSpPr>
          <p:cNvPr id="11" name="TextBox 10">
            <a:extLst>
              <a:ext uri="{FF2B5EF4-FFF2-40B4-BE49-F238E27FC236}">
                <a16:creationId xmlns:a16="http://schemas.microsoft.com/office/drawing/2014/main" id="{46DD4069-5037-21A0-F7CA-57CFC2276C01}"/>
              </a:ext>
            </a:extLst>
          </p:cNvPr>
          <p:cNvSpPr txBox="1"/>
          <p:nvPr/>
        </p:nvSpPr>
        <p:spPr>
          <a:xfrm>
            <a:off x="49735" y="3903263"/>
            <a:ext cx="9108504" cy="1703030"/>
          </a:xfrm>
          <a:prstGeom prst="rect">
            <a:avLst/>
          </a:prstGeom>
          <a:noFill/>
        </p:spPr>
        <p:txBody>
          <a:bodyPr wrap="square">
            <a:spAutoFit/>
          </a:bodyPr>
          <a:lstStyle/>
          <a:p>
            <a:pPr>
              <a:lnSpc>
                <a:spcPct val="150000"/>
              </a:lnSpc>
            </a:pPr>
            <a:r>
              <a:rPr lang="en-ZA" sz="1800" i="1" dirty="0">
                <a:latin typeface="Arial" panose="020B0604020202020204" pitchFamily="34" charset="0"/>
                <a:cs typeface="Arial" pitchFamily="34" charset="0"/>
              </a:rPr>
              <a:t>Set 2 and Set 3 must be included on a </a:t>
            </a:r>
            <a:r>
              <a:rPr lang="en-ZA" sz="1800" b="1" i="1" dirty="0">
                <a:latin typeface="Arial" panose="020B0604020202020204" pitchFamily="34" charset="0"/>
                <a:cs typeface="Arial" pitchFamily="34" charset="0"/>
              </a:rPr>
              <a:t>single</a:t>
            </a:r>
            <a:r>
              <a:rPr lang="en-ZA" sz="1800" i="1" dirty="0">
                <a:latin typeface="Arial" panose="020B0604020202020204" pitchFamily="34" charset="0"/>
                <a:cs typeface="Arial" pitchFamily="34" charset="0"/>
              </a:rPr>
              <a:t> </a:t>
            </a:r>
            <a:r>
              <a:rPr lang="en-US" sz="1800" i="1" dirty="0">
                <a:effectLst/>
                <a:latin typeface="Arial" panose="020B0604020202020204" pitchFamily="34" charset="0"/>
                <a:ea typeface="Arial Narrow" panose="020B0606020202030204" pitchFamily="34" charset="0"/>
                <a:cs typeface="Arial" panose="020B0604020202020204" pitchFamily="34" charset="0"/>
              </a:rPr>
              <a:t>Universal Serial Bus (</a:t>
            </a:r>
            <a:r>
              <a:rPr lang="en-US" sz="1800" b="1" i="1" dirty="0">
                <a:effectLst/>
                <a:latin typeface="Arial" panose="020B0604020202020204" pitchFamily="34" charset="0"/>
                <a:ea typeface="Arial Narrow" panose="020B0606020202030204" pitchFamily="34" charset="0"/>
                <a:cs typeface="Arial" panose="020B0604020202020204" pitchFamily="34" charset="0"/>
              </a:rPr>
              <a:t>USB</a:t>
            </a:r>
            <a:r>
              <a:rPr lang="en-US" sz="1800" i="1" dirty="0">
                <a:effectLst/>
                <a:latin typeface="Arial" panose="020B0604020202020204" pitchFamily="34" charset="0"/>
                <a:ea typeface="Arial Narrow" panose="020B0606020202030204" pitchFamily="34" charset="0"/>
                <a:cs typeface="Arial" panose="020B0604020202020204" pitchFamily="34" charset="0"/>
              </a:rPr>
              <a:t>) Flash Drive / Storage Device </a:t>
            </a:r>
            <a:r>
              <a:rPr lang="en-ZA" sz="1800" i="1" dirty="0">
                <a:latin typeface="Arial" panose="020B0604020202020204" pitchFamily="34" charset="0"/>
                <a:cs typeface="Arial" pitchFamily="34" charset="0"/>
              </a:rPr>
              <a:t>and submitted in</a:t>
            </a:r>
            <a:r>
              <a:rPr lang="en-ZA" sz="1800" b="1" i="1" dirty="0">
                <a:latin typeface="Arial" panose="020B0604020202020204" pitchFamily="34" charset="0"/>
                <a:cs typeface="Arial" pitchFamily="34" charset="0"/>
              </a:rPr>
              <a:t> a sealed</a:t>
            </a:r>
            <a:r>
              <a:rPr lang="en-ZA" sz="1800" i="1" dirty="0">
                <a:latin typeface="Arial" pitchFamily="34" charset="0"/>
                <a:cs typeface="Arial" pitchFamily="34" charset="0"/>
              </a:rPr>
              <a:t> package with Set 1. </a:t>
            </a:r>
          </a:p>
          <a:p>
            <a:pPr>
              <a:lnSpc>
                <a:spcPct val="150000"/>
              </a:lnSpc>
            </a:pPr>
            <a:r>
              <a:rPr lang="en-ZA" sz="1800" i="1" dirty="0">
                <a:latin typeface="Arial" pitchFamily="34" charset="0"/>
                <a:cs typeface="Arial" pitchFamily="34" charset="0"/>
              </a:rPr>
              <a:t>The full name and address of the bidder, including the return address of the bidder, the bid number and the closing date of the bid must be clearly indicated on the package</a:t>
            </a:r>
            <a:r>
              <a:rPr lang="en-ZA" sz="1800" dirty="0">
                <a:latin typeface="Arial" panose="020B0604020202020204" pitchFamily="34" charset="0"/>
                <a:cs typeface="Arial" pitchFamily="34" charset="0"/>
              </a:rPr>
              <a:t>. </a:t>
            </a:r>
          </a:p>
        </p:txBody>
      </p:sp>
      <p:grpSp>
        <p:nvGrpSpPr>
          <p:cNvPr id="14" name="Group 13">
            <a:extLst>
              <a:ext uri="{FF2B5EF4-FFF2-40B4-BE49-F238E27FC236}">
                <a16:creationId xmlns:a16="http://schemas.microsoft.com/office/drawing/2014/main" id="{E7228A08-1964-FA34-C594-8CD0B7D6BE73}"/>
              </a:ext>
            </a:extLst>
          </p:cNvPr>
          <p:cNvGrpSpPr/>
          <p:nvPr/>
        </p:nvGrpSpPr>
        <p:grpSpPr>
          <a:xfrm>
            <a:off x="140527" y="2345051"/>
            <a:ext cx="8607938" cy="1339469"/>
            <a:chOff x="314966" y="2348924"/>
            <a:chExt cx="8249595" cy="1339469"/>
          </a:xfrm>
        </p:grpSpPr>
        <p:sp>
          <p:nvSpPr>
            <p:cNvPr id="6" name="TextBox 5">
              <a:extLst>
                <a:ext uri="{FF2B5EF4-FFF2-40B4-BE49-F238E27FC236}">
                  <a16:creationId xmlns:a16="http://schemas.microsoft.com/office/drawing/2014/main" id="{3FB75CEA-55FB-A199-02CC-60D0940021FD}"/>
                </a:ext>
              </a:extLst>
            </p:cNvPr>
            <p:cNvSpPr txBox="1"/>
            <p:nvPr/>
          </p:nvSpPr>
          <p:spPr>
            <a:xfrm>
              <a:off x="6030389" y="2712793"/>
              <a:ext cx="2534172" cy="369332"/>
            </a:xfrm>
            <a:prstGeom prst="rect">
              <a:avLst/>
            </a:prstGeom>
            <a:noFill/>
          </p:spPr>
          <p:txBody>
            <a:bodyPr wrap="square">
              <a:spAutoFit/>
            </a:bodyPr>
            <a:lstStyle/>
            <a:p>
              <a:r>
                <a:rPr lang="en-ZA" dirty="0">
                  <a:latin typeface="Arial" panose="020B0604020202020204" pitchFamily="34" charset="0"/>
                  <a:cs typeface="Arial" panose="020B0604020202020204" pitchFamily="34" charset="0"/>
                </a:rPr>
                <a:t>in original Excel format</a:t>
              </a:r>
            </a:p>
          </p:txBody>
        </p:sp>
        <p:sp>
          <p:nvSpPr>
            <p:cNvPr id="9" name="Right Brace 8">
              <a:extLst>
                <a:ext uri="{FF2B5EF4-FFF2-40B4-BE49-F238E27FC236}">
                  <a16:creationId xmlns:a16="http://schemas.microsoft.com/office/drawing/2014/main" id="{F88D60A7-612B-F8E5-416E-C1B34CFF582A}"/>
                </a:ext>
              </a:extLst>
            </p:cNvPr>
            <p:cNvSpPr/>
            <p:nvPr/>
          </p:nvSpPr>
          <p:spPr>
            <a:xfrm>
              <a:off x="5723145" y="2368518"/>
              <a:ext cx="288033" cy="1225540"/>
            </a:xfrm>
            <a:prstGeom prst="rightBrace">
              <a:avLst>
                <a:gd name="adj1" fmla="val 8333"/>
                <a:gd name="adj2" fmla="val 46299"/>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13" name="TextBox 7">
              <a:extLst>
                <a:ext uri="{FF2B5EF4-FFF2-40B4-BE49-F238E27FC236}">
                  <a16:creationId xmlns:a16="http://schemas.microsoft.com/office/drawing/2014/main" id="{3E40E1F6-A826-9871-B0C8-4D000ADD7321}"/>
                </a:ext>
              </a:extLst>
            </p:cNvPr>
            <p:cNvSpPr txBox="1"/>
            <p:nvPr/>
          </p:nvSpPr>
          <p:spPr>
            <a:xfrm>
              <a:off x="314966" y="2348924"/>
              <a:ext cx="5439381" cy="1339469"/>
            </a:xfrm>
            <a:prstGeom prst="rect">
              <a:avLst/>
            </a:prstGeom>
            <a:solidFill>
              <a:srgbClr val="CCECFF"/>
            </a:solidFill>
          </p:spPr>
          <p:txBody>
            <a:bodyPr wrap="square">
              <a:spAutoFit/>
            </a:bodyPr>
            <a:lstStyle/>
            <a:p>
              <a:pPr marL="342900" lvl="0" indent="-342900">
                <a:lnSpc>
                  <a:spcPct val="115000"/>
                </a:lnSpc>
                <a:buFont typeface="+mj-lt"/>
                <a:buAutoNum type="arabicPeriod"/>
                <a:tabLst>
                  <a:tab pos="457200" algn="l"/>
                </a:tabLst>
              </a:pPr>
              <a:r>
                <a:rPr lang="en-ZA" sz="1800" kern="12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Bid Response Document (Price Schedule) </a:t>
              </a:r>
              <a:endParaRPr lang="en-ZA"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a:tabLst>
                  <a:tab pos="457200" algn="l"/>
                </a:tabLst>
              </a:pPr>
              <a:r>
                <a:rPr lang="en-ZA" sz="1800" kern="12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Annexure A Checklist </a:t>
              </a:r>
              <a:endParaRPr lang="en-ZA"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a:tabLst>
                  <a:tab pos="457200" algn="l"/>
                </a:tabLst>
              </a:pPr>
              <a:r>
                <a:rPr lang="en-ZA" sz="1800" kern="12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PBD4.1 </a:t>
              </a:r>
              <a:endParaRPr lang="en-ZA"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a:tabLst>
                  <a:tab pos="457200" algn="l"/>
                </a:tabLst>
              </a:pPr>
              <a:r>
                <a:rPr lang="en-ZA" sz="1800" kern="12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PBD9.1 </a:t>
              </a:r>
              <a:r>
                <a:rPr lang="en-ZA" dirty="0">
                  <a:solidFill>
                    <a:srgbClr val="000000"/>
                  </a:solidFill>
                  <a:latin typeface="Arial" panose="020B0604020202020204" pitchFamily="34" charset="0"/>
                  <a:cs typeface="Times New Roman" panose="02020603050405020304" pitchFamily="18" charset="0"/>
                </a:rPr>
                <a:t>or </a:t>
              </a:r>
              <a:r>
                <a:rPr lang="en-ZA" sz="1800" kern="12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PBD9.2 </a:t>
              </a:r>
              <a:r>
                <a:rPr lang="en-GB" dirty="0">
                  <a:solidFill>
                    <a:srgbClr val="000000"/>
                  </a:solidFill>
                  <a:latin typeface="Arial" panose="020B0604020202020204" pitchFamily="34" charset="0"/>
                  <a:cs typeface="Times New Roman" panose="02020603050405020304" pitchFamily="18" charset="0"/>
                </a:rPr>
                <a:t>Directors Categorisation Profile</a:t>
              </a:r>
              <a:endParaRPr lang="en-ZA" dirty="0">
                <a:solidFill>
                  <a:srgbClr val="000000"/>
                </a:solidFill>
                <a:latin typeface="Arial" panose="020B0604020202020204" pitchFamily="34" charset="0"/>
                <a:cs typeface="Times New Roman" panose="02020603050405020304" pitchFamily="18" charset="0"/>
              </a:endParaRPr>
            </a:p>
          </p:txBody>
        </p:sp>
      </p:grpSp>
    </p:spTree>
    <p:extLst>
      <p:ext uri="{BB962C8B-B14F-4D97-AF65-F5344CB8AC3E}">
        <p14:creationId xmlns:p14="http://schemas.microsoft.com/office/powerpoint/2010/main" val="36077407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60</a:t>
            </a:fld>
            <a:r>
              <a:rPr lang="en-ZA" sz="1200" dirty="0">
                <a:latin typeface="Arial" pitchFamily="34" charset="0"/>
                <a:cs typeface="Arial" pitchFamily="34" charset="0"/>
              </a:rPr>
              <a:t> </a:t>
            </a:r>
          </a:p>
        </p:txBody>
      </p:sp>
      <p:sp>
        <p:nvSpPr>
          <p:cNvPr id="5" name="Slide Number Placeholder 3"/>
          <p:cNvSpPr txBox="1">
            <a:spLocks/>
          </p:cNvSpPr>
          <p:nvPr/>
        </p:nvSpPr>
        <p:spPr>
          <a:xfrm>
            <a:off x="6553200" y="624840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dirty="0"/>
          </a:p>
        </p:txBody>
      </p:sp>
      <p:sp>
        <p:nvSpPr>
          <p:cNvPr id="6" name="TextBox 5"/>
          <p:cNvSpPr txBox="1"/>
          <p:nvPr/>
        </p:nvSpPr>
        <p:spPr>
          <a:xfrm>
            <a:off x="642910" y="3929066"/>
            <a:ext cx="7572428" cy="1754326"/>
          </a:xfrm>
          <a:prstGeom prst="rect">
            <a:avLst/>
          </a:prstGeom>
          <a:noFill/>
        </p:spPr>
        <p:txBody>
          <a:bodyPr wrap="square" rtlCol="0">
            <a:spAutoFit/>
          </a:bodyPr>
          <a:lstStyle/>
          <a:p>
            <a:r>
              <a:rPr lang="en-ZA" i="1" dirty="0">
                <a:latin typeface="Arial" pitchFamily="34" charset="0"/>
                <a:cs typeface="Arial" pitchFamily="34" charset="0"/>
              </a:rPr>
              <a:t>The centralised toll-free corruption hotline - </a:t>
            </a:r>
            <a:r>
              <a:rPr lang="en-ZA" i="1" dirty="0">
                <a:latin typeface="Arial" pitchFamily="34" charset="0"/>
                <a:cs typeface="Arial" pitchFamily="34" charset="0"/>
                <a:hlinkClick r:id="rId3"/>
              </a:rPr>
              <a:t>0800 701 701</a:t>
            </a:r>
            <a:r>
              <a:rPr lang="en-ZA" i="1" dirty="0">
                <a:latin typeface="Arial" pitchFamily="34" charset="0"/>
                <a:cs typeface="Arial" pitchFamily="34" charset="0"/>
              </a:rPr>
              <a:t> </a:t>
            </a:r>
          </a:p>
          <a:p>
            <a:endParaRPr lang="en-ZA" i="1" dirty="0">
              <a:latin typeface="Arial" pitchFamily="34" charset="0"/>
              <a:cs typeface="Arial" pitchFamily="34" charset="0"/>
            </a:endParaRPr>
          </a:p>
          <a:p>
            <a:r>
              <a:rPr lang="en-ZA" i="1" dirty="0">
                <a:latin typeface="Arial" pitchFamily="34" charset="0"/>
                <a:cs typeface="Arial" pitchFamily="34" charset="0"/>
              </a:rPr>
              <a:t>Read more: </a:t>
            </a:r>
            <a:r>
              <a:rPr lang="en-ZA" i="1" dirty="0">
                <a:latin typeface="Arial" pitchFamily="34" charset="0"/>
                <a:cs typeface="Arial" pitchFamily="34" charset="0"/>
                <a:hlinkClick r:id="rId4"/>
              </a:rPr>
              <a:t>http://www.southafrica.info/services/government/hotline-anticorruption.htm#.Vekno0YbJzA#ixzz3kkAPmrmo</a:t>
            </a:r>
            <a:br>
              <a:rPr lang="en-ZA" dirty="0"/>
            </a:br>
            <a:endParaRPr lang="en-ZA" dirty="0"/>
          </a:p>
          <a:p>
            <a:endParaRPr lang="en-ZA" dirty="0"/>
          </a:p>
        </p:txBody>
      </p:sp>
      <p:pic>
        <p:nvPicPr>
          <p:cNvPr id="7" name="Content Placeholder 2" descr="C:\Users\JamalK\Desktop\imagescorruption.jpg"/>
          <p:cNvPicPr>
            <a:picLocks noChangeAspect="1" noChangeArrowheads="1"/>
          </p:cNvPicPr>
          <p:nvPr/>
        </p:nvPicPr>
        <p:blipFill>
          <a:blip r:embed="rId5" cstate="print"/>
          <a:srcRect/>
          <a:stretch>
            <a:fillRect/>
          </a:stretch>
        </p:blipFill>
        <p:spPr bwMode="auto">
          <a:xfrm rot="19758718">
            <a:off x="495192" y="711978"/>
            <a:ext cx="3368040" cy="2290763"/>
          </a:xfrm>
          <a:prstGeom prst="rect">
            <a:avLst/>
          </a:prstGeom>
          <a:noFill/>
        </p:spPr>
      </p:pic>
      <p:pic>
        <p:nvPicPr>
          <p:cNvPr id="8" name="Picture 3" descr="C:\Users\JamalK\Desktop\imagescorruption2.png"/>
          <p:cNvPicPr>
            <a:picLocks noChangeAspect="1" noChangeArrowheads="1"/>
          </p:cNvPicPr>
          <p:nvPr/>
        </p:nvPicPr>
        <p:blipFill>
          <a:blip r:embed="rId6" cstate="print"/>
          <a:srcRect/>
          <a:stretch>
            <a:fillRect/>
          </a:stretch>
        </p:blipFill>
        <p:spPr bwMode="auto">
          <a:xfrm>
            <a:off x="4090512" y="1418814"/>
            <a:ext cx="2466975" cy="1857375"/>
          </a:xfrm>
          <a:prstGeom prst="rect">
            <a:avLst/>
          </a:prstGeom>
          <a:noFill/>
        </p:spPr>
      </p:pic>
      <p:pic>
        <p:nvPicPr>
          <p:cNvPr id="9" name="Picture 8"/>
          <p:cNvPicPr>
            <a:picLocks noChangeAspect="1"/>
          </p:cNvPicPr>
          <p:nvPr/>
        </p:nvPicPr>
        <p:blipFill>
          <a:blip r:embed="rId7" cstate="print"/>
          <a:stretch>
            <a:fillRect/>
          </a:stretch>
        </p:blipFill>
        <p:spPr>
          <a:xfrm>
            <a:off x="6942034" y="1385891"/>
            <a:ext cx="1800225" cy="2543175"/>
          </a:xfrm>
          <a:prstGeom prst="rect">
            <a:avLst/>
          </a:prstGeom>
        </p:spPr>
      </p:pic>
    </p:spTree>
    <p:extLst>
      <p:ext uri="{BB962C8B-B14F-4D97-AF65-F5344CB8AC3E}">
        <p14:creationId xmlns:p14="http://schemas.microsoft.com/office/powerpoint/2010/main" val="36947709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61</a:t>
            </a:fld>
            <a:r>
              <a:rPr lang="en-ZA" sz="1200" dirty="0">
                <a:latin typeface="Arial" pitchFamily="34" charset="0"/>
                <a:cs typeface="Arial" pitchFamily="34" charset="0"/>
              </a:rPr>
              <a:t> </a:t>
            </a:r>
          </a:p>
        </p:txBody>
      </p:sp>
      <p:sp>
        <p:nvSpPr>
          <p:cNvPr id="3" name="TextBox 2"/>
          <p:cNvSpPr txBox="1"/>
          <p:nvPr/>
        </p:nvSpPr>
        <p:spPr>
          <a:xfrm>
            <a:off x="395536" y="1357298"/>
            <a:ext cx="8291264" cy="3416320"/>
          </a:xfrm>
          <a:prstGeom prst="rect">
            <a:avLst/>
          </a:prstGeom>
          <a:noFill/>
        </p:spPr>
        <p:txBody>
          <a:bodyPr wrap="square" rtlCol="0">
            <a:spAutoFit/>
          </a:bodyPr>
          <a:lstStyle/>
          <a:p>
            <a:pPr marL="0" lvl="1" algn="ctr">
              <a:defRPr/>
            </a:pPr>
            <a:r>
              <a:rPr lang="en-US" sz="2400" b="1" dirty="0">
                <a:latin typeface="Arial" pitchFamily="34" charset="0"/>
                <a:cs typeface="Arial" pitchFamily="34" charset="0"/>
              </a:rPr>
              <a:t>Thank you for attending this Online Briefing Session</a:t>
            </a: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r>
              <a:rPr lang="en-US" sz="2400" b="1" dirty="0">
                <a:latin typeface="Arial" pitchFamily="34" charset="0"/>
                <a:cs typeface="Arial" pitchFamily="34" charset="0"/>
              </a:rPr>
              <a:t>The End</a:t>
            </a: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r>
              <a:rPr lang="en-US" sz="2400" b="1" dirty="0">
                <a:latin typeface="Arial" pitchFamily="34" charset="0"/>
                <a:cs typeface="Arial" pitchFamily="34" charset="0"/>
              </a:rPr>
              <a:t>Question can be emailed to </a:t>
            </a:r>
            <a:r>
              <a:rPr lang="en-US" sz="2400" b="1" dirty="0">
                <a:solidFill>
                  <a:srgbClr val="0070C0"/>
                </a:solidFill>
                <a:latin typeface="Arial" pitchFamily="34" charset="0"/>
                <a:cs typeface="Arial" pitchFamily="34" charset="0"/>
              </a:rPr>
              <a:t>tenders@health.gov.za</a:t>
            </a:r>
            <a:endParaRPr lang="en-ZA" sz="2000" dirty="0">
              <a:solidFill>
                <a:srgbClr val="0070C0"/>
              </a:solidFill>
              <a:latin typeface="Arial" pitchFamily="34" charset="0"/>
              <a:cs typeface="Arial" pitchFamily="34" charset="0"/>
            </a:endParaRPr>
          </a:p>
        </p:txBody>
      </p:sp>
      <p:sp>
        <p:nvSpPr>
          <p:cNvPr id="4" name="Rectangle 2"/>
          <p:cNvSpPr txBox="1">
            <a:spLocks noChangeArrowheads="1"/>
          </p:cNvSpPr>
          <p:nvPr/>
        </p:nvSpPr>
        <p:spPr>
          <a:xfrm>
            <a:off x="107504" y="-171400"/>
            <a:ext cx="5562600" cy="990600"/>
          </a:xfrm>
          <a:prstGeom prst="rect">
            <a:avLst/>
          </a:prstGeom>
        </p:spPr>
        <p:txBody>
          <a:bodyPr tIns="45720" rIns="91440" bIns="45720" anchor="b">
            <a:normAutofit/>
          </a:bodyPr>
          <a:lstStyle/>
          <a:p>
            <a:r>
              <a:rPr lang="en-ZA" sz="2800" b="1" dirty="0">
                <a:solidFill>
                  <a:schemeClr val="bg1"/>
                </a:solidFill>
                <a:latin typeface="Arial" pitchFamily="34" charset="0"/>
                <a:cs typeface="Arial" pitchFamily="34" charset="0"/>
              </a:rPr>
              <a:t>Thank You</a:t>
            </a:r>
          </a:p>
        </p:txBody>
      </p:sp>
    </p:spTree>
    <p:extLst>
      <p:ext uri="{BB962C8B-B14F-4D97-AF65-F5344CB8AC3E}">
        <p14:creationId xmlns:p14="http://schemas.microsoft.com/office/powerpoint/2010/main" val="2853615572"/>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7</a:t>
            </a:fld>
            <a:r>
              <a:rPr lang="en-ZA" sz="1200" dirty="0">
                <a:latin typeface="Arial" pitchFamily="34" charset="0"/>
                <a:cs typeface="Arial" pitchFamily="34" charset="0"/>
              </a:rPr>
              <a:t> </a:t>
            </a:r>
          </a:p>
        </p:txBody>
      </p:sp>
      <p:sp>
        <p:nvSpPr>
          <p:cNvPr id="4" name="Rectangle 2"/>
          <p:cNvSpPr txBox="1">
            <a:spLocks noChangeArrowheads="1"/>
          </p:cNvSpPr>
          <p:nvPr/>
        </p:nvSpPr>
        <p:spPr>
          <a:xfrm>
            <a:off x="6170" y="-23336"/>
            <a:ext cx="5562600" cy="1208905"/>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400" dirty="0">
                <a:solidFill>
                  <a:schemeClr val="bg1"/>
                </a:solidFill>
                <a:latin typeface="Arial" pitchFamily="34" charset="0"/>
                <a:cs typeface="Arial" pitchFamily="34" charset="0"/>
              </a:rPr>
              <a:t> Submission of bid documents</a:t>
            </a:r>
            <a:endParaRPr lang="en-GB" sz="2400" dirty="0">
              <a:solidFill>
                <a:schemeClr val="bg1"/>
              </a:solidFill>
              <a:latin typeface="Arial" pitchFamily="34" charset="0"/>
              <a:cs typeface="Arial" pitchFamily="34" charset="0"/>
            </a:endParaRPr>
          </a:p>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400" dirty="0">
              <a:solidFill>
                <a:schemeClr val="bg1"/>
              </a:solidFill>
              <a:latin typeface="Arial" pitchFamily="34" charset="0"/>
              <a:cs typeface="Arial" pitchFamily="34" charset="0"/>
            </a:endParaRPr>
          </a:p>
        </p:txBody>
      </p:sp>
      <p:sp>
        <p:nvSpPr>
          <p:cNvPr id="6" name="Rectangle 5">
            <a:extLst>
              <a:ext uri="{FF2B5EF4-FFF2-40B4-BE49-F238E27FC236}">
                <a16:creationId xmlns:a16="http://schemas.microsoft.com/office/drawing/2014/main" id="{896426F7-236A-4627-AFC4-CBCDABDC04E4}"/>
              </a:ext>
            </a:extLst>
          </p:cNvPr>
          <p:cNvSpPr/>
          <p:nvPr/>
        </p:nvSpPr>
        <p:spPr>
          <a:xfrm>
            <a:off x="0" y="1052736"/>
            <a:ext cx="9137830" cy="2949525"/>
          </a:xfrm>
          <a:prstGeom prst="rect">
            <a:avLst/>
          </a:prstGeom>
        </p:spPr>
        <p:txBody>
          <a:bodyPr wrap="square">
            <a:spAutoFit/>
          </a:bodyPr>
          <a:lstStyle/>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All bid documents must be bound in a single file, with Tabs same as Index. </a:t>
            </a:r>
          </a:p>
          <a:p>
            <a:pPr marL="285750" indent="-285750">
              <a:lnSpc>
                <a:spcPct val="150000"/>
              </a:lnSpc>
              <a:buFont typeface="Arial" panose="020B0604020202020204" pitchFamily="34" charset="0"/>
              <a:buChar char="•"/>
            </a:pPr>
            <a:r>
              <a:rPr lang="en-ZA" dirty="0">
                <a:latin typeface="Arial" pitchFamily="34" charset="0"/>
                <a:cs typeface="Arial" pitchFamily="34" charset="0"/>
              </a:rPr>
              <a:t>Index: All fields must be completed.</a:t>
            </a:r>
          </a:p>
          <a:p>
            <a:pPr>
              <a:lnSpc>
                <a:spcPct val="150000"/>
              </a:lnSpc>
            </a:pPr>
            <a:r>
              <a:rPr lang="en-GB" dirty="0">
                <a:latin typeface="Arial" panose="020B0604020202020204" pitchFamily="34" charset="0"/>
                <a:cs typeface="Arial" panose="020B0604020202020204" pitchFamily="34" charset="0"/>
              </a:rPr>
              <a:t>The absence of </a:t>
            </a:r>
            <a:r>
              <a:rPr lang="en-GB" b="1" dirty="0">
                <a:latin typeface="Arial" panose="020B0604020202020204" pitchFamily="34" charset="0"/>
                <a:cs typeface="Arial" panose="020B0604020202020204" pitchFamily="34" charset="0"/>
              </a:rPr>
              <a:t>mandatory documents </a:t>
            </a:r>
            <a:r>
              <a:rPr lang="en-GB" dirty="0">
                <a:latin typeface="Arial" panose="020B0604020202020204" pitchFamily="34" charset="0"/>
                <a:cs typeface="Arial" panose="020B0604020202020204" pitchFamily="34" charset="0"/>
              </a:rPr>
              <a:t>will impact the bid's responsiveness. Submission of bid documents is required unless a specific document is not applicable, in which case the bidder must explicitly indicate "N/A" and provide a justification for its exclusion. If a section is blacked out in the "N/A" field, it is not considered a valid selection option for the bidder.</a:t>
            </a:r>
            <a:endParaRPr lang="en-ZA"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33F9F4AC-D482-0008-04D2-A4910E07046E}"/>
              </a:ext>
            </a:extLst>
          </p:cNvPr>
          <p:cNvPicPr>
            <a:picLocks noChangeAspect="1"/>
          </p:cNvPicPr>
          <p:nvPr/>
        </p:nvPicPr>
        <p:blipFill>
          <a:blip r:embed="rId3"/>
          <a:stretch>
            <a:fillRect/>
          </a:stretch>
        </p:blipFill>
        <p:spPr>
          <a:xfrm>
            <a:off x="107504" y="4181101"/>
            <a:ext cx="8222562" cy="2676899"/>
          </a:xfrm>
          <a:prstGeom prst="rect">
            <a:avLst/>
          </a:prstGeom>
        </p:spPr>
      </p:pic>
    </p:spTree>
    <p:extLst>
      <p:ext uri="{BB962C8B-B14F-4D97-AF65-F5344CB8AC3E}">
        <p14:creationId xmlns:p14="http://schemas.microsoft.com/office/powerpoint/2010/main" val="3139947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0C69F-A7F9-2BE3-4459-7ABAD5E534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C2FAC9-99CD-3E37-01B3-0A950C8EFBF8}"/>
              </a:ext>
            </a:extLst>
          </p:cNvPr>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8</a:t>
            </a:fld>
            <a:r>
              <a:rPr lang="en-ZA" sz="1200" dirty="0">
                <a:latin typeface="Arial" pitchFamily="34" charset="0"/>
                <a:cs typeface="Arial" pitchFamily="34" charset="0"/>
              </a:rPr>
              <a:t> </a:t>
            </a:r>
          </a:p>
        </p:txBody>
      </p:sp>
      <p:sp>
        <p:nvSpPr>
          <p:cNvPr id="4" name="Rectangle 2">
            <a:extLst>
              <a:ext uri="{FF2B5EF4-FFF2-40B4-BE49-F238E27FC236}">
                <a16:creationId xmlns:a16="http://schemas.microsoft.com/office/drawing/2014/main" id="{D154FEFB-FCB6-3C31-487F-C0F93F8A4208}"/>
              </a:ext>
            </a:extLst>
          </p:cNvPr>
          <p:cNvSpPr txBox="1">
            <a:spLocks noChangeArrowheads="1"/>
          </p:cNvSpPr>
          <p:nvPr/>
        </p:nvSpPr>
        <p:spPr>
          <a:xfrm>
            <a:off x="6170" y="-23336"/>
            <a:ext cx="5562600" cy="1208905"/>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400" dirty="0">
                <a:solidFill>
                  <a:schemeClr val="bg1"/>
                </a:solidFill>
                <a:latin typeface="Arial" pitchFamily="34" charset="0"/>
                <a:cs typeface="Arial" pitchFamily="34" charset="0"/>
              </a:rPr>
              <a:t> Submission of bid documents</a:t>
            </a:r>
            <a:endParaRPr lang="en-GB" sz="2400" dirty="0">
              <a:solidFill>
                <a:schemeClr val="bg1"/>
              </a:solidFill>
              <a:latin typeface="Arial" pitchFamily="34" charset="0"/>
              <a:cs typeface="Arial" pitchFamily="34" charset="0"/>
            </a:endParaRPr>
          </a:p>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400" dirty="0">
              <a:solidFill>
                <a:schemeClr val="bg1"/>
              </a:solidFill>
              <a:latin typeface="Arial" pitchFamily="34" charset="0"/>
              <a:cs typeface="Arial" pitchFamily="34" charset="0"/>
            </a:endParaRPr>
          </a:p>
        </p:txBody>
      </p:sp>
      <p:sp>
        <p:nvSpPr>
          <p:cNvPr id="6" name="Rectangle 5">
            <a:extLst>
              <a:ext uri="{FF2B5EF4-FFF2-40B4-BE49-F238E27FC236}">
                <a16:creationId xmlns:a16="http://schemas.microsoft.com/office/drawing/2014/main" id="{720F204D-6994-334C-BD42-988C700F3B0A}"/>
              </a:ext>
            </a:extLst>
          </p:cNvPr>
          <p:cNvSpPr/>
          <p:nvPr/>
        </p:nvSpPr>
        <p:spPr>
          <a:xfrm>
            <a:off x="0" y="1052736"/>
            <a:ext cx="9137830" cy="4611519"/>
          </a:xfrm>
          <a:prstGeom prst="rect">
            <a:avLst/>
          </a:prstGeom>
        </p:spPr>
        <p:txBody>
          <a:bodyPr wrap="square">
            <a:spAutoFit/>
          </a:bodyPr>
          <a:lstStyle/>
          <a:p>
            <a:pPr marL="285750" indent="-28575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NOTE</a:t>
            </a:r>
            <a:r>
              <a:rPr lang="en-GB"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Annexure A is a guidance document </a:t>
            </a:r>
            <a:r>
              <a:rPr lang="en-GB" dirty="0">
                <a:latin typeface="Arial" panose="020B0604020202020204" pitchFamily="34" charset="0"/>
                <a:cs typeface="Arial" panose="020B0604020202020204" pitchFamily="34" charset="0"/>
              </a:rPr>
              <a:t>intended to facilitate compliance and support ease of bid submission. Each section must be read in conjunction with the relevant provisions of the SRCC, as well as the GCC.</a:t>
            </a:r>
          </a:p>
          <a:p>
            <a:pPr>
              <a:lnSpc>
                <a:spcPct val="150000"/>
              </a:lnSpc>
            </a:pPr>
            <a:endParaRPr lang="en-GB"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The NDoH reserves the right to request any administrative document or information for clarification if it does not change the substance of the bid. </a:t>
            </a:r>
          </a:p>
          <a:p>
            <a:pPr marL="285750" indent="-285750">
              <a:lnSpc>
                <a:spcPct val="150000"/>
              </a:lnSpc>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The bidder will have seven (7) working days to submit the requested document or information. </a:t>
            </a:r>
          </a:p>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Scanned copies must be identical to the hard copy submissions. In the event of any discrepancy, the hard copy shall take precedence.</a:t>
            </a:r>
          </a:p>
        </p:txBody>
      </p:sp>
    </p:spTree>
    <p:extLst>
      <p:ext uri="{BB962C8B-B14F-4D97-AF65-F5344CB8AC3E}">
        <p14:creationId xmlns:p14="http://schemas.microsoft.com/office/powerpoint/2010/main" val="2714253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9</a:t>
            </a:fld>
            <a:r>
              <a:rPr lang="en-ZA" sz="1200" dirty="0">
                <a:latin typeface="Arial" pitchFamily="34" charset="0"/>
                <a:cs typeface="Arial" pitchFamily="34" charset="0"/>
              </a:rPr>
              <a:t> </a:t>
            </a:r>
          </a:p>
        </p:txBody>
      </p:sp>
      <p:sp>
        <p:nvSpPr>
          <p:cNvPr id="4" name="Rectangle 2"/>
          <p:cNvSpPr txBox="1">
            <a:spLocks noChangeArrowheads="1"/>
          </p:cNvSpPr>
          <p:nvPr/>
        </p:nvSpPr>
        <p:spPr>
          <a:xfrm>
            <a:off x="19338" y="146437"/>
            <a:ext cx="5562600" cy="65849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a:solidFill>
                  <a:schemeClr val="bg1"/>
                </a:solidFill>
                <a:latin typeface="Arial" pitchFamily="34" charset="0"/>
                <a:ea typeface="+mj-ea"/>
                <a:cs typeface="Arial" pitchFamily="34" charset="0"/>
              </a:rPr>
              <a:t>Phases of evaluation</a:t>
            </a:r>
          </a:p>
        </p:txBody>
      </p:sp>
      <p:graphicFrame>
        <p:nvGraphicFramePr>
          <p:cNvPr id="5" name="Table 4">
            <a:extLst>
              <a:ext uri="{FF2B5EF4-FFF2-40B4-BE49-F238E27FC236}">
                <a16:creationId xmlns:a16="http://schemas.microsoft.com/office/drawing/2014/main" id="{B03B32E8-94C6-B29F-00AF-E3146626D2EC}"/>
              </a:ext>
            </a:extLst>
          </p:cNvPr>
          <p:cNvGraphicFramePr>
            <a:graphicFrameLocks noGrp="1"/>
          </p:cNvGraphicFramePr>
          <p:nvPr>
            <p:extLst>
              <p:ext uri="{D42A27DB-BD31-4B8C-83A1-F6EECF244321}">
                <p14:modId xmlns:p14="http://schemas.microsoft.com/office/powerpoint/2010/main" val="841933521"/>
              </p:ext>
            </p:extLst>
          </p:nvPr>
        </p:nvGraphicFramePr>
        <p:xfrm>
          <a:off x="251520" y="1628800"/>
          <a:ext cx="8784975" cy="3960440"/>
        </p:xfrm>
        <a:graphic>
          <a:graphicData uri="http://schemas.openxmlformats.org/drawingml/2006/table">
            <a:tbl>
              <a:tblPr firstRow="1" firstCol="1" bandRow="1">
                <a:tableStyleId>{BC89EF96-8CEA-46FF-86C4-4CE0E7609802}</a:tableStyleId>
              </a:tblPr>
              <a:tblGrid>
                <a:gridCol w="2414594">
                  <a:extLst>
                    <a:ext uri="{9D8B030D-6E8A-4147-A177-3AD203B41FA5}">
                      <a16:colId xmlns:a16="http://schemas.microsoft.com/office/drawing/2014/main" val="59636728"/>
                    </a:ext>
                  </a:extLst>
                </a:gridCol>
                <a:gridCol w="2497189">
                  <a:extLst>
                    <a:ext uri="{9D8B030D-6E8A-4147-A177-3AD203B41FA5}">
                      <a16:colId xmlns:a16="http://schemas.microsoft.com/office/drawing/2014/main" val="1354012199"/>
                    </a:ext>
                  </a:extLst>
                </a:gridCol>
                <a:gridCol w="1998103">
                  <a:extLst>
                    <a:ext uri="{9D8B030D-6E8A-4147-A177-3AD203B41FA5}">
                      <a16:colId xmlns:a16="http://schemas.microsoft.com/office/drawing/2014/main" val="1193414314"/>
                    </a:ext>
                  </a:extLst>
                </a:gridCol>
                <a:gridCol w="1875089">
                  <a:extLst>
                    <a:ext uri="{9D8B030D-6E8A-4147-A177-3AD203B41FA5}">
                      <a16:colId xmlns:a16="http://schemas.microsoft.com/office/drawing/2014/main" val="1482163708"/>
                    </a:ext>
                  </a:extLst>
                </a:gridCol>
              </a:tblGrid>
              <a:tr h="738888">
                <a:tc>
                  <a:txBody>
                    <a:bodyPr/>
                    <a:lstStyle/>
                    <a:p>
                      <a:pPr algn="ctr">
                        <a:lnSpc>
                          <a:spcPct val="115000"/>
                        </a:lnSpc>
                        <a:buNone/>
                      </a:pPr>
                      <a:r>
                        <a:rPr lang="en-GB" sz="1600" dirty="0">
                          <a:effectLst/>
                          <a:latin typeface="Arial" panose="020B0604020202020204" pitchFamily="34" charset="0"/>
                          <a:cs typeface="Arial" panose="020B0604020202020204" pitchFamily="34" charset="0"/>
                        </a:rPr>
                        <a:t>PHASE I</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75000"/>
                      </a:schemeClr>
                    </a:solidFill>
                  </a:tcPr>
                </a:tc>
                <a:tc>
                  <a:txBody>
                    <a:bodyPr/>
                    <a:lstStyle/>
                    <a:p>
                      <a:pPr algn="ctr">
                        <a:lnSpc>
                          <a:spcPct val="115000"/>
                        </a:lnSpc>
                        <a:buNone/>
                      </a:pPr>
                      <a:r>
                        <a:rPr lang="en-GB" sz="1600" dirty="0">
                          <a:effectLst/>
                          <a:latin typeface="Arial" panose="020B0604020202020204" pitchFamily="34" charset="0"/>
                          <a:cs typeface="Arial" panose="020B0604020202020204" pitchFamily="34" charset="0"/>
                        </a:rPr>
                        <a:t>PHASE II</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75000"/>
                      </a:schemeClr>
                    </a:solidFill>
                  </a:tcPr>
                </a:tc>
                <a:tc>
                  <a:txBody>
                    <a:bodyPr/>
                    <a:lstStyle/>
                    <a:p>
                      <a:pPr algn="ctr">
                        <a:lnSpc>
                          <a:spcPct val="115000"/>
                        </a:lnSpc>
                        <a:buNone/>
                      </a:pPr>
                      <a:r>
                        <a:rPr lang="en-GB" sz="1600" dirty="0">
                          <a:effectLst/>
                          <a:latin typeface="Arial" panose="020B0604020202020204" pitchFamily="34" charset="0"/>
                          <a:cs typeface="Arial" panose="020B0604020202020204" pitchFamily="34" charset="0"/>
                        </a:rPr>
                        <a:t>PHASE III</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75000"/>
                      </a:schemeClr>
                    </a:solidFill>
                  </a:tcPr>
                </a:tc>
                <a:tc>
                  <a:txBody>
                    <a:bodyPr/>
                    <a:lstStyle/>
                    <a:p>
                      <a:pPr algn="ctr">
                        <a:lnSpc>
                          <a:spcPct val="115000"/>
                        </a:lnSpc>
                        <a:buNone/>
                      </a:pPr>
                      <a:r>
                        <a:rPr lang="en-GB" sz="1600" dirty="0">
                          <a:effectLst/>
                          <a:latin typeface="Arial" panose="020B0604020202020204" pitchFamily="34" charset="0"/>
                          <a:cs typeface="Arial" panose="020B0604020202020204" pitchFamily="34" charset="0"/>
                        </a:rPr>
                        <a:t>PHASE IV</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75000"/>
                      </a:schemeClr>
                    </a:solidFill>
                  </a:tcPr>
                </a:tc>
                <a:extLst>
                  <a:ext uri="{0D108BD9-81ED-4DB2-BD59-A6C34878D82A}">
                    <a16:rowId xmlns:a16="http://schemas.microsoft.com/office/drawing/2014/main" val="1642479297"/>
                  </a:ext>
                </a:extLst>
              </a:tr>
              <a:tr h="1028591">
                <a:tc>
                  <a:txBody>
                    <a:bodyPr/>
                    <a:lstStyle/>
                    <a:p>
                      <a:pPr>
                        <a:lnSpc>
                          <a:spcPct val="115000"/>
                        </a:lnSpc>
                        <a:buNone/>
                      </a:pPr>
                      <a:r>
                        <a:rPr lang="en-GB" sz="1600" dirty="0">
                          <a:effectLst/>
                          <a:latin typeface="Arial" panose="020B0604020202020204" pitchFamily="34" charset="0"/>
                          <a:cs typeface="Arial" panose="020B0604020202020204" pitchFamily="34" charset="0"/>
                        </a:rPr>
                        <a:t>Administrative evaluation</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b="1" dirty="0">
                          <a:effectLst/>
                          <a:latin typeface="Arial" panose="020B0604020202020204" pitchFamily="34" charset="0"/>
                          <a:cs typeface="Arial" panose="020B0604020202020204" pitchFamily="34" charset="0"/>
                        </a:rPr>
                        <a:t>Product technical evaluation: Legal and regulatory</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b="1" dirty="0">
                          <a:effectLst/>
                          <a:latin typeface="Arial" panose="020B0604020202020204" pitchFamily="34" charset="0"/>
                          <a:cs typeface="Arial" panose="020B0604020202020204" pitchFamily="34" charset="0"/>
                        </a:rPr>
                        <a:t>Price and Preference Points evaluation</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b="1" dirty="0">
                          <a:effectLst/>
                          <a:latin typeface="Arial" panose="020B0604020202020204" pitchFamily="34" charset="0"/>
                          <a:cs typeface="Arial" panose="020B0604020202020204" pitchFamily="34" charset="0"/>
                        </a:rPr>
                        <a:t>Recommendation and Award</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788797447"/>
                  </a:ext>
                </a:extLst>
              </a:tr>
              <a:tr h="2192961">
                <a:tc>
                  <a:txBody>
                    <a:bodyPr/>
                    <a:lstStyle/>
                    <a:p>
                      <a:pPr>
                        <a:lnSpc>
                          <a:spcPct val="115000"/>
                        </a:lnSpc>
                        <a:buNone/>
                      </a:pPr>
                      <a:r>
                        <a:rPr lang="en-GB" sz="1600" b="0" dirty="0">
                          <a:effectLst/>
                          <a:latin typeface="Arial" panose="020B0604020202020204" pitchFamily="34" charset="0"/>
                          <a:cs typeface="Arial" panose="020B0604020202020204" pitchFamily="34" charset="0"/>
                        </a:rPr>
                        <a:t>Bidders will be assessed for compliance with the mandatory administrative requirements</a:t>
                      </a:r>
                      <a:endParaRPr lang="en-ZA"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dirty="0">
                          <a:effectLst/>
                          <a:latin typeface="Arial" panose="020B0604020202020204" pitchFamily="34" charset="0"/>
                          <a:cs typeface="Arial" panose="020B0604020202020204" pitchFamily="34" charset="0"/>
                        </a:rPr>
                        <a:t>Bidders will be evaluated for compliance with the technical mandatory requirements, and the product will be evaluated for compliance to the specification.</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US" sz="1600" dirty="0">
                          <a:effectLst/>
                          <a:latin typeface="Arial" panose="020B0604020202020204" pitchFamily="34" charset="0"/>
                          <a:cs typeface="Arial" panose="020B0604020202020204" pitchFamily="34" charset="0"/>
                        </a:rPr>
                        <a:t>Bidders will be evaluated for Price and B-BBEE Status Level of Contributor in accordance with Section 9 of the SRCC</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dirty="0">
                          <a:effectLst/>
                          <a:latin typeface="Arial" panose="020B0604020202020204" pitchFamily="34" charset="0"/>
                          <a:cs typeface="Arial" panose="020B0604020202020204" pitchFamily="34" charset="0"/>
                        </a:rPr>
                        <a:t>Recommendation and award</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818012490"/>
                  </a:ext>
                </a:extLst>
              </a:tr>
            </a:tbl>
          </a:graphicData>
        </a:graphic>
      </p:graphicFrame>
      <p:sp>
        <p:nvSpPr>
          <p:cNvPr id="6" name="Rectangle 2">
            <a:extLst>
              <a:ext uri="{FF2B5EF4-FFF2-40B4-BE49-F238E27FC236}">
                <a16:creationId xmlns:a16="http://schemas.microsoft.com/office/drawing/2014/main" id="{50489E35-AE73-07D6-42E1-35F465F835E9}"/>
              </a:ext>
            </a:extLst>
          </p:cNvPr>
          <p:cNvSpPr txBox="1">
            <a:spLocks noChangeArrowheads="1"/>
          </p:cNvSpPr>
          <p:nvPr/>
        </p:nvSpPr>
        <p:spPr>
          <a:xfrm>
            <a:off x="2267744" y="1174440"/>
            <a:ext cx="3888432" cy="360040"/>
          </a:xfrm>
          <a:prstGeom prst="rect">
            <a:avLst/>
          </a:prstGeom>
          <a:solidFill>
            <a:schemeClr val="accent1">
              <a:lumMod val="20000"/>
              <a:lumOff val="80000"/>
            </a:schemeClr>
          </a:solidFill>
        </p:spPr>
        <p:txBody>
          <a:bodyPr tIns="45720" rIns="91440" bIns="45720" anchor="b">
            <a:normAutofit fontScale="92500" lnSpcReduction="20000"/>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200" dirty="0">
                <a:latin typeface="Arial" pitchFamily="34" charset="0"/>
                <a:ea typeface="+mj-ea"/>
                <a:cs typeface="Arial" pitchFamily="34" charset="0"/>
              </a:rPr>
              <a:t>Evaluation Criteria as per SRCC</a:t>
            </a:r>
            <a:endParaRPr kumimoji="0" lang="en-GB" sz="2200" i="0" u="none" strike="noStrike" kern="1200" cap="none" spc="0" normalizeH="0" baseline="0" noProof="0" dirty="0">
              <a:ln>
                <a:noFill/>
              </a:ln>
              <a:uLnTx/>
              <a:uFillTx/>
              <a:latin typeface="Arial" pitchFamily="34" charset="0"/>
              <a:ea typeface="+mj-ea"/>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fb64681-b4d7-4bef-adbd-96bdc9f5413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B864BF53553964EB9AE724018521032" ma:contentTypeVersion="17" ma:contentTypeDescription="Create a new document." ma:contentTypeScope="" ma:versionID="29b4e51845a8674aba1ca32332b1d709">
  <xsd:schema xmlns:xsd="http://www.w3.org/2001/XMLSchema" xmlns:xs="http://www.w3.org/2001/XMLSchema" xmlns:p="http://schemas.microsoft.com/office/2006/metadata/properties" xmlns:ns3="da9e54a9-bd1a-4155-ab8a-710f2ad3e90b" xmlns:ns4="2fb64681-b4d7-4bef-adbd-96bdc9f54131" targetNamespace="http://schemas.microsoft.com/office/2006/metadata/properties" ma:root="true" ma:fieldsID="9efd37fc9db7ad8b03c5df47bffa5040" ns3:_="" ns4:_="">
    <xsd:import namespace="da9e54a9-bd1a-4155-ab8a-710f2ad3e90b"/>
    <xsd:import namespace="2fb64681-b4d7-4bef-adbd-96bdc9f5413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_activity" minOccurs="0"/>
                <xsd:element ref="ns4:MediaServiceOCR" minOccurs="0"/>
                <xsd:element ref="ns4:MediaServiceGenerationTime" minOccurs="0"/>
                <xsd:element ref="ns4:MediaServiceEventHashCode" minOccurs="0"/>
                <xsd:element ref="ns4:MediaServiceObjectDetectorVersions" minOccurs="0"/>
                <xsd:element ref="ns4:MediaServiceSystemTags" minOccurs="0"/>
                <xsd:element ref="ns4:MediaServiceSearchProperties" minOccurs="0"/>
                <xsd:element ref="ns4:MediaServiceBillingMetadata"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9e54a9-bd1a-4155-ab8a-710f2ad3e90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b64681-b4d7-4bef-adbd-96bdc9f5413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_activity" ma:index="16" nillable="true" ma:displayName="_activity" ma:hidden="true" ma:internalName="_activity">
      <xsd:simpleType>
        <xsd:restriction base="dms:Note"/>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element name="MediaServiceLocation" ma:index="24"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F93E41-DDC3-4078-8C46-4ABFE23B2338}">
  <ds:schemaRefs>
    <ds:schemaRef ds:uri="http://purl.org/dc/elements/1.1/"/>
    <ds:schemaRef ds:uri="da9e54a9-bd1a-4155-ab8a-710f2ad3e90b"/>
    <ds:schemaRef ds:uri="http://purl.org/dc/terms/"/>
    <ds:schemaRef ds:uri="http://www.w3.org/XML/1998/namespace"/>
    <ds:schemaRef ds:uri="2fb64681-b4d7-4bef-adbd-96bdc9f54131"/>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292AE829-8791-4B88-8668-AD858055D3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9e54a9-bd1a-4155-ab8a-710f2ad3e90b"/>
    <ds:schemaRef ds:uri="2fb64681-b4d7-4bef-adbd-96bdc9f541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42B69E-DFAB-4309-A7A0-31FA018C39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1927</TotalTime>
  <Words>5870</Words>
  <Application>Microsoft Office PowerPoint</Application>
  <PresentationFormat>On-screen Show (4:3)</PresentationFormat>
  <Paragraphs>618</Paragraphs>
  <Slides>61</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61</vt:i4>
      </vt:variant>
    </vt:vector>
  </HeadingPairs>
  <TitlesOfParts>
    <vt:vector size="69" baseType="lpstr">
      <vt:lpstr>Aptos</vt:lpstr>
      <vt:lpstr>Arial</vt:lpstr>
      <vt:lpstr>Calibri</vt:lpstr>
      <vt:lpstr>Cambria</vt:lpstr>
      <vt:lpstr>Times New Roman</vt:lpstr>
      <vt:lpstr>Wingdings</vt:lpstr>
      <vt:lpstr>Office Theme</vt:lpstr>
      <vt:lpstr>Custom Design</vt:lpstr>
      <vt:lpstr>1 </vt:lpstr>
      <vt:lpstr>2 </vt:lpstr>
      <vt:lpstr>PowerPoint Presentation</vt:lpstr>
      <vt:lpstr>PowerPoint Presentation</vt:lpstr>
      <vt:lpstr>5 </vt:lpstr>
      <vt:lpstr>6 </vt:lpstr>
      <vt:lpstr>7 </vt:lpstr>
      <vt:lpstr>8 </vt:lpstr>
      <vt:lpstr>9 </vt:lpstr>
      <vt:lpstr>10 </vt:lpstr>
      <vt:lpstr>11 </vt:lpstr>
      <vt:lpstr>12 </vt:lpstr>
      <vt:lpstr>PowerPoint Presentation</vt:lpstr>
      <vt:lpstr>PowerPoint Presentation</vt:lpstr>
      <vt:lpstr>PowerPoint Presentation</vt:lpstr>
      <vt:lpstr>PowerPoint Presentation</vt:lpstr>
      <vt:lpstr>PowerPoint Presentation</vt:lpstr>
      <vt:lpstr>PowerPoint Presentation</vt:lpstr>
      <vt:lpstr>19 </vt:lpstr>
      <vt:lpstr>PowerPoint Presentation</vt:lpstr>
      <vt:lpstr>PowerPoint Presentation</vt:lpstr>
      <vt:lpstr>PowerPoint Presentation</vt:lpstr>
      <vt:lpstr>PowerPoint Presentation</vt:lpstr>
      <vt:lpstr>PowerPoint Presentation</vt:lpstr>
      <vt:lpstr>25 </vt:lpstr>
      <vt:lpstr>26 </vt:lpstr>
      <vt:lpstr>27 </vt:lpstr>
      <vt:lpstr>28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40 </vt:lpstr>
      <vt:lpstr>41 </vt:lpstr>
      <vt:lpstr>42 </vt:lpstr>
      <vt:lpstr>43 </vt:lpstr>
      <vt:lpstr>44 </vt:lpstr>
      <vt:lpstr>45 </vt:lpstr>
      <vt:lpstr>46 </vt:lpstr>
      <vt:lpstr>47 </vt:lpstr>
      <vt:lpstr>48 </vt:lpstr>
      <vt:lpstr>49 </vt:lpstr>
      <vt:lpstr>50 </vt:lpstr>
      <vt:lpstr>51 </vt:lpstr>
      <vt:lpstr>52 </vt:lpstr>
      <vt:lpstr>53 </vt:lpstr>
      <vt:lpstr>PowerPoint Presentation</vt:lpstr>
      <vt:lpstr>55 </vt:lpstr>
      <vt:lpstr>56 </vt:lpstr>
      <vt:lpstr>57 </vt:lpstr>
      <vt:lpstr>58 </vt:lpstr>
      <vt:lpstr>59 </vt:lpstr>
      <vt:lpstr>60 </vt:lpstr>
      <vt:lpstr>61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Schmim</dc:creator>
  <cp:lastModifiedBy>Bernadette B. Stevens</cp:lastModifiedBy>
  <cp:revision>221</cp:revision>
  <dcterms:created xsi:type="dcterms:W3CDTF">2013-10-17T06:13:57Z</dcterms:created>
  <dcterms:modified xsi:type="dcterms:W3CDTF">2026-06-05T10:51:23Z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0x0101008B864BF53553964EB9AE724018521032</vt:lpwstr>
  </property>
</Properties>
</file>