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29.xml" ContentType="application/vnd.openxmlformats-officedocument.presentationml.slideLayout+xml"/>
  <Override PartName="/ppt/theme/theme5.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1" r:id="rId6"/>
    <p:sldMasterId id="2147483654" r:id="rId7"/>
    <p:sldMasterId id="2147483679" r:id="rId8"/>
    <p:sldMasterId id="2147483682" r:id="rId9"/>
  </p:sldMasterIdLst>
  <p:notesMasterIdLst>
    <p:notesMasterId r:id="rId29"/>
  </p:notesMasterIdLst>
  <p:handoutMasterIdLst>
    <p:handoutMasterId r:id="rId30"/>
  </p:handoutMasterIdLst>
  <p:sldIdLst>
    <p:sldId id="256" r:id="rId10"/>
    <p:sldId id="318" r:id="rId11"/>
    <p:sldId id="314" r:id="rId12"/>
    <p:sldId id="270" r:id="rId13"/>
    <p:sldId id="309" r:id="rId14"/>
    <p:sldId id="315" r:id="rId15"/>
    <p:sldId id="319" r:id="rId16"/>
    <p:sldId id="321" r:id="rId17"/>
    <p:sldId id="320" r:id="rId18"/>
    <p:sldId id="324" r:id="rId19"/>
    <p:sldId id="327" r:id="rId20"/>
    <p:sldId id="325" r:id="rId21"/>
    <p:sldId id="322" r:id="rId22"/>
    <p:sldId id="323" r:id="rId23"/>
    <p:sldId id="260" r:id="rId24"/>
    <p:sldId id="317" r:id="rId25"/>
    <p:sldId id="311" r:id="rId26"/>
    <p:sldId id="310" r:id="rId27"/>
    <p:sldId id="316"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36EA3B-D521-A2AD-C56D-4F06A9673579}" name="Hennessey, Claudine" initials="CH" userId="S::claudine.hennessey@thepalladiumgroup.com::fd64657b-177f-48c2-9889-72a12c2c71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746177-6354-44E4-8E29-F81EC4BB254C}" v="30" dt="2026-07-02T07:04:28.250"/>
    <p1510:client id="{413543E6-1EFA-4692-9439-1B4BF24580B7}" v="23" dt="2026-07-01T20:08:34.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Master" Target="slideMasters/slideMaster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bie Vosloo" userId="ff86e2fd-8ed4-43e8-b2b7-93a531968042" providerId="ADAL" clId="{2E1013DA-69D2-4026-8ECD-C4B7D3714F4B}"/>
    <pc:docChg chg="modSld">
      <pc:chgData name="Elbie Vosloo" userId="ff86e2fd-8ed4-43e8-b2b7-93a531968042" providerId="ADAL" clId="{2E1013DA-69D2-4026-8ECD-C4B7D3714F4B}" dt="2026-07-02T08:48:41.665" v="6" actId="20577"/>
      <pc:docMkLst>
        <pc:docMk/>
      </pc:docMkLst>
      <pc:sldChg chg="modSp mod">
        <pc:chgData name="Elbie Vosloo" userId="ff86e2fd-8ed4-43e8-b2b7-93a531968042" providerId="ADAL" clId="{2E1013DA-69D2-4026-8ECD-C4B7D3714F4B}" dt="2026-07-02T08:48:41.665" v="6" actId="20577"/>
        <pc:sldMkLst>
          <pc:docMk/>
          <pc:sldMk cId="2478880608" sldId="316"/>
        </pc:sldMkLst>
        <pc:spChg chg="mod">
          <ac:chgData name="Elbie Vosloo" userId="ff86e2fd-8ed4-43e8-b2b7-93a531968042" providerId="ADAL" clId="{2E1013DA-69D2-4026-8ECD-C4B7D3714F4B}" dt="2026-07-02T08:48:41.665" v="6" actId="20577"/>
          <ac:spMkLst>
            <pc:docMk/>
            <pc:sldMk cId="2478880608" sldId="316"/>
            <ac:spMk id="3" creationId="{90388281-CD22-9BA2-4216-5B2D88408C6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8A38D6E-D1B4-403B-BD74-C8E97C68DA5A}" type="datetime1">
              <a:rPr lang="en-US" smtClean="0"/>
              <a:t>7/2/2026</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9358A3F-7D24-4154-87DB-D814734A4B00}" type="datetime1">
              <a:rPr lang="en-US" smtClean="0"/>
              <a:t>7/2/2026</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tags" Target="../tags/tag26.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tags" Target="../tags/tag28.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tags" Target="../tags/tag3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tags" Target="../tags/tag3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tags" Target="../tags/tag3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tags" Target="../tags/tag3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tags" Target="../tags/tag40.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tags" Target="../tags/tag4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5.xml"/><Relationship Id="rId1" Type="http://schemas.openxmlformats.org/officeDocument/2006/relationships/tags" Target="../tags/tag4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tags" Target="../tags/tag4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3.xml"/><Relationship Id="rId1" Type="http://schemas.openxmlformats.org/officeDocument/2006/relationships/tags" Target="../tags/tag48.xml"/><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4.xml"/><Relationship Id="rId1" Type="http://schemas.openxmlformats.org/officeDocument/2006/relationships/tags" Target="../tags/tag50.xml"/><Relationship Id="rId4" Type="http://schemas.openxmlformats.org/officeDocument/2006/relationships/image" Target="../media/image15.jpeg"/></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5.xml"/><Relationship Id="rId1" Type="http://schemas.openxmlformats.org/officeDocument/2006/relationships/tags" Target="../tags/tag53.xml"/><Relationship Id="rId4" Type="http://schemas.openxmlformats.org/officeDocument/2006/relationships/image" Target="../media/image1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tags" Target="../tags/tag14.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tags" Target="../tags/tag16.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90664"/>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 - NDP - Full colour.jpg"/>
          <p:cNvPicPr>
            <a:picLocks noChangeAspect="1"/>
          </p:cNvPicPr>
          <p:nvPr userDrawn="1"/>
        </p:nvPicPr>
        <p:blipFill>
          <a:blip r:embed="rId6" cstate="print"/>
          <a:stretch>
            <a:fillRect/>
          </a:stretch>
        </p:blipFill>
        <p:spPr>
          <a:xfrm>
            <a:off x="7786710" y="5857892"/>
            <a:ext cx="1130416" cy="10715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9" name="Text Placeholder 4"/>
          <p:cNvSpPr>
            <a:spLocks noGrp="1"/>
          </p:cNvSpPr>
          <p:nvPr>
            <p:ph type="body" sz="quarter" idx="11"/>
          </p:nvPr>
        </p:nvSpPr>
        <p:spPr>
          <a:xfrm>
            <a:off x="295276"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696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2"/>
          </p:nvPr>
        </p:nvSpPr>
        <p:spPr>
          <a:xfrm>
            <a:off x="295276"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0"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8977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8"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Tree>
    <p:extLst>
      <p:ext uri="{BB962C8B-B14F-4D97-AF65-F5344CB8AC3E}">
        <p14:creationId xmlns:p14="http://schemas.microsoft.com/office/powerpoint/2010/main" val="267731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2"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3" name="Text Placeholder 4"/>
          <p:cNvSpPr>
            <a:spLocks noGrp="1"/>
          </p:cNvSpPr>
          <p:nvPr>
            <p:ph type="body" sz="quarter" idx="14"/>
          </p:nvPr>
        </p:nvSpPr>
        <p:spPr>
          <a:xfrm>
            <a:off x="295276"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553748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5" name="Text Placeholder 4"/>
          <p:cNvSpPr>
            <a:spLocks noGrp="1"/>
          </p:cNvSpPr>
          <p:nvPr>
            <p:ph type="body" sz="quarter" idx="14"/>
          </p:nvPr>
        </p:nvSpPr>
        <p:spPr>
          <a:xfrm>
            <a:off x="295276"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80"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5683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601545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4"/>
            <a:ext cx="8281291" cy="936625"/>
          </a:xfrm>
          <a:prstGeom prst="rect">
            <a:avLst/>
          </a:prstGeom>
          <a:solidFill>
            <a:schemeClr val="tx2"/>
          </a:solid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7150" y="5516882"/>
            <a:ext cx="9086850" cy="170799"/>
          </a:xfrm>
          <a:prstGeom prst="rect">
            <a:avLst/>
          </a:prstGeom>
        </p:spPr>
      </p:pic>
      <p:pic>
        <p:nvPicPr>
          <p:cNvPr id="7" name="Picture 115" descr="C:\Users\Conny\Desktop\WCG\WCG - Logo\PNG\Logos blue\Health\WCG - Logo - Health - 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3849" y="6149080"/>
            <a:ext cx="1109368" cy="34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11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4" name="Picture Placeholder 3"/>
          <p:cNvSpPr>
            <a:spLocks noGrp="1"/>
          </p:cNvSpPr>
          <p:nvPr>
            <p:ph type="pic" sz="quarter" idx="14" hasCustomPrompt="1"/>
          </p:nvPr>
        </p:nvSpPr>
        <p:spPr>
          <a:xfrm>
            <a:off x="323851" y="1412775"/>
            <a:ext cx="2908573" cy="4680049"/>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Text Placeholder 4"/>
          <p:cNvSpPr>
            <a:spLocks noGrp="1"/>
          </p:cNvSpPr>
          <p:nvPr>
            <p:ph type="body" sz="quarter" idx="15"/>
          </p:nvPr>
        </p:nvSpPr>
        <p:spPr>
          <a:xfrm>
            <a:off x="3448447" y="1412778"/>
            <a:ext cx="5472608"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4189927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6516217" y="1412776"/>
            <a:ext cx="2404517" cy="468004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5"/>
          </p:nvPr>
        </p:nvSpPr>
        <p:spPr>
          <a:xfrm>
            <a:off x="323851" y="1412777"/>
            <a:ext cx="6004917" cy="4680048"/>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685493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3532181"/>
            <a:ext cx="8597205" cy="2551450"/>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81481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Logo - NDP - Full colour.jpg"/>
          <p:cNvPicPr>
            <a:picLocks noChangeAspect="1"/>
          </p:cNvPicPr>
          <p:nvPr userDrawn="1"/>
        </p:nvPicPr>
        <p:blipFill>
          <a:blip r:embed="rId2" cstate="print"/>
          <a:stretch>
            <a:fillRect/>
          </a:stretch>
        </p:blipFill>
        <p:spPr>
          <a:xfrm>
            <a:off x="7786710" y="5857892"/>
            <a:ext cx="1130416" cy="107157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238031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Text Placeholder 4"/>
          <p:cNvSpPr>
            <a:spLocks noGrp="1"/>
          </p:cNvSpPr>
          <p:nvPr>
            <p:ph type="body" sz="quarter" idx="17"/>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51560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6" name="Picture Placeholder 3"/>
          <p:cNvSpPr>
            <a:spLocks noGrp="1"/>
          </p:cNvSpPr>
          <p:nvPr>
            <p:ph type="pic" sz="quarter" idx="14" hasCustomPrompt="1"/>
          </p:nvPr>
        </p:nvSpPr>
        <p:spPr>
          <a:xfrm>
            <a:off x="29028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Text Placeholder 4"/>
          <p:cNvSpPr>
            <a:spLocks noGrp="1"/>
          </p:cNvSpPr>
          <p:nvPr>
            <p:ph type="body" sz="quarter" idx="17"/>
          </p:nvPr>
        </p:nvSpPr>
        <p:spPr>
          <a:xfrm>
            <a:off x="323851" y="3703287"/>
            <a:ext cx="8597205" cy="238034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027379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323851"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323851" y="2975180"/>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323851" y="4537584"/>
            <a:ext cx="2908573" cy="154109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410726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6012483"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6012483" y="2976533"/>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6012483" y="4540291"/>
            <a:ext cx="2908573" cy="1548783"/>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0" name="Text Placeholder 4"/>
          <p:cNvSpPr>
            <a:spLocks noGrp="1"/>
          </p:cNvSpPr>
          <p:nvPr>
            <p:ph type="body" sz="quarter" idx="17"/>
          </p:nvPr>
        </p:nvSpPr>
        <p:spPr>
          <a:xfrm>
            <a:off x="323851" y="1412779"/>
            <a:ext cx="5553983" cy="466590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70312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8" y="2696461"/>
            <a:ext cx="3897243" cy="266322"/>
          </a:xfrm>
        </p:spPr>
        <p:txBody>
          <a:bodyPr lIns="36000" rIns="36000" anchor="ctr">
            <a:noAutofit/>
          </a:bodyPr>
          <a:lstStyle>
            <a:lvl1pPr>
              <a:defRPr sz="105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8" y="2963910"/>
            <a:ext cx="3897243" cy="266322"/>
          </a:xfrm>
        </p:spPr>
        <p:txBody>
          <a:bodyPr lIns="36000" rIns="36000" anchor="ctr">
            <a:noAutofit/>
          </a:bodyPr>
          <a:lstStyle>
            <a:lvl1pPr>
              <a:defRPr sz="825"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2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7" name="Rectangle 16"/>
          <p:cNvSpPr/>
          <p:nvPr userDrawn="1"/>
        </p:nvSpPr>
        <p:spPr>
          <a:xfrm>
            <a:off x="4780437"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8" y="3768568"/>
            <a:ext cx="3734059" cy="266322"/>
          </a:xfrm>
        </p:spPr>
        <p:txBody>
          <a:bodyPr lIns="36000" rIns="36000" anchor="ctr">
            <a:noAutofit/>
          </a:bodyPr>
          <a:lstStyle>
            <a:lvl1pPr>
              <a:defRPr sz="825"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7" y="4043102"/>
            <a:ext cx="3734059"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www.westerncape.gov.za</a:t>
            </a:r>
          </a:p>
        </p:txBody>
      </p:sp>
      <p:sp>
        <p:nvSpPr>
          <p:cNvPr id="6" name="Rectangle 5"/>
          <p:cNvSpPr/>
          <p:nvPr userDrawn="1"/>
        </p:nvSpPr>
        <p:spPr>
          <a:xfrm>
            <a:off x="295276" y="565703"/>
            <a:ext cx="1848583" cy="461665"/>
          </a:xfrm>
          <a:prstGeom prst="rect">
            <a:avLst/>
          </a:prstGeom>
        </p:spPr>
        <p:txBody>
          <a:bodyPr wrap="none">
            <a:spAutoFit/>
          </a:bodyPr>
          <a:lstStyle/>
          <a:p>
            <a:r>
              <a:rPr kumimoji="0" lang="en-US" sz="24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1800" b="0" dirty="0">
              <a:solidFill>
                <a:schemeClr val="bg1"/>
              </a:solidFill>
            </a:endParaRPr>
          </a:p>
        </p:txBody>
      </p:sp>
      <p:sp>
        <p:nvSpPr>
          <p:cNvPr id="24" name="Text Placeholder 5"/>
          <p:cNvSpPr>
            <a:spLocks noGrp="1"/>
          </p:cNvSpPr>
          <p:nvPr>
            <p:ph type="body" sz="quarter" idx="15" hasCustomPrompt="1"/>
          </p:nvPr>
        </p:nvSpPr>
        <p:spPr>
          <a:xfrm>
            <a:off x="2834997" y="4333520"/>
            <a:ext cx="3349330" cy="266322"/>
          </a:xfrm>
        </p:spPr>
        <p:txBody>
          <a:bodyPr lIns="36000" rIns="36000" anchor="ctr">
            <a:noAutofit/>
          </a:bodyPr>
          <a:lstStyle>
            <a:lvl1pPr>
              <a:defRPr sz="825" b="0" baseline="0">
                <a:solidFill>
                  <a:schemeClr val="tx2"/>
                </a:solidFill>
              </a:defRPr>
            </a:lvl1pPr>
          </a:lstStyle>
          <a:p>
            <a:pPr lvl="0"/>
            <a:r>
              <a:rPr lang="en-ZA" dirty="0"/>
              <a:t>Fill in your address</a:t>
            </a:r>
          </a:p>
        </p:txBody>
      </p:sp>
      <p:pic>
        <p:nvPicPr>
          <p:cNvPr id="20" name="Picture 2" descr="C:\Users\Conny\Desktop\WCG\WCG - Logo\PNG\Logos blue\Health\WCG - Logo - Health - Tagline - Blu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08002" y="1911739"/>
            <a:ext cx="2414658" cy="68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212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9" y="3861050"/>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24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3223802"/>
            <a:ext cx="9144000" cy="246743"/>
          </a:xfrm>
          <a:prstGeom prst="rect">
            <a:avLst/>
          </a:prstGeom>
        </p:spPr>
      </p:pic>
    </p:spTree>
    <p:extLst>
      <p:ext uri="{BB962C8B-B14F-4D97-AF65-F5344CB8AC3E}">
        <p14:creationId xmlns:p14="http://schemas.microsoft.com/office/powerpoint/2010/main" val="2064340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Logo - NDP - Full colour.jpg"/>
          <p:cNvPicPr>
            <a:picLocks noChangeAspect="1"/>
          </p:cNvPicPr>
          <p:nvPr userDrawn="1"/>
        </p:nvPicPr>
        <p:blipFill>
          <a:blip r:embed="rId3" cstate="print"/>
          <a:stretch>
            <a:fillRect/>
          </a:stretch>
        </p:blipFill>
        <p:spPr>
          <a:xfrm>
            <a:off x="6537930" y="5857892"/>
            <a:ext cx="1130416" cy="1071570"/>
          </a:xfrm>
          <a:prstGeom prst="rect">
            <a:avLst/>
          </a:prstGeom>
        </p:spPr>
      </p:pic>
      <p:pic>
        <p:nvPicPr>
          <p:cNvPr id="2" name="Picture 1" descr="A logo with a flag and numbers&#10;&#10;Description automatically generated">
            <a:extLst>
              <a:ext uri="{FF2B5EF4-FFF2-40B4-BE49-F238E27FC236}">
                <a16:creationId xmlns:a16="http://schemas.microsoft.com/office/drawing/2014/main" id="{099FED8E-EF33-34FC-F58D-2738C2E90A1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68345" y="5944572"/>
            <a:ext cx="1368152" cy="875612"/>
          </a:xfrm>
          <a:prstGeom prst="rect">
            <a:avLst/>
          </a:prstGeom>
        </p:spPr>
      </p:pic>
      <p:sp>
        <p:nvSpPr>
          <p:cNvPr id="4" name="Rectangle 3">
            <a:extLst>
              <a:ext uri="{FF2B5EF4-FFF2-40B4-BE49-F238E27FC236}">
                <a16:creationId xmlns:a16="http://schemas.microsoft.com/office/drawing/2014/main" id="{3EB911E9-DDCB-E3AC-70BB-21DD47AC261F}"/>
              </a:ext>
            </a:extLst>
          </p:cNvPr>
          <p:cNvSpPr/>
          <p:nvPr userDrawn="1"/>
        </p:nvSpPr>
        <p:spPr>
          <a:xfrm>
            <a:off x="71168" y="0"/>
            <a:ext cx="7137614"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2">
            <a:extLst>
              <a:ext uri="{FF2B5EF4-FFF2-40B4-BE49-F238E27FC236}">
                <a16:creationId xmlns:a16="http://schemas.microsoft.com/office/drawing/2014/main" id="{4CB79927-BCCB-CD32-003F-2433CBDF02B8}"/>
              </a:ext>
            </a:extLst>
          </p:cNvPr>
          <p:cNvSpPr>
            <a:spLocks noGrp="1"/>
          </p:cNvSpPr>
          <p:nvPr>
            <p:ph idx="1"/>
          </p:nvPr>
        </p:nvSpPr>
        <p:spPr>
          <a:xfrm>
            <a:off x="152400" y="1291432"/>
            <a:ext cx="8884097"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custDataLst>
      <p:tags r:id="rId1"/>
    </p:custDataLst>
    <p:extLst>
      <p:ext uri="{BB962C8B-B14F-4D97-AF65-F5344CB8AC3E}">
        <p14:creationId xmlns:p14="http://schemas.microsoft.com/office/powerpoint/2010/main" val="1316347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98CD6-60E3-9B2B-FE1B-8C51AEAFA61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65844A1-48DA-BE82-357E-AFB4A5D75A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3676D56-8B55-B063-6D1A-1B10E1C0DE1F}"/>
              </a:ext>
            </a:extLst>
          </p:cNvPr>
          <p:cNvSpPr>
            <a:spLocks noGrp="1"/>
          </p:cNvSpPr>
          <p:nvPr>
            <p:ph type="dt" sz="half" idx="10"/>
          </p:nvPr>
        </p:nvSpPr>
        <p:spPr/>
        <p:txBody>
          <a:bodyPr/>
          <a:lstStyle/>
          <a:p>
            <a:endParaRPr lang="en-ZA"/>
          </a:p>
        </p:txBody>
      </p:sp>
      <p:sp>
        <p:nvSpPr>
          <p:cNvPr id="5" name="Footer Placeholder 4">
            <a:extLst>
              <a:ext uri="{FF2B5EF4-FFF2-40B4-BE49-F238E27FC236}">
                <a16:creationId xmlns:a16="http://schemas.microsoft.com/office/drawing/2014/main" id="{00993CDA-A77F-69E2-2FC4-C2C2E573999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08BE856-699B-BA7D-E53E-EBB659427A69}"/>
              </a:ext>
            </a:extLst>
          </p:cNvPr>
          <p:cNvSpPr>
            <a:spLocks noGrp="1"/>
          </p:cNvSpPr>
          <p:nvPr>
            <p:ph type="sldNum" sz="quarter" idx="12"/>
          </p:nvPr>
        </p:nvSpPr>
        <p:spPr/>
        <p:txBody>
          <a:bodyPr/>
          <a:lstStyle/>
          <a:p>
            <a:fld id="{53BFE58C-C81C-4275-842C-AE24D904113B}" type="slidenum">
              <a:rPr lang="en-ZA" smtClean="0"/>
              <a:t>‹#›</a:t>
            </a:fld>
            <a:endParaRPr lang="en-ZA"/>
          </a:p>
        </p:txBody>
      </p:sp>
    </p:spTree>
    <p:custDataLst>
      <p:tags r:id="rId1"/>
    </p:custDataLst>
    <p:extLst>
      <p:ext uri="{BB962C8B-B14F-4D97-AF65-F5344CB8AC3E}">
        <p14:creationId xmlns:p14="http://schemas.microsoft.com/office/powerpoint/2010/main" val="652529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Logo - NDP - Full colour.jpg"/>
          <p:cNvPicPr>
            <a:picLocks noChangeAspect="1"/>
          </p:cNvPicPr>
          <p:nvPr userDrawn="1"/>
        </p:nvPicPr>
        <p:blipFill>
          <a:blip r:embed="rId3" cstate="print"/>
          <a:stretch>
            <a:fillRect/>
          </a:stretch>
        </p:blipFill>
        <p:spPr>
          <a:xfrm>
            <a:off x="6537930" y="5857892"/>
            <a:ext cx="1130416" cy="1071570"/>
          </a:xfrm>
          <a:prstGeom prst="rect">
            <a:avLst/>
          </a:prstGeom>
        </p:spPr>
      </p:pic>
      <p:pic>
        <p:nvPicPr>
          <p:cNvPr id="2" name="Picture 1" descr="A logo with a flag and numbers&#10;&#10;Description automatically generated">
            <a:extLst>
              <a:ext uri="{FF2B5EF4-FFF2-40B4-BE49-F238E27FC236}">
                <a16:creationId xmlns:a16="http://schemas.microsoft.com/office/drawing/2014/main" id="{099FED8E-EF33-34FC-F58D-2738C2E90A1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68345" y="5944572"/>
            <a:ext cx="1368152" cy="875612"/>
          </a:xfrm>
          <a:prstGeom prst="rect">
            <a:avLst/>
          </a:prstGeom>
        </p:spPr>
      </p:pic>
      <p:sp>
        <p:nvSpPr>
          <p:cNvPr id="4" name="Rectangle 3">
            <a:extLst>
              <a:ext uri="{FF2B5EF4-FFF2-40B4-BE49-F238E27FC236}">
                <a16:creationId xmlns:a16="http://schemas.microsoft.com/office/drawing/2014/main" id="{3EB911E9-DDCB-E3AC-70BB-21DD47AC261F}"/>
              </a:ext>
            </a:extLst>
          </p:cNvPr>
          <p:cNvSpPr/>
          <p:nvPr userDrawn="1"/>
        </p:nvSpPr>
        <p:spPr>
          <a:xfrm>
            <a:off x="71168" y="0"/>
            <a:ext cx="7137614"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2">
            <a:extLst>
              <a:ext uri="{FF2B5EF4-FFF2-40B4-BE49-F238E27FC236}">
                <a16:creationId xmlns:a16="http://schemas.microsoft.com/office/drawing/2014/main" id="{4CB79927-BCCB-CD32-003F-2433CBDF02B8}"/>
              </a:ext>
            </a:extLst>
          </p:cNvPr>
          <p:cNvSpPr>
            <a:spLocks noGrp="1"/>
          </p:cNvSpPr>
          <p:nvPr>
            <p:ph idx="1"/>
          </p:nvPr>
        </p:nvSpPr>
        <p:spPr>
          <a:xfrm>
            <a:off x="152400" y="1291432"/>
            <a:ext cx="8884097"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custDataLst>
      <p:tags r:id="rId1"/>
    </p:custDataLst>
    <p:extLst>
      <p:ext uri="{BB962C8B-B14F-4D97-AF65-F5344CB8AC3E}">
        <p14:creationId xmlns:p14="http://schemas.microsoft.com/office/powerpoint/2010/main" val="312308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1"/>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15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7"/>
            <a:ext cx="1512168" cy="365125"/>
          </a:xfrm>
          <a:prstGeom prst="rect">
            <a:avLst/>
          </a:prstGeom>
        </p:spPr>
        <p:txBody>
          <a:bodyPr vert="horz" lIns="91440" tIns="45720" rIns="91440" bIns="45720" rtlCol="0" anchor="ctr"/>
          <a:lstStyle>
            <a:lvl1pPr algn="r">
              <a:defRPr sz="825">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7"/>
            <a:ext cx="1584176" cy="365125"/>
          </a:xfrm>
        </p:spPr>
        <p:txBody>
          <a:bodyPr>
            <a:normAutofit/>
          </a:bodyPr>
          <a:lstStyle>
            <a:lvl1pPr algn="r">
              <a:defRPr sz="825"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7"/>
            <a:ext cx="1944216" cy="365125"/>
          </a:xfrm>
        </p:spPr>
        <p:txBody>
          <a:bodyPr>
            <a:normAutofit/>
          </a:bodyPr>
          <a:lstStyle>
            <a:lvl1pPr algn="r">
              <a:defRPr sz="825" b="0" baseline="0">
                <a:solidFill>
                  <a:schemeClr val="bg1"/>
                </a:solidFill>
              </a:defRPr>
            </a:lvl1pPr>
          </a:lstStyle>
          <a:p>
            <a:pPr lvl="0"/>
            <a:r>
              <a:rPr lang="en-US" dirty="0"/>
              <a:t>Initial. Surname  |</a:t>
            </a:r>
            <a:endParaRPr lang="en-GB" dirty="0"/>
          </a:p>
        </p:txBody>
      </p:sp>
      <p:pic>
        <p:nvPicPr>
          <p:cNvPr id="11" name="Picture 2" descr="C:\Users\Conny\Desktop\WCG\WCG - Logo\PNG\Logos blue\Health\WCG - Logo - Health - Tagline - 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0652" y="382532"/>
            <a:ext cx="5739912" cy="162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0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0" name="Text Placeholder 4"/>
          <p:cNvSpPr>
            <a:spLocks noGrp="1"/>
          </p:cNvSpPr>
          <p:nvPr>
            <p:ph type="body" sz="quarter" idx="10"/>
          </p:nvPr>
        </p:nvSpPr>
        <p:spPr>
          <a:xfrm>
            <a:off x="295276" y="1196754"/>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597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4" name="Text Placeholder 4"/>
          <p:cNvSpPr>
            <a:spLocks noGrp="1"/>
          </p:cNvSpPr>
          <p:nvPr>
            <p:ph type="body" sz="quarter" idx="10"/>
          </p:nvPr>
        </p:nvSpPr>
        <p:spPr>
          <a:xfrm>
            <a:off x="295276"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0"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161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Tree>
    <p:extLst>
      <p:ext uri="{BB962C8B-B14F-4D97-AF65-F5344CB8AC3E}">
        <p14:creationId xmlns:p14="http://schemas.microsoft.com/office/powerpoint/2010/main" val="330965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1" name="Text Placeholder 4"/>
          <p:cNvSpPr>
            <a:spLocks noGrp="1"/>
          </p:cNvSpPr>
          <p:nvPr>
            <p:ph type="body" sz="quarter" idx="10"/>
          </p:nvPr>
        </p:nvSpPr>
        <p:spPr>
          <a:xfrm>
            <a:off x="295276" y="1412778"/>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841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14" name="Text Placeholder 4"/>
          <p:cNvSpPr>
            <a:spLocks noGrp="1"/>
          </p:cNvSpPr>
          <p:nvPr>
            <p:ph type="body" sz="quarter" idx="14"/>
          </p:nvPr>
        </p:nvSpPr>
        <p:spPr>
          <a:xfrm>
            <a:off x="295276"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0"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28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Tree>
    <p:extLst>
      <p:ext uri="{BB962C8B-B14F-4D97-AF65-F5344CB8AC3E}">
        <p14:creationId xmlns:p14="http://schemas.microsoft.com/office/powerpoint/2010/main" val="229461287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tags" Target="../tags/tag1.xml"/><Relationship Id="rId21" Type="http://schemas.openxmlformats.org/officeDocument/2006/relationships/slideLayout" Target="../slideLayouts/slideLayout23.xml"/><Relationship Id="rId34" Type="http://schemas.openxmlformats.org/officeDocument/2006/relationships/image" Target="../media/image6.emf"/><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theme" Target="../theme/theme3.xml"/><Relationship Id="rId33" Type="http://schemas.openxmlformats.org/officeDocument/2006/relationships/oleObject" Target="../embeddings/oleObject1.bin"/><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tags" Target="../tags/tag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tags" Target="../tags/tag7.xml"/><Relationship Id="rId37" Type="http://schemas.openxmlformats.org/officeDocument/2006/relationships/image" Target="../media/image9.png"/><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tags" Target="../tags/tag3.xml"/><Relationship Id="rId36" Type="http://schemas.openxmlformats.org/officeDocument/2006/relationships/image" Target="../media/image8.png"/><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tags" Target="../tags/tag6.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tags" Target="../tags/tag2.xml"/><Relationship Id="rId30" Type="http://schemas.openxmlformats.org/officeDocument/2006/relationships/tags" Target="../tags/tag5.xml"/><Relationship Id="rId35" Type="http://schemas.openxmlformats.org/officeDocument/2006/relationships/image" Target="../media/image7.jpeg"/><Relationship Id="rId8" Type="http://schemas.openxmlformats.org/officeDocument/2006/relationships/slideLayout" Target="../slideLayouts/slideLayout10.xml"/><Relationship Id="rId3"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tags" Target="../tags/tag49.xm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heme" Target="../theme/theme5.xml"/><Relationship Id="rId1" Type="http://schemas.openxmlformats.org/officeDocument/2006/relationships/slideLayout" Target="../slideLayouts/slideLayout29.xml"/><Relationship Id="rId5" Type="http://schemas.openxmlformats.org/officeDocument/2006/relationships/image" Target="../media/image1.jpe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5" name="Picture 4" descr="Logo - NDP - Full colour.jpg"/>
          <p:cNvPicPr>
            <a:picLocks noChangeAspect="1"/>
          </p:cNvPicPr>
          <p:nvPr userDrawn="1"/>
        </p:nvPicPr>
        <p:blipFill>
          <a:blip r:embed="rId5" cstate="print"/>
          <a:stretch>
            <a:fillRect/>
          </a:stretch>
        </p:blipFill>
        <p:spPr>
          <a:xfrm>
            <a:off x="7786710" y="5857892"/>
            <a:ext cx="1130416" cy="1071570"/>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6"/>
            </p:custDataLst>
            <p:extLst>
              <p:ext uri="{D42A27DB-BD31-4B8C-83A1-F6EECF244321}">
                <p14:modId xmlns:p14="http://schemas.microsoft.com/office/powerpoint/2010/main" val="2924740968"/>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name="think-cell Slide" r:id="rId33" imgW="270" imgH="270" progId="TCLayout.ActiveDocument.1">
                  <p:embed/>
                </p:oleObj>
              </mc:Choice>
              <mc:Fallback>
                <p:oleObj name="think-cell Slide" r:id="rId33" imgW="270" imgH="270" progId="TCLayout.ActiveDocument.1">
                  <p:embed/>
                  <p:pic>
                    <p:nvPicPr>
                      <p:cNvPr id="10" name="Object 9" hidden="1"/>
                      <p:cNvPicPr/>
                      <p:nvPr/>
                    </p:nvPicPr>
                    <p:blipFill>
                      <a:blip r:embed="rId34"/>
                      <a:stretch>
                        <a:fillRect/>
                      </a:stretch>
                    </p:blipFill>
                    <p:spPr>
                      <a:xfrm>
                        <a:off x="1" y="0"/>
                        <a:ext cx="158750" cy="158750"/>
                      </a:xfrm>
                      <a:prstGeom prst="rect">
                        <a:avLst/>
                      </a:prstGeom>
                    </p:spPr>
                  </p:pic>
                </p:oleObj>
              </mc:Fallback>
            </mc:AlternateContent>
          </a:graphicData>
        </a:graphic>
      </p:graphicFrame>
      <p:pic>
        <p:nvPicPr>
          <p:cNvPr id="9" name="Picture 8"/>
          <p:cNvPicPr>
            <a:picLocks noChangeAspect="1"/>
          </p:cNvPicPr>
          <p:nvPr>
            <p:custDataLst>
              <p:tags r:id="rId27"/>
            </p:custDataLst>
          </p:nvPr>
        </p:nvPicPr>
        <p:blipFill rotWithShape="1">
          <a:blip r:embed="rId35" cstate="print">
            <a:extLst>
              <a:ext uri="{28A0092B-C50C-407E-A947-70E740481C1C}">
                <a14:useLocalDpi xmlns:a14="http://schemas.microsoft.com/office/drawing/2010/main" val="0"/>
              </a:ext>
            </a:extLst>
          </a:blip>
          <a:srcRect/>
          <a:stretch/>
        </p:blipFill>
        <p:spPr>
          <a:xfrm>
            <a:off x="0" y="740233"/>
            <a:ext cx="9144000" cy="377371"/>
          </a:xfrm>
          <a:prstGeom prst="rect">
            <a:avLst/>
          </a:prstGeom>
        </p:spPr>
      </p:pic>
      <p:sp>
        <p:nvSpPr>
          <p:cNvPr id="2" name="Title Placeholder 1"/>
          <p:cNvSpPr>
            <a:spLocks noGrp="1"/>
          </p:cNvSpPr>
          <p:nvPr>
            <p:ph type="title"/>
            <p:custDataLst>
              <p:tags r:id="rId28"/>
            </p:custDataLst>
          </p:nvPr>
        </p:nvSpPr>
        <p:spPr>
          <a:xfrm>
            <a:off x="295276"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54000" tIns="54000" rIns="0" bIns="0" rtlCol="0" anchor="b"/>
          <a:lstStyle/>
          <a:p>
            <a:pPr lvl="0"/>
            <a:r>
              <a:rPr lang="en-US" sz="600" dirty="0">
                <a:solidFill>
                  <a:schemeClr val="accent3"/>
                </a:solidFill>
              </a:rPr>
              <a:t>© Western Cape Government 2012  |</a:t>
            </a:r>
            <a:endParaRPr lang="en-GB" sz="600" dirty="0">
              <a:solidFill>
                <a:schemeClr val="accent3"/>
              </a:solidFill>
            </a:endParaRPr>
          </a:p>
        </p:txBody>
      </p:sp>
      <p:pic>
        <p:nvPicPr>
          <p:cNvPr id="11" name="Picture 115" descr="C:\Users\Conny\Desktop\WCG\WCG - Logo\PNG\Logos blue\Health\WCG - Logo - Health - Blue.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73849" y="6149080"/>
            <a:ext cx="1109368" cy="34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31285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Lst>
  <p:hf sldNum="0" hdr="0" ftr="0" dt="0"/>
  <p:txStyles>
    <p:titleStyle>
      <a:lvl1pPr algn="l" defTabSz="685800" rtl="0" eaLnBrk="1" latinLnBrk="0" hangingPunct="1">
        <a:spcBef>
          <a:spcPct val="0"/>
        </a:spcBef>
        <a:buNone/>
        <a:defRPr sz="1800" b="1" kern="1200">
          <a:solidFill>
            <a:schemeClr val="tx2"/>
          </a:solidFill>
          <a:latin typeface="Century Gothic" pitchFamily="34" charset="0"/>
          <a:ea typeface="+mj-ea"/>
          <a:cs typeface="+mj-cs"/>
        </a:defRPr>
      </a:lvl1pPr>
    </p:titleStyle>
    <p:body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37"/>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6" cstate="print"/>
          <a:srcRect r="26000"/>
          <a:stretch>
            <a:fillRect/>
          </a:stretch>
        </p:blipFill>
        <p:spPr bwMode="auto">
          <a:xfrm>
            <a:off x="7341872" y="5"/>
            <a:ext cx="1184147" cy="1066799"/>
          </a:xfrm>
          <a:prstGeom prst="rect">
            <a:avLst/>
          </a:prstGeom>
          <a:noFill/>
          <a:ln w="9525">
            <a:noFill/>
            <a:miter lim="800000"/>
            <a:headEnd/>
            <a:tailEnd/>
          </a:ln>
          <a:effectLst/>
        </p:spPr>
      </p:pic>
      <p:sp>
        <p:nvSpPr>
          <p:cNvPr id="2" name="Content Placeholder 9">
            <a:extLst>
              <a:ext uri="{FF2B5EF4-FFF2-40B4-BE49-F238E27FC236}">
                <a16:creationId xmlns:a16="http://schemas.microsoft.com/office/drawing/2014/main" id="{BA652FB8-90A9-9782-9B37-EE513D61C3F7}"/>
              </a:ext>
            </a:extLst>
          </p:cNvPr>
          <p:cNvSpPr txBox="1">
            <a:spLocks/>
          </p:cNvSpPr>
          <p:nvPr userDrawn="1"/>
        </p:nvSpPr>
        <p:spPr>
          <a:xfrm>
            <a:off x="152400" y="1291431"/>
            <a:ext cx="8872987" cy="4351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a:p>
        </p:txBody>
      </p:sp>
      <p:sp>
        <p:nvSpPr>
          <p:cNvPr id="3" name="Title Placeholder 1">
            <a:extLst>
              <a:ext uri="{FF2B5EF4-FFF2-40B4-BE49-F238E27FC236}">
                <a16:creationId xmlns:a16="http://schemas.microsoft.com/office/drawing/2014/main" id="{2AD488CD-7571-D8CB-B8F6-6F52D98455D3}"/>
              </a:ext>
            </a:extLst>
          </p:cNvPr>
          <p:cNvSpPr>
            <a:spLocks noGrp="1"/>
          </p:cNvSpPr>
          <p:nvPr>
            <p:ph type="title"/>
          </p:nvPr>
        </p:nvSpPr>
        <p:spPr>
          <a:xfrm>
            <a:off x="0" y="0"/>
            <a:ext cx="7246189"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4" name="Text Placeholder 2">
            <a:extLst>
              <a:ext uri="{FF2B5EF4-FFF2-40B4-BE49-F238E27FC236}">
                <a16:creationId xmlns:a16="http://schemas.microsoft.com/office/drawing/2014/main" id="{E4693527-C29D-4304-39EB-F3DF98A4D0F4}"/>
              </a:ext>
            </a:extLst>
          </p:cNvPr>
          <p:cNvSpPr>
            <a:spLocks noGrp="1"/>
          </p:cNvSpPr>
          <p:nvPr>
            <p:ph type="body" idx="1"/>
          </p:nvPr>
        </p:nvSpPr>
        <p:spPr>
          <a:xfrm>
            <a:off x="152400" y="1291432"/>
            <a:ext cx="8839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custDataLst>
      <p:tags r:id="rId4"/>
    </p:custDataLst>
    <p:extLst>
      <p:ext uri="{BB962C8B-B14F-4D97-AF65-F5344CB8AC3E}">
        <p14:creationId xmlns:p14="http://schemas.microsoft.com/office/powerpoint/2010/main" val="1434596872"/>
      </p:ext>
    </p:extLst>
  </p:cSld>
  <p:clrMap bg1="lt1" tx1="dk1" bg2="lt2" tx2="dk2" accent1="accent1" accent2="accent2" accent3="accent3" accent4="accent4" accent5="accent5" accent6="accent6" hlink="hlink" folHlink="folHlink"/>
  <p:sldLayoutIdLst>
    <p:sldLayoutId id="2147483680" r:id="rId1"/>
    <p:sldLayoutId id="2147483681" r:id="rId2"/>
  </p:sldLayoutIdLst>
  <p:hf sldNum="0" hdr="0" ftr="0" dt="0"/>
  <p:txStyles>
    <p:titleStyle>
      <a:lvl1pPr algn="l" defTabSz="685800" rtl="0" eaLnBrk="1" latinLnBrk="0" hangingPunct="1">
        <a:spcBef>
          <a:spcPct val="0"/>
        </a:spcBef>
        <a:buNone/>
        <a:defRPr lang="en-US" sz="3300" kern="1200" dirty="0">
          <a:solidFill>
            <a:schemeClr val="bg2"/>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NDOH Logo.jpg"/>
          <p:cNvPicPr>
            <a:picLocks noChangeAspect="1"/>
          </p:cNvPicPr>
          <p:nvPr userDrawn="1"/>
        </p:nvPicPr>
        <p:blipFill>
          <a:blip r:embed="rId4"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5" cstate="print"/>
          <a:srcRect r="26000"/>
          <a:stretch>
            <a:fillRect/>
          </a:stretch>
        </p:blipFill>
        <p:spPr bwMode="auto">
          <a:xfrm>
            <a:off x="7341872" y="5"/>
            <a:ext cx="1184147" cy="1066799"/>
          </a:xfrm>
          <a:prstGeom prst="rect">
            <a:avLst/>
          </a:prstGeom>
          <a:noFill/>
          <a:ln w="9525">
            <a:noFill/>
            <a:miter lim="800000"/>
            <a:headEnd/>
            <a:tailEnd/>
          </a:ln>
          <a:effectLst/>
        </p:spPr>
      </p:pic>
      <p:sp>
        <p:nvSpPr>
          <p:cNvPr id="2" name="Content Placeholder 9">
            <a:extLst>
              <a:ext uri="{FF2B5EF4-FFF2-40B4-BE49-F238E27FC236}">
                <a16:creationId xmlns:a16="http://schemas.microsoft.com/office/drawing/2014/main" id="{BA652FB8-90A9-9782-9B37-EE513D61C3F7}"/>
              </a:ext>
            </a:extLst>
          </p:cNvPr>
          <p:cNvSpPr txBox="1">
            <a:spLocks/>
          </p:cNvSpPr>
          <p:nvPr userDrawn="1"/>
        </p:nvSpPr>
        <p:spPr>
          <a:xfrm>
            <a:off x="152400" y="1291431"/>
            <a:ext cx="8872987" cy="4351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a:p>
        </p:txBody>
      </p:sp>
      <p:sp>
        <p:nvSpPr>
          <p:cNvPr id="3" name="Title Placeholder 1">
            <a:extLst>
              <a:ext uri="{FF2B5EF4-FFF2-40B4-BE49-F238E27FC236}">
                <a16:creationId xmlns:a16="http://schemas.microsoft.com/office/drawing/2014/main" id="{2AD488CD-7571-D8CB-B8F6-6F52D98455D3}"/>
              </a:ext>
            </a:extLst>
          </p:cNvPr>
          <p:cNvSpPr>
            <a:spLocks noGrp="1"/>
          </p:cNvSpPr>
          <p:nvPr>
            <p:ph type="title"/>
          </p:nvPr>
        </p:nvSpPr>
        <p:spPr>
          <a:xfrm>
            <a:off x="0" y="0"/>
            <a:ext cx="7246189"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4" name="Text Placeholder 2">
            <a:extLst>
              <a:ext uri="{FF2B5EF4-FFF2-40B4-BE49-F238E27FC236}">
                <a16:creationId xmlns:a16="http://schemas.microsoft.com/office/drawing/2014/main" id="{E4693527-C29D-4304-39EB-F3DF98A4D0F4}"/>
              </a:ext>
            </a:extLst>
          </p:cNvPr>
          <p:cNvSpPr>
            <a:spLocks noGrp="1"/>
          </p:cNvSpPr>
          <p:nvPr>
            <p:ph type="body" idx="1"/>
          </p:nvPr>
        </p:nvSpPr>
        <p:spPr>
          <a:xfrm>
            <a:off x="152400" y="1291432"/>
            <a:ext cx="8839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custDataLst>
      <p:tags r:id="rId3"/>
    </p:custDataLst>
    <p:extLst>
      <p:ext uri="{BB962C8B-B14F-4D97-AF65-F5344CB8AC3E}">
        <p14:creationId xmlns:p14="http://schemas.microsoft.com/office/powerpoint/2010/main" val="2160814608"/>
      </p:ext>
    </p:extLst>
  </p:cSld>
  <p:clrMap bg1="lt1" tx1="dk1" bg2="lt2" tx2="dk2" accent1="accent1" accent2="accent2" accent3="accent3" accent4="accent4" accent5="accent5" accent6="accent6" hlink="hlink" folHlink="folHlink"/>
  <p:sldLayoutIdLst>
    <p:sldLayoutId id="2147483683" r:id="rId1"/>
  </p:sldLayoutIdLst>
  <p:hf sldNum="0" hdr="0" ftr="0" dt="0"/>
  <p:txStyles>
    <p:titleStyle>
      <a:lvl1pPr algn="l" defTabSz="685800" rtl="0" eaLnBrk="1" latinLnBrk="0" hangingPunct="1">
        <a:spcBef>
          <a:spcPct val="0"/>
        </a:spcBef>
        <a:buNone/>
        <a:defRPr lang="en-US" sz="3300" kern="1200" dirty="0">
          <a:solidFill>
            <a:schemeClr val="bg2"/>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5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5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8.xml"/><Relationship Id="rId1" Type="http://schemas.openxmlformats.org/officeDocument/2006/relationships/tags" Target="../tags/tag5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33400" y="0"/>
            <a:ext cx="7315200" cy="838200"/>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2" name="TextBox 1">
            <a:extLst>
              <a:ext uri="{FF2B5EF4-FFF2-40B4-BE49-F238E27FC236}">
                <a16:creationId xmlns:a16="http://schemas.microsoft.com/office/drawing/2014/main" id="{BDD016F6-D87F-F83B-1494-A23A8B544F14}"/>
              </a:ext>
            </a:extLst>
          </p:cNvPr>
          <p:cNvSpPr txBox="1"/>
          <p:nvPr/>
        </p:nvSpPr>
        <p:spPr>
          <a:xfrm>
            <a:off x="2219522" y="1993557"/>
            <a:ext cx="619268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NDOH-11/2026-27</a:t>
            </a:r>
            <a:endParaRPr lang="en-ZA" sz="24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8C11EAC-8ED5-0F84-0F8A-AEE5001DD9CA}"/>
              </a:ext>
            </a:extLst>
          </p:cNvPr>
          <p:cNvSpPr txBox="1"/>
          <p:nvPr/>
        </p:nvSpPr>
        <p:spPr>
          <a:xfrm>
            <a:off x="2221604" y="3272463"/>
            <a:ext cx="525658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2 July 2026</a:t>
            </a:r>
            <a:endParaRPr lang="en-ZA" sz="2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A9FD366-E8B2-4385-2ED7-BED05F87B624}"/>
              </a:ext>
            </a:extLst>
          </p:cNvPr>
          <p:cNvSpPr txBox="1"/>
          <p:nvPr/>
        </p:nvSpPr>
        <p:spPr>
          <a:xfrm>
            <a:off x="2219522" y="4797152"/>
            <a:ext cx="4392488"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Compulsory Briefing Session</a:t>
            </a:r>
            <a:endParaRPr lang="en-ZA" b="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61AF5-69F6-D862-7A5D-B720D4596DD1}"/>
              </a:ext>
            </a:extLst>
          </p:cNvPr>
          <p:cNvSpPr>
            <a:spLocks noGrp="1"/>
          </p:cNvSpPr>
          <p:nvPr>
            <p:ph type="title"/>
          </p:nvPr>
        </p:nvSpPr>
        <p:spPr>
          <a:xfrm>
            <a:off x="0" y="188640"/>
            <a:ext cx="7246189" cy="851965"/>
          </a:xfrm>
        </p:spPr>
        <p:txBody>
          <a:bodyPr>
            <a:noAutofit/>
          </a:bodyPr>
          <a:lstStyle/>
          <a:p>
            <a:pPr marL="457200" lvl="0" indent="-457200"/>
            <a:r>
              <a:rPr lang="en-ZA" sz="2800" b="1" dirty="0">
                <a:solidFill>
                  <a:schemeClr val="bg1"/>
                </a:solidFill>
                <a:latin typeface="Arial" panose="020B0604020202020204" pitchFamily="34" charset="0"/>
                <a:cs typeface="Arial" panose="020B0604020202020204" pitchFamily="34" charset="0"/>
              </a:rPr>
              <a:t>4.	Hardware installation on sites</a:t>
            </a:r>
            <a:br>
              <a:rPr lang="en-ZA" sz="2800" b="1" dirty="0">
                <a:solidFill>
                  <a:schemeClr val="bg1"/>
                </a:solidFill>
                <a:latin typeface="Arial" panose="020B0604020202020204" pitchFamily="34" charset="0"/>
                <a:cs typeface="Arial" panose="020B0604020202020204" pitchFamily="34" charset="0"/>
              </a:rPr>
            </a:br>
            <a:endParaRPr lang="en-ZA" sz="28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AF91839-B5EA-A8C1-62CC-864FD261D6D6}"/>
              </a:ext>
            </a:extLst>
          </p:cNvPr>
          <p:cNvSpPr>
            <a:spLocks noGrp="1"/>
          </p:cNvSpPr>
          <p:nvPr>
            <p:ph idx="1"/>
          </p:nvPr>
        </p:nvSpPr>
        <p:spPr/>
        <p:txBody>
          <a:bodyPr/>
          <a:lstStyle/>
          <a:p>
            <a:r>
              <a:rPr lang="en-ZA" dirty="0"/>
              <a:t>Setup of all Hardware within the Health Facilities.</a:t>
            </a:r>
          </a:p>
          <a:p>
            <a:pPr lvl="1"/>
            <a:r>
              <a:rPr lang="en-ZA" dirty="0"/>
              <a:t>All hardware will be provisioned by the National Department of Health and the Province. All relevant documentation will be provided as part of the onboarding process.</a:t>
            </a:r>
          </a:p>
          <a:p>
            <a:pPr lvl="1"/>
            <a:r>
              <a:rPr lang="en-ZA" dirty="0"/>
              <a:t>Hardware covers the following:</a:t>
            </a:r>
          </a:p>
          <a:p>
            <a:pPr lvl="2"/>
            <a:r>
              <a:rPr lang="en-ZA" dirty="0"/>
              <a:t> Desktops, Laptops, Mobile Tablets, Biometric Devices, Printers, 1D and 2D  scanners, LTE routers within the facilities.</a:t>
            </a:r>
          </a:p>
          <a:p>
            <a:pPr lvl="1"/>
            <a:r>
              <a:rPr lang="en-ZA" dirty="0"/>
              <a:t>All configuration scripts, drivers and setup guides will be provided to the technical resources as part of the Implementation Toolkit.</a:t>
            </a:r>
          </a:p>
          <a:p>
            <a:pPr marL="342900" lvl="1" indent="0">
              <a:buNone/>
            </a:pPr>
            <a:endParaRPr lang="en-ZA" dirty="0"/>
          </a:p>
          <a:p>
            <a:pPr lvl="1"/>
            <a:endParaRPr lang="en-ZA" dirty="0"/>
          </a:p>
          <a:p>
            <a:pPr lvl="1"/>
            <a:endParaRPr lang="en-ZA" dirty="0"/>
          </a:p>
        </p:txBody>
      </p:sp>
    </p:spTree>
    <p:extLst>
      <p:ext uri="{BB962C8B-B14F-4D97-AF65-F5344CB8AC3E}">
        <p14:creationId xmlns:p14="http://schemas.microsoft.com/office/powerpoint/2010/main" val="139205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7053-B2C1-802B-C374-5FFF2C7303DE}"/>
              </a:ext>
            </a:extLst>
          </p:cNvPr>
          <p:cNvSpPr>
            <a:spLocks noGrp="1"/>
          </p:cNvSpPr>
          <p:nvPr>
            <p:ph type="title"/>
          </p:nvPr>
        </p:nvSpPr>
        <p:spPr>
          <a:xfrm>
            <a:off x="0" y="476672"/>
            <a:ext cx="7246189" cy="720080"/>
          </a:xfrm>
        </p:spPr>
        <p:txBody>
          <a:bodyPr>
            <a:noAutofit/>
          </a:bodyPr>
          <a:lstStyle/>
          <a:p>
            <a:r>
              <a:rPr lang="en-ZA" sz="2800" b="1" dirty="0">
                <a:solidFill>
                  <a:schemeClr val="bg1"/>
                </a:solidFill>
                <a:latin typeface="Arial" panose="020B0604020202020204" pitchFamily="34" charset="0"/>
                <a:cs typeface="Arial" panose="020B0604020202020204" pitchFamily="34" charset="0"/>
              </a:rPr>
              <a:t>5.	Software set-up and configuration on sites</a:t>
            </a:r>
            <a:br>
              <a:rPr lang="en-ZA" sz="2800" b="1" dirty="0">
                <a:solidFill>
                  <a:schemeClr val="bg1"/>
                </a:solidFill>
                <a:latin typeface="Arial" panose="020B0604020202020204" pitchFamily="34" charset="0"/>
                <a:cs typeface="Arial" panose="020B0604020202020204" pitchFamily="34" charset="0"/>
              </a:rPr>
            </a:br>
            <a:br>
              <a:rPr lang="en-ZA" sz="2800" b="1" dirty="0">
                <a:solidFill>
                  <a:schemeClr val="bg1"/>
                </a:solidFill>
                <a:latin typeface="Arial" panose="020B0604020202020204" pitchFamily="34" charset="0"/>
                <a:cs typeface="Arial" panose="020B0604020202020204" pitchFamily="34" charset="0"/>
              </a:rPr>
            </a:br>
            <a:endParaRPr lang="en-ZA" sz="28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CC2DE45-5504-FA8A-45A4-2F54C660D0F8}"/>
              </a:ext>
            </a:extLst>
          </p:cNvPr>
          <p:cNvSpPr>
            <a:spLocks noGrp="1"/>
          </p:cNvSpPr>
          <p:nvPr>
            <p:ph idx="1"/>
          </p:nvPr>
        </p:nvSpPr>
        <p:spPr/>
        <p:txBody>
          <a:bodyPr>
            <a:normAutofit/>
          </a:bodyPr>
          <a:lstStyle/>
          <a:p>
            <a:r>
              <a:rPr lang="en-ZA" dirty="0"/>
              <a:t>Configuring of the Webapp Application on facility devices.</a:t>
            </a:r>
          </a:p>
          <a:p>
            <a:r>
              <a:rPr lang="en-ZA" dirty="0"/>
              <a:t>Create users on the application based on the RBAC (Role-Based) Access. </a:t>
            </a:r>
          </a:p>
          <a:p>
            <a:pPr lvl="1"/>
            <a:r>
              <a:rPr lang="en-ZA" dirty="0"/>
              <a:t>User Access Management policy and guides will be provided as part of the onboarding process.</a:t>
            </a:r>
          </a:p>
          <a:p>
            <a:r>
              <a:rPr lang="en-ZA" dirty="0"/>
              <a:t>Technician will need to configure the Web Browsers to point to the Webapp application.</a:t>
            </a:r>
          </a:p>
          <a:p>
            <a:pPr lvl="1"/>
            <a:r>
              <a:rPr lang="en-ZA" dirty="0"/>
              <a:t>Installation and Troubleshooting guide will be provided to Technical Team as part of the toolkit.</a:t>
            </a:r>
          </a:p>
          <a:p>
            <a:r>
              <a:rPr lang="en-ZA" dirty="0"/>
              <a:t>EMR application is a Webapp application that has been </a:t>
            </a:r>
            <a:r>
              <a:rPr lang="en-ZA" b="1" dirty="0"/>
              <a:t>zero rated </a:t>
            </a:r>
            <a:r>
              <a:rPr lang="en-ZA" dirty="0"/>
              <a:t>by all mobile operators.</a:t>
            </a:r>
          </a:p>
          <a:p>
            <a:pPr marL="342900" lvl="1" indent="0">
              <a:buNone/>
            </a:pPr>
            <a:endParaRPr lang="en-ZA" dirty="0"/>
          </a:p>
        </p:txBody>
      </p:sp>
    </p:spTree>
    <p:extLst>
      <p:ext uri="{BB962C8B-B14F-4D97-AF65-F5344CB8AC3E}">
        <p14:creationId xmlns:p14="http://schemas.microsoft.com/office/powerpoint/2010/main" val="357040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369C-0CA4-4B51-220E-D8FF12B1C375}"/>
              </a:ext>
            </a:extLst>
          </p:cNvPr>
          <p:cNvSpPr>
            <a:spLocks noGrp="1"/>
          </p:cNvSpPr>
          <p:nvPr>
            <p:ph type="title"/>
          </p:nvPr>
        </p:nvSpPr>
        <p:spPr/>
        <p:txBody>
          <a:bodyPr>
            <a:normAutofit/>
          </a:bodyPr>
          <a:lstStyle/>
          <a:p>
            <a:r>
              <a:rPr lang="en-ZA" sz="2800" b="1" dirty="0">
                <a:solidFill>
                  <a:schemeClr val="bg1"/>
                </a:solidFill>
                <a:latin typeface="Arial" panose="020B0604020202020204" pitchFamily="34" charset="0"/>
                <a:cs typeface="Arial" panose="020B0604020202020204" pitchFamily="34" charset="0"/>
              </a:rPr>
              <a:t>6. Testing and go-live on sites,</a:t>
            </a:r>
          </a:p>
        </p:txBody>
      </p:sp>
      <p:sp>
        <p:nvSpPr>
          <p:cNvPr id="3" name="Content Placeholder 2">
            <a:extLst>
              <a:ext uri="{FF2B5EF4-FFF2-40B4-BE49-F238E27FC236}">
                <a16:creationId xmlns:a16="http://schemas.microsoft.com/office/drawing/2014/main" id="{71424770-B332-2383-9678-AE1AD4A854C1}"/>
              </a:ext>
            </a:extLst>
          </p:cNvPr>
          <p:cNvSpPr>
            <a:spLocks noGrp="1"/>
          </p:cNvSpPr>
          <p:nvPr>
            <p:ph idx="1"/>
          </p:nvPr>
        </p:nvSpPr>
        <p:spPr/>
        <p:txBody>
          <a:bodyPr/>
          <a:lstStyle/>
          <a:p>
            <a:r>
              <a:rPr lang="en-ZA" dirty="0"/>
              <a:t>Hands-on monitoring to ensure users are able to </a:t>
            </a:r>
          </a:p>
          <a:p>
            <a:pPr lvl="1"/>
            <a:r>
              <a:rPr lang="en-ZA" dirty="0"/>
              <a:t>Access the application from their devices. </a:t>
            </a:r>
          </a:p>
          <a:p>
            <a:pPr lvl="1"/>
            <a:r>
              <a:rPr lang="en-ZA" dirty="0"/>
              <a:t>Authenticate on the application.</a:t>
            </a:r>
          </a:p>
          <a:p>
            <a:pPr lvl="1"/>
            <a:r>
              <a:rPr lang="en-ZA" dirty="0"/>
              <a:t>Complete EMR tasks reliably on input devices.</a:t>
            </a:r>
          </a:p>
          <a:p>
            <a:pPr lvl="1"/>
            <a:r>
              <a:rPr lang="en-ZA" dirty="0"/>
              <a:t>Implementation Team will monitor the system for any errors and triage to the relevant lead.</a:t>
            </a:r>
          </a:p>
          <a:p>
            <a:pPr marL="685800" lvl="2" indent="0">
              <a:buNone/>
            </a:pPr>
            <a:endParaRPr lang="en-ZA" dirty="0"/>
          </a:p>
          <a:p>
            <a:endParaRPr lang="en-ZA" dirty="0"/>
          </a:p>
          <a:p>
            <a:endParaRPr lang="en-ZA" dirty="0"/>
          </a:p>
        </p:txBody>
      </p:sp>
    </p:spTree>
    <p:extLst>
      <p:ext uri="{BB962C8B-B14F-4D97-AF65-F5344CB8AC3E}">
        <p14:creationId xmlns:p14="http://schemas.microsoft.com/office/powerpoint/2010/main" val="692396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44B9-96CF-4408-3FEF-89DF25F5CD54}"/>
              </a:ext>
            </a:extLst>
          </p:cNvPr>
          <p:cNvSpPr>
            <a:spLocks noGrp="1"/>
          </p:cNvSpPr>
          <p:nvPr>
            <p:ph type="title"/>
          </p:nvPr>
        </p:nvSpPr>
        <p:spPr>
          <a:xfrm>
            <a:off x="539552" y="-102395"/>
            <a:ext cx="7246189" cy="1143000"/>
          </a:xfrm>
        </p:spPr>
        <p:txBody>
          <a:bodyPr>
            <a:normAutofit/>
          </a:bodyPr>
          <a:lstStyle/>
          <a:p>
            <a:r>
              <a:rPr lang="en-ZA" sz="2800" b="1" dirty="0">
                <a:solidFill>
                  <a:schemeClr val="bg1"/>
                </a:solidFill>
                <a:latin typeface="Arial" panose="020B0604020202020204" pitchFamily="34" charset="0"/>
                <a:cs typeface="Arial" panose="020B0604020202020204" pitchFamily="34" charset="0"/>
              </a:rPr>
              <a:t>7. User Training</a:t>
            </a:r>
          </a:p>
        </p:txBody>
      </p:sp>
      <p:sp>
        <p:nvSpPr>
          <p:cNvPr id="3" name="Content Placeholder 2">
            <a:extLst>
              <a:ext uri="{FF2B5EF4-FFF2-40B4-BE49-F238E27FC236}">
                <a16:creationId xmlns:a16="http://schemas.microsoft.com/office/drawing/2014/main" id="{9E2D6751-4CD8-B7D0-AC01-8B7E71718BE0}"/>
              </a:ext>
            </a:extLst>
          </p:cNvPr>
          <p:cNvSpPr>
            <a:spLocks noGrp="1"/>
          </p:cNvSpPr>
          <p:nvPr>
            <p:ph idx="1"/>
          </p:nvPr>
        </p:nvSpPr>
        <p:spPr/>
        <p:txBody>
          <a:bodyPr>
            <a:normAutofit fontScale="92500" lnSpcReduction="10000"/>
          </a:bodyPr>
          <a:lstStyle/>
          <a:p>
            <a:r>
              <a:rPr lang="en-ZA" b="1" dirty="0"/>
              <a:t>Master Trainer Program: </a:t>
            </a:r>
          </a:p>
          <a:p>
            <a:pPr lvl="0"/>
            <a:r>
              <a:rPr lang="en-ZA" dirty="0"/>
              <a:t>Training of master trainers in provinces or districts who will support implementation and provide on-site user training after the initial implementation.</a:t>
            </a:r>
          </a:p>
          <a:p>
            <a:pPr lvl="0"/>
            <a:endParaRPr lang="en-ZA" dirty="0"/>
          </a:p>
          <a:p>
            <a:r>
              <a:rPr lang="en-ZA" b="1" dirty="0"/>
              <a:t>Tiered Support System: </a:t>
            </a:r>
          </a:p>
          <a:p>
            <a:pPr lvl="0"/>
            <a:r>
              <a:rPr lang="en-ZA" dirty="0"/>
              <a:t>Implement a tiered system of support from local to provincial to national levels, ensuring ongoing technical assistance and adherence to standards.</a:t>
            </a:r>
          </a:p>
          <a:p>
            <a:endParaRPr lang="en-ZA" dirty="0"/>
          </a:p>
          <a:p>
            <a:r>
              <a:rPr lang="en-ZA" b="1" dirty="0"/>
              <a:t>Capacity Building Services required</a:t>
            </a:r>
          </a:p>
          <a:p>
            <a:pPr lvl="0"/>
            <a:r>
              <a:rPr lang="en-ZA" dirty="0"/>
              <a:t>Submit a detailed capacity-building approach concerning the project at the Provincial, District, and Facility levels to ensure optimum system functionality. </a:t>
            </a:r>
          </a:p>
          <a:p>
            <a:endParaRPr lang="en-ZA" dirty="0"/>
          </a:p>
          <a:p>
            <a:endParaRPr lang="en-ZA" dirty="0"/>
          </a:p>
        </p:txBody>
      </p:sp>
    </p:spTree>
    <p:extLst>
      <p:ext uri="{BB962C8B-B14F-4D97-AF65-F5344CB8AC3E}">
        <p14:creationId xmlns:p14="http://schemas.microsoft.com/office/powerpoint/2010/main" val="87470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C8C5-92D2-F8E3-8CCD-21F7D5CE8323}"/>
              </a:ext>
            </a:extLst>
          </p:cNvPr>
          <p:cNvSpPr>
            <a:spLocks noGrp="1"/>
          </p:cNvSpPr>
          <p:nvPr>
            <p:ph type="title"/>
          </p:nvPr>
        </p:nvSpPr>
        <p:spPr>
          <a:xfrm>
            <a:off x="323528" y="0"/>
            <a:ext cx="7246189" cy="1143000"/>
          </a:xfrm>
        </p:spPr>
        <p:txBody>
          <a:bodyPr>
            <a:normAutofit/>
          </a:bodyPr>
          <a:lstStyle/>
          <a:p>
            <a:r>
              <a:rPr lang="en-ZA" sz="2800" b="1" dirty="0">
                <a:solidFill>
                  <a:schemeClr val="bg1"/>
                </a:solidFill>
                <a:latin typeface="Arial" panose="020B0604020202020204" pitchFamily="34" charset="0"/>
                <a:cs typeface="Arial" panose="020B0604020202020204" pitchFamily="34" charset="0"/>
              </a:rPr>
              <a:t>8. Change Management</a:t>
            </a:r>
            <a:br>
              <a:rPr lang="en-ZA" sz="2800" b="1" dirty="0">
                <a:solidFill>
                  <a:schemeClr val="bg1"/>
                </a:solidFill>
                <a:latin typeface="Arial" panose="020B0604020202020204" pitchFamily="34" charset="0"/>
                <a:cs typeface="Arial" panose="020B0604020202020204" pitchFamily="34" charset="0"/>
              </a:rPr>
            </a:br>
            <a:endParaRPr lang="en-ZA" sz="28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ACD4751-8068-2E69-6EB0-BABC8A5922C0}"/>
              </a:ext>
            </a:extLst>
          </p:cNvPr>
          <p:cNvSpPr>
            <a:spLocks noGrp="1"/>
          </p:cNvSpPr>
          <p:nvPr>
            <p:ph idx="1"/>
          </p:nvPr>
        </p:nvSpPr>
        <p:spPr/>
        <p:txBody>
          <a:bodyPr/>
          <a:lstStyle/>
          <a:p>
            <a:pPr lvl="0"/>
            <a:r>
              <a:rPr lang="en-ZA" dirty="0"/>
              <a:t>Apply the change management principles and approaches  </a:t>
            </a:r>
          </a:p>
          <a:p>
            <a:pPr lvl="0"/>
            <a:endParaRPr lang="en-ZA" dirty="0"/>
          </a:p>
          <a:p>
            <a:pPr lvl="0"/>
            <a:r>
              <a:rPr lang="en-ZA" dirty="0"/>
              <a:t>Equip and empower end-users with know-how and close system acceptance and usability gaps.</a:t>
            </a:r>
          </a:p>
          <a:p>
            <a:endParaRPr lang="en-ZA" dirty="0"/>
          </a:p>
          <a:p>
            <a:pPr lvl="0"/>
            <a:r>
              <a:rPr lang="en-ZA" dirty="0"/>
              <a:t>Address limiting behaviours and actions linked to the existing organisational culture and operational environmental challenges</a:t>
            </a:r>
          </a:p>
          <a:p>
            <a:pPr marL="0" lvl="0" indent="0">
              <a:buNone/>
            </a:pPr>
            <a:endParaRPr lang="en-ZA" dirty="0"/>
          </a:p>
          <a:p>
            <a:pPr lvl="0"/>
            <a:r>
              <a:rPr lang="en-ZA" dirty="0"/>
              <a:t>Motivate end-users about the gains, benefits, reasons, and advantages of change.</a:t>
            </a:r>
          </a:p>
          <a:p>
            <a:endParaRPr lang="en-ZA" dirty="0"/>
          </a:p>
        </p:txBody>
      </p:sp>
    </p:spTree>
    <p:extLst>
      <p:ext uri="{BB962C8B-B14F-4D97-AF65-F5344CB8AC3E}">
        <p14:creationId xmlns:p14="http://schemas.microsoft.com/office/powerpoint/2010/main" val="1426583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6698A017-F3CB-78AE-8D65-4F564A258B14}"/>
              </a:ext>
            </a:extLst>
          </p:cNvPr>
          <p:cNvSpPr txBox="1">
            <a:spLocks/>
          </p:cNvSpPr>
          <p:nvPr/>
        </p:nvSpPr>
        <p:spPr>
          <a:xfrm>
            <a:off x="0" y="0"/>
            <a:ext cx="724618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ZA" dirty="0">
              <a:solidFill>
                <a:schemeClr val="bg1"/>
              </a:solidFill>
            </a:endParaRPr>
          </a:p>
        </p:txBody>
      </p:sp>
      <p:sp>
        <p:nvSpPr>
          <p:cNvPr id="7" name="TextBox 6">
            <a:extLst>
              <a:ext uri="{FF2B5EF4-FFF2-40B4-BE49-F238E27FC236}">
                <a16:creationId xmlns:a16="http://schemas.microsoft.com/office/drawing/2014/main" id="{0EA9C05A-6B54-C099-6D53-86954F79CF74}"/>
              </a:ext>
            </a:extLst>
          </p:cNvPr>
          <p:cNvSpPr txBox="1"/>
          <p:nvPr/>
        </p:nvSpPr>
        <p:spPr>
          <a:xfrm>
            <a:off x="467544" y="260648"/>
            <a:ext cx="5904656" cy="523220"/>
          </a:xfrm>
          <a:prstGeom prst="rect">
            <a:avLst/>
          </a:prstGeom>
          <a:noFill/>
        </p:spPr>
        <p:txBody>
          <a:bodyPr wrap="square" rtlCol="0">
            <a:spAutoFit/>
          </a:bodyPr>
          <a:lstStyle/>
          <a:p>
            <a:r>
              <a:rPr lang="en-ZA" sz="2800" b="1" dirty="0">
                <a:solidFill>
                  <a:schemeClr val="bg1"/>
                </a:solidFill>
                <a:latin typeface="Arial" panose="020B0604020202020204" pitchFamily="34" charset="0"/>
                <a:cs typeface="Arial" panose="020B0604020202020204" pitchFamily="34" charset="0"/>
              </a:rPr>
              <a:t>Clarity about Human Resources</a:t>
            </a:r>
          </a:p>
        </p:txBody>
      </p:sp>
      <p:sp>
        <p:nvSpPr>
          <p:cNvPr id="9" name="Content Placeholder 3">
            <a:extLst>
              <a:ext uri="{FF2B5EF4-FFF2-40B4-BE49-F238E27FC236}">
                <a16:creationId xmlns:a16="http://schemas.microsoft.com/office/drawing/2014/main" id="{5EB767E1-A802-5B91-9E70-A814881786EC}"/>
              </a:ext>
            </a:extLst>
          </p:cNvPr>
          <p:cNvSpPr txBox="1">
            <a:spLocks/>
          </p:cNvSpPr>
          <p:nvPr/>
        </p:nvSpPr>
        <p:spPr>
          <a:xfrm>
            <a:off x="152400" y="1988840"/>
            <a:ext cx="8839200" cy="228079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sz="2400" dirty="0">
                <a:latin typeface="Arial" panose="020B0604020202020204" pitchFamily="34" charset="0"/>
                <a:ea typeface="Aptos" panose="020B0004020202020204" pitchFamily="34" charset="0"/>
                <a:cs typeface="Times New Roman" panose="02020603050405020304" pitchFamily="18" charset="0"/>
              </a:rPr>
              <a:t>Three provincial leads per province (one technical lead, one project lead and one clinical trainer) </a:t>
            </a:r>
          </a:p>
          <a:p>
            <a:r>
              <a:rPr lang="en-ZA" sz="2400" dirty="0">
                <a:latin typeface="Arial" panose="020B0604020202020204" pitchFamily="34" charset="0"/>
                <a:ea typeface="Aptos" panose="020B0004020202020204" pitchFamily="34" charset="0"/>
                <a:cs typeface="Times New Roman" panose="02020603050405020304" pitchFamily="18" charset="0"/>
              </a:rPr>
              <a:t>Four individuals per district - two teams with two people in each team (one clinician and one technical person) </a:t>
            </a:r>
            <a:endParaRPr lang="en-ZA" dirty="0"/>
          </a:p>
        </p:txBody>
      </p:sp>
    </p:spTree>
    <p:extLst>
      <p:ext uri="{BB962C8B-B14F-4D97-AF65-F5344CB8AC3E}">
        <p14:creationId xmlns:p14="http://schemas.microsoft.com/office/powerpoint/2010/main" val="3694233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175A62-048D-4CD3-7872-C75ABA84A995}"/>
              </a:ext>
            </a:extLst>
          </p:cNvPr>
          <p:cNvSpPr txBox="1"/>
          <p:nvPr/>
        </p:nvSpPr>
        <p:spPr>
          <a:xfrm>
            <a:off x="395536" y="1052736"/>
            <a:ext cx="7920880" cy="4980274"/>
          </a:xfrm>
          <a:prstGeom prst="rect">
            <a:avLst/>
          </a:prstGeom>
          <a:noFill/>
        </p:spPr>
        <p:txBody>
          <a:bodyPr wrap="square">
            <a:spAutoFit/>
          </a:bodyPr>
          <a:lstStyle/>
          <a:p>
            <a:pPr algn="just">
              <a:lnSpc>
                <a:spcPct val="102000"/>
              </a:lnSpc>
              <a:spcAft>
                <a:spcPts val="800"/>
              </a:spcAft>
              <a:buNone/>
            </a:pPr>
            <a:r>
              <a:rPr lang="en-ZA" sz="2000" kern="150" dirty="0">
                <a:effectLst/>
                <a:latin typeface="Arial" panose="020B0604020202020204" pitchFamily="34" charset="0"/>
                <a:ea typeface="Aptos" panose="020B0004020202020204" pitchFamily="34" charset="0"/>
                <a:cs typeface="Times New Roman" panose="02020603050405020304" pitchFamily="18" charset="0"/>
              </a:rPr>
              <a:t>2 days of onsite visits per facility</a:t>
            </a:r>
            <a:r>
              <a:rPr lang="en-ZA" sz="2000" kern="150" dirty="0">
                <a:latin typeface="Arial" panose="020B0604020202020204" pitchFamily="34" charset="0"/>
                <a:ea typeface="Aptos" panose="020B0004020202020204" pitchFamily="34" charset="0"/>
                <a:cs typeface="Times New Roman" panose="02020603050405020304" pitchFamily="18" charset="0"/>
              </a:rPr>
              <a:t> by a team of two people(clinician trainer and technical professional)</a:t>
            </a:r>
            <a:endParaRPr lang="en-ZA" sz="2000" kern="150" dirty="0">
              <a:effectLst/>
              <a:latin typeface="Arial" panose="020B0604020202020204" pitchFamily="34" charset="0"/>
              <a:ea typeface="Aptos" panose="020B0004020202020204" pitchFamily="34" charset="0"/>
              <a:cs typeface="Times New Roman" panose="02020603050405020304" pitchFamily="18" charset="0"/>
            </a:endParaRPr>
          </a:p>
          <a:p>
            <a:pPr algn="just">
              <a:lnSpc>
                <a:spcPct val="102000"/>
              </a:lnSpc>
              <a:spcAft>
                <a:spcPts val="800"/>
              </a:spcAft>
              <a:buNone/>
            </a:pPr>
            <a:r>
              <a:rPr lang="en-ZA" sz="2000" kern="150" dirty="0">
                <a:effectLst/>
                <a:latin typeface="Arial" panose="020B0604020202020204" pitchFamily="34" charset="0"/>
                <a:ea typeface="Aptos" panose="020B0004020202020204" pitchFamily="34" charset="0"/>
                <a:cs typeface="Times New Roman" panose="02020603050405020304" pitchFamily="18" charset="0"/>
              </a:rPr>
              <a:t>Hardware installation, software configuration, testing and go-live, training, and system go-live, during which clinicians at each facility will be expected to start capturing real-time patient activities in the system.</a:t>
            </a:r>
          </a:p>
          <a:p>
            <a:pPr algn="just">
              <a:lnSpc>
                <a:spcPct val="102000"/>
              </a:lnSpc>
              <a:spcAft>
                <a:spcPts val="800"/>
              </a:spcAft>
              <a:buNone/>
            </a:pPr>
            <a:r>
              <a:rPr lang="en-ZA" sz="2000" kern="150" dirty="0">
                <a:effectLst/>
                <a:latin typeface="Arial" panose="020B0604020202020204" pitchFamily="34" charset="0"/>
                <a:ea typeface="Aptos" panose="020B0004020202020204" pitchFamily="34" charset="0"/>
                <a:cs typeface="Times New Roman" panose="02020603050405020304" pitchFamily="18" charset="0"/>
              </a:rPr>
              <a:t>1 to 2-day on-site, post-implementation visit to each facility in each district within a province to provide necessary support and reinforce change. This will happen 3 to 4 weeks after the </a:t>
            </a:r>
            <a:r>
              <a:rPr lang="en-ZA" sz="2000" kern="150" dirty="0">
                <a:latin typeface="Arial" panose="020B0604020202020204" pitchFamily="34" charset="0"/>
                <a:ea typeface="Aptos" panose="020B0004020202020204" pitchFamily="34" charset="0"/>
                <a:cs typeface="Times New Roman" panose="02020603050405020304" pitchFamily="18" charset="0"/>
              </a:rPr>
              <a:t>first visit. </a:t>
            </a:r>
          </a:p>
          <a:p>
            <a:pPr algn="just">
              <a:lnSpc>
                <a:spcPct val="102000"/>
              </a:lnSpc>
              <a:spcAft>
                <a:spcPts val="800"/>
              </a:spcAft>
              <a:buNone/>
            </a:pPr>
            <a:r>
              <a:rPr lang="en-ZA" sz="2000" kern="150" dirty="0">
                <a:effectLst/>
                <a:latin typeface="Arial" panose="020B0604020202020204" pitchFamily="34" charset="0"/>
                <a:ea typeface="Aptos" panose="020B0004020202020204" pitchFamily="34" charset="0"/>
                <a:cs typeface="Times New Roman" panose="02020603050405020304" pitchFamily="18" charset="0"/>
              </a:rPr>
              <a:t> Further training (to accommodate staff who were not on duty during the first visit due to shifts or leaves).</a:t>
            </a:r>
          </a:p>
          <a:p>
            <a:pPr algn="just">
              <a:lnSpc>
                <a:spcPct val="102000"/>
              </a:lnSpc>
              <a:spcAft>
                <a:spcPts val="800"/>
              </a:spcAft>
              <a:buNone/>
            </a:pPr>
            <a:r>
              <a:rPr lang="en-ZA" sz="2000" kern="150" dirty="0">
                <a:latin typeface="Arial" panose="020B0604020202020204" pitchFamily="34" charset="0"/>
                <a:ea typeface="Aptos" panose="020B0004020202020204" pitchFamily="34" charset="0"/>
                <a:cs typeface="Times New Roman" panose="02020603050405020304" pitchFamily="18" charset="0"/>
              </a:rPr>
              <a:t>Address any technical issues</a:t>
            </a:r>
          </a:p>
          <a:p>
            <a:pPr algn="just">
              <a:lnSpc>
                <a:spcPct val="102000"/>
              </a:lnSpc>
              <a:spcAft>
                <a:spcPts val="800"/>
              </a:spcAft>
              <a:buNone/>
            </a:pPr>
            <a:r>
              <a:rPr lang="en-ZA" sz="2000" kern="150" dirty="0">
                <a:latin typeface="Arial" panose="020B0604020202020204" pitchFamily="34" charset="0"/>
                <a:ea typeface="Aptos" panose="020B0004020202020204" pitchFamily="34" charset="0"/>
                <a:cs typeface="Times New Roman" panose="02020603050405020304" pitchFamily="18" charset="0"/>
              </a:rPr>
              <a:t>Sign-off during this visit. Provincial and National representatives will be on site</a:t>
            </a:r>
            <a:endParaRPr lang="en-ZA" sz="2000" kern="15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4937BB4-E5EF-74BF-EE8C-2E5D83241E78}"/>
              </a:ext>
            </a:extLst>
          </p:cNvPr>
          <p:cNvSpPr txBox="1"/>
          <p:nvPr/>
        </p:nvSpPr>
        <p:spPr>
          <a:xfrm>
            <a:off x="611560" y="188640"/>
            <a:ext cx="6624736" cy="523220"/>
          </a:xfrm>
          <a:prstGeom prst="rect">
            <a:avLst/>
          </a:prstGeom>
          <a:noFill/>
        </p:spPr>
        <p:txBody>
          <a:bodyPr wrap="square" rtlCol="0">
            <a:spAutoFit/>
          </a:bodyPr>
          <a:lstStyle/>
          <a:p>
            <a:r>
              <a:rPr lang="en-ZA" sz="2800" b="1" dirty="0">
                <a:solidFill>
                  <a:schemeClr val="bg1"/>
                </a:solidFill>
                <a:latin typeface="Arial" panose="020B0604020202020204" pitchFamily="34" charset="0"/>
                <a:cs typeface="Arial" panose="020B0604020202020204" pitchFamily="34" charset="0"/>
              </a:rPr>
              <a:t>Clarity on time spent at facilities</a:t>
            </a:r>
          </a:p>
        </p:txBody>
      </p:sp>
    </p:spTree>
    <p:extLst>
      <p:ext uri="{BB962C8B-B14F-4D97-AF65-F5344CB8AC3E}">
        <p14:creationId xmlns:p14="http://schemas.microsoft.com/office/powerpoint/2010/main" val="3574337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E3AE2A4-3570-F33C-6215-A16E8ADEA6C5}"/>
              </a:ext>
            </a:extLst>
          </p:cNvPr>
          <p:cNvSpPr txBox="1">
            <a:spLocks/>
          </p:cNvSpPr>
          <p:nvPr/>
        </p:nvSpPr>
        <p:spPr>
          <a:xfrm>
            <a:off x="0" y="0"/>
            <a:ext cx="724618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ZA" dirty="0">
              <a:solidFill>
                <a:schemeClr val="bg1"/>
              </a:solidFill>
            </a:endParaRPr>
          </a:p>
        </p:txBody>
      </p:sp>
      <p:sp>
        <p:nvSpPr>
          <p:cNvPr id="11" name="TextBox 10">
            <a:extLst>
              <a:ext uri="{FF2B5EF4-FFF2-40B4-BE49-F238E27FC236}">
                <a16:creationId xmlns:a16="http://schemas.microsoft.com/office/drawing/2014/main" id="{329E327D-BBFC-9B1F-8178-4EEA86DD360A}"/>
              </a:ext>
            </a:extLst>
          </p:cNvPr>
          <p:cNvSpPr txBox="1"/>
          <p:nvPr/>
        </p:nvSpPr>
        <p:spPr>
          <a:xfrm>
            <a:off x="467544" y="1403648"/>
            <a:ext cx="7704856" cy="2328458"/>
          </a:xfrm>
          <a:prstGeom prst="rect">
            <a:avLst/>
          </a:prstGeom>
          <a:noFill/>
        </p:spPr>
        <p:txBody>
          <a:bodyPr wrap="square">
            <a:spAutoFit/>
          </a:bodyPr>
          <a:lstStyle/>
          <a:p>
            <a:pPr marL="342900" lvl="0" indent="-342900" algn="just">
              <a:lnSpc>
                <a:spcPct val="102000"/>
              </a:lnSpc>
              <a:buFont typeface="Wingdings" panose="05000000000000000000" pitchFamily="2" charset="2"/>
              <a:buChar char=""/>
            </a:pPr>
            <a:r>
              <a:rPr lang="en-ZA" sz="2400" kern="150" dirty="0">
                <a:effectLst/>
                <a:latin typeface="Arial" panose="020B0604020202020204" pitchFamily="34" charset="0"/>
                <a:ea typeface="Aptos" panose="020B0004020202020204" pitchFamily="34" charset="0"/>
                <a:cs typeface="Times New Roman" panose="02020603050405020304" pitchFamily="18" charset="0"/>
              </a:rPr>
              <a:t>New IT infrastructure design and development, procurement and the supply of networking (LAN &amp; WAN), installation and commissioning.</a:t>
            </a:r>
          </a:p>
          <a:p>
            <a:pPr marL="342900" lvl="0" indent="-342900" algn="just">
              <a:lnSpc>
                <a:spcPct val="102000"/>
              </a:lnSpc>
              <a:buFont typeface="Wingdings" panose="05000000000000000000" pitchFamily="2" charset="2"/>
              <a:buChar char=""/>
            </a:pPr>
            <a:r>
              <a:rPr lang="en-ZA" sz="2400" kern="150" dirty="0">
                <a:effectLst/>
                <a:latin typeface="Arial" panose="020B0604020202020204" pitchFamily="34" charset="0"/>
                <a:ea typeface="Aptos" panose="020B0004020202020204" pitchFamily="34" charset="0"/>
                <a:cs typeface="Times New Roman" panose="02020603050405020304" pitchFamily="18" charset="0"/>
              </a:rPr>
              <a:t>Readiness assessment.</a:t>
            </a:r>
          </a:p>
          <a:p>
            <a:pPr marL="342900" lvl="0" indent="-342900" algn="just">
              <a:lnSpc>
                <a:spcPct val="102000"/>
              </a:lnSpc>
              <a:spcAft>
                <a:spcPts val="800"/>
              </a:spcAft>
              <a:buFont typeface="Wingdings" panose="05000000000000000000" pitchFamily="2" charset="2"/>
              <a:buChar char=""/>
            </a:pPr>
            <a:r>
              <a:rPr lang="en-ZA" sz="2400" kern="150" dirty="0">
                <a:effectLst/>
                <a:latin typeface="Arial" panose="020B0604020202020204" pitchFamily="34" charset="0"/>
                <a:ea typeface="Aptos" panose="020B0004020202020204" pitchFamily="34" charset="0"/>
                <a:cs typeface="Arial" panose="020B0604020202020204" pitchFamily="34" charset="0"/>
              </a:rPr>
              <a:t>No integration or interoperability work is needed or included in the scope of successful bidders. </a:t>
            </a:r>
            <a:endParaRPr lang="en-ZA" sz="2400" kern="15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E9E3BEC-2028-A10E-DE05-63A6F8EA96F2}"/>
              </a:ext>
            </a:extLst>
          </p:cNvPr>
          <p:cNvSpPr txBox="1"/>
          <p:nvPr/>
        </p:nvSpPr>
        <p:spPr>
          <a:xfrm>
            <a:off x="899592" y="260648"/>
            <a:ext cx="3816424" cy="523220"/>
          </a:xfrm>
          <a:prstGeom prst="rect">
            <a:avLst/>
          </a:prstGeom>
          <a:noFill/>
        </p:spPr>
        <p:txBody>
          <a:bodyPr wrap="square" rtlCol="0">
            <a:spAutoFit/>
          </a:bodyPr>
          <a:lstStyle/>
          <a:p>
            <a:r>
              <a:rPr lang="en-ZA" sz="2800" b="1" dirty="0">
                <a:solidFill>
                  <a:schemeClr val="bg1"/>
                </a:solidFill>
                <a:latin typeface="Arial" panose="020B0604020202020204" pitchFamily="34" charset="0"/>
                <a:cs typeface="Arial" panose="020B0604020202020204" pitchFamily="34" charset="0"/>
              </a:rPr>
              <a:t>Exclusions</a:t>
            </a:r>
          </a:p>
        </p:txBody>
      </p:sp>
    </p:spTree>
    <p:extLst>
      <p:ext uri="{BB962C8B-B14F-4D97-AF65-F5344CB8AC3E}">
        <p14:creationId xmlns:p14="http://schemas.microsoft.com/office/powerpoint/2010/main" val="1510283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7B62D1-9187-9BD2-91DD-FA60E7ECE6F8}"/>
              </a:ext>
            </a:extLst>
          </p:cNvPr>
          <p:cNvSpPr txBox="1"/>
          <p:nvPr/>
        </p:nvSpPr>
        <p:spPr>
          <a:xfrm>
            <a:off x="683568" y="260648"/>
            <a:ext cx="3816424" cy="523220"/>
          </a:xfrm>
          <a:prstGeom prst="rect">
            <a:avLst/>
          </a:prstGeom>
          <a:noFill/>
        </p:spPr>
        <p:txBody>
          <a:bodyPr wrap="square" rtlCol="0">
            <a:spAutoFit/>
          </a:bodyPr>
          <a:lstStyle/>
          <a:p>
            <a:r>
              <a:rPr lang="en-ZA" sz="2800" b="1" dirty="0">
                <a:solidFill>
                  <a:schemeClr val="bg1"/>
                </a:solidFill>
                <a:latin typeface="Arial" panose="020B0604020202020204" pitchFamily="34" charset="0"/>
                <a:cs typeface="Arial" panose="020B0604020202020204" pitchFamily="34" charset="0"/>
              </a:rPr>
              <a:t>Evaluation Approach</a:t>
            </a:r>
          </a:p>
        </p:txBody>
      </p:sp>
      <p:sp>
        <p:nvSpPr>
          <p:cNvPr id="6" name="TextBox 5">
            <a:extLst>
              <a:ext uri="{FF2B5EF4-FFF2-40B4-BE49-F238E27FC236}">
                <a16:creationId xmlns:a16="http://schemas.microsoft.com/office/drawing/2014/main" id="{270D6E79-4338-8DBB-F43C-05A356E5E74F}"/>
              </a:ext>
            </a:extLst>
          </p:cNvPr>
          <p:cNvSpPr txBox="1"/>
          <p:nvPr/>
        </p:nvSpPr>
        <p:spPr>
          <a:xfrm>
            <a:off x="683568" y="1340768"/>
            <a:ext cx="7704856" cy="3129896"/>
          </a:xfrm>
          <a:prstGeom prst="rect">
            <a:avLst/>
          </a:prstGeom>
          <a:noFill/>
        </p:spPr>
        <p:txBody>
          <a:bodyPr wrap="square">
            <a:spAutoFit/>
          </a:bodyPr>
          <a:lstStyle/>
          <a:p>
            <a:pPr marL="285750" indent="-285750" algn="just">
              <a:lnSpc>
                <a:spcPct val="102000"/>
              </a:lnSpc>
              <a:spcAft>
                <a:spcPts val="800"/>
              </a:spcAft>
              <a:buFont typeface="Arial" panose="020B0604020202020204" pitchFamily="34" charset="0"/>
              <a:buChar char="•"/>
            </a:pPr>
            <a:r>
              <a:rPr lang="en-ZA" sz="1800" kern="150" dirty="0">
                <a:effectLst/>
                <a:latin typeface="Arial" panose="020B0604020202020204" pitchFamily="34" charset="0"/>
                <a:ea typeface="Aptos" panose="020B0004020202020204" pitchFamily="34" charset="0"/>
                <a:cs typeface="Times New Roman" panose="02020603050405020304" pitchFamily="18" charset="0"/>
              </a:rPr>
              <a:t>A </a:t>
            </a:r>
            <a:r>
              <a:rPr lang="en-ZA" sz="1800" b="1" kern="150" dirty="0">
                <a:effectLst/>
                <a:latin typeface="Arial" panose="020B0604020202020204" pitchFamily="34" charset="0"/>
                <a:ea typeface="Aptos" panose="020B0004020202020204" pitchFamily="34" charset="0"/>
                <a:cs typeface="Times New Roman" panose="02020603050405020304" pitchFamily="18" charset="0"/>
              </a:rPr>
              <a:t>geographic-split approach </a:t>
            </a:r>
            <a:r>
              <a:rPr lang="en-ZA" sz="1800" kern="150" dirty="0">
                <a:effectLst/>
                <a:latin typeface="Arial" panose="020B0604020202020204" pitchFamily="34" charset="0"/>
                <a:ea typeface="Aptos" panose="020B0004020202020204" pitchFamily="34" charset="0"/>
                <a:cs typeface="Times New Roman" panose="02020603050405020304" pitchFamily="18" charset="0"/>
              </a:rPr>
              <a:t>will be applied to evaluate and award bids</a:t>
            </a:r>
          </a:p>
          <a:p>
            <a:pPr marL="285750" indent="-285750" algn="just">
              <a:lnSpc>
                <a:spcPct val="102000"/>
              </a:lnSpc>
              <a:spcAft>
                <a:spcPts val="800"/>
              </a:spcAft>
              <a:buFont typeface="Arial" panose="020B0604020202020204" pitchFamily="34" charset="0"/>
              <a:buChar char="•"/>
            </a:pPr>
            <a:r>
              <a:rPr lang="en-ZA" sz="1800" kern="150" dirty="0">
                <a:effectLst/>
                <a:latin typeface="Arial" panose="020B0604020202020204" pitchFamily="34" charset="0"/>
                <a:ea typeface="Aptos" panose="020B0004020202020204" pitchFamily="34" charset="0"/>
                <a:cs typeface="Times New Roman" panose="02020603050405020304" pitchFamily="18" charset="0"/>
              </a:rPr>
              <a:t> Submitted bids must </a:t>
            </a:r>
            <a:r>
              <a:rPr lang="en-ZA" sz="1800" b="1" kern="150" dirty="0">
                <a:effectLst/>
                <a:latin typeface="Arial" panose="020B0604020202020204" pitchFamily="34" charset="0"/>
                <a:ea typeface="Aptos" panose="020B0004020202020204" pitchFamily="34" charset="0"/>
                <a:cs typeface="Times New Roman" panose="02020603050405020304" pitchFamily="18" charset="0"/>
              </a:rPr>
              <a:t>target a specific province </a:t>
            </a:r>
            <a:r>
              <a:rPr lang="en-ZA" sz="1800" kern="150" dirty="0">
                <a:effectLst/>
                <a:latin typeface="Arial" panose="020B0604020202020204" pitchFamily="34" charset="0"/>
                <a:ea typeface="Aptos" panose="020B0004020202020204" pitchFamily="34" charset="0"/>
                <a:cs typeface="Times New Roman" panose="02020603050405020304" pitchFamily="18" charset="0"/>
              </a:rPr>
              <a:t>or multiple provinces</a:t>
            </a:r>
          </a:p>
          <a:p>
            <a:pPr marL="285750" indent="-285750" algn="just">
              <a:lnSpc>
                <a:spcPct val="102000"/>
              </a:lnSpc>
              <a:spcAft>
                <a:spcPts val="800"/>
              </a:spcAft>
              <a:buFont typeface="Arial" panose="020B0604020202020204" pitchFamily="34" charset="0"/>
              <a:buChar char="•"/>
            </a:pPr>
            <a:r>
              <a:rPr lang="en-ZA" sz="1800" kern="150" dirty="0">
                <a:effectLst/>
                <a:latin typeface="Arial" panose="020B0604020202020204" pitchFamily="34" charset="0"/>
                <a:ea typeface="Aptos" panose="020B0004020202020204" pitchFamily="34" charset="0"/>
                <a:cs typeface="Times New Roman" panose="02020603050405020304" pitchFamily="18" charset="0"/>
              </a:rPr>
              <a:t> Each bid for a province will be </a:t>
            </a:r>
            <a:r>
              <a:rPr lang="en-ZA" sz="1800" b="1" kern="150" dirty="0">
                <a:effectLst/>
                <a:latin typeface="Arial" panose="020B0604020202020204" pitchFamily="34" charset="0"/>
                <a:ea typeface="Aptos" panose="020B0004020202020204" pitchFamily="34" charset="0"/>
                <a:cs typeface="Times New Roman" panose="02020603050405020304" pitchFamily="18" charset="0"/>
              </a:rPr>
              <a:t>evaluated and awarded separately</a:t>
            </a:r>
            <a:r>
              <a:rPr lang="en-ZA" sz="1800" kern="150" dirty="0">
                <a:effectLst/>
                <a:latin typeface="Arial" panose="020B0604020202020204" pitchFamily="34" charset="0"/>
                <a:ea typeface="Aptos" panose="020B0004020202020204" pitchFamily="34" charset="0"/>
                <a:cs typeface="Times New Roman" panose="02020603050405020304" pitchFamily="18" charset="0"/>
              </a:rPr>
              <a:t>, and bidders are permitted to bid for more than one province</a:t>
            </a:r>
            <a:endParaRPr lang="en-ZA" kern="150" dirty="0">
              <a:latin typeface="Arial" panose="020B0604020202020204" pitchFamily="34" charset="0"/>
              <a:ea typeface="Aptos" panose="020B0004020202020204" pitchFamily="34" charset="0"/>
              <a:cs typeface="Times New Roman" panose="02020603050405020304" pitchFamily="18" charset="0"/>
            </a:endParaRPr>
          </a:p>
          <a:p>
            <a:pPr marL="285750" indent="-285750" algn="just">
              <a:lnSpc>
                <a:spcPct val="102000"/>
              </a:lnSpc>
              <a:spcAft>
                <a:spcPts val="800"/>
              </a:spcAft>
              <a:buFont typeface="Arial" panose="020B0604020202020204" pitchFamily="34" charset="0"/>
              <a:buChar char="•"/>
            </a:pPr>
            <a:r>
              <a:rPr lang="en-ZA" sz="1800" kern="150" dirty="0">
                <a:effectLst/>
                <a:latin typeface="Arial" panose="020B0604020202020204" pitchFamily="34" charset="0"/>
                <a:ea typeface="Aptos" panose="020B0004020202020204" pitchFamily="34" charset="0"/>
                <a:cs typeface="Times New Roman" panose="02020603050405020304" pitchFamily="18" charset="0"/>
              </a:rPr>
              <a:t> </a:t>
            </a:r>
            <a:r>
              <a:rPr lang="en-ZA" sz="1800" b="1" kern="150" dirty="0">
                <a:effectLst/>
                <a:latin typeface="Arial" panose="020B0604020202020204" pitchFamily="34" charset="0"/>
                <a:ea typeface="Aptos" panose="020B0004020202020204" pitchFamily="34" charset="0"/>
                <a:cs typeface="Times New Roman" panose="02020603050405020304" pitchFamily="18" charset="0"/>
              </a:rPr>
              <a:t>Separate pricing schedules must be attached per province </a:t>
            </a:r>
            <a:r>
              <a:rPr lang="en-ZA" sz="1800" kern="150" dirty="0">
                <a:effectLst/>
                <a:latin typeface="Arial" panose="020B0604020202020204" pitchFamily="34" charset="0"/>
                <a:ea typeface="Aptos" panose="020B0004020202020204" pitchFamily="34" charset="0"/>
                <a:cs typeface="Times New Roman" panose="02020603050405020304" pitchFamily="18" charset="0"/>
              </a:rPr>
              <a:t>if a bidder tenders for more than one province. </a:t>
            </a:r>
          </a:p>
          <a:p>
            <a:pPr marL="285750" indent="-285750" algn="just">
              <a:lnSpc>
                <a:spcPct val="102000"/>
              </a:lnSpc>
              <a:spcAft>
                <a:spcPts val="800"/>
              </a:spcAft>
              <a:buFont typeface="Arial" panose="020B0604020202020204" pitchFamily="34" charset="0"/>
              <a:buChar char="•"/>
            </a:pPr>
            <a:r>
              <a:rPr lang="en-ZA" sz="1800" kern="150" dirty="0">
                <a:effectLst/>
                <a:latin typeface="Arial" panose="020B0604020202020204" pitchFamily="34" charset="0"/>
                <a:ea typeface="Aptos" panose="020B0004020202020204" pitchFamily="34" charset="0"/>
                <a:cs typeface="Times New Roman" panose="02020603050405020304" pitchFamily="18" charset="0"/>
              </a:rPr>
              <a:t>A bidder’s </a:t>
            </a:r>
            <a:r>
              <a:rPr lang="en-ZA" sz="1800" b="1" kern="150" dirty="0">
                <a:effectLst/>
                <a:latin typeface="Arial" panose="020B0604020202020204" pitchFamily="34" charset="0"/>
                <a:ea typeface="Aptos" panose="020B0004020202020204" pitchFamily="34" charset="0"/>
                <a:cs typeface="Times New Roman" panose="02020603050405020304" pitchFamily="18" charset="0"/>
              </a:rPr>
              <a:t>technical criteria will be evaluated once </a:t>
            </a:r>
            <a:r>
              <a:rPr lang="en-ZA" sz="1800" kern="150" dirty="0">
                <a:effectLst/>
                <a:latin typeface="Arial" panose="020B0604020202020204" pitchFamily="34" charset="0"/>
                <a:ea typeface="Aptos" panose="020B0004020202020204" pitchFamily="34" charset="0"/>
                <a:cs typeface="Times New Roman" panose="02020603050405020304" pitchFamily="18" charset="0"/>
              </a:rPr>
              <a:t>for all provinces</a:t>
            </a:r>
            <a:endParaRPr lang="en-ZA" kern="150" dirty="0">
              <a:latin typeface="Arial" panose="020B0604020202020204" pitchFamily="34" charset="0"/>
              <a:ea typeface="Aptos" panose="020B0004020202020204" pitchFamily="34" charset="0"/>
              <a:cs typeface="Times New Roman" panose="02020603050405020304" pitchFamily="18" charset="0"/>
            </a:endParaRPr>
          </a:p>
          <a:p>
            <a:pPr marL="285750" indent="-285750" algn="just">
              <a:lnSpc>
                <a:spcPct val="102000"/>
              </a:lnSpc>
              <a:spcAft>
                <a:spcPts val="800"/>
              </a:spcAft>
              <a:buFont typeface="Arial" panose="020B0604020202020204" pitchFamily="34" charset="0"/>
              <a:buChar char="•"/>
            </a:pPr>
            <a:r>
              <a:rPr lang="en-ZA" sz="1800" kern="150" dirty="0">
                <a:effectLst/>
                <a:latin typeface="Arial" panose="020B0604020202020204" pitchFamily="34" charset="0"/>
                <a:ea typeface="Aptos" panose="020B0004020202020204" pitchFamily="34" charset="0"/>
                <a:cs typeface="Times New Roman" panose="02020603050405020304" pitchFamily="18" charset="0"/>
              </a:rPr>
              <a:t> Further evaluated on price and preference per province. </a:t>
            </a:r>
          </a:p>
        </p:txBody>
      </p:sp>
    </p:spTree>
    <p:extLst>
      <p:ext uri="{BB962C8B-B14F-4D97-AF65-F5344CB8AC3E}">
        <p14:creationId xmlns:p14="http://schemas.microsoft.com/office/powerpoint/2010/main" val="2867011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388281-CD22-9BA2-4216-5B2D88408C6C}"/>
              </a:ext>
            </a:extLst>
          </p:cNvPr>
          <p:cNvSpPr txBox="1"/>
          <p:nvPr/>
        </p:nvSpPr>
        <p:spPr>
          <a:xfrm>
            <a:off x="755576" y="2204864"/>
            <a:ext cx="7200800" cy="1882823"/>
          </a:xfrm>
          <a:prstGeom prst="rect">
            <a:avLst/>
          </a:prstGeom>
          <a:noFill/>
        </p:spPr>
        <p:txBody>
          <a:bodyPr wrap="square">
            <a:spAutoFit/>
          </a:bodyPr>
          <a:lstStyle/>
          <a:p>
            <a:pPr algn="just">
              <a:lnSpc>
                <a:spcPct val="102000"/>
              </a:lnSpc>
              <a:spcAft>
                <a:spcPts val="800"/>
              </a:spcAft>
              <a:buNone/>
            </a:pPr>
            <a:r>
              <a:rPr lang="en-ZA" sz="2400" kern="150" dirty="0">
                <a:effectLst/>
                <a:latin typeface="Arial" panose="020B0604020202020204" pitchFamily="34" charset="0"/>
                <a:ea typeface="Aptos" panose="020B0004020202020204" pitchFamily="34" charset="0"/>
                <a:cs typeface="Times New Roman" panose="02020603050405020304" pitchFamily="18" charset="0"/>
              </a:rPr>
              <a:t>Stage 1:	Technical/Mandatory evaluation.</a:t>
            </a:r>
          </a:p>
          <a:p>
            <a:pPr algn="just">
              <a:lnSpc>
                <a:spcPct val="102000"/>
              </a:lnSpc>
              <a:spcAft>
                <a:spcPts val="800"/>
              </a:spcAft>
              <a:buNone/>
            </a:pPr>
            <a:r>
              <a:rPr lang="en-ZA" sz="2400" kern="150" dirty="0">
                <a:effectLst/>
                <a:latin typeface="Arial" panose="020B0604020202020204" pitchFamily="34" charset="0"/>
                <a:ea typeface="Aptos" panose="020B0004020202020204" pitchFamily="34" charset="0"/>
                <a:cs typeface="Times New Roman" panose="02020603050405020304" pitchFamily="18" charset="0"/>
              </a:rPr>
              <a:t>Stage 2: 	Functionality evaluation. </a:t>
            </a:r>
            <a:r>
              <a:rPr lang="en-ZA" sz="2400" b="1" kern="150" dirty="0">
                <a:effectLst/>
                <a:latin typeface="Arial" panose="020B0604020202020204" pitchFamily="34" charset="0"/>
                <a:ea typeface="Aptos" panose="020B0004020202020204" pitchFamily="34" charset="0"/>
                <a:cs typeface="Times New Roman" panose="02020603050405020304" pitchFamily="18" charset="0"/>
              </a:rPr>
              <a:t>Table 3</a:t>
            </a:r>
          </a:p>
          <a:p>
            <a:pPr algn="just">
              <a:lnSpc>
                <a:spcPct val="102000"/>
              </a:lnSpc>
              <a:spcAft>
                <a:spcPts val="800"/>
              </a:spcAft>
              <a:buNone/>
            </a:pPr>
            <a:r>
              <a:rPr lang="en-ZA" sz="2400" kern="150" dirty="0">
                <a:effectLst/>
                <a:latin typeface="Arial" panose="020B0604020202020204" pitchFamily="34" charset="0"/>
                <a:ea typeface="Aptos" panose="020B0004020202020204" pitchFamily="34" charset="0"/>
                <a:cs typeface="Times New Roman" panose="02020603050405020304" pitchFamily="18" charset="0"/>
              </a:rPr>
              <a:t>Stage 3: 	Oral presentation. </a:t>
            </a:r>
            <a:r>
              <a:rPr lang="en-ZA" sz="2400" b="1" kern="150" dirty="0">
                <a:effectLst/>
                <a:latin typeface="Arial" panose="020B0604020202020204" pitchFamily="34" charset="0"/>
                <a:ea typeface="Aptos" panose="020B0004020202020204" pitchFamily="34" charset="0"/>
                <a:cs typeface="Times New Roman" panose="02020603050405020304" pitchFamily="18" charset="0"/>
              </a:rPr>
              <a:t>Table 4</a:t>
            </a:r>
          </a:p>
          <a:p>
            <a:pPr algn="just">
              <a:lnSpc>
                <a:spcPct val="102000"/>
              </a:lnSpc>
              <a:spcAft>
                <a:spcPts val="800"/>
              </a:spcAft>
              <a:buNone/>
            </a:pPr>
            <a:r>
              <a:rPr lang="en-ZA" sz="2400" kern="150" dirty="0">
                <a:effectLst/>
                <a:latin typeface="Arial" panose="020B0604020202020204" pitchFamily="34" charset="0"/>
                <a:ea typeface="Aptos" panose="020B0004020202020204" pitchFamily="34" charset="0"/>
                <a:cs typeface="Times New Roman" panose="02020603050405020304" pitchFamily="18" charset="0"/>
              </a:rPr>
              <a:t>Stage 4:	Price and preference. (BEE)</a:t>
            </a:r>
          </a:p>
        </p:txBody>
      </p:sp>
      <p:sp>
        <p:nvSpPr>
          <p:cNvPr id="4" name="TextBox 3">
            <a:extLst>
              <a:ext uri="{FF2B5EF4-FFF2-40B4-BE49-F238E27FC236}">
                <a16:creationId xmlns:a16="http://schemas.microsoft.com/office/drawing/2014/main" id="{59131D26-B10B-2488-66FF-F8855983F02B}"/>
              </a:ext>
            </a:extLst>
          </p:cNvPr>
          <p:cNvSpPr txBox="1"/>
          <p:nvPr/>
        </p:nvSpPr>
        <p:spPr>
          <a:xfrm>
            <a:off x="755576" y="260648"/>
            <a:ext cx="3672408" cy="523220"/>
          </a:xfrm>
          <a:prstGeom prst="rect">
            <a:avLst/>
          </a:prstGeom>
          <a:noFill/>
        </p:spPr>
        <p:txBody>
          <a:bodyPr wrap="square" rtlCol="0">
            <a:spAutoFit/>
          </a:bodyPr>
          <a:lstStyle/>
          <a:p>
            <a:r>
              <a:rPr lang="en-ZA" sz="2800" b="1" dirty="0">
                <a:solidFill>
                  <a:schemeClr val="bg1"/>
                </a:solidFill>
                <a:latin typeface="Arial" panose="020B0604020202020204" pitchFamily="34" charset="0"/>
                <a:cs typeface="Arial" panose="020B0604020202020204" pitchFamily="34" charset="0"/>
              </a:rPr>
              <a:t>Evaluation</a:t>
            </a:r>
          </a:p>
        </p:txBody>
      </p:sp>
    </p:spTree>
    <p:extLst>
      <p:ext uri="{BB962C8B-B14F-4D97-AF65-F5344CB8AC3E}">
        <p14:creationId xmlns:p14="http://schemas.microsoft.com/office/powerpoint/2010/main" val="247888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0AD409-EFE1-9746-80CB-115FEBF2D300}"/>
              </a:ext>
            </a:extLst>
          </p:cNvPr>
          <p:cNvSpPr txBox="1"/>
          <p:nvPr/>
        </p:nvSpPr>
        <p:spPr>
          <a:xfrm>
            <a:off x="1115616" y="1988840"/>
            <a:ext cx="5832648" cy="3785652"/>
          </a:xfrm>
          <a:prstGeom prst="rect">
            <a:avLst/>
          </a:prstGeom>
          <a:noFill/>
        </p:spPr>
        <p:txBody>
          <a:bodyPr wrap="square" rtlCol="0">
            <a:spAutoFit/>
          </a:bodyPr>
          <a:lstStyle/>
          <a:p>
            <a:endParaRPr lang="en-ZA" sz="2400" dirty="0">
              <a:latin typeface="Arial" panose="020B0604020202020204" pitchFamily="34" charset="0"/>
              <a:cs typeface="Arial" panose="020B0604020202020204" pitchFamily="34" charset="0"/>
            </a:endParaRPr>
          </a:p>
          <a:p>
            <a:pPr marL="342900" indent="-342900">
              <a:buAutoNum type="arabicPeriod"/>
            </a:pPr>
            <a:r>
              <a:rPr lang="en-ZA" sz="2400" dirty="0">
                <a:latin typeface="Arial" panose="020B0604020202020204" pitchFamily="34" charset="0"/>
                <a:cs typeface="Arial" panose="020B0604020202020204" pitchFamily="34" charset="0"/>
              </a:rPr>
              <a:t>Opening &amp; Welcome</a:t>
            </a:r>
          </a:p>
          <a:p>
            <a:pPr marL="342900" indent="-342900">
              <a:buAutoNum type="arabicPeriod"/>
            </a:pPr>
            <a:r>
              <a:rPr lang="en-ZA" sz="2400" dirty="0">
                <a:latin typeface="Arial" panose="020B0604020202020204" pitchFamily="34" charset="0"/>
                <a:cs typeface="Arial" panose="020B0604020202020204" pitchFamily="34" charset="0"/>
              </a:rPr>
              <a:t>Procedural Matters</a:t>
            </a:r>
          </a:p>
          <a:p>
            <a:pPr marL="342900" indent="-342900">
              <a:buAutoNum type="arabicPeriod"/>
            </a:pPr>
            <a:r>
              <a:rPr lang="en-ZA" sz="2400" dirty="0">
                <a:latin typeface="Arial" panose="020B0604020202020204" pitchFamily="34" charset="0"/>
                <a:cs typeface="Arial" panose="020B0604020202020204" pitchFamily="34" charset="0"/>
              </a:rPr>
              <a:t>Presentation </a:t>
            </a:r>
          </a:p>
          <a:p>
            <a:pPr marL="342900" indent="-342900">
              <a:buAutoNum type="arabicPeriod"/>
            </a:pPr>
            <a:r>
              <a:rPr lang="en-ZA" sz="2400" dirty="0">
                <a:latin typeface="Arial" panose="020B0604020202020204" pitchFamily="34" charset="0"/>
                <a:cs typeface="Arial" panose="020B0604020202020204" pitchFamily="34" charset="0"/>
              </a:rPr>
              <a:t>SCM requirements</a:t>
            </a:r>
          </a:p>
          <a:p>
            <a:pPr marL="342900" indent="-342900">
              <a:buAutoNum type="arabicPeriod"/>
            </a:pPr>
            <a:r>
              <a:rPr lang="en-ZA" sz="2400" dirty="0">
                <a:latin typeface="Arial" panose="020B0604020202020204" pitchFamily="34" charset="0"/>
                <a:cs typeface="Arial" panose="020B0604020202020204" pitchFamily="34" charset="0"/>
              </a:rPr>
              <a:t>Q &amp; A</a:t>
            </a:r>
          </a:p>
          <a:p>
            <a:pPr marL="342900" indent="-342900">
              <a:buAutoNum type="arabicPeriod"/>
            </a:pPr>
            <a:r>
              <a:rPr lang="en-ZA" sz="2400" dirty="0">
                <a:latin typeface="Arial" panose="020B0604020202020204" pitchFamily="34" charset="0"/>
                <a:cs typeface="Arial" panose="020B0604020202020204" pitchFamily="34" charset="0"/>
              </a:rPr>
              <a:t>Closure</a:t>
            </a:r>
          </a:p>
          <a:p>
            <a:endParaRPr lang="en-ZA" sz="2400" dirty="0">
              <a:latin typeface="Arial" panose="020B0604020202020204" pitchFamily="34" charset="0"/>
              <a:cs typeface="Arial" panose="020B0604020202020204" pitchFamily="34" charset="0"/>
            </a:endParaRPr>
          </a:p>
          <a:p>
            <a:pPr marL="342900" indent="-342900">
              <a:buAutoNum type="arabicPeriod"/>
            </a:pPr>
            <a:endParaRPr lang="en-ZA" sz="2400" dirty="0">
              <a:latin typeface="Arial" panose="020B0604020202020204" pitchFamily="34" charset="0"/>
              <a:cs typeface="Arial" panose="020B0604020202020204" pitchFamily="34" charset="0"/>
            </a:endParaRPr>
          </a:p>
          <a:p>
            <a:pPr marL="342900" indent="-342900">
              <a:buAutoNum type="arabicPeriod"/>
            </a:pPr>
            <a:endParaRPr lang="en-ZA"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CA103EE-4122-0383-2326-68818AAB8DC3}"/>
              </a:ext>
            </a:extLst>
          </p:cNvPr>
          <p:cNvSpPr txBox="1"/>
          <p:nvPr/>
        </p:nvSpPr>
        <p:spPr>
          <a:xfrm>
            <a:off x="971600" y="260648"/>
            <a:ext cx="5184576" cy="523220"/>
          </a:xfrm>
          <a:prstGeom prst="rect">
            <a:avLst/>
          </a:prstGeom>
          <a:noFill/>
        </p:spPr>
        <p:txBody>
          <a:bodyPr wrap="square" rtlCol="0">
            <a:spAutoFit/>
          </a:bodyPr>
          <a:lstStyle/>
          <a:p>
            <a:r>
              <a:rPr lang="en-ZA" sz="2800" b="1" dirty="0">
                <a:solidFill>
                  <a:schemeClr val="bg1"/>
                </a:solidFill>
                <a:latin typeface="Arial" panose="020B0604020202020204" pitchFamily="34" charset="0"/>
                <a:cs typeface="Arial" panose="020B0604020202020204" pitchFamily="34" charset="0"/>
              </a:rPr>
              <a:t>Proceeding for briefing</a:t>
            </a:r>
          </a:p>
        </p:txBody>
      </p:sp>
    </p:spTree>
    <p:extLst>
      <p:ext uri="{BB962C8B-B14F-4D97-AF65-F5344CB8AC3E}">
        <p14:creationId xmlns:p14="http://schemas.microsoft.com/office/powerpoint/2010/main" val="22373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992B7-CBAE-EF6D-52CA-595D4D558E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9DCD28-F355-3C11-1630-B0A4FA0807B3}"/>
              </a:ext>
            </a:extLst>
          </p:cNvPr>
          <p:cNvSpPr>
            <a:spLocks noGrp="1"/>
          </p:cNvSpPr>
          <p:nvPr>
            <p:ph type="title"/>
          </p:nvPr>
        </p:nvSpPr>
        <p:spPr/>
        <p:txBody>
          <a:bodyPr>
            <a:normAutofit/>
          </a:bodyPr>
          <a:lstStyle/>
          <a:p>
            <a:r>
              <a:rPr lang="en-US" dirty="0">
                <a:solidFill>
                  <a:schemeClr val="bg1"/>
                </a:solidFill>
              </a:rPr>
              <a:t> </a:t>
            </a:r>
            <a:endParaRPr lang="en-ZA" dirty="0">
              <a:solidFill>
                <a:schemeClr val="bg1"/>
              </a:solidFill>
            </a:endParaRPr>
          </a:p>
        </p:txBody>
      </p:sp>
      <p:sp>
        <p:nvSpPr>
          <p:cNvPr id="3" name="TextBox 2">
            <a:extLst>
              <a:ext uri="{FF2B5EF4-FFF2-40B4-BE49-F238E27FC236}">
                <a16:creationId xmlns:a16="http://schemas.microsoft.com/office/drawing/2014/main" id="{94298101-060A-5D10-4356-DFBAE62D4EB2}"/>
              </a:ext>
            </a:extLst>
          </p:cNvPr>
          <p:cNvSpPr txBox="1"/>
          <p:nvPr/>
        </p:nvSpPr>
        <p:spPr>
          <a:xfrm>
            <a:off x="719572" y="1988840"/>
            <a:ext cx="7704856" cy="2239844"/>
          </a:xfrm>
          <a:prstGeom prst="rect">
            <a:avLst/>
          </a:prstGeom>
          <a:noFill/>
        </p:spPr>
        <p:txBody>
          <a:bodyPr wrap="square">
            <a:spAutoFit/>
          </a:bodyPr>
          <a:lstStyle/>
          <a:p>
            <a:pPr algn="just">
              <a:lnSpc>
                <a:spcPct val="150000"/>
              </a:lnSpc>
              <a:spcBef>
                <a:spcPts val="1200"/>
              </a:spcBef>
              <a:spcAft>
                <a:spcPts val="1600"/>
              </a:spcAft>
              <a:buNone/>
            </a:pPr>
            <a:r>
              <a:rPr lang="en-ZA" sz="2400" b="1" kern="150" spc="-50" dirty="0">
                <a:effectLst/>
                <a:latin typeface="Arial" panose="020B0604020202020204" pitchFamily="34" charset="0"/>
                <a:ea typeface="Times New Roman" panose="02020603050405020304" pitchFamily="18" charset="0"/>
                <a:cs typeface="Arial" panose="020B0604020202020204" pitchFamily="34" charset="0"/>
              </a:rPr>
              <a:t>Appointment of  service providers  to support the National Department of Health with the roll-out of the electronic medical record (EMR) digital solution in eight (8) provinces over a  period of 18 months</a:t>
            </a:r>
            <a:endParaRPr lang="en-ZA" sz="2400" kern="150" spc="-5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4953BD0-A2E2-E57D-4410-154BE1D604B2}"/>
              </a:ext>
            </a:extLst>
          </p:cNvPr>
          <p:cNvSpPr txBox="1"/>
          <p:nvPr/>
        </p:nvSpPr>
        <p:spPr>
          <a:xfrm>
            <a:off x="827584" y="260648"/>
            <a:ext cx="3312368" cy="523220"/>
          </a:xfrm>
          <a:prstGeom prst="rect">
            <a:avLst/>
          </a:prstGeom>
          <a:noFill/>
        </p:spPr>
        <p:txBody>
          <a:bodyPr wrap="square" rtlCol="0">
            <a:spAutoFit/>
          </a:bodyPr>
          <a:lstStyle/>
          <a:p>
            <a:r>
              <a:rPr lang="en-ZA" sz="2800" b="1" dirty="0">
                <a:solidFill>
                  <a:schemeClr val="bg1"/>
                </a:solidFill>
                <a:latin typeface="Arial" panose="020B0604020202020204" pitchFamily="34" charset="0"/>
                <a:cs typeface="Arial" panose="020B0604020202020204" pitchFamily="34" charset="0"/>
              </a:rPr>
              <a:t>Purpose</a:t>
            </a:r>
          </a:p>
        </p:txBody>
      </p:sp>
    </p:spTree>
    <p:custDataLst>
      <p:tags r:id="rId1"/>
    </p:custDataLst>
    <p:extLst>
      <p:ext uri="{BB962C8B-B14F-4D97-AF65-F5344CB8AC3E}">
        <p14:creationId xmlns:p14="http://schemas.microsoft.com/office/powerpoint/2010/main" val="1818234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7354092-FAF2-CACC-4B05-4D6DCC371F9E}"/>
              </a:ext>
            </a:extLst>
          </p:cNvPr>
          <p:cNvSpPr txBox="1"/>
          <p:nvPr/>
        </p:nvSpPr>
        <p:spPr>
          <a:xfrm>
            <a:off x="611560" y="260648"/>
            <a:ext cx="4320480" cy="523220"/>
          </a:xfrm>
          <a:prstGeom prst="rect">
            <a:avLst/>
          </a:prstGeom>
          <a:noFill/>
        </p:spPr>
        <p:txBody>
          <a:bodyPr wrap="square" rtlCol="0">
            <a:spAutoFit/>
          </a:bodyPr>
          <a:lstStyle/>
          <a:p>
            <a:r>
              <a:rPr lang="en-ZA" sz="2800" b="1" dirty="0">
                <a:solidFill>
                  <a:schemeClr val="bg1"/>
                </a:solidFill>
                <a:latin typeface="Arial" panose="020B0604020202020204" pitchFamily="34" charset="0"/>
                <a:cs typeface="Arial" panose="020B0604020202020204" pitchFamily="34" charset="0"/>
              </a:rPr>
              <a:t>Scope</a:t>
            </a:r>
          </a:p>
        </p:txBody>
      </p:sp>
      <p:sp>
        <p:nvSpPr>
          <p:cNvPr id="9" name="Content Placeholder 8">
            <a:extLst>
              <a:ext uri="{FF2B5EF4-FFF2-40B4-BE49-F238E27FC236}">
                <a16:creationId xmlns:a16="http://schemas.microsoft.com/office/drawing/2014/main" id="{5853D15D-436A-E7BD-CD7C-D5A412F2C234}"/>
              </a:ext>
            </a:extLst>
          </p:cNvPr>
          <p:cNvSpPr>
            <a:spLocks noGrp="1"/>
          </p:cNvSpPr>
          <p:nvPr>
            <p:ph idx="1"/>
          </p:nvPr>
        </p:nvSpPr>
        <p:spPr/>
        <p:txBody>
          <a:bodyPr/>
          <a:lstStyle/>
          <a:p>
            <a:pPr marL="457200" lvl="0" indent="-457200">
              <a:buFont typeface="+mj-lt"/>
              <a:buAutoNum type="arabicPeriod"/>
            </a:pPr>
            <a:r>
              <a:rPr lang="en-ZA" dirty="0"/>
              <a:t>EMR solution, access and orientation for rollout at facilities, </a:t>
            </a:r>
          </a:p>
          <a:p>
            <a:pPr marL="457200" lvl="0" indent="-457200">
              <a:buFont typeface="+mj-lt"/>
              <a:buAutoNum type="arabicPeriod"/>
            </a:pPr>
            <a:r>
              <a:rPr lang="en-ZA" dirty="0"/>
              <a:t>Project management and reporting requirements, </a:t>
            </a:r>
          </a:p>
          <a:p>
            <a:pPr marL="457200" lvl="0" indent="-457200">
              <a:buFont typeface="+mj-lt"/>
              <a:buAutoNum type="arabicPeriod"/>
            </a:pPr>
            <a:r>
              <a:rPr lang="en-ZA" dirty="0"/>
              <a:t>Risk management and issue resolution on sites, </a:t>
            </a:r>
          </a:p>
          <a:p>
            <a:pPr marL="457200" lvl="0" indent="-457200">
              <a:buFont typeface="+mj-lt"/>
              <a:buAutoNum type="arabicPeriod"/>
            </a:pPr>
            <a:r>
              <a:rPr lang="en-ZA" dirty="0"/>
              <a:t>Hardware installation on sites, </a:t>
            </a:r>
          </a:p>
          <a:p>
            <a:pPr marL="457200" lvl="0" indent="-457200">
              <a:buFont typeface="+mj-lt"/>
              <a:buAutoNum type="arabicPeriod"/>
            </a:pPr>
            <a:r>
              <a:rPr lang="en-ZA" dirty="0"/>
              <a:t>Software set-up and configuration on sites, </a:t>
            </a:r>
          </a:p>
          <a:p>
            <a:pPr marL="457200" lvl="0" indent="-457200">
              <a:buFont typeface="+mj-lt"/>
              <a:buAutoNum type="arabicPeriod"/>
            </a:pPr>
            <a:r>
              <a:rPr lang="en-ZA" dirty="0"/>
              <a:t>Testing and go-live on sites, </a:t>
            </a:r>
          </a:p>
          <a:p>
            <a:pPr marL="457200" lvl="0" indent="-457200">
              <a:buFont typeface="+mj-lt"/>
              <a:buAutoNum type="arabicPeriod"/>
            </a:pPr>
            <a:r>
              <a:rPr lang="en-ZA" dirty="0"/>
              <a:t>End-user training is expected on sites, </a:t>
            </a:r>
          </a:p>
          <a:p>
            <a:pPr marL="457200" indent="-457200">
              <a:buFont typeface="+mj-lt"/>
              <a:buAutoNum type="arabicPeriod"/>
            </a:pPr>
            <a:r>
              <a:rPr lang="en-ZA" dirty="0"/>
              <a:t>Change management on sites,</a:t>
            </a:r>
          </a:p>
          <a:p>
            <a:pPr marL="457200" indent="-457200">
              <a:buFont typeface="+mj-lt"/>
              <a:buAutoNum type="arabicPeriod"/>
            </a:pPr>
            <a:r>
              <a:rPr lang="en-US" b="1" dirty="0">
                <a:solidFill>
                  <a:srgbClr val="C00000"/>
                </a:solidFill>
              </a:rPr>
              <a:t>Capacity building of tender-awarded teams </a:t>
            </a:r>
          </a:p>
          <a:p>
            <a:endParaRPr lang="en-ZA" dirty="0"/>
          </a:p>
        </p:txBody>
      </p:sp>
    </p:spTree>
    <p:custDataLst>
      <p:tags r:id="rId1"/>
    </p:custDataLst>
    <p:extLst>
      <p:ext uri="{BB962C8B-B14F-4D97-AF65-F5344CB8AC3E}">
        <p14:creationId xmlns:p14="http://schemas.microsoft.com/office/powerpoint/2010/main" val="275223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DA2865C1-DF16-F325-EFB3-72E2B05D096B}"/>
              </a:ext>
            </a:extLst>
          </p:cNvPr>
          <p:cNvSpPr txBox="1">
            <a:spLocks/>
          </p:cNvSpPr>
          <p:nvPr/>
        </p:nvSpPr>
        <p:spPr>
          <a:xfrm>
            <a:off x="0" y="0"/>
            <a:ext cx="724618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 </a:t>
            </a:r>
            <a:endParaRPr lang="en-ZA" dirty="0">
              <a:solidFill>
                <a:schemeClr val="bg1"/>
              </a:solidFill>
            </a:endParaRPr>
          </a:p>
        </p:txBody>
      </p:sp>
      <p:sp>
        <p:nvSpPr>
          <p:cNvPr id="5" name="TextBox 4">
            <a:extLst>
              <a:ext uri="{FF2B5EF4-FFF2-40B4-BE49-F238E27FC236}">
                <a16:creationId xmlns:a16="http://schemas.microsoft.com/office/drawing/2014/main" id="{3D076A19-BFFB-5FF3-563B-13FB79C83D0E}"/>
              </a:ext>
            </a:extLst>
          </p:cNvPr>
          <p:cNvSpPr txBox="1"/>
          <p:nvPr/>
        </p:nvSpPr>
        <p:spPr>
          <a:xfrm>
            <a:off x="539552" y="1113791"/>
            <a:ext cx="8280920" cy="4515916"/>
          </a:xfrm>
          <a:prstGeom prst="rect">
            <a:avLst/>
          </a:prstGeom>
          <a:noFill/>
        </p:spPr>
        <p:txBody>
          <a:bodyPr wrap="square">
            <a:spAutoFit/>
          </a:bodyPr>
          <a:lstStyle/>
          <a:p>
            <a:pPr lvl="0" algn="just">
              <a:lnSpc>
                <a:spcPct val="102000"/>
              </a:lnSpc>
              <a:spcBef>
                <a:spcPts val="1200"/>
              </a:spcBef>
              <a:spcAft>
                <a:spcPts val="800"/>
              </a:spcAft>
            </a:pPr>
            <a:r>
              <a:rPr lang="en-ZA" sz="2000" kern="150" dirty="0">
                <a:effectLst/>
                <a:latin typeface="Arial" panose="020B0604020202020204" pitchFamily="34" charset="0"/>
                <a:ea typeface="Aptos" panose="020B0004020202020204" pitchFamily="34" charset="0"/>
                <a:cs typeface="Times New Roman" panose="02020603050405020304" pitchFamily="18" charset="0"/>
              </a:rPr>
              <a:t>The successful bidder must attend </a:t>
            </a:r>
            <a:r>
              <a:rPr lang="en-ZA" sz="2000" kern="150" dirty="0">
                <a:latin typeface="Arial" panose="020B0604020202020204" pitchFamily="34" charset="0"/>
                <a:ea typeface="Aptos" panose="020B0004020202020204" pitchFamily="34" charset="0"/>
                <a:cs typeface="Times New Roman" panose="02020603050405020304" pitchFamily="18" charset="0"/>
              </a:rPr>
              <a:t>a 5-day </a:t>
            </a:r>
            <a:r>
              <a:rPr lang="en-ZA" sz="2000" kern="150" dirty="0">
                <a:effectLst/>
                <a:latin typeface="Arial" panose="020B0604020202020204" pitchFamily="34" charset="0"/>
                <a:ea typeface="Aptos" panose="020B0004020202020204" pitchFamily="34" charset="0"/>
                <a:cs typeface="Times New Roman" panose="02020603050405020304" pitchFamily="18" charset="0"/>
              </a:rPr>
              <a:t>compulsory onboarding training in Gauteng. This training will include;</a:t>
            </a:r>
          </a:p>
          <a:p>
            <a:pPr marL="285750" lvl="0" indent="-285750" algn="just">
              <a:lnSpc>
                <a:spcPct val="102000"/>
              </a:lnSpc>
              <a:spcBef>
                <a:spcPts val="1200"/>
              </a:spcBef>
              <a:spcAft>
                <a:spcPts val="800"/>
              </a:spcAft>
              <a:buFont typeface="Arial" panose="020B0604020202020204" pitchFamily="34" charset="0"/>
              <a:buChar char="•"/>
            </a:pPr>
            <a:r>
              <a:rPr lang="en-US" sz="1400" kern="150" dirty="0">
                <a:effectLst/>
                <a:latin typeface="Arial" panose="020B0604020202020204" pitchFamily="34" charset="0"/>
                <a:ea typeface="Aptos" panose="020B0004020202020204" pitchFamily="34" charset="0"/>
                <a:cs typeface="Times New Roman" panose="02020603050405020304" pitchFamily="18" charset="0"/>
              </a:rPr>
              <a:t>EMR solution, access and orientation for rollout at facilities, </a:t>
            </a:r>
          </a:p>
          <a:p>
            <a:pPr marL="285750" lvl="0" indent="-285750" algn="just">
              <a:lnSpc>
                <a:spcPct val="102000"/>
              </a:lnSpc>
              <a:spcBef>
                <a:spcPts val="1200"/>
              </a:spcBef>
              <a:spcAft>
                <a:spcPts val="800"/>
              </a:spcAft>
              <a:buFont typeface="Arial" panose="020B0604020202020204" pitchFamily="34" charset="0"/>
              <a:buChar char="•"/>
            </a:pPr>
            <a:r>
              <a:rPr lang="en-US" sz="1400" kern="150" dirty="0">
                <a:effectLst/>
                <a:latin typeface="Arial" panose="020B0604020202020204" pitchFamily="34" charset="0"/>
                <a:ea typeface="Aptos" panose="020B0004020202020204" pitchFamily="34" charset="0"/>
                <a:cs typeface="Times New Roman" panose="02020603050405020304" pitchFamily="18" charset="0"/>
              </a:rPr>
              <a:t>Project management and reporting requirements, </a:t>
            </a:r>
          </a:p>
          <a:p>
            <a:pPr marL="285750" lvl="0" indent="-285750" algn="just">
              <a:lnSpc>
                <a:spcPct val="102000"/>
              </a:lnSpc>
              <a:spcBef>
                <a:spcPts val="1200"/>
              </a:spcBef>
              <a:spcAft>
                <a:spcPts val="800"/>
              </a:spcAft>
              <a:buFont typeface="Arial" panose="020B0604020202020204" pitchFamily="34" charset="0"/>
              <a:buChar char="•"/>
            </a:pPr>
            <a:r>
              <a:rPr lang="en-US" sz="1400" kern="150" dirty="0">
                <a:effectLst/>
                <a:latin typeface="Arial" panose="020B0604020202020204" pitchFamily="34" charset="0"/>
                <a:ea typeface="Aptos" panose="020B0004020202020204" pitchFamily="34" charset="0"/>
                <a:cs typeface="Times New Roman" panose="02020603050405020304" pitchFamily="18" charset="0"/>
              </a:rPr>
              <a:t>Risk management and issue resolution on sites, </a:t>
            </a:r>
          </a:p>
          <a:p>
            <a:pPr marL="285750" lvl="0" indent="-285750" algn="just">
              <a:lnSpc>
                <a:spcPct val="102000"/>
              </a:lnSpc>
              <a:spcBef>
                <a:spcPts val="1200"/>
              </a:spcBef>
              <a:spcAft>
                <a:spcPts val="800"/>
              </a:spcAft>
              <a:buFont typeface="Arial" panose="020B0604020202020204" pitchFamily="34" charset="0"/>
              <a:buChar char="•"/>
            </a:pPr>
            <a:r>
              <a:rPr lang="en-US" sz="1400" kern="150" dirty="0">
                <a:effectLst/>
                <a:latin typeface="Arial" panose="020B0604020202020204" pitchFamily="34" charset="0"/>
                <a:ea typeface="Aptos" panose="020B0004020202020204" pitchFamily="34" charset="0"/>
                <a:cs typeface="Times New Roman" panose="02020603050405020304" pitchFamily="18" charset="0"/>
              </a:rPr>
              <a:t>Hardware installation on sites, </a:t>
            </a:r>
          </a:p>
          <a:p>
            <a:pPr marL="285750" lvl="0" indent="-285750" algn="just">
              <a:lnSpc>
                <a:spcPct val="102000"/>
              </a:lnSpc>
              <a:spcBef>
                <a:spcPts val="1200"/>
              </a:spcBef>
              <a:spcAft>
                <a:spcPts val="800"/>
              </a:spcAft>
              <a:buFont typeface="Arial" panose="020B0604020202020204" pitchFamily="34" charset="0"/>
              <a:buChar char="•"/>
            </a:pPr>
            <a:r>
              <a:rPr lang="en-US" sz="1400" kern="150" dirty="0">
                <a:effectLst/>
                <a:latin typeface="Arial" panose="020B0604020202020204" pitchFamily="34" charset="0"/>
                <a:ea typeface="Aptos" panose="020B0004020202020204" pitchFamily="34" charset="0"/>
                <a:cs typeface="Times New Roman" panose="02020603050405020304" pitchFamily="18" charset="0"/>
              </a:rPr>
              <a:t>Software set-up and configuration on sites, </a:t>
            </a:r>
          </a:p>
          <a:p>
            <a:pPr marL="285750" lvl="0" indent="-285750" algn="just">
              <a:lnSpc>
                <a:spcPct val="102000"/>
              </a:lnSpc>
              <a:spcBef>
                <a:spcPts val="1200"/>
              </a:spcBef>
              <a:spcAft>
                <a:spcPts val="800"/>
              </a:spcAft>
              <a:buFont typeface="Arial" panose="020B0604020202020204" pitchFamily="34" charset="0"/>
              <a:buChar char="•"/>
            </a:pPr>
            <a:r>
              <a:rPr lang="en-US" sz="1400" kern="150" dirty="0">
                <a:effectLst/>
                <a:latin typeface="Arial" panose="020B0604020202020204" pitchFamily="34" charset="0"/>
                <a:ea typeface="Aptos" panose="020B0004020202020204" pitchFamily="34" charset="0"/>
                <a:cs typeface="Times New Roman" panose="02020603050405020304" pitchFamily="18" charset="0"/>
              </a:rPr>
              <a:t>Testing and go-live on sites, </a:t>
            </a:r>
          </a:p>
          <a:p>
            <a:pPr marL="285750" lvl="0" indent="-285750" algn="just">
              <a:lnSpc>
                <a:spcPct val="102000"/>
              </a:lnSpc>
              <a:spcBef>
                <a:spcPts val="1200"/>
              </a:spcBef>
              <a:spcAft>
                <a:spcPts val="800"/>
              </a:spcAft>
              <a:buFont typeface="Arial" panose="020B0604020202020204" pitchFamily="34" charset="0"/>
              <a:buChar char="•"/>
            </a:pPr>
            <a:r>
              <a:rPr lang="en-US" sz="1400" kern="150" dirty="0">
                <a:effectLst/>
                <a:latin typeface="Arial" panose="020B0604020202020204" pitchFamily="34" charset="0"/>
                <a:ea typeface="Aptos" panose="020B0004020202020204" pitchFamily="34" charset="0"/>
                <a:cs typeface="Times New Roman" panose="02020603050405020304" pitchFamily="18" charset="0"/>
              </a:rPr>
              <a:t>End-user training is expected on sites, </a:t>
            </a:r>
          </a:p>
          <a:p>
            <a:pPr marL="285750" lvl="0" indent="-285750" algn="just">
              <a:lnSpc>
                <a:spcPct val="102000"/>
              </a:lnSpc>
              <a:spcBef>
                <a:spcPts val="1200"/>
              </a:spcBef>
              <a:spcAft>
                <a:spcPts val="800"/>
              </a:spcAft>
              <a:buFont typeface="Arial" panose="020B0604020202020204" pitchFamily="34" charset="0"/>
              <a:buChar char="•"/>
            </a:pPr>
            <a:r>
              <a:rPr lang="en-US" sz="1400" kern="150" dirty="0">
                <a:effectLst/>
                <a:latin typeface="Arial" panose="020B0604020202020204" pitchFamily="34" charset="0"/>
                <a:ea typeface="Aptos" panose="020B0004020202020204" pitchFamily="34" charset="0"/>
                <a:cs typeface="Times New Roman" panose="02020603050405020304" pitchFamily="18" charset="0"/>
              </a:rPr>
              <a:t>Change management on sites</a:t>
            </a:r>
            <a:endParaRPr lang="en-ZA" sz="1400" kern="15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5D3319A-8CE4-4507-CEB6-1BDBF5BC02E8}"/>
              </a:ext>
            </a:extLst>
          </p:cNvPr>
          <p:cNvSpPr txBox="1"/>
          <p:nvPr/>
        </p:nvSpPr>
        <p:spPr>
          <a:xfrm>
            <a:off x="1043608" y="309890"/>
            <a:ext cx="4824536" cy="523220"/>
          </a:xfrm>
          <a:prstGeom prst="rect">
            <a:avLst/>
          </a:prstGeom>
          <a:noFill/>
        </p:spPr>
        <p:txBody>
          <a:bodyPr wrap="square" rtlCol="0">
            <a:spAutoFit/>
          </a:bodyPr>
          <a:lstStyle/>
          <a:p>
            <a:r>
              <a:rPr lang="en-ZA" sz="2800" b="1" dirty="0">
                <a:solidFill>
                  <a:schemeClr val="bg1"/>
                </a:solidFill>
                <a:latin typeface="Arial" panose="020B0604020202020204" pitchFamily="34" charset="0"/>
                <a:cs typeface="Arial" panose="020B0604020202020204" pitchFamily="34" charset="0"/>
              </a:rPr>
              <a:t>9. Onboarding training</a:t>
            </a:r>
          </a:p>
        </p:txBody>
      </p:sp>
      <p:pic>
        <p:nvPicPr>
          <p:cNvPr id="4" name="Picture 3">
            <a:extLst>
              <a:ext uri="{FF2B5EF4-FFF2-40B4-BE49-F238E27FC236}">
                <a16:creationId xmlns:a16="http://schemas.microsoft.com/office/drawing/2014/main" id="{53223C93-9256-C211-B728-EF19CF1DA8A8}"/>
              </a:ext>
            </a:extLst>
          </p:cNvPr>
          <p:cNvPicPr>
            <a:picLocks noChangeAspect="1"/>
          </p:cNvPicPr>
          <p:nvPr/>
        </p:nvPicPr>
        <p:blipFill>
          <a:blip r:embed="rId3"/>
          <a:stretch>
            <a:fillRect/>
          </a:stretch>
        </p:blipFill>
        <p:spPr>
          <a:xfrm>
            <a:off x="6084168" y="4146919"/>
            <a:ext cx="2164268" cy="1597290"/>
          </a:xfrm>
          <a:prstGeom prst="rect">
            <a:avLst/>
          </a:prstGeom>
        </p:spPr>
      </p:pic>
    </p:spTree>
    <p:custDataLst>
      <p:tags r:id="rId1"/>
    </p:custDataLst>
    <p:extLst>
      <p:ext uri="{BB962C8B-B14F-4D97-AF65-F5344CB8AC3E}">
        <p14:creationId xmlns:p14="http://schemas.microsoft.com/office/powerpoint/2010/main" val="52968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F31A3-BC27-5A31-5FCA-5E032C19E5C0}"/>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C898672-A6A2-AD0B-E21D-905529AC896E}"/>
              </a:ext>
            </a:extLst>
          </p:cNvPr>
          <p:cNvSpPr>
            <a:spLocks noGrp="1"/>
          </p:cNvSpPr>
          <p:nvPr>
            <p:ph idx="1"/>
          </p:nvPr>
        </p:nvSpPr>
        <p:spPr>
          <a:xfrm>
            <a:off x="152400" y="1556464"/>
            <a:ext cx="8839200" cy="4104456"/>
          </a:xfrm>
        </p:spPr>
        <p:txBody>
          <a:bodyPr>
            <a:noAutofit/>
          </a:bodyPr>
          <a:lstStyle/>
          <a:p>
            <a:r>
              <a:rPr lang="en-ZA" sz="1800" dirty="0">
                <a:latin typeface="Arial" panose="020B0604020202020204" pitchFamily="34" charset="0"/>
                <a:cs typeface="Arial" panose="020B0604020202020204" pitchFamily="34" charset="0"/>
              </a:rPr>
              <a:t>Master the use and application of the rollout toolkit that is based on a maturity model tailored to the local context of each facility, ensuring a phased implementation plan</a:t>
            </a:r>
          </a:p>
          <a:p>
            <a:pPr lvl="0"/>
            <a:r>
              <a:rPr lang="en-ZA" sz="1800" dirty="0">
                <a:latin typeface="Arial" panose="020B0604020202020204" pitchFamily="34" charset="0"/>
                <a:cs typeface="Arial" panose="020B0604020202020204" pitchFamily="34" charset="0"/>
              </a:rPr>
              <a:t>Train EMR solution end-users at facilities using the EMR implementation toolkit provided by the NDoH.</a:t>
            </a:r>
          </a:p>
          <a:p>
            <a:pPr lvl="0"/>
            <a:r>
              <a:rPr lang="en-ZA" sz="1800" dirty="0">
                <a:latin typeface="Arial" panose="020B0604020202020204" pitchFamily="34" charset="0"/>
                <a:cs typeface="Arial" panose="020B0604020202020204" pitchFamily="34" charset="0"/>
              </a:rPr>
              <a:t>Travel to facilities in the awarded province and districts and stay for at least 2 days to set up and install the EMR solution in line with the prescribed guidelines provided by NDoH.</a:t>
            </a:r>
          </a:p>
          <a:p>
            <a:pPr lvl="0"/>
            <a:r>
              <a:rPr lang="en-ZA" sz="1800" dirty="0">
                <a:latin typeface="Arial" panose="020B0604020202020204" pitchFamily="34" charset="0"/>
                <a:cs typeface="Arial" panose="020B0604020202020204" pitchFamily="34" charset="0"/>
              </a:rPr>
              <a:t>Provide practical training to clinical staff on-site on the use of the EMR solution</a:t>
            </a:r>
          </a:p>
          <a:p>
            <a:pPr lvl="0"/>
            <a:r>
              <a:rPr lang="en-ZA" sz="1800" dirty="0">
                <a:latin typeface="Arial" panose="020B0604020202020204" pitchFamily="34" charset="0"/>
                <a:cs typeface="Arial" panose="020B0604020202020204" pitchFamily="34" charset="0"/>
              </a:rPr>
              <a:t>Manage troubleshooting and resolution of any computer or network challenges, technical faults, and issues before the commencement of training.</a:t>
            </a:r>
          </a:p>
          <a:p>
            <a:r>
              <a:rPr lang="en-ZA" sz="1800" dirty="0">
                <a:latin typeface="Arial" panose="020B0604020202020204" pitchFamily="34" charset="0"/>
                <a:cs typeface="Arial" panose="020B0604020202020204" pitchFamily="34" charset="0"/>
              </a:rPr>
              <a:t>Grant access to system end-users by following existing access management standard operating procedures (SOP) that will be provided by the NDoH.</a:t>
            </a:r>
          </a:p>
          <a:p>
            <a:pPr lvl="0"/>
            <a:endParaRPr lang="en-ZA" sz="1800" dirty="0">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p>
            <a:pPr marL="0" lvl="0" indent="0">
              <a:buNone/>
            </a:pPr>
            <a:endParaRPr lang="en-ZA" sz="1800" dirty="0">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71EC554-48F4-3055-9FFC-A16D04DE5143}"/>
              </a:ext>
            </a:extLst>
          </p:cNvPr>
          <p:cNvSpPr txBox="1"/>
          <p:nvPr/>
        </p:nvSpPr>
        <p:spPr>
          <a:xfrm>
            <a:off x="611560" y="260648"/>
            <a:ext cx="5544616" cy="503728"/>
          </a:xfrm>
          <a:prstGeom prst="rect">
            <a:avLst/>
          </a:prstGeom>
          <a:noFill/>
        </p:spPr>
        <p:txBody>
          <a:bodyPr wrap="square">
            <a:spAutoFit/>
          </a:bodyPr>
          <a:lstStyle/>
          <a:p>
            <a:pPr algn="just">
              <a:lnSpc>
                <a:spcPct val="102000"/>
              </a:lnSpc>
              <a:spcBef>
                <a:spcPts val="800"/>
              </a:spcBef>
              <a:spcAft>
                <a:spcPts val="400"/>
              </a:spcAft>
              <a:buNone/>
            </a:pPr>
            <a:r>
              <a:rPr lang="en-ZA" sz="2800" b="1" kern="1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 Solution Implementation</a:t>
            </a:r>
          </a:p>
        </p:txBody>
      </p:sp>
    </p:spTree>
    <p:custDataLst>
      <p:tags r:id="rId1"/>
    </p:custDataLst>
    <p:extLst>
      <p:ext uri="{BB962C8B-B14F-4D97-AF65-F5344CB8AC3E}">
        <p14:creationId xmlns:p14="http://schemas.microsoft.com/office/powerpoint/2010/main" val="2031492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21D6-F672-BEE1-9190-318BA0D6E823}"/>
              </a:ext>
            </a:extLst>
          </p:cNvPr>
          <p:cNvSpPr>
            <a:spLocks noGrp="1"/>
          </p:cNvSpPr>
          <p:nvPr>
            <p:ph type="title"/>
          </p:nvPr>
        </p:nvSpPr>
        <p:spPr>
          <a:xfrm>
            <a:off x="611560" y="-33496"/>
            <a:ext cx="7246189" cy="1143000"/>
          </a:xfrm>
        </p:spPr>
        <p:txBody>
          <a:bodyPr>
            <a:normAutofit/>
          </a:bodyPr>
          <a:lstStyle/>
          <a:p>
            <a:r>
              <a:rPr lang="en-ZA" sz="2800" b="1" dirty="0">
                <a:solidFill>
                  <a:schemeClr val="bg1"/>
                </a:solidFill>
                <a:latin typeface="Arial" panose="020B0604020202020204" pitchFamily="34" charset="0"/>
                <a:cs typeface="Arial" panose="020B0604020202020204" pitchFamily="34" charset="0"/>
              </a:rPr>
              <a:t>2. Project Management</a:t>
            </a:r>
          </a:p>
        </p:txBody>
      </p:sp>
      <p:sp>
        <p:nvSpPr>
          <p:cNvPr id="3" name="Content Placeholder 2">
            <a:extLst>
              <a:ext uri="{FF2B5EF4-FFF2-40B4-BE49-F238E27FC236}">
                <a16:creationId xmlns:a16="http://schemas.microsoft.com/office/drawing/2014/main" id="{90F3725D-EB30-615F-BE8E-70454C22318C}"/>
              </a:ext>
            </a:extLst>
          </p:cNvPr>
          <p:cNvSpPr>
            <a:spLocks noGrp="1"/>
          </p:cNvSpPr>
          <p:nvPr>
            <p:ph idx="1"/>
          </p:nvPr>
        </p:nvSpPr>
        <p:spPr>
          <a:xfrm>
            <a:off x="152400" y="1291432"/>
            <a:ext cx="8839200" cy="5089896"/>
          </a:xfrm>
        </p:spPr>
        <p:txBody>
          <a:bodyPr>
            <a:normAutofit fontScale="92500" lnSpcReduction="20000"/>
          </a:bodyPr>
          <a:lstStyle/>
          <a:p>
            <a:pPr lvl="0"/>
            <a:r>
              <a:rPr lang="en-ZA" dirty="0">
                <a:latin typeface="Arial" panose="020B0604020202020204" pitchFamily="34" charset="0"/>
                <a:cs typeface="Arial" panose="020B0604020202020204" pitchFamily="34" charset="0"/>
              </a:rPr>
              <a:t>A project charter must be developed and signed by both parties before the project initiation. Details will be provided to the successful bidders and captured in the SLA.</a:t>
            </a:r>
          </a:p>
          <a:p>
            <a:pPr lvl="0"/>
            <a:r>
              <a:rPr lang="en-ZA" dirty="0">
                <a:latin typeface="Arial" panose="020B0604020202020204" pitchFamily="34" charset="0"/>
                <a:cs typeface="Arial" panose="020B0604020202020204" pitchFamily="34" charset="0"/>
              </a:rPr>
              <a:t>Develop a detailed project plan that defines and describes the tasks or activities necessary to complete the project and produce all deliverables within the prescribed timeline.</a:t>
            </a:r>
          </a:p>
          <a:p>
            <a:pPr lvl="0"/>
            <a:r>
              <a:rPr lang="en-ZA" dirty="0">
                <a:latin typeface="Arial" panose="020B0604020202020204" pitchFamily="34" charset="0"/>
                <a:cs typeface="Arial" panose="020B0604020202020204" pitchFamily="34" charset="0"/>
              </a:rPr>
              <a:t>Implementation planning, including converting all tasks or activities into a logical and sequenced critical path.</a:t>
            </a:r>
          </a:p>
          <a:p>
            <a:pPr lvl="0"/>
            <a:r>
              <a:rPr lang="en-ZA" dirty="0">
                <a:latin typeface="Arial" panose="020B0604020202020204" pitchFamily="34" charset="0"/>
                <a:cs typeface="Arial" panose="020B0604020202020204" pitchFamily="34" charset="0"/>
              </a:rPr>
              <a:t>The detailed implementation project plan must provide for a completion and project close-out report and handover within the prescribed timeline as specified in Table 3.2.</a:t>
            </a:r>
          </a:p>
          <a:p>
            <a:pPr lvl="0"/>
            <a:r>
              <a:rPr lang="en-ZA" dirty="0">
                <a:latin typeface="Arial" panose="020B0604020202020204" pitchFamily="34" charset="0"/>
                <a:cs typeface="Arial" panose="020B0604020202020204" pitchFamily="34" charset="0"/>
              </a:rPr>
              <a:t>The plan must include defining and allocating resources needed to accomplish all tasks and activities on the schedule, including outputs to be delivered for each activity.</a:t>
            </a:r>
          </a:p>
          <a:p>
            <a:pPr lvl="0"/>
            <a:r>
              <a:rPr lang="en-ZA" dirty="0">
                <a:latin typeface="Arial" panose="020B0604020202020204" pitchFamily="34" charset="0"/>
                <a:cs typeface="Arial" panose="020B0604020202020204" pitchFamily="34" charset="0"/>
              </a:rPr>
              <a:t>Develop and submit a project Gantt chart with clear milestones and timelines</a:t>
            </a:r>
          </a:p>
          <a:p>
            <a:pPr lvl="0"/>
            <a:endParaRPr lang="en-ZA" dirty="0">
              <a:latin typeface="Arial" panose="020B0604020202020204" pitchFamily="34" charset="0"/>
              <a:cs typeface="Arial" panose="020B0604020202020204" pitchFamily="34" charset="0"/>
            </a:endParaRPr>
          </a:p>
          <a:p>
            <a:pPr lvl="0"/>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43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FC41-9FC5-C730-7B7A-2991308B135E}"/>
              </a:ext>
            </a:extLst>
          </p:cNvPr>
          <p:cNvSpPr>
            <a:spLocks noGrp="1"/>
          </p:cNvSpPr>
          <p:nvPr>
            <p:ph type="title"/>
          </p:nvPr>
        </p:nvSpPr>
        <p:spPr>
          <a:xfrm>
            <a:off x="283610" y="-29723"/>
            <a:ext cx="7246189" cy="1143000"/>
          </a:xfrm>
        </p:spPr>
        <p:txBody>
          <a:bodyPr>
            <a:normAutofit/>
          </a:bodyPr>
          <a:lstStyle/>
          <a:p>
            <a:r>
              <a:rPr lang="en-ZA" sz="2800" b="1" dirty="0">
                <a:solidFill>
                  <a:schemeClr val="bg1"/>
                </a:solidFill>
                <a:latin typeface="Arial" panose="020B0604020202020204" pitchFamily="34" charset="0"/>
                <a:cs typeface="Arial" panose="020B0604020202020204" pitchFamily="34" charset="0"/>
              </a:rPr>
              <a:t>2. Project Monitoring and Reporting</a:t>
            </a:r>
          </a:p>
        </p:txBody>
      </p:sp>
      <p:sp>
        <p:nvSpPr>
          <p:cNvPr id="3" name="Content Placeholder 2">
            <a:extLst>
              <a:ext uri="{FF2B5EF4-FFF2-40B4-BE49-F238E27FC236}">
                <a16:creationId xmlns:a16="http://schemas.microsoft.com/office/drawing/2014/main" id="{93AAC524-BB95-2745-3598-22F6BCF5F075}"/>
              </a:ext>
            </a:extLst>
          </p:cNvPr>
          <p:cNvSpPr>
            <a:spLocks noGrp="1"/>
          </p:cNvSpPr>
          <p:nvPr>
            <p:ph idx="1"/>
          </p:nvPr>
        </p:nvSpPr>
        <p:spPr>
          <a:xfrm>
            <a:off x="21190" y="980728"/>
            <a:ext cx="8839200" cy="4525963"/>
          </a:xfrm>
        </p:spPr>
        <p:txBody>
          <a:bodyPr>
            <a:normAutofit fontScale="92500"/>
          </a:bodyPr>
          <a:lstStyle/>
          <a:p>
            <a:pPr lvl="0"/>
            <a:r>
              <a:rPr lang="en-ZA" dirty="0"/>
              <a:t>Management:</a:t>
            </a:r>
          </a:p>
          <a:p>
            <a:pPr marL="0" indent="0">
              <a:buNone/>
            </a:pPr>
            <a:r>
              <a:rPr lang="en-ZA" dirty="0"/>
              <a:t>The contracts of appointed service providers will be managed through a Service Level Agreement, which will be effected through a work plan. </a:t>
            </a:r>
          </a:p>
          <a:p>
            <a:pPr lvl="0"/>
            <a:r>
              <a:rPr lang="en-ZA" dirty="0"/>
              <a:t>Monitoring: </a:t>
            </a:r>
          </a:p>
          <a:p>
            <a:pPr marL="0" indent="0">
              <a:buNone/>
            </a:pPr>
            <a:r>
              <a:rPr lang="en-ZA" dirty="0"/>
              <a:t>Bi-weekly formal sessions when applying the Agile methodology of project management. The NDOH and the service providers in each province must attend these sessions to monitor the deliverables outlined in the Service Level Agreement. </a:t>
            </a:r>
          </a:p>
          <a:p>
            <a:pPr lvl="0"/>
            <a:r>
              <a:rPr lang="en-ZA" dirty="0"/>
              <a:t>Reporting:</a:t>
            </a:r>
          </a:p>
          <a:p>
            <a:pPr marL="0" indent="0">
              <a:buNone/>
            </a:pPr>
            <a:r>
              <a:rPr lang="en-ZA" dirty="0"/>
              <a:t>Monthly progress reporting, including financial expenditure reporting. A project close-out report. Weekly reporting to the NDoH representative on tasks, activities, and timeline progress must be adhered to.</a:t>
            </a:r>
          </a:p>
          <a:p>
            <a:endParaRPr lang="en-ZA" dirty="0"/>
          </a:p>
        </p:txBody>
      </p:sp>
      <p:pic>
        <p:nvPicPr>
          <p:cNvPr id="6" name="Picture 5">
            <a:extLst>
              <a:ext uri="{FF2B5EF4-FFF2-40B4-BE49-F238E27FC236}">
                <a16:creationId xmlns:a16="http://schemas.microsoft.com/office/drawing/2014/main" id="{CB6498EE-00E9-9EC6-FA17-5872681E07D1}"/>
              </a:ext>
            </a:extLst>
          </p:cNvPr>
          <p:cNvPicPr>
            <a:picLocks noChangeAspect="1"/>
          </p:cNvPicPr>
          <p:nvPr/>
        </p:nvPicPr>
        <p:blipFill>
          <a:blip r:embed="rId2"/>
          <a:stretch>
            <a:fillRect/>
          </a:stretch>
        </p:blipFill>
        <p:spPr>
          <a:xfrm>
            <a:off x="5940152" y="5373216"/>
            <a:ext cx="2280102" cy="1322947"/>
          </a:xfrm>
          <a:prstGeom prst="rect">
            <a:avLst/>
          </a:prstGeom>
        </p:spPr>
      </p:pic>
    </p:spTree>
    <p:extLst>
      <p:ext uri="{BB962C8B-B14F-4D97-AF65-F5344CB8AC3E}">
        <p14:creationId xmlns:p14="http://schemas.microsoft.com/office/powerpoint/2010/main" val="241500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24948-2447-617B-4830-8EAC0CBBECFD}"/>
              </a:ext>
            </a:extLst>
          </p:cNvPr>
          <p:cNvSpPr>
            <a:spLocks noGrp="1"/>
          </p:cNvSpPr>
          <p:nvPr>
            <p:ph type="title"/>
          </p:nvPr>
        </p:nvSpPr>
        <p:spPr>
          <a:xfrm>
            <a:off x="467544" y="188640"/>
            <a:ext cx="7246189" cy="980728"/>
          </a:xfrm>
        </p:spPr>
        <p:txBody>
          <a:bodyPr>
            <a:normAutofit/>
          </a:bodyPr>
          <a:lstStyle/>
          <a:p>
            <a:r>
              <a:rPr lang="en-ZA" sz="2800" b="1" dirty="0">
                <a:solidFill>
                  <a:schemeClr val="bg1"/>
                </a:solidFill>
                <a:latin typeface="Arial" panose="020B0604020202020204" pitchFamily="34" charset="0"/>
                <a:cs typeface="Arial" panose="020B0604020202020204" pitchFamily="34" charset="0"/>
              </a:rPr>
              <a:t>3. Risk Management</a:t>
            </a:r>
            <a:br>
              <a:rPr lang="en-ZA" sz="2800" b="1" dirty="0">
                <a:solidFill>
                  <a:schemeClr val="bg1"/>
                </a:solidFill>
                <a:latin typeface="Arial" panose="020B0604020202020204" pitchFamily="34" charset="0"/>
                <a:cs typeface="Arial" panose="020B0604020202020204" pitchFamily="34" charset="0"/>
              </a:rPr>
            </a:br>
            <a:endParaRPr lang="en-ZA" sz="28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948CEEF-C750-6BE1-BE71-7AB00618EBF7}"/>
              </a:ext>
            </a:extLst>
          </p:cNvPr>
          <p:cNvSpPr>
            <a:spLocks noGrp="1"/>
          </p:cNvSpPr>
          <p:nvPr>
            <p:ph idx="1"/>
          </p:nvPr>
        </p:nvSpPr>
        <p:spPr/>
        <p:txBody>
          <a:bodyPr>
            <a:normAutofit/>
          </a:bodyPr>
          <a:lstStyle/>
          <a:p>
            <a:pPr lvl="0"/>
            <a:r>
              <a:rPr lang="en-ZA" dirty="0">
                <a:latin typeface="Arial" panose="020B0604020202020204" pitchFamily="34" charset="0"/>
                <a:cs typeface="Arial" panose="020B0604020202020204" pitchFamily="34" charset="0"/>
              </a:rPr>
              <a:t>Identify, define, evaluate and manage project risks.</a:t>
            </a:r>
          </a:p>
          <a:p>
            <a:endParaRPr lang="en-ZA" dirty="0">
              <a:latin typeface="Arial" panose="020B0604020202020204" pitchFamily="34" charset="0"/>
              <a:cs typeface="Arial" panose="020B0604020202020204" pitchFamily="34" charset="0"/>
            </a:endParaRPr>
          </a:p>
          <a:p>
            <a:pPr lvl="0"/>
            <a:r>
              <a:rPr lang="en-ZA" dirty="0">
                <a:latin typeface="Arial" panose="020B0604020202020204" pitchFamily="34" charset="0"/>
                <a:cs typeface="Arial" panose="020B0604020202020204" pitchFamily="34" charset="0"/>
              </a:rPr>
              <a:t>Reevaluate and manage the critical path. </a:t>
            </a:r>
          </a:p>
          <a:p>
            <a:endParaRPr lang="en-ZA" dirty="0">
              <a:latin typeface="Arial" panose="020B0604020202020204" pitchFamily="34" charset="0"/>
              <a:cs typeface="Arial" panose="020B0604020202020204" pitchFamily="34" charset="0"/>
            </a:endParaRPr>
          </a:p>
          <a:p>
            <a:pPr lvl="0"/>
            <a:r>
              <a:rPr lang="en-ZA" dirty="0">
                <a:latin typeface="Arial" panose="020B0604020202020204" pitchFamily="34" charset="0"/>
                <a:cs typeface="Arial" panose="020B0604020202020204" pitchFamily="34" charset="0"/>
              </a:rPr>
              <a:t>Develop and execute risk management tasks and link them to the critical path and deliverables.</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Establish contingencies and recovery plans</a:t>
            </a:r>
          </a:p>
        </p:txBody>
      </p:sp>
    </p:spTree>
    <p:extLst>
      <p:ext uri="{BB962C8B-B14F-4D97-AF65-F5344CB8AC3E}">
        <p14:creationId xmlns:p14="http://schemas.microsoft.com/office/powerpoint/2010/main" val="24860519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CG-Health-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bbb628f7-53d0-409a-8739-f872036b77f5">QDSDTZFS52DD-1316393820-521</_dlc_DocId>
    <_dlc_DocIdUrl xmlns="bbb628f7-53d0-409a-8739-f872036b77f5">
      <Url>https://ndoh.sharepoint.com/sites/intranet/_layouts/15/DocIdRedir.aspx?ID=QDSDTZFS52DD-1316393820-521</Url>
      <Description>QDSDTZFS52DD-1316393820-521</Description>
    </_dlc_DocIdUrl>
    <SharedWithUsers xmlns="bbb628f7-53d0-409a-8739-f872036b77f5">
      <UserInfo>
        <DisplayName>Sanelisiwe Mbhele</DisplayName>
        <AccountId>186</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C52B8B83B38AA42B1C5E50AF7512F86" ma:contentTypeVersion="6" ma:contentTypeDescription="Create a new document." ma:contentTypeScope="" ma:versionID="66157ee1ff5d249bfaa0579f0c5ca668">
  <xsd:schema xmlns:xsd="http://www.w3.org/2001/XMLSchema" xmlns:xs="http://www.w3.org/2001/XMLSchema" xmlns:p="http://schemas.microsoft.com/office/2006/metadata/properties" xmlns:ns2="bbb628f7-53d0-409a-8739-f872036b77f5" xmlns:ns3="41ef4f33-fb5d-4dcf-ae05-55d953f48be8" targetNamespace="http://schemas.microsoft.com/office/2006/metadata/properties" ma:root="true" ma:fieldsID="5deda7e217da0414bcf0d40d362b4808" ns2:_="" ns3:_="">
    <xsd:import namespace="bbb628f7-53d0-409a-8739-f872036b77f5"/>
    <xsd:import namespace="41ef4f33-fb5d-4dcf-ae05-55d953f48be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628f7-53d0-409a-8739-f872036b77f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ef4f33-fb5d-4dcf-ae05-55d953f48be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D04C39-9692-4E8F-9C06-4146DAC8136F}">
  <ds:schemaRefs>
    <ds:schemaRef ds:uri="http://schemas.microsoft.com/sharepoint/events"/>
  </ds:schemaRefs>
</ds:datastoreItem>
</file>

<file path=customXml/itemProps2.xml><?xml version="1.0" encoding="utf-8"?>
<ds:datastoreItem xmlns:ds="http://schemas.openxmlformats.org/officeDocument/2006/customXml" ds:itemID="{D2CA0361-0F69-49BC-AE06-C9D62FD5689B}">
  <ds:schemaRefs>
    <ds:schemaRef ds:uri="http://schemas.microsoft.com/sharepoint/v3/contenttype/forms"/>
  </ds:schemaRefs>
</ds:datastoreItem>
</file>

<file path=customXml/itemProps3.xml><?xml version="1.0" encoding="utf-8"?>
<ds:datastoreItem xmlns:ds="http://schemas.openxmlformats.org/officeDocument/2006/customXml" ds:itemID="{7ACB4427-7BD3-420C-9C06-595478360C5E}">
  <ds:schemaRefs>
    <ds:schemaRef ds:uri="http://schemas.microsoft.com/office/2006/metadata/properties"/>
    <ds:schemaRef ds:uri="http://schemas.microsoft.com/office/infopath/2007/PartnerControls"/>
    <ds:schemaRef ds:uri="bbb628f7-53d0-409a-8739-f872036b77f5"/>
  </ds:schemaRefs>
</ds:datastoreItem>
</file>

<file path=customXml/itemProps4.xml><?xml version="1.0" encoding="utf-8"?>
<ds:datastoreItem xmlns:ds="http://schemas.openxmlformats.org/officeDocument/2006/customXml" ds:itemID="{4193E2B9-2419-4AA8-AFC2-6E2EA9A87F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628f7-53d0-409a-8739-f872036b77f5"/>
    <ds:schemaRef ds:uri="41ef4f33-fb5d-4dcf-ae05-55d953f48b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1367</Words>
  <Application>Microsoft Office PowerPoint</Application>
  <PresentationFormat>On-screen Show (4:3)</PresentationFormat>
  <Paragraphs>132</Paragraphs>
  <Slides>19</Slides>
  <Notes>0</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19</vt:i4>
      </vt:variant>
    </vt:vector>
  </HeadingPairs>
  <TitlesOfParts>
    <vt:vector size="29" baseType="lpstr">
      <vt:lpstr>Arial</vt:lpstr>
      <vt:lpstr>Calibri</vt:lpstr>
      <vt:lpstr>Century Gothic</vt:lpstr>
      <vt:lpstr>Wingdings</vt:lpstr>
      <vt:lpstr>Office Theme</vt:lpstr>
      <vt:lpstr>Custom Design</vt:lpstr>
      <vt:lpstr>WCG-Health-New PPT Master-01112012</vt:lpstr>
      <vt:lpstr>1_Custom Design</vt:lpstr>
      <vt:lpstr>2_Custom Design</vt:lpstr>
      <vt:lpstr>think-cell Slide</vt:lpstr>
      <vt:lpstr>PowerPoint Presentation</vt:lpstr>
      <vt:lpstr>PowerPoint Presentation</vt:lpstr>
      <vt:lpstr> </vt:lpstr>
      <vt:lpstr>PowerPoint Presentation</vt:lpstr>
      <vt:lpstr>PowerPoint Presentation</vt:lpstr>
      <vt:lpstr>PowerPoint Presentation</vt:lpstr>
      <vt:lpstr>2. Project Management</vt:lpstr>
      <vt:lpstr>2. Project Monitoring and Reporting</vt:lpstr>
      <vt:lpstr>3. Risk Management </vt:lpstr>
      <vt:lpstr>4. Hardware installation on sites </vt:lpstr>
      <vt:lpstr>5. Software set-up and configuration on sites  </vt:lpstr>
      <vt:lpstr>6. Testing and go-live on sites,</vt:lpstr>
      <vt:lpstr>7. User Training</vt:lpstr>
      <vt:lpstr>8. Change Management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Elbie Vosloo</cp:lastModifiedBy>
  <cp:revision>20</cp:revision>
  <dcterms:created xsi:type="dcterms:W3CDTF">2013-10-17T06:13:57Z</dcterms:created>
  <dcterms:modified xsi:type="dcterms:W3CDTF">2026-07-02T08:48:45Z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0x010100EC52B8B83B38AA42B1C5E50AF7512F86</vt:lpwstr>
  </property>
  <property fmtid="{D5CDD505-2E9C-101B-9397-08002B2CF9AE}" pid="3" name="_dlc_DocIdItemGuid">
    <vt:lpwstr>57214b4d-311c-41b7-9572-5d9c9f69fec9</vt:lpwstr>
  </property>
</Properties>
</file>