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42_AA16B7D4.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1" r:id="rId5"/>
  </p:sldMasterIdLst>
  <p:notesMasterIdLst>
    <p:notesMasterId r:id="rId70"/>
  </p:notesMasterIdLst>
  <p:handoutMasterIdLst>
    <p:handoutMasterId r:id="rId71"/>
  </p:handoutMasterIdLst>
  <p:sldIdLst>
    <p:sldId id="256" r:id="rId6"/>
    <p:sldId id="257" r:id="rId7"/>
    <p:sldId id="320" r:id="rId8"/>
    <p:sldId id="492" r:id="rId9"/>
    <p:sldId id="479" r:id="rId10"/>
    <p:sldId id="480" r:id="rId11"/>
    <p:sldId id="497" r:id="rId12"/>
    <p:sldId id="439" r:id="rId13"/>
    <p:sldId id="313" r:id="rId14"/>
    <p:sldId id="481" r:id="rId15"/>
    <p:sldId id="498" r:id="rId16"/>
    <p:sldId id="471" r:id="rId17"/>
    <p:sldId id="411" r:id="rId18"/>
    <p:sldId id="486" r:id="rId19"/>
    <p:sldId id="487" r:id="rId20"/>
    <p:sldId id="367" r:id="rId21"/>
    <p:sldId id="473" r:id="rId22"/>
    <p:sldId id="489" r:id="rId23"/>
    <p:sldId id="268" r:id="rId24"/>
    <p:sldId id="482" r:id="rId25"/>
    <p:sldId id="503" r:id="rId26"/>
    <p:sldId id="490" r:id="rId27"/>
    <p:sldId id="483" r:id="rId28"/>
    <p:sldId id="396" r:id="rId29"/>
    <p:sldId id="504" r:id="rId30"/>
    <p:sldId id="472" r:id="rId31"/>
    <p:sldId id="260" r:id="rId32"/>
    <p:sldId id="417" r:id="rId33"/>
    <p:sldId id="271" r:id="rId34"/>
    <p:sldId id="466" r:id="rId35"/>
    <p:sldId id="448" r:id="rId36"/>
    <p:sldId id="505" r:id="rId37"/>
    <p:sldId id="506" r:id="rId38"/>
    <p:sldId id="449" r:id="rId39"/>
    <p:sldId id="507" r:id="rId40"/>
    <p:sldId id="508" r:id="rId41"/>
    <p:sldId id="509" r:id="rId42"/>
    <p:sldId id="510" r:id="rId43"/>
    <p:sldId id="511" r:id="rId44"/>
    <p:sldId id="512" r:id="rId45"/>
    <p:sldId id="513" r:id="rId46"/>
    <p:sldId id="270" r:id="rId47"/>
    <p:sldId id="484" r:id="rId48"/>
    <p:sldId id="467" r:id="rId49"/>
    <p:sldId id="468" r:id="rId50"/>
    <p:sldId id="494" r:id="rId51"/>
    <p:sldId id="374" r:id="rId52"/>
    <p:sldId id="314" r:id="rId53"/>
    <p:sldId id="261" r:id="rId54"/>
    <p:sldId id="485" r:id="rId55"/>
    <p:sldId id="287" r:id="rId56"/>
    <p:sldId id="288" r:id="rId57"/>
    <p:sldId id="299" r:id="rId58"/>
    <p:sldId id="289" r:id="rId59"/>
    <p:sldId id="300" r:id="rId60"/>
    <p:sldId id="397" r:id="rId61"/>
    <p:sldId id="290" r:id="rId62"/>
    <p:sldId id="514" r:id="rId63"/>
    <p:sldId id="515" r:id="rId64"/>
    <p:sldId id="516" r:id="rId65"/>
    <p:sldId id="517" r:id="rId66"/>
    <p:sldId id="518" r:id="rId67"/>
    <p:sldId id="282" r:id="rId68"/>
    <p:sldId id="322" r:id="rId6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4D744C-EAC3-E2C1-1404-8B2B1D69F0C3}" name="Mncedisi Dlova" initials="MD" userId="S::Mncedisi.Dlova@health.gov.za::5bbab9a9-b22a-4860-bec9-4974f9c6fe0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netta Mosena" initials="SM" lastIdx="10" clrIdx="0">
    <p:extLst>
      <p:ext uri="{19B8F6BF-5375-455C-9EA6-DF929625EA0E}">
        <p15:presenceInfo xmlns:p15="http://schemas.microsoft.com/office/powerpoint/2012/main" userId="836103d28635fd8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CCFFCC"/>
    <a:srgbClr val="00CC00"/>
    <a:srgbClr val="0070C0"/>
    <a:srgbClr val="005D28"/>
    <a:srgbClr val="CCFFFF"/>
    <a:srgbClr val="CCCCFF"/>
    <a:srgbClr val="FFD34A"/>
    <a:srgbClr val="CBD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265" autoAdjust="0"/>
    <p:restoredTop sz="93462" autoAdjust="0"/>
  </p:normalViewPr>
  <p:slideViewPr>
    <p:cSldViewPr>
      <p:cViewPr varScale="1">
        <p:scale>
          <a:sx n="111" d="100"/>
          <a:sy n="111" d="100"/>
        </p:scale>
        <p:origin x="121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0" d="100"/>
          <a:sy n="50" d="100"/>
        </p:scale>
        <p:origin x="-2532" y="-10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microsoft.com/office/2018/10/relationships/authors" Target="author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24.xml"/></Relationships>
</file>

<file path=ppt/comments/modernComment_142_AA16B7D4.xml><?xml version="1.0" encoding="utf-8"?>
<p188:cmLst xmlns:a="http://schemas.openxmlformats.org/drawingml/2006/main" xmlns:r="http://schemas.openxmlformats.org/officeDocument/2006/relationships" xmlns:p188="http://schemas.microsoft.com/office/powerpoint/2018/8/main">
  <p188:cm id="{B24E7DA6-FCDC-4963-875C-16C35CAB6D9A}" authorId="{364D744C-EAC3-E2C1-1404-8B2B1D69F0C3}" created="2025-06-19T09:17:36.266">
    <ac:txMkLst xmlns:ac="http://schemas.microsoft.com/office/drawing/2013/main/command">
      <pc:docMk xmlns:pc="http://schemas.microsoft.com/office/powerpoint/2013/main/command"/>
      <pc:sldMk xmlns:pc="http://schemas.microsoft.com/office/powerpoint/2013/main/command" cId="2853615572" sldId="322"/>
      <ac:spMk id="3" creationId="{00000000-0000-0000-0000-000000000000}"/>
      <ac:txMk cp="67" len="8">
        <ac:context len="116" hash="3128630463"/>
      </ac:txMk>
    </ac:txMkLst>
    <p188:pos x="1833314" y="3248992"/>
    <p188:txBody>
      <a:bodyPr/>
      <a:lstStyle/>
      <a:p>
        <a:r>
          <a:rPr lang="en-ZA"/>
          <a:t>Questions</a:t>
        </a:r>
      </a:p>
    </p188:txBody>
  </p188:cm>
</p188:cmLst>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683235-EB24-4941-8A30-944C5BC0365B}" type="doc">
      <dgm:prSet loTypeId="urn:microsoft.com/office/officeart/2005/8/layout/hierarchy4" loCatId="relationship" qsTypeId="urn:microsoft.com/office/officeart/2005/8/quickstyle/simple1#1" qsCatId="simple" csTypeId="urn:microsoft.com/office/officeart/2005/8/colors/colorful1#1" csCatId="colorful" phldr="1"/>
      <dgm:spPr/>
      <dgm:t>
        <a:bodyPr/>
        <a:lstStyle/>
        <a:p>
          <a:endParaRPr lang="en-ZA"/>
        </a:p>
      </dgm:t>
    </dgm:pt>
    <dgm:pt modelId="{77FDD35F-5BA9-4F68-8687-B6CA902B4285}">
      <dgm:prSet phldrT="[Text]" custT="1"/>
      <dgm:spPr/>
      <dgm:t>
        <a:bodyPr/>
        <a:lstStyle/>
        <a:p>
          <a:r>
            <a:rPr lang="en-ZA" sz="1800" dirty="0"/>
            <a:t>Company A (Parent company)</a:t>
          </a:r>
        </a:p>
      </dgm:t>
    </dgm:pt>
    <dgm:pt modelId="{A8938B44-40F0-4FA4-B74F-CA958C56EE25}" type="parTrans" cxnId="{4D232BA1-C496-41DF-8410-D16C9C05B85D}">
      <dgm:prSet/>
      <dgm:spPr/>
      <dgm:t>
        <a:bodyPr/>
        <a:lstStyle/>
        <a:p>
          <a:endParaRPr lang="en-ZA" sz="1800"/>
        </a:p>
      </dgm:t>
    </dgm:pt>
    <dgm:pt modelId="{F1EA709E-C829-43A9-AB72-9C17AD4DEBF1}" type="sibTrans" cxnId="{4D232BA1-C496-41DF-8410-D16C9C05B85D}">
      <dgm:prSet/>
      <dgm:spPr/>
      <dgm:t>
        <a:bodyPr/>
        <a:lstStyle/>
        <a:p>
          <a:endParaRPr lang="en-ZA" sz="1800"/>
        </a:p>
      </dgm:t>
    </dgm:pt>
    <dgm:pt modelId="{E53C1748-D760-431F-A8DB-2F3AF932851B}">
      <dgm:prSet phldrT="[Text]" custT="1"/>
      <dgm:spPr/>
      <dgm:t>
        <a:bodyPr/>
        <a:lstStyle/>
        <a:p>
          <a:r>
            <a:rPr lang="en-ZA" sz="1800" dirty="0"/>
            <a:t>Enterprise B (Bidder)</a:t>
          </a:r>
        </a:p>
      </dgm:t>
    </dgm:pt>
    <dgm:pt modelId="{25B3F19F-52E3-4446-A8BC-656881DBDCB5}" type="parTrans" cxnId="{B2DC26FC-6082-4C84-BBD5-AF10E148D91A}">
      <dgm:prSet/>
      <dgm:spPr/>
      <dgm:t>
        <a:bodyPr/>
        <a:lstStyle/>
        <a:p>
          <a:endParaRPr lang="en-ZA" sz="1800"/>
        </a:p>
      </dgm:t>
    </dgm:pt>
    <dgm:pt modelId="{AC2A4C07-3F4C-4240-A120-3BEE28D486DB}" type="sibTrans" cxnId="{B2DC26FC-6082-4C84-BBD5-AF10E148D91A}">
      <dgm:prSet/>
      <dgm:spPr/>
      <dgm:t>
        <a:bodyPr/>
        <a:lstStyle/>
        <a:p>
          <a:endParaRPr lang="en-ZA" sz="1800"/>
        </a:p>
      </dgm:t>
    </dgm:pt>
    <dgm:pt modelId="{E55E9007-71AF-49D7-89EB-83946273D368}">
      <dgm:prSet phldrT="[Text]" custT="1"/>
      <dgm:spPr/>
      <dgm:t>
        <a:bodyPr/>
        <a:lstStyle/>
        <a:p>
          <a:r>
            <a:rPr lang="en-ZA" sz="1800" b="1" dirty="0">
              <a:solidFill>
                <a:schemeClr val="tx1"/>
              </a:solidFill>
            </a:rPr>
            <a:t>AGREEMENT </a:t>
          </a:r>
          <a:r>
            <a:rPr lang="en-ZA" sz="1800" dirty="0"/>
            <a:t>between</a:t>
          </a:r>
        </a:p>
        <a:p>
          <a:r>
            <a:rPr lang="en-ZA" sz="1800" dirty="0"/>
            <a:t>Enterprise B and Enterprise C </a:t>
          </a:r>
        </a:p>
      </dgm:t>
    </dgm:pt>
    <dgm:pt modelId="{9B581CB5-BEA1-4E7D-8A20-34A3E9D5ADD6}" type="parTrans" cxnId="{81EDBEFC-6232-4128-9B3E-B637BA267733}">
      <dgm:prSet/>
      <dgm:spPr/>
      <dgm:t>
        <a:bodyPr/>
        <a:lstStyle/>
        <a:p>
          <a:endParaRPr lang="en-ZA" sz="1800"/>
        </a:p>
      </dgm:t>
    </dgm:pt>
    <dgm:pt modelId="{E0001BCD-1224-4E4D-8014-3BD4A797AFE1}" type="sibTrans" cxnId="{81EDBEFC-6232-4128-9B3E-B637BA267733}">
      <dgm:prSet/>
      <dgm:spPr/>
      <dgm:t>
        <a:bodyPr/>
        <a:lstStyle/>
        <a:p>
          <a:endParaRPr lang="en-ZA" sz="1800"/>
        </a:p>
      </dgm:t>
    </dgm:pt>
    <dgm:pt modelId="{40A4B0CF-E874-40F9-8373-CD789C80FF5B}">
      <dgm:prSet phldrT="[Text]" custT="1"/>
      <dgm:spPr/>
      <dgm:t>
        <a:bodyPr/>
        <a:lstStyle/>
        <a:p>
          <a:r>
            <a:rPr lang="en-ZA" sz="1800" dirty="0"/>
            <a:t>Enterprise C (Applicant)</a:t>
          </a:r>
        </a:p>
      </dgm:t>
    </dgm:pt>
    <dgm:pt modelId="{07E08421-B941-4726-85C6-A0159E036C17}" type="parTrans" cxnId="{02FDA4A9-DCF7-48B1-884D-372EC34D7EB7}">
      <dgm:prSet/>
      <dgm:spPr/>
      <dgm:t>
        <a:bodyPr/>
        <a:lstStyle/>
        <a:p>
          <a:endParaRPr lang="en-ZA" sz="1800"/>
        </a:p>
      </dgm:t>
    </dgm:pt>
    <dgm:pt modelId="{B25E7B56-99FB-4CC2-BD75-D631FD0F689C}" type="sibTrans" cxnId="{02FDA4A9-DCF7-48B1-884D-372EC34D7EB7}">
      <dgm:prSet/>
      <dgm:spPr/>
      <dgm:t>
        <a:bodyPr/>
        <a:lstStyle/>
        <a:p>
          <a:endParaRPr lang="en-ZA" sz="1800"/>
        </a:p>
      </dgm:t>
    </dgm:pt>
    <dgm:pt modelId="{9C709FB9-1ABB-4833-BC96-5E3B8626AA40}">
      <dgm:prSet phldrT="[Text]" custT="1"/>
      <dgm:spPr/>
      <dgm:t>
        <a:bodyPr/>
        <a:lstStyle/>
        <a:p>
          <a:r>
            <a:rPr lang="en-ZA" sz="1800" dirty="0"/>
            <a:t>Tender – Bid </a:t>
          </a:r>
        </a:p>
      </dgm:t>
    </dgm:pt>
    <dgm:pt modelId="{98DEA179-ABF5-4996-A141-72E48567EBA1}" type="parTrans" cxnId="{67DF85B8-889C-4BB6-8C31-1C72A1D9286D}">
      <dgm:prSet/>
      <dgm:spPr/>
      <dgm:t>
        <a:bodyPr/>
        <a:lstStyle/>
        <a:p>
          <a:endParaRPr lang="en-ZA" sz="1800"/>
        </a:p>
      </dgm:t>
    </dgm:pt>
    <dgm:pt modelId="{A8E22147-93B5-40C8-B8AD-5CA492DE3B92}" type="sibTrans" cxnId="{67DF85B8-889C-4BB6-8C31-1C72A1D9286D}">
      <dgm:prSet/>
      <dgm:spPr/>
      <dgm:t>
        <a:bodyPr/>
        <a:lstStyle/>
        <a:p>
          <a:endParaRPr lang="en-ZA" sz="1800"/>
        </a:p>
      </dgm:t>
    </dgm:pt>
    <dgm:pt modelId="{B0BF0B2B-B634-4B12-BA04-F7DDCD548EED}" type="pres">
      <dgm:prSet presAssocID="{EB683235-EB24-4941-8A30-944C5BC0365B}" presName="Name0" presStyleCnt="0">
        <dgm:presLayoutVars>
          <dgm:chPref val="1"/>
          <dgm:dir/>
          <dgm:animOne val="branch"/>
          <dgm:animLvl val="lvl"/>
          <dgm:resizeHandles/>
        </dgm:presLayoutVars>
      </dgm:prSet>
      <dgm:spPr/>
    </dgm:pt>
    <dgm:pt modelId="{FCCE75C6-0243-44CC-A21C-7DD2BCFD4F8F}" type="pres">
      <dgm:prSet presAssocID="{77FDD35F-5BA9-4F68-8687-B6CA902B4285}" presName="vertOne" presStyleCnt="0"/>
      <dgm:spPr/>
    </dgm:pt>
    <dgm:pt modelId="{B7D3317A-859D-4446-9BAC-637B7E651247}" type="pres">
      <dgm:prSet presAssocID="{77FDD35F-5BA9-4F68-8687-B6CA902B4285}" presName="txOne" presStyleLbl="node0" presStyleIdx="0" presStyleCnt="1">
        <dgm:presLayoutVars>
          <dgm:chPref val="3"/>
        </dgm:presLayoutVars>
      </dgm:prSet>
      <dgm:spPr/>
    </dgm:pt>
    <dgm:pt modelId="{4099115F-2811-4726-9079-5D9A6D4A6C62}" type="pres">
      <dgm:prSet presAssocID="{77FDD35F-5BA9-4F68-8687-B6CA902B4285}" presName="parTransOne" presStyleCnt="0"/>
      <dgm:spPr/>
    </dgm:pt>
    <dgm:pt modelId="{5F0AF285-6DB2-4A6A-B4A3-4B23441B93F3}" type="pres">
      <dgm:prSet presAssocID="{77FDD35F-5BA9-4F68-8687-B6CA902B4285}" presName="horzOne" presStyleCnt="0"/>
      <dgm:spPr/>
    </dgm:pt>
    <dgm:pt modelId="{D51E47EE-D10B-4C3E-BF9E-7FA6381DF379}" type="pres">
      <dgm:prSet presAssocID="{E53C1748-D760-431F-A8DB-2F3AF932851B}" presName="vertTwo" presStyleCnt="0"/>
      <dgm:spPr/>
    </dgm:pt>
    <dgm:pt modelId="{18392504-8982-4478-8210-77B3728F6937}" type="pres">
      <dgm:prSet presAssocID="{E53C1748-D760-431F-A8DB-2F3AF932851B}" presName="txTwo" presStyleLbl="node2" presStyleIdx="0" presStyleCnt="2" custScaleY="91927" custLinFactY="-16392" custLinFactNeighborX="174" custLinFactNeighborY="-100000">
        <dgm:presLayoutVars>
          <dgm:chPref val="3"/>
        </dgm:presLayoutVars>
      </dgm:prSet>
      <dgm:spPr/>
    </dgm:pt>
    <dgm:pt modelId="{8DA967D3-F4F0-49D4-A1FD-5A863BF0F101}" type="pres">
      <dgm:prSet presAssocID="{E53C1748-D760-431F-A8DB-2F3AF932851B}" presName="parTransTwo" presStyleCnt="0"/>
      <dgm:spPr/>
    </dgm:pt>
    <dgm:pt modelId="{91260409-EF7E-4793-A292-6E5EE77E3CA4}" type="pres">
      <dgm:prSet presAssocID="{E53C1748-D760-431F-A8DB-2F3AF932851B}" presName="horzTwo" presStyleCnt="0"/>
      <dgm:spPr/>
    </dgm:pt>
    <dgm:pt modelId="{662F12DF-2091-429D-96F7-F5750D44C23C}" type="pres">
      <dgm:prSet presAssocID="{E55E9007-71AF-49D7-89EB-83946273D368}" presName="vertThree" presStyleCnt="0"/>
      <dgm:spPr/>
    </dgm:pt>
    <dgm:pt modelId="{1BAA2D32-0423-4791-A35E-1803E3C14127}" type="pres">
      <dgm:prSet presAssocID="{E55E9007-71AF-49D7-89EB-83946273D368}" presName="txThree" presStyleLbl="node3" presStyleIdx="0" presStyleCnt="1" custScaleY="139611" custLinFactY="-9343" custLinFactNeighborX="59334" custLinFactNeighborY="-100000">
        <dgm:presLayoutVars>
          <dgm:chPref val="3"/>
        </dgm:presLayoutVars>
      </dgm:prSet>
      <dgm:spPr/>
    </dgm:pt>
    <dgm:pt modelId="{F6FFB66A-F76C-4D8D-B7BF-DE7C377F3B94}" type="pres">
      <dgm:prSet presAssocID="{E55E9007-71AF-49D7-89EB-83946273D368}" presName="parTransThree" presStyleCnt="0"/>
      <dgm:spPr/>
    </dgm:pt>
    <dgm:pt modelId="{ABC51218-1D33-4A39-BB65-44F76E8A6523}" type="pres">
      <dgm:prSet presAssocID="{E55E9007-71AF-49D7-89EB-83946273D368}" presName="horzThree" presStyleCnt="0"/>
      <dgm:spPr/>
    </dgm:pt>
    <dgm:pt modelId="{BD1798FC-6365-4C13-85CF-89BDB3061592}" type="pres">
      <dgm:prSet presAssocID="{9C709FB9-1ABB-4833-BC96-5E3B8626AA40}" presName="vertFour" presStyleCnt="0">
        <dgm:presLayoutVars>
          <dgm:chPref val="3"/>
        </dgm:presLayoutVars>
      </dgm:prSet>
      <dgm:spPr/>
    </dgm:pt>
    <dgm:pt modelId="{564F1F00-CE0F-4782-BA1D-3A3BEE96057E}" type="pres">
      <dgm:prSet presAssocID="{9C709FB9-1ABB-4833-BC96-5E3B8626AA40}" presName="txFour" presStyleLbl="node4" presStyleIdx="0" presStyleCnt="1" custLinFactNeighborX="59370" custLinFactNeighborY="-3323">
        <dgm:presLayoutVars>
          <dgm:chPref val="3"/>
        </dgm:presLayoutVars>
      </dgm:prSet>
      <dgm:spPr/>
    </dgm:pt>
    <dgm:pt modelId="{B3DBDB1C-E2B3-48B5-B05A-F597BE7C98A4}" type="pres">
      <dgm:prSet presAssocID="{9C709FB9-1ABB-4833-BC96-5E3B8626AA40}" presName="horzFour" presStyleCnt="0"/>
      <dgm:spPr/>
    </dgm:pt>
    <dgm:pt modelId="{38A9EE57-29B8-464E-85A5-A6D01D8CC4D4}" type="pres">
      <dgm:prSet presAssocID="{AC2A4C07-3F4C-4240-A120-3BEE28D486DB}" presName="sibSpaceTwo" presStyleCnt="0"/>
      <dgm:spPr/>
    </dgm:pt>
    <dgm:pt modelId="{46969FF2-5EEB-428C-B144-38795B8483C0}" type="pres">
      <dgm:prSet presAssocID="{40A4B0CF-E874-40F9-8373-CD789C80FF5B}" presName="vertTwo" presStyleCnt="0"/>
      <dgm:spPr/>
    </dgm:pt>
    <dgm:pt modelId="{431E55B8-46D4-4153-968E-874021A0BA0E}" type="pres">
      <dgm:prSet presAssocID="{40A4B0CF-E874-40F9-8373-CD789C80FF5B}" presName="txTwo" presStyleLbl="node2" presStyleIdx="1" presStyleCnt="2" custScaleY="88451" custLinFactNeighborX="-441" custLinFactNeighborY="-20943">
        <dgm:presLayoutVars>
          <dgm:chPref val="3"/>
        </dgm:presLayoutVars>
      </dgm:prSet>
      <dgm:spPr/>
    </dgm:pt>
    <dgm:pt modelId="{907A1CF9-DDE9-4936-979A-AA317A5BBBE5}" type="pres">
      <dgm:prSet presAssocID="{40A4B0CF-E874-40F9-8373-CD789C80FF5B}" presName="horzTwo" presStyleCnt="0"/>
      <dgm:spPr/>
    </dgm:pt>
  </dgm:ptLst>
  <dgm:cxnLst>
    <dgm:cxn modelId="{6E61CA00-910C-4366-A97D-973F0964BBCB}" type="presOf" srcId="{E53C1748-D760-431F-A8DB-2F3AF932851B}" destId="{18392504-8982-4478-8210-77B3728F6937}" srcOrd="0" destOrd="0" presId="urn:microsoft.com/office/officeart/2005/8/layout/hierarchy4"/>
    <dgm:cxn modelId="{D199A701-0506-4DAE-B096-0A20CC8FF229}" type="presOf" srcId="{E55E9007-71AF-49D7-89EB-83946273D368}" destId="{1BAA2D32-0423-4791-A35E-1803E3C14127}" srcOrd="0" destOrd="0" presId="urn:microsoft.com/office/officeart/2005/8/layout/hierarchy4"/>
    <dgm:cxn modelId="{08AC2611-FB7B-4ACE-951A-B98D0E9BB861}" type="presOf" srcId="{EB683235-EB24-4941-8A30-944C5BC0365B}" destId="{B0BF0B2B-B634-4B12-BA04-F7DDCD548EED}" srcOrd="0" destOrd="0" presId="urn:microsoft.com/office/officeart/2005/8/layout/hierarchy4"/>
    <dgm:cxn modelId="{E25F083D-BE4B-4ACB-BB26-7BE8B78BCA82}" type="presOf" srcId="{77FDD35F-5BA9-4F68-8687-B6CA902B4285}" destId="{B7D3317A-859D-4446-9BAC-637B7E651247}" srcOrd="0" destOrd="0" presId="urn:microsoft.com/office/officeart/2005/8/layout/hierarchy4"/>
    <dgm:cxn modelId="{DBE84067-B00B-4FAB-8B75-5715DBC03859}" type="presOf" srcId="{40A4B0CF-E874-40F9-8373-CD789C80FF5B}" destId="{431E55B8-46D4-4153-968E-874021A0BA0E}" srcOrd="0" destOrd="0" presId="urn:microsoft.com/office/officeart/2005/8/layout/hierarchy4"/>
    <dgm:cxn modelId="{4D232BA1-C496-41DF-8410-D16C9C05B85D}" srcId="{EB683235-EB24-4941-8A30-944C5BC0365B}" destId="{77FDD35F-5BA9-4F68-8687-B6CA902B4285}" srcOrd="0" destOrd="0" parTransId="{A8938B44-40F0-4FA4-B74F-CA958C56EE25}" sibTransId="{F1EA709E-C829-43A9-AB72-9C17AD4DEBF1}"/>
    <dgm:cxn modelId="{02FDA4A9-DCF7-48B1-884D-372EC34D7EB7}" srcId="{77FDD35F-5BA9-4F68-8687-B6CA902B4285}" destId="{40A4B0CF-E874-40F9-8373-CD789C80FF5B}" srcOrd="1" destOrd="0" parTransId="{07E08421-B941-4726-85C6-A0159E036C17}" sibTransId="{B25E7B56-99FB-4CC2-BD75-D631FD0F689C}"/>
    <dgm:cxn modelId="{67DF85B8-889C-4BB6-8C31-1C72A1D9286D}" srcId="{E55E9007-71AF-49D7-89EB-83946273D368}" destId="{9C709FB9-1ABB-4833-BC96-5E3B8626AA40}" srcOrd="0" destOrd="0" parTransId="{98DEA179-ABF5-4996-A141-72E48567EBA1}" sibTransId="{A8E22147-93B5-40C8-B8AD-5CA492DE3B92}"/>
    <dgm:cxn modelId="{36ED87F1-D3AF-400F-BE85-D04BDB1725C1}" type="presOf" srcId="{9C709FB9-1ABB-4833-BC96-5E3B8626AA40}" destId="{564F1F00-CE0F-4782-BA1D-3A3BEE96057E}" srcOrd="0" destOrd="0" presId="urn:microsoft.com/office/officeart/2005/8/layout/hierarchy4"/>
    <dgm:cxn modelId="{B2DC26FC-6082-4C84-BBD5-AF10E148D91A}" srcId="{77FDD35F-5BA9-4F68-8687-B6CA902B4285}" destId="{E53C1748-D760-431F-A8DB-2F3AF932851B}" srcOrd="0" destOrd="0" parTransId="{25B3F19F-52E3-4446-A8BC-656881DBDCB5}" sibTransId="{AC2A4C07-3F4C-4240-A120-3BEE28D486DB}"/>
    <dgm:cxn modelId="{81EDBEFC-6232-4128-9B3E-B637BA267733}" srcId="{E53C1748-D760-431F-A8DB-2F3AF932851B}" destId="{E55E9007-71AF-49D7-89EB-83946273D368}" srcOrd="0" destOrd="0" parTransId="{9B581CB5-BEA1-4E7D-8A20-34A3E9D5ADD6}" sibTransId="{E0001BCD-1224-4E4D-8014-3BD4A797AFE1}"/>
    <dgm:cxn modelId="{6EF2B133-85AD-4479-AE88-F17D7365E503}" type="presParOf" srcId="{B0BF0B2B-B634-4B12-BA04-F7DDCD548EED}" destId="{FCCE75C6-0243-44CC-A21C-7DD2BCFD4F8F}" srcOrd="0" destOrd="0" presId="urn:microsoft.com/office/officeart/2005/8/layout/hierarchy4"/>
    <dgm:cxn modelId="{F3D8551F-2397-448F-A3BF-6E04E7F661FC}" type="presParOf" srcId="{FCCE75C6-0243-44CC-A21C-7DD2BCFD4F8F}" destId="{B7D3317A-859D-4446-9BAC-637B7E651247}" srcOrd="0" destOrd="0" presId="urn:microsoft.com/office/officeart/2005/8/layout/hierarchy4"/>
    <dgm:cxn modelId="{D1DDCD81-16D3-472F-8F90-5F6316896889}" type="presParOf" srcId="{FCCE75C6-0243-44CC-A21C-7DD2BCFD4F8F}" destId="{4099115F-2811-4726-9079-5D9A6D4A6C62}" srcOrd="1" destOrd="0" presId="urn:microsoft.com/office/officeart/2005/8/layout/hierarchy4"/>
    <dgm:cxn modelId="{F720904F-F874-47DB-9A50-A4DA097BDEAD}" type="presParOf" srcId="{FCCE75C6-0243-44CC-A21C-7DD2BCFD4F8F}" destId="{5F0AF285-6DB2-4A6A-B4A3-4B23441B93F3}" srcOrd="2" destOrd="0" presId="urn:microsoft.com/office/officeart/2005/8/layout/hierarchy4"/>
    <dgm:cxn modelId="{6C655F32-6678-4109-BA83-A7E26C497416}" type="presParOf" srcId="{5F0AF285-6DB2-4A6A-B4A3-4B23441B93F3}" destId="{D51E47EE-D10B-4C3E-BF9E-7FA6381DF379}" srcOrd="0" destOrd="0" presId="urn:microsoft.com/office/officeart/2005/8/layout/hierarchy4"/>
    <dgm:cxn modelId="{9F768A52-7C42-4CA0-B4B8-76B5BDAF0617}" type="presParOf" srcId="{D51E47EE-D10B-4C3E-BF9E-7FA6381DF379}" destId="{18392504-8982-4478-8210-77B3728F6937}" srcOrd="0" destOrd="0" presId="urn:microsoft.com/office/officeart/2005/8/layout/hierarchy4"/>
    <dgm:cxn modelId="{537CAD55-488D-4658-BCC5-8FE658F4F48E}" type="presParOf" srcId="{D51E47EE-D10B-4C3E-BF9E-7FA6381DF379}" destId="{8DA967D3-F4F0-49D4-A1FD-5A863BF0F101}" srcOrd="1" destOrd="0" presId="urn:microsoft.com/office/officeart/2005/8/layout/hierarchy4"/>
    <dgm:cxn modelId="{A8CF3584-7AA9-4C6E-AB13-6C034AB741B8}" type="presParOf" srcId="{D51E47EE-D10B-4C3E-BF9E-7FA6381DF379}" destId="{91260409-EF7E-4793-A292-6E5EE77E3CA4}" srcOrd="2" destOrd="0" presId="urn:microsoft.com/office/officeart/2005/8/layout/hierarchy4"/>
    <dgm:cxn modelId="{B60D9D91-C22D-4DE2-8FA5-097C1EAB1DD4}" type="presParOf" srcId="{91260409-EF7E-4793-A292-6E5EE77E3CA4}" destId="{662F12DF-2091-429D-96F7-F5750D44C23C}" srcOrd="0" destOrd="0" presId="urn:microsoft.com/office/officeart/2005/8/layout/hierarchy4"/>
    <dgm:cxn modelId="{6B09555D-344B-4610-91A1-1FB12AB625CC}" type="presParOf" srcId="{662F12DF-2091-429D-96F7-F5750D44C23C}" destId="{1BAA2D32-0423-4791-A35E-1803E3C14127}" srcOrd="0" destOrd="0" presId="urn:microsoft.com/office/officeart/2005/8/layout/hierarchy4"/>
    <dgm:cxn modelId="{BD446BC1-2C18-426A-8C1C-7B60C1DE16DE}" type="presParOf" srcId="{662F12DF-2091-429D-96F7-F5750D44C23C}" destId="{F6FFB66A-F76C-4D8D-B7BF-DE7C377F3B94}" srcOrd="1" destOrd="0" presId="urn:microsoft.com/office/officeart/2005/8/layout/hierarchy4"/>
    <dgm:cxn modelId="{65593984-3A52-49DE-8008-133402C929B4}" type="presParOf" srcId="{662F12DF-2091-429D-96F7-F5750D44C23C}" destId="{ABC51218-1D33-4A39-BB65-44F76E8A6523}" srcOrd="2" destOrd="0" presId="urn:microsoft.com/office/officeart/2005/8/layout/hierarchy4"/>
    <dgm:cxn modelId="{09639C8B-CFCF-4E04-93CD-0AFD5AF3B4AE}" type="presParOf" srcId="{ABC51218-1D33-4A39-BB65-44F76E8A6523}" destId="{BD1798FC-6365-4C13-85CF-89BDB3061592}" srcOrd="0" destOrd="0" presId="urn:microsoft.com/office/officeart/2005/8/layout/hierarchy4"/>
    <dgm:cxn modelId="{80622BE2-17E3-4B32-AD2A-53FD4800F6DD}" type="presParOf" srcId="{BD1798FC-6365-4C13-85CF-89BDB3061592}" destId="{564F1F00-CE0F-4782-BA1D-3A3BEE96057E}" srcOrd="0" destOrd="0" presId="urn:microsoft.com/office/officeart/2005/8/layout/hierarchy4"/>
    <dgm:cxn modelId="{62549C47-91ED-44F6-B6AA-629DB91D78F3}" type="presParOf" srcId="{BD1798FC-6365-4C13-85CF-89BDB3061592}" destId="{B3DBDB1C-E2B3-48B5-B05A-F597BE7C98A4}" srcOrd="1" destOrd="0" presId="urn:microsoft.com/office/officeart/2005/8/layout/hierarchy4"/>
    <dgm:cxn modelId="{A6BCD45B-6D74-4F86-B4C2-941D9A7D5457}" type="presParOf" srcId="{5F0AF285-6DB2-4A6A-B4A3-4B23441B93F3}" destId="{38A9EE57-29B8-464E-85A5-A6D01D8CC4D4}" srcOrd="1" destOrd="0" presId="urn:microsoft.com/office/officeart/2005/8/layout/hierarchy4"/>
    <dgm:cxn modelId="{60E5E409-D029-44DF-A464-430AE6274062}" type="presParOf" srcId="{5F0AF285-6DB2-4A6A-B4A3-4B23441B93F3}" destId="{46969FF2-5EEB-428C-B144-38795B8483C0}" srcOrd="2" destOrd="0" presId="urn:microsoft.com/office/officeart/2005/8/layout/hierarchy4"/>
    <dgm:cxn modelId="{B28C7532-2A5C-4188-B9D9-BC329A7B48D4}" type="presParOf" srcId="{46969FF2-5EEB-428C-B144-38795B8483C0}" destId="{431E55B8-46D4-4153-968E-874021A0BA0E}" srcOrd="0" destOrd="0" presId="urn:microsoft.com/office/officeart/2005/8/layout/hierarchy4"/>
    <dgm:cxn modelId="{1D847254-343F-43C9-A719-E46BFADE19E2}" type="presParOf" srcId="{46969FF2-5EEB-428C-B144-38795B8483C0}" destId="{907A1CF9-DDE9-4936-979A-AA317A5BBBE5}"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683235-EB24-4941-8A30-944C5BC0365B}" type="doc">
      <dgm:prSet loTypeId="urn:microsoft.com/office/officeart/2005/8/layout/hierarchy4" loCatId="relationship" qsTypeId="urn:microsoft.com/office/officeart/2005/8/quickstyle/simple1#2" qsCatId="simple" csTypeId="urn:microsoft.com/office/officeart/2005/8/colors/colorful1#2" csCatId="colorful" phldr="1"/>
      <dgm:spPr/>
      <dgm:t>
        <a:bodyPr/>
        <a:lstStyle/>
        <a:p>
          <a:endParaRPr lang="en-ZA"/>
        </a:p>
      </dgm:t>
    </dgm:pt>
    <dgm:pt modelId="{77FDD35F-5BA9-4F68-8687-B6CA902B4285}">
      <dgm:prSet phldrT="[Text]" custT="1"/>
      <dgm:spPr/>
      <dgm:t>
        <a:bodyPr/>
        <a:lstStyle/>
        <a:p>
          <a:r>
            <a:rPr lang="en-ZA" sz="1800" dirty="0"/>
            <a:t>Enterprise A  (Bidder)</a:t>
          </a:r>
        </a:p>
        <a:p>
          <a:r>
            <a:rPr lang="en-ZA" sz="1800" dirty="0"/>
            <a:t>(Fully or Partly Own Enterprise B)</a:t>
          </a:r>
        </a:p>
      </dgm:t>
    </dgm:pt>
    <dgm:pt modelId="{A8938B44-40F0-4FA4-B74F-CA958C56EE25}" type="parTrans" cxnId="{4D232BA1-C496-41DF-8410-D16C9C05B85D}">
      <dgm:prSet/>
      <dgm:spPr/>
      <dgm:t>
        <a:bodyPr/>
        <a:lstStyle/>
        <a:p>
          <a:endParaRPr lang="en-ZA" sz="1800"/>
        </a:p>
      </dgm:t>
    </dgm:pt>
    <dgm:pt modelId="{F1EA709E-C829-43A9-AB72-9C17AD4DEBF1}" type="sibTrans" cxnId="{4D232BA1-C496-41DF-8410-D16C9C05B85D}">
      <dgm:prSet/>
      <dgm:spPr/>
      <dgm:t>
        <a:bodyPr/>
        <a:lstStyle/>
        <a:p>
          <a:endParaRPr lang="en-ZA" sz="1800"/>
        </a:p>
      </dgm:t>
    </dgm:pt>
    <dgm:pt modelId="{E53C1748-D760-431F-A8DB-2F3AF932851B}">
      <dgm:prSet phldrT="[Text]" custT="1"/>
      <dgm:spPr/>
      <dgm:t>
        <a:bodyPr/>
        <a:lstStyle/>
        <a:p>
          <a:r>
            <a:rPr lang="en-ZA" sz="1800" dirty="0"/>
            <a:t>Enterprise B (Applicant)</a:t>
          </a:r>
        </a:p>
      </dgm:t>
    </dgm:pt>
    <dgm:pt modelId="{25B3F19F-52E3-4446-A8BC-656881DBDCB5}" type="parTrans" cxnId="{B2DC26FC-6082-4C84-BBD5-AF10E148D91A}">
      <dgm:prSet/>
      <dgm:spPr/>
      <dgm:t>
        <a:bodyPr/>
        <a:lstStyle/>
        <a:p>
          <a:endParaRPr lang="en-ZA" sz="1800"/>
        </a:p>
      </dgm:t>
    </dgm:pt>
    <dgm:pt modelId="{AC2A4C07-3F4C-4240-A120-3BEE28D486DB}" type="sibTrans" cxnId="{B2DC26FC-6082-4C84-BBD5-AF10E148D91A}">
      <dgm:prSet/>
      <dgm:spPr/>
      <dgm:t>
        <a:bodyPr/>
        <a:lstStyle/>
        <a:p>
          <a:endParaRPr lang="en-ZA" sz="1800"/>
        </a:p>
      </dgm:t>
    </dgm:pt>
    <dgm:pt modelId="{E55E9007-71AF-49D7-89EB-83946273D368}">
      <dgm:prSet phldrT="[Text]" custT="1"/>
      <dgm:spPr/>
      <dgm:t>
        <a:bodyPr/>
        <a:lstStyle/>
        <a:p>
          <a:r>
            <a:rPr lang="en-ZA" sz="1800" b="1" dirty="0">
              <a:solidFill>
                <a:schemeClr val="tx1"/>
              </a:solidFill>
            </a:rPr>
            <a:t>AGREEMENT</a:t>
          </a:r>
          <a:r>
            <a:rPr lang="en-ZA" sz="1800" dirty="0"/>
            <a:t> between</a:t>
          </a:r>
        </a:p>
        <a:p>
          <a:r>
            <a:rPr lang="en-ZA" sz="1800" dirty="0"/>
            <a:t>Enterprise A and Enterprise B </a:t>
          </a:r>
        </a:p>
      </dgm:t>
    </dgm:pt>
    <dgm:pt modelId="{9B581CB5-BEA1-4E7D-8A20-34A3E9D5ADD6}" type="parTrans" cxnId="{81EDBEFC-6232-4128-9B3E-B637BA267733}">
      <dgm:prSet/>
      <dgm:spPr/>
      <dgm:t>
        <a:bodyPr/>
        <a:lstStyle/>
        <a:p>
          <a:endParaRPr lang="en-ZA" sz="1800"/>
        </a:p>
      </dgm:t>
    </dgm:pt>
    <dgm:pt modelId="{E0001BCD-1224-4E4D-8014-3BD4A797AFE1}" type="sibTrans" cxnId="{81EDBEFC-6232-4128-9B3E-B637BA267733}">
      <dgm:prSet/>
      <dgm:spPr/>
      <dgm:t>
        <a:bodyPr/>
        <a:lstStyle/>
        <a:p>
          <a:endParaRPr lang="en-ZA" sz="1800"/>
        </a:p>
      </dgm:t>
    </dgm:pt>
    <dgm:pt modelId="{9C709FB9-1ABB-4833-BC96-5E3B8626AA40}">
      <dgm:prSet phldrT="[Text]" custT="1"/>
      <dgm:spPr/>
      <dgm:t>
        <a:bodyPr/>
        <a:lstStyle/>
        <a:p>
          <a:r>
            <a:rPr lang="en-ZA" sz="1800" dirty="0"/>
            <a:t>Tender – Bid </a:t>
          </a:r>
        </a:p>
      </dgm:t>
    </dgm:pt>
    <dgm:pt modelId="{98DEA179-ABF5-4996-A141-72E48567EBA1}" type="parTrans" cxnId="{67DF85B8-889C-4BB6-8C31-1C72A1D9286D}">
      <dgm:prSet/>
      <dgm:spPr/>
      <dgm:t>
        <a:bodyPr/>
        <a:lstStyle/>
        <a:p>
          <a:endParaRPr lang="en-ZA" sz="1800"/>
        </a:p>
      </dgm:t>
    </dgm:pt>
    <dgm:pt modelId="{A8E22147-93B5-40C8-B8AD-5CA492DE3B92}" type="sibTrans" cxnId="{67DF85B8-889C-4BB6-8C31-1C72A1D9286D}">
      <dgm:prSet/>
      <dgm:spPr/>
      <dgm:t>
        <a:bodyPr/>
        <a:lstStyle/>
        <a:p>
          <a:endParaRPr lang="en-ZA" sz="1800"/>
        </a:p>
      </dgm:t>
    </dgm:pt>
    <dgm:pt modelId="{B0BF0B2B-B634-4B12-BA04-F7DDCD548EED}" type="pres">
      <dgm:prSet presAssocID="{EB683235-EB24-4941-8A30-944C5BC0365B}" presName="Name0" presStyleCnt="0">
        <dgm:presLayoutVars>
          <dgm:chPref val="1"/>
          <dgm:dir/>
          <dgm:animOne val="branch"/>
          <dgm:animLvl val="lvl"/>
          <dgm:resizeHandles/>
        </dgm:presLayoutVars>
      </dgm:prSet>
      <dgm:spPr/>
    </dgm:pt>
    <dgm:pt modelId="{FCCE75C6-0243-44CC-A21C-7DD2BCFD4F8F}" type="pres">
      <dgm:prSet presAssocID="{77FDD35F-5BA9-4F68-8687-B6CA902B4285}" presName="vertOne" presStyleCnt="0"/>
      <dgm:spPr/>
    </dgm:pt>
    <dgm:pt modelId="{B7D3317A-859D-4446-9BAC-637B7E651247}" type="pres">
      <dgm:prSet presAssocID="{77FDD35F-5BA9-4F68-8687-B6CA902B4285}" presName="txOne" presStyleLbl="node0" presStyleIdx="0" presStyleCnt="1" custScaleY="18614" custLinFactY="-8524" custLinFactNeighborX="-49" custLinFactNeighborY="-100000">
        <dgm:presLayoutVars>
          <dgm:chPref val="3"/>
        </dgm:presLayoutVars>
      </dgm:prSet>
      <dgm:spPr/>
    </dgm:pt>
    <dgm:pt modelId="{4099115F-2811-4726-9079-5D9A6D4A6C62}" type="pres">
      <dgm:prSet presAssocID="{77FDD35F-5BA9-4F68-8687-B6CA902B4285}" presName="parTransOne" presStyleCnt="0"/>
      <dgm:spPr/>
    </dgm:pt>
    <dgm:pt modelId="{5F0AF285-6DB2-4A6A-B4A3-4B23441B93F3}" type="pres">
      <dgm:prSet presAssocID="{77FDD35F-5BA9-4F68-8687-B6CA902B4285}" presName="horzOne" presStyleCnt="0"/>
      <dgm:spPr/>
    </dgm:pt>
    <dgm:pt modelId="{D51E47EE-D10B-4C3E-BF9E-7FA6381DF379}" type="pres">
      <dgm:prSet presAssocID="{E53C1748-D760-431F-A8DB-2F3AF932851B}" presName="vertTwo" presStyleCnt="0"/>
      <dgm:spPr/>
    </dgm:pt>
    <dgm:pt modelId="{18392504-8982-4478-8210-77B3728F6937}" type="pres">
      <dgm:prSet presAssocID="{E53C1748-D760-431F-A8DB-2F3AF932851B}" presName="txTwo" presStyleLbl="node2" presStyleIdx="0" presStyleCnt="1" custScaleY="17409" custLinFactY="-1536" custLinFactNeighborX="-1119" custLinFactNeighborY="-100000">
        <dgm:presLayoutVars>
          <dgm:chPref val="3"/>
        </dgm:presLayoutVars>
      </dgm:prSet>
      <dgm:spPr/>
    </dgm:pt>
    <dgm:pt modelId="{8DA967D3-F4F0-49D4-A1FD-5A863BF0F101}" type="pres">
      <dgm:prSet presAssocID="{E53C1748-D760-431F-A8DB-2F3AF932851B}" presName="parTransTwo" presStyleCnt="0"/>
      <dgm:spPr/>
    </dgm:pt>
    <dgm:pt modelId="{91260409-EF7E-4793-A292-6E5EE77E3CA4}" type="pres">
      <dgm:prSet presAssocID="{E53C1748-D760-431F-A8DB-2F3AF932851B}" presName="horzTwo" presStyleCnt="0"/>
      <dgm:spPr/>
    </dgm:pt>
    <dgm:pt modelId="{662F12DF-2091-429D-96F7-F5750D44C23C}" type="pres">
      <dgm:prSet presAssocID="{E55E9007-71AF-49D7-89EB-83946273D368}" presName="vertThree" presStyleCnt="0"/>
      <dgm:spPr/>
    </dgm:pt>
    <dgm:pt modelId="{1BAA2D32-0423-4791-A35E-1803E3C14127}" type="pres">
      <dgm:prSet presAssocID="{E55E9007-71AF-49D7-89EB-83946273D368}" presName="txThree" presStyleLbl="node3" presStyleIdx="0" presStyleCnt="1" custScaleY="18939" custLinFactY="-4117" custLinFactNeighborX="-1119" custLinFactNeighborY="-100000">
        <dgm:presLayoutVars>
          <dgm:chPref val="3"/>
        </dgm:presLayoutVars>
      </dgm:prSet>
      <dgm:spPr/>
    </dgm:pt>
    <dgm:pt modelId="{F6FFB66A-F76C-4D8D-B7BF-DE7C377F3B94}" type="pres">
      <dgm:prSet presAssocID="{E55E9007-71AF-49D7-89EB-83946273D368}" presName="parTransThree" presStyleCnt="0"/>
      <dgm:spPr/>
    </dgm:pt>
    <dgm:pt modelId="{ABC51218-1D33-4A39-BB65-44F76E8A6523}" type="pres">
      <dgm:prSet presAssocID="{E55E9007-71AF-49D7-89EB-83946273D368}" presName="horzThree" presStyleCnt="0"/>
      <dgm:spPr/>
    </dgm:pt>
    <dgm:pt modelId="{BD1798FC-6365-4C13-85CF-89BDB3061592}" type="pres">
      <dgm:prSet presAssocID="{9C709FB9-1ABB-4833-BC96-5E3B8626AA40}" presName="vertFour" presStyleCnt="0">
        <dgm:presLayoutVars>
          <dgm:chPref val="3"/>
        </dgm:presLayoutVars>
      </dgm:prSet>
      <dgm:spPr/>
    </dgm:pt>
    <dgm:pt modelId="{564F1F00-CE0F-4782-BA1D-3A3BEE96057E}" type="pres">
      <dgm:prSet presAssocID="{9C709FB9-1ABB-4833-BC96-5E3B8626AA40}" presName="txFour" presStyleLbl="node4" presStyleIdx="0" presStyleCnt="1" custScaleY="20282" custLinFactNeighborX="-366" custLinFactNeighborY="-11630">
        <dgm:presLayoutVars>
          <dgm:chPref val="3"/>
        </dgm:presLayoutVars>
      </dgm:prSet>
      <dgm:spPr/>
    </dgm:pt>
    <dgm:pt modelId="{B3DBDB1C-E2B3-48B5-B05A-F597BE7C98A4}" type="pres">
      <dgm:prSet presAssocID="{9C709FB9-1ABB-4833-BC96-5E3B8626AA40}" presName="horzFour" presStyleCnt="0"/>
      <dgm:spPr/>
    </dgm:pt>
  </dgm:ptLst>
  <dgm:cxnLst>
    <dgm:cxn modelId="{6E61CA00-910C-4366-A97D-973F0964BBCB}" type="presOf" srcId="{E53C1748-D760-431F-A8DB-2F3AF932851B}" destId="{18392504-8982-4478-8210-77B3728F6937}" srcOrd="0" destOrd="0" presId="urn:microsoft.com/office/officeart/2005/8/layout/hierarchy4"/>
    <dgm:cxn modelId="{D199A701-0506-4DAE-B096-0A20CC8FF229}" type="presOf" srcId="{E55E9007-71AF-49D7-89EB-83946273D368}" destId="{1BAA2D32-0423-4791-A35E-1803E3C14127}" srcOrd="0" destOrd="0" presId="urn:microsoft.com/office/officeart/2005/8/layout/hierarchy4"/>
    <dgm:cxn modelId="{08AC2611-FB7B-4ACE-951A-B98D0E9BB861}" type="presOf" srcId="{EB683235-EB24-4941-8A30-944C5BC0365B}" destId="{B0BF0B2B-B634-4B12-BA04-F7DDCD548EED}" srcOrd="0" destOrd="0" presId="urn:microsoft.com/office/officeart/2005/8/layout/hierarchy4"/>
    <dgm:cxn modelId="{E25F083D-BE4B-4ACB-BB26-7BE8B78BCA82}" type="presOf" srcId="{77FDD35F-5BA9-4F68-8687-B6CA902B4285}" destId="{B7D3317A-859D-4446-9BAC-637B7E651247}" srcOrd="0" destOrd="0" presId="urn:microsoft.com/office/officeart/2005/8/layout/hierarchy4"/>
    <dgm:cxn modelId="{4D232BA1-C496-41DF-8410-D16C9C05B85D}" srcId="{EB683235-EB24-4941-8A30-944C5BC0365B}" destId="{77FDD35F-5BA9-4F68-8687-B6CA902B4285}" srcOrd="0" destOrd="0" parTransId="{A8938B44-40F0-4FA4-B74F-CA958C56EE25}" sibTransId="{F1EA709E-C829-43A9-AB72-9C17AD4DEBF1}"/>
    <dgm:cxn modelId="{67DF85B8-889C-4BB6-8C31-1C72A1D9286D}" srcId="{E55E9007-71AF-49D7-89EB-83946273D368}" destId="{9C709FB9-1ABB-4833-BC96-5E3B8626AA40}" srcOrd="0" destOrd="0" parTransId="{98DEA179-ABF5-4996-A141-72E48567EBA1}" sibTransId="{A8E22147-93B5-40C8-B8AD-5CA492DE3B92}"/>
    <dgm:cxn modelId="{36ED87F1-D3AF-400F-BE85-D04BDB1725C1}" type="presOf" srcId="{9C709FB9-1ABB-4833-BC96-5E3B8626AA40}" destId="{564F1F00-CE0F-4782-BA1D-3A3BEE96057E}" srcOrd="0" destOrd="0" presId="urn:microsoft.com/office/officeart/2005/8/layout/hierarchy4"/>
    <dgm:cxn modelId="{B2DC26FC-6082-4C84-BBD5-AF10E148D91A}" srcId="{77FDD35F-5BA9-4F68-8687-B6CA902B4285}" destId="{E53C1748-D760-431F-A8DB-2F3AF932851B}" srcOrd="0" destOrd="0" parTransId="{25B3F19F-52E3-4446-A8BC-656881DBDCB5}" sibTransId="{AC2A4C07-3F4C-4240-A120-3BEE28D486DB}"/>
    <dgm:cxn modelId="{81EDBEFC-6232-4128-9B3E-B637BA267733}" srcId="{E53C1748-D760-431F-A8DB-2F3AF932851B}" destId="{E55E9007-71AF-49D7-89EB-83946273D368}" srcOrd="0" destOrd="0" parTransId="{9B581CB5-BEA1-4E7D-8A20-34A3E9D5ADD6}" sibTransId="{E0001BCD-1224-4E4D-8014-3BD4A797AFE1}"/>
    <dgm:cxn modelId="{6EF2B133-85AD-4479-AE88-F17D7365E503}" type="presParOf" srcId="{B0BF0B2B-B634-4B12-BA04-F7DDCD548EED}" destId="{FCCE75C6-0243-44CC-A21C-7DD2BCFD4F8F}" srcOrd="0" destOrd="0" presId="urn:microsoft.com/office/officeart/2005/8/layout/hierarchy4"/>
    <dgm:cxn modelId="{F3D8551F-2397-448F-A3BF-6E04E7F661FC}" type="presParOf" srcId="{FCCE75C6-0243-44CC-A21C-7DD2BCFD4F8F}" destId="{B7D3317A-859D-4446-9BAC-637B7E651247}" srcOrd="0" destOrd="0" presId="urn:microsoft.com/office/officeart/2005/8/layout/hierarchy4"/>
    <dgm:cxn modelId="{D1DDCD81-16D3-472F-8F90-5F6316896889}" type="presParOf" srcId="{FCCE75C6-0243-44CC-A21C-7DD2BCFD4F8F}" destId="{4099115F-2811-4726-9079-5D9A6D4A6C62}" srcOrd="1" destOrd="0" presId="urn:microsoft.com/office/officeart/2005/8/layout/hierarchy4"/>
    <dgm:cxn modelId="{F720904F-F874-47DB-9A50-A4DA097BDEAD}" type="presParOf" srcId="{FCCE75C6-0243-44CC-A21C-7DD2BCFD4F8F}" destId="{5F0AF285-6DB2-4A6A-B4A3-4B23441B93F3}" srcOrd="2" destOrd="0" presId="urn:microsoft.com/office/officeart/2005/8/layout/hierarchy4"/>
    <dgm:cxn modelId="{6C655F32-6678-4109-BA83-A7E26C497416}" type="presParOf" srcId="{5F0AF285-6DB2-4A6A-B4A3-4B23441B93F3}" destId="{D51E47EE-D10B-4C3E-BF9E-7FA6381DF379}" srcOrd="0" destOrd="0" presId="urn:microsoft.com/office/officeart/2005/8/layout/hierarchy4"/>
    <dgm:cxn modelId="{9F768A52-7C42-4CA0-B4B8-76B5BDAF0617}" type="presParOf" srcId="{D51E47EE-D10B-4C3E-BF9E-7FA6381DF379}" destId="{18392504-8982-4478-8210-77B3728F6937}" srcOrd="0" destOrd="0" presId="urn:microsoft.com/office/officeart/2005/8/layout/hierarchy4"/>
    <dgm:cxn modelId="{537CAD55-488D-4658-BCC5-8FE658F4F48E}" type="presParOf" srcId="{D51E47EE-D10B-4C3E-BF9E-7FA6381DF379}" destId="{8DA967D3-F4F0-49D4-A1FD-5A863BF0F101}" srcOrd="1" destOrd="0" presId="urn:microsoft.com/office/officeart/2005/8/layout/hierarchy4"/>
    <dgm:cxn modelId="{A8CF3584-7AA9-4C6E-AB13-6C034AB741B8}" type="presParOf" srcId="{D51E47EE-D10B-4C3E-BF9E-7FA6381DF379}" destId="{91260409-EF7E-4793-A292-6E5EE77E3CA4}" srcOrd="2" destOrd="0" presId="urn:microsoft.com/office/officeart/2005/8/layout/hierarchy4"/>
    <dgm:cxn modelId="{B60D9D91-C22D-4DE2-8FA5-097C1EAB1DD4}" type="presParOf" srcId="{91260409-EF7E-4793-A292-6E5EE77E3CA4}" destId="{662F12DF-2091-429D-96F7-F5750D44C23C}" srcOrd="0" destOrd="0" presId="urn:microsoft.com/office/officeart/2005/8/layout/hierarchy4"/>
    <dgm:cxn modelId="{6B09555D-344B-4610-91A1-1FB12AB625CC}" type="presParOf" srcId="{662F12DF-2091-429D-96F7-F5750D44C23C}" destId="{1BAA2D32-0423-4791-A35E-1803E3C14127}" srcOrd="0" destOrd="0" presId="urn:microsoft.com/office/officeart/2005/8/layout/hierarchy4"/>
    <dgm:cxn modelId="{BD446BC1-2C18-426A-8C1C-7B60C1DE16DE}" type="presParOf" srcId="{662F12DF-2091-429D-96F7-F5750D44C23C}" destId="{F6FFB66A-F76C-4D8D-B7BF-DE7C377F3B94}" srcOrd="1" destOrd="0" presId="urn:microsoft.com/office/officeart/2005/8/layout/hierarchy4"/>
    <dgm:cxn modelId="{65593984-3A52-49DE-8008-133402C929B4}" type="presParOf" srcId="{662F12DF-2091-429D-96F7-F5750D44C23C}" destId="{ABC51218-1D33-4A39-BB65-44F76E8A6523}" srcOrd="2" destOrd="0" presId="urn:microsoft.com/office/officeart/2005/8/layout/hierarchy4"/>
    <dgm:cxn modelId="{09639C8B-CFCF-4E04-93CD-0AFD5AF3B4AE}" type="presParOf" srcId="{ABC51218-1D33-4A39-BB65-44F76E8A6523}" destId="{BD1798FC-6365-4C13-85CF-89BDB3061592}" srcOrd="0" destOrd="0" presId="urn:microsoft.com/office/officeart/2005/8/layout/hierarchy4"/>
    <dgm:cxn modelId="{80622BE2-17E3-4B32-AD2A-53FD4800F6DD}" type="presParOf" srcId="{BD1798FC-6365-4C13-85CF-89BDB3061592}" destId="{564F1F00-CE0F-4782-BA1D-3A3BEE96057E}" srcOrd="0" destOrd="0" presId="urn:microsoft.com/office/officeart/2005/8/layout/hierarchy4"/>
    <dgm:cxn modelId="{62549C47-91ED-44F6-B6AA-629DB91D78F3}" type="presParOf" srcId="{BD1798FC-6365-4C13-85CF-89BDB3061592}" destId="{B3DBDB1C-E2B3-48B5-B05A-F597BE7C98A4}"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3317A-859D-4446-9BAC-637B7E651247}">
      <dsp:nvSpPr>
        <dsp:cNvPr id="0" name=""/>
        <dsp:cNvSpPr/>
      </dsp:nvSpPr>
      <dsp:spPr>
        <a:xfrm>
          <a:off x="1745" y="1344"/>
          <a:ext cx="4724357" cy="9646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kern="1200" dirty="0"/>
            <a:t>Company A (Parent company)</a:t>
          </a:r>
        </a:p>
      </dsp:txBody>
      <dsp:txXfrm>
        <a:off x="29998" y="29597"/>
        <a:ext cx="4667851" cy="908132"/>
      </dsp:txXfrm>
    </dsp:sp>
    <dsp:sp modelId="{18392504-8982-4478-8210-77B3728F6937}">
      <dsp:nvSpPr>
        <dsp:cNvPr id="0" name=""/>
        <dsp:cNvSpPr/>
      </dsp:nvSpPr>
      <dsp:spPr>
        <a:xfrm>
          <a:off x="10293" y="807859"/>
          <a:ext cx="2262540" cy="88676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kern="1200" dirty="0"/>
            <a:t>Enterprise B (Bidder)</a:t>
          </a:r>
        </a:p>
      </dsp:txBody>
      <dsp:txXfrm>
        <a:off x="36265" y="833831"/>
        <a:ext cx="2210596" cy="834819"/>
      </dsp:txXfrm>
    </dsp:sp>
    <dsp:sp modelId="{1BAA2D32-0423-4791-A35E-1803E3C14127}">
      <dsp:nvSpPr>
        <dsp:cNvPr id="0" name=""/>
        <dsp:cNvSpPr/>
      </dsp:nvSpPr>
      <dsp:spPr>
        <a:xfrm>
          <a:off x="1347988" y="1821440"/>
          <a:ext cx="2253715" cy="134674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b="1" kern="1200" dirty="0">
              <a:solidFill>
                <a:schemeClr val="tx1"/>
              </a:solidFill>
            </a:rPr>
            <a:t>AGREEMENT </a:t>
          </a:r>
          <a:r>
            <a:rPr lang="en-ZA" sz="1800" kern="1200" dirty="0"/>
            <a:t>between</a:t>
          </a:r>
        </a:p>
        <a:p>
          <a:pPr marL="0" lvl="0" indent="0" algn="ctr" defTabSz="800100">
            <a:lnSpc>
              <a:spcPct val="90000"/>
            </a:lnSpc>
            <a:spcBef>
              <a:spcPct val="0"/>
            </a:spcBef>
            <a:spcAft>
              <a:spcPct val="35000"/>
            </a:spcAft>
            <a:buNone/>
          </a:pPr>
          <a:r>
            <a:rPr lang="en-ZA" sz="1800" kern="1200" dirty="0"/>
            <a:t>Enterprise B and Enterprise C </a:t>
          </a:r>
        </a:p>
      </dsp:txBody>
      <dsp:txXfrm>
        <a:off x="1387433" y="1860885"/>
        <a:ext cx="2174825" cy="1267851"/>
      </dsp:txXfrm>
    </dsp:sp>
    <dsp:sp modelId="{564F1F00-CE0F-4782-BA1D-3A3BEE96057E}">
      <dsp:nvSpPr>
        <dsp:cNvPr id="0" name=""/>
        <dsp:cNvSpPr/>
      </dsp:nvSpPr>
      <dsp:spPr>
        <a:xfrm>
          <a:off x="1348800" y="3343895"/>
          <a:ext cx="2253715" cy="964638"/>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kern="1200" dirty="0"/>
            <a:t>Tender – Bid </a:t>
          </a:r>
        </a:p>
      </dsp:txBody>
      <dsp:txXfrm>
        <a:off x="1377053" y="3372148"/>
        <a:ext cx="2197209" cy="908132"/>
      </dsp:txXfrm>
    </dsp:sp>
    <dsp:sp modelId="{431E55B8-46D4-4153-968E-874021A0BA0E}">
      <dsp:nvSpPr>
        <dsp:cNvPr id="0" name=""/>
        <dsp:cNvSpPr/>
      </dsp:nvSpPr>
      <dsp:spPr>
        <a:xfrm>
          <a:off x="2448972" y="822779"/>
          <a:ext cx="2262540" cy="85323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kern="1200" dirty="0"/>
            <a:t>Enterprise C (Applicant)</a:t>
          </a:r>
        </a:p>
      </dsp:txBody>
      <dsp:txXfrm>
        <a:off x="2473962" y="847769"/>
        <a:ext cx="2212560" cy="8032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3317A-859D-4446-9BAC-637B7E651247}">
      <dsp:nvSpPr>
        <dsp:cNvPr id="0" name=""/>
        <dsp:cNvSpPr/>
      </dsp:nvSpPr>
      <dsp:spPr>
        <a:xfrm>
          <a:off x="0" y="0"/>
          <a:ext cx="4727848" cy="9121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kern="1200" dirty="0"/>
            <a:t>Enterprise A  (Bidder)</a:t>
          </a:r>
        </a:p>
        <a:p>
          <a:pPr marL="0" lvl="0" indent="0" algn="ctr" defTabSz="800100">
            <a:lnSpc>
              <a:spcPct val="90000"/>
            </a:lnSpc>
            <a:spcBef>
              <a:spcPct val="0"/>
            </a:spcBef>
            <a:spcAft>
              <a:spcPct val="35000"/>
            </a:spcAft>
            <a:buNone/>
          </a:pPr>
          <a:r>
            <a:rPr lang="en-ZA" sz="1800" kern="1200" dirty="0"/>
            <a:t>(Fully or Partly Own Enterprise B)</a:t>
          </a:r>
        </a:p>
      </dsp:txBody>
      <dsp:txXfrm>
        <a:off x="26716" y="26716"/>
        <a:ext cx="4674416" cy="858728"/>
      </dsp:txXfrm>
    </dsp:sp>
    <dsp:sp modelId="{18392504-8982-4478-8210-77B3728F6937}">
      <dsp:nvSpPr>
        <dsp:cNvPr id="0" name=""/>
        <dsp:cNvSpPr/>
      </dsp:nvSpPr>
      <dsp:spPr>
        <a:xfrm>
          <a:off x="0" y="1046322"/>
          <a:ext cx="4727848" cy="85311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kern="1200" dirty="0"/>
            <a:t>Enterprise B (Applicant)</a:t>
          </a:r>
        </a:p>
      </dsp:txBody>
      <dsp:txXfrm>
        <a:off x="24987" y="1071309"/>
        <a:ext cx="4677874" cy="803136"/>
      </dsp:txXfrm>
    </dsp:sp>
    <dsp:sp modelId="{1BAA2D32-0423-4791-A35E-1803E3C14127}">
      <dsp:nvSpPr>
        <dsp:cNvPr id="0" name=""/>
        <dsp:cNvSpPr/>
      </dsp:nvSpPr>
      <dsp:spPr>
        <a:xfrm>
          <a:off x="0" y="2037712"/>
          <a:ext cx="4727848" cy="92808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b="1" kern="1200" dirty="0">
              <a:solidFill>
                <a:schemeClr val="tx1"/>
              </a:solidFill>
            </a:rPr>
            <a:t>AGREEMENT</a:t>
          </a:r>
          <a:r>
            <a:rPr lang="en-ZA" sz="1800" kern="1200" dirty="0"/>
            <a:t> between</a:t>
          </a:r>
        </a:p>
        <a:p>
          <a:pPr marL="0" lvl="0" indent="0" algn="ctr" defTabSz="800100">
            <a:lnSpc>
              <a:spcPct val="90000"/>
            </a:lnSpc>
            <a:spcBef>
              <a:spcPct val="0"/>
            </a:spcBef>
            <a:spcAft>
              <a:spcPct val="35000"/>
            </a:spcAft>
            <a:buNone/>
          </a:pPr>
          <a:r>
            <a:rPr lang="en-ZA" sz="1800" kern="1200" dirty="0"/>
            <a:t>Enterprise A and Enterprise B </a:t>
          </a:r>
        </a:p>
      </dsp:txBody>
      <dsp:txXfrm>
        <a:off x="27183" y="2064895"/>
        <a:ext cx="4673482" cy="873720"/>
      </dsp:txXfrm>
    </dsp:sp>
    <dsp:sp modelId="{564F1F00-CE0F-4782-BA1D-3A3BEE96057E}">
      <dsp:nvSpPr>
        <dsp:cNvPr id="0" name=""/>
        <dsp:cNvSpPr/>
      </dsp:nvSpPr>
      <dsp:spPr>
        <a:xfrm>
          <a:off x="0" y="3127150"/>
          <a:ext cx="4727848" cy="993898"/>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kern="1200" dirty="0"/>
            <a:t>Tender – Bid </a:t>
          </a:r>
        </a:p>
      </dsp:txBody>
      <dsp:txXfrm>
        <a:off x="29110" y="3156260"/>
        <a:ext cx="4669628" cy="93567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4B5B3E96-510A-4CE8-A11B-31CBD2FA4C0D}" type="datetimeFigureOut">
              <a:rPr lang="en-US" smtClean="0"/>
              <a:pPr/>
              <a:t>10/23/2026</a:t>
            </a:fld>
            <a:endParaRPr lang="en-ZA"/>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537A12ED-F32A-47F0-AB5B-DA049A49CEC4}" type="slidenum">
              <a:rPr lang="en-ZA" smtClean="0"/>
              <a:pPr/>
              <a:t>‹#›</a:t>
            </a:fld>
            <a:endParaRPr lang="en-ZA"/>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EB90656-425C-4BD6-8B59-937B71857D80}" type="datetimeFigureOut">
              <a:rPr lang="en-US" smtClean="0"/>
              <a:pPr/>
              <a:t>10/23/2026</a:t>
            </a:fld>
            <a:endParaRPr lang="en-ZA"/>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D4EA3F3-7F60-4372-AD96-0BFBCD79137E}" type="slidenum">
              <a:rPr lang="en-ZA" smtClean="0"/>
              <a:pPr/>
              <a:t>‹#›</a:t>
            </a:fld>
            <a:endParaRPr lang="en-ZA"/>
          </a:p>
        </p:txBody>
      </p:sp>
    </p:spTree>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
          </p:nvPr>
        </p:nvSpPr>
        <p:spPr/>
        <p:txBody>
          <a:bodyPr/>
          <a:lstStyle/>
          <a:p>
            <a:fld id="{8F783065-C2FC-4804-BC0B-97B864B91CCB}" type="datetime1">
              <a:rPr lang="en-US" smtClean="0"/>
              <a:pPr/>
              <a:t>10/23/2026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1</a:t>
            </a:fld>
            <a:endParaRPr lang="en-ZA"/>
          </a:p>
        </p:txBody>
      </p:sp>
    </p:spTree>
    <p:extLst>
      <p:ext uri="{BB962C8B-B14F-4D97-AF65-F5344CB8AC3E}">
        <p14:creationId xmlns:p14="http://schemas.microsoft.com/office/powerpoint/2010/main" val="2165926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a:solidFill>
                  <a:schemeClr val="tx1"/>
                </a:solidFill>
                <a:effectLst/>
                <a:latin typeface="+mn-lt"/>
                <a:ea typeface="+mn-ea"/>
                <a:cs typeface="+mn-cs"/>
              </a:rPr>
              <a:t> </a:t>
            </a:r>
            <a:endParaRPr lang="en-ZA" dirty="0"/>
          </a:p>
        </p:txBody>
      </p:sp>
      <p:sp>
        <p:nvSpPr>
          <p:cNvPr id="4" name="Slide Number Placeholder 3"/>
          <p:cNvSpPr>
            <a:spLocks noGrp="1"/>
          </p:cNvSpPr>
          <p:nvPr>
            <p:ph type="sldNum" sz="quarter" idx="10"/>
          </p:nvPr>
        </p:nvSpPr>
        <p:spPr/>
        <p:txBody>
          <a:bodyPr/>
          <a:lstStyle/>
          <a:p>
            <a:fld id="{BD4EA3F3-7F60-4372-AD96-0BFBCD79137E}" type="slidenum">
              <a:rPr lang="en-ZA" smtClean="0"/>
              <a:pPr/>
              <a:t>2</a:t>
            </a:fld>
            <a:endParaRPr lang="en-ZA"/>
          </a:p>
        </p:txBody>
      </p:sp>
      <p:sp>
        <p:nvSpPr>
          <p:cNvPr id="5" name="Date Placeholder 4"/>
          <p:cNvSpPr>
            <a:spLocks noGrp="1"/>
          </p:cNvSpPr>
          <p:nvPr>
            <p:ph type="dt" idx="11"/>
          </p:nvPr>
        </p:nvSpPr>
        <p:spPr/>
        <p:txBody>
          <a:bodyPr/>
          <a:lstStyle/>
          <a:p>
            <a:fld id="{7503E255-4AEF-4C54-9967-59FBF84C76AC}" type="datetime1">
              <a:rPr lang="en-US" smtClean="0"/>
              <a:pPr/>
              <a:t>10/23/2026</a:t>
            </a:fld>
            <a:endParaRPr lang="en-ZA"/>
          </a:p>
        </p:txBody>
      </p:sp>
      <p:sp>
        <p:nvSpPr>
          <p:cNvPr id="6" name="Footer Placeholder 5"/>
          <p:cNvSpPr>
            <a:spLocks noGrp="1"/>
          </p:cNvSpPr>
          <p:nvPr>
            <p:ph type="ftr" sz="quarter" idx="12"/>
          </p:nvPr>
        </p:nvSpPr>
        <p:spPr/>
        <p:txBody>
          <a:bodyPr/>
          <a:lstStyle/>
          <a:p>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
          </p:nvPr>
        </p:nvSpPr>
        <p:spPr/>
        <p:txBody>
          <a:bodyPr/>
          <a:lstStyle/>
          <a:p>
            <a:fld id="{680DDD62-C30A-4097-8DBB-A7096F7D4901}" type="datetime1">
              <a:rPr lang="en-US" smtClean="0"/>
              <a:t>10/23/2026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3</a:t>
            </a:fld>
            <a:endParaRPr lang="en-ZA"/>
          </a:p>
        </p:txBody>
      </p:sp>
    </p:spTree>
    <p:extLst>
      <p:ext uri="{BB962C8B-B14F-4D97-AF65-F5344CB8AC3E}">
        <p14:creationId xmlns:p14="http://schemas.microsoft.com/office/powerpoint/2010/main" val="1920841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D3198-C69D-DC80-E4AC-5A01D2176C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EA27F-7721-2A3B-5EA5-A7B0D407CC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7D77AA-7863-54F8-6390-6E6CCB9E6F78}"/>
              </a:ext>
            </a:extLst>
          </p:cNvPr>
          <p:cNvSpPr>
            <a:spLocks noGrp="1"/>
          </p:cNvSpPr>
          <p:nvPr>
            <p:ph type="body" idx="1"/>
          </p:nvPr>
        </p:nvSpPr>
        <p:spPr/>
        <p:txBody>
          <a:bodyPr/>
          <a:lstStyle/>
          <a:p>
            <a:endParaRPr lang="en-ZA" dirty="0"/>
          </a:p>
        </p:txBody>
      </p:sp>
      <p:sp>
        <p:nvSpPr>
          <p:cNvPr id="4" name="Date Placeholder 3">
            <a:extLst>
              <a:ext uri="{FF2B5EF4-FFF2-40B4-BE49-F238E27FC236}">
                <a16:creationId xmlns:a16="http://schemas.microsoft.com/office/drawing/2014/main" id="{31CC5B19-1D6B-91E1-24B5-F0D84746B101}"/>
              </a:ext>
            </a:extLst>
          </p:cNvPr>
          <p:cNvSpPr>
            <a:spLocks noGrp="1"/>
          </p:cNvSpPr>
          <p:nvPr>
            <p:ph type="dt" idx="1"/>
          </p:nvPr>
        </p:nvSpPr>
        <p:spPr/>
        <p:txBody>
          <a:bodyPr/>
          <a:lstStyle/>
          <a:p>
            <a:fld id="{680DDD62-C30A-4097-8DBB-A7096F7D4901}" type="datetime1">
              <a:rPr lang="en-US" smtClean="0"/>
              <a:t>10/23/2026</a:t>
            </a:fld>
            <a:endParaRPr lang="en-ZA"/>
          </a:p>
        </p:txBody>
      </p:sp>
      <p:sp>
        <p:nvSpPr>
          <p:cNvPr id="5" name="Footer Placeholder 4">
            <a:extLst>
              <a:ext uri="{FF2B5EF4-FFF2-40B4-BE49-F238E27FC236}">
                <a16:creationId xmlns:a16="http://schemas.microsoft.com/office/drawing/2014/main" id="{0CB58BAB-CA1C-7F0A-C61D-E36BB16A75A4}"/>
              </a:ext>
            </a:extLst>
          </p:cNvPr>
          <p:cNvSpPr>
            <a:spLocks noGrp="1"/>
          </p:cNvSpPr>
          <p:nvPr>
            <p:ph type="ftr" sz="quarter" idx="4"/>
          </p:nvPr>
        </p:nvSpPr>
        <p:spPr/>
        <p:txBody>
          <a:bodyPr/>
          <a:lstStyle/>
          <a:p>
            <a:endParaRPr lang="en-ZA"/>
          </a:p>
        </p:txBody>
      </p:sp>
      <p:sp>
        <p:nvSpPr>
          <p:cNvPr id="6" name="Slide Number Placeholder 5">
            <a:extLst>
              <a:ext uri="{FF2B5EF4-FFF2-40B4-BE49-F238E27FC236}">
                <a16:creationId xmlns:a16="http://schemas.microsoft.com/office/drawing/2014/main" id="{56727928-5051-D392-5972-89FA617C7D0D}"/>
              </a:ext>
            </a:extLst>
          </p:cNvPr>
          <p:cNvSpPr>
            <a:spLocks noGrp="1"/>
          </p:cNvSpPr>
          <p:nvPr>
            <p:ph type="sldNum" sz="quarter" idx="5"/>
          </p:nvPr>
        </p:nvSpPr>
        <p:spPr/>
        <p:txBody>
          <a:bodyPr/>
          <a:lstStyle/>
          <a:p>
            <a:fld id="{BD4EA3F3-7F60-4372-AD96-0BFBCD79137E}" type="slidenum">
              <a:rPr lang="en-ZA" smtClean="0"/>
              <a:pPr/>
              <a:t>4</a:t>
            </a:fld>
            <a:endParaRPr lang="en-ZA"/>
          </a:p>
        </p:txBody>
      </p:sp>
    </p:spTree>
    <p:extLst>
      <p:ext uri="{BB962C8B-B14F-4D97-AF65-F5344CB8AC3E}">
        <p14:creationId xmlns:p14="http://schemas.microsoft.com/office/powerpoint/2010/main" val="323336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
          </p:nvPr>
        </p:nvSpPr>
        <p:spPr/>
        <p:txBody>
          <a:bodyPr/>
          <a:lstStyle/>
          <a:p>
            <a:fld id="{5CFD70ED-98BD-4D77-BEBF-51603AAE1B65}" type="datetime1">
              <a:rPr lang="en-US" smtClean="0"/>
              <a:t>10/23/2026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5</a:t>
            </a:fld>
            <a:endParaRPr lang="en-ZA"/>
          </a:p>
        </p:txBody>
      </p:sp>
    </p:spTree>
    <p:extLst>
      <p:ext uri="{BB962C8B-B14F-4D97-AF65-F5344CB8AC3E}">
        <p14:creationId xmlns:p14="http://schemas.microsoft.com/office/powerpoint/2010/main" val="128213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11DD5-1EE1-BB63-084B-02D6BA089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511C5C-55DE-6652-039F-1405F06024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C252BA-4DE2-B585-8816-37D341C43CD6}"/>
              </a:ext>
            </a:extLst>
          </p:cNvPr>
          <p:cNvSpPr>
            <a:spLocks noGrp="1"/>
          </p:cNvSpPr>
          <p:nvPr>
            <p:ph type="body" idx="1"/>
          </p:nvPr>
        </p:nvSpPr>
        <p:spPr/>
        <p:txBody>
          <a:bodyPr>
            <a:normAutofit/>
          </a:bodyPr>
          <a:lstStyle/>
          <a:p>
            <a:pPr marL="63500" lvl="3" algn="just"/>
            <a:r>
              <a:rPr lang="en-GB" sz="2400" dirty="0">
                <a:latin typeface="Arial" pitchFamily="34" charset="0"/>
                <a:cs typeface="Arial" pitchFamily="34" charset="0"/>
              </a:rPr>
              <a:t>Bidders are required to be registered on the CSD managed by National Treasury. The National Department of Health shall verify the bidder’s tax compliance status through the CSD.</a:t>
            </a:r>
          </a:p>
          <a:p>
            <a:pPr marL="63500" lvl="3" algn="just"/>
            <a:r>
              <a:rPr lang="en-GB" sz="2400" dirty="0">
                <a:latin typeface="Arial" pitchFamily="34" charset="0"/>
                <a:cs typeface="Arial" pitchFamily="34" charset="0"/>
              </a:rPr>
              <a:t>Bidders are required to submit a Tax Clearance pin, issued by the South African Revenue Services (SARS). </a:t>
            </a:r>
            <a:endParaRPr lang="en-ZA" dirty="0"/>
          </a:p>
        </p:txBody>
      </p:sp>
      <p:sp>
        <p:nvSpPr>
          <p:cNvPr id="4" name="Date Placeholder 3">
            <a:extLst>
              <a:ext uri="{FF2B5EF4-FFF2-40B4-BE49-F238E27FC236}">
                <a16:creationId xmlns:a16="http://schemas.microsoft.com/office/drawing/2014/main" id="{102E6512-DEE1-6D45-7A94-88C95A79D703}"/>
              </a:ext>
            </a:extLst>
          </p:cNvPr>
          <p:cNvSpPr>
            <a:spLocks noGrp="1"/>
          </p:cNvSpPr>
          <p:nvPr>
            <p:ph type="dt" idx="1"/>
          </p:nvPr>
        </p:nvSpPr>
        <p:spPr/>
        <p:txBody>
          <a:bodyPr/>
          <a:lstStyle/>
          <a:p>
            <a:fld id="{1148FD48-8C4E-442A-8645-95A3AC203F2C}" type="datetime1">
              <a:rPr lang="en-US" smtClean="0"/>
              <a:t>10/23/2026</a:t>
            </a:fld>
            <a:endParaRPr lang="en-ZA"/>
          </a:p>
        </p:txBody>
      </p:sp>
      <p:sp>
        <p:nvSpPr>
          <p:cNvPr id="5" name="Footer Placeholder 4">
            <a:extLst>
              <a:ext uri="{FF2B5EF4-FFF2-40B4-BE49-F238E27FC236}">
                <a16:creationId xmlns:a16="http://schemas.microsoft.com/office/drawing/2014/main" id="{087AB55F-F9EA-35CE-C2E2-E6F90818466B}"/>
              </a:ext>
            </a:extLst>
          </p:cNvPr>
          <p:cNvSpPr>
            <a:spLocks noGrp="1"/>
          </p:cNvSpPr>
          <p:nvPr>
            <p:ph type="ftr" sz="quarter" idx="4"/>
          </p:nvPr>
        </p:nvSpPr>
        <p:spPr/>
        <p:txBody>
          <a:bodyPr/>
          <a:lstStyle/>
          <a:p>
            <a:endParaRPr lang="en-ZA"/>
          </a:p>
        </p:txBody>
      </p:sp>
      <p:sp>
        <p:nvSpPr>
          <p:cNvPr id="6" name="Slide Number Placeholder 5">
            <a:extLst>
              <a:ext uri="{FF2B5EF4-FFF2-40B4-BE49-F238E27FC236}">
                <a16:creationId xmlns:a16="http://schemas.microsoft.com/office/drawing/2014/main" id="{6F14A514-F2EA-213E-043E-5E898FC5E755}"/>
              </a:ext>
            </a:extLst>
          </p:cNvPr>
          <p:cNvSpPr>
            <a:spLocks noGrp="1"/>
          </p:cNvSpPr>
          <p:nvPr>
            <p:ph type="sldNum" sz="quarter" idx="5"/>
          </p:nvPr>
        </p:nvSpPr>
        <p:spPr/>
        <p:txBody>
          <a:bodyPr/>
          <a:lstStyle/>
          <a:p>
            <a:fld id="{BD4EA3F3-7F60-4372-AD96-0BFBCD79137E}" type="slidenum">
              <a:rPr lang="en-ZA" smtClean="0"/>
              <a:pPr/>
              <a:t>6</a:t>
            </a:fld>
            <a:endParaRPr lang="en-ZA"/>
          </a:p>
        </p:txBody>
      </p:sp>
    </p:spTree>
    <p:extLst>
      <p:ext uri="{BB962C8B-B14F-4D97-AF65-F5344CB8AC3E}">
        <p14:creationId xmlns:p14="http://schemas.microsoft.com/office/powerpoint/2010/main" val="3234433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
          </p:nvPr>
        </p:nvSpPr>
        <p:spPr/>
        <p:txBody>
          <a:bodyPr/>
          <a:lstStyle/>
          <a:p>
            <a:fld id="{A36A1E35-2C56-4B77-8D79-EB9463FA6A40}" type="datetime1">
              <a:rPr lang="en-US" smtClean="0"/>
              <a:pPr/>
              <a:t>10/23/2026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7</a:t>
            </a:fld>
            <a:endParaRPr lang="en-ZA"/>
          </a:p>
        </p:txBody>
      </p:sp>
    </p:spTree>
    <p:extLst>
      <p:ext uri="{BB962C8B-B14F-4D97-AF65-F5344CB8AC3E}">
        <p14:creationId xmlns:p14="http://schemas.microsoft.com/office/powerpoint/2010/main" val="1358020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471C7-5CF3-6FF0-7739-D245FEB02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A8ECBF-04D8-DDE6-41AB-41D56326E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89019-B39C-7B14-AB78-AFD39264AC74}"/>
              </a:ext>
            </a:extLst>
          </p:cNvPr>
          <p:cNvSpPr>
            <a:spLocks noGrp="1"/>
          </p:cNvSpPr>
          <p:nvPr>
            <p:ph type="body" idx="1"/>
          </p:nvPr>
        </p:nvSpPr>
        <p:spPr/>
        <p:txBody>
          <a:bodyPr/>
          <a:lstStyle/>
          <a:p>
            <a:endParaRPr lang="en-ZA" dirty="0"/>
          </a:p>
        </p:txBody>
      </p:sp>
      <p:sp>
        <p:nvSpPr>
          <p:cNvPr id="4" name="Date Placeholder 3">
            <a:extLst>
              <a:ext uri="{FF2B5EF4-FFF2-40B4-BE49-F238E27FC236}">
                <a16:creationId xmlns:a16="http://schemas.microsoft.com/office/drawing/2014/main" id="{0FB40D80-C67E-F2A8-31AB-1C7270D4E328}"/>
              </a:ext>
            </a:extLst>
          </p:cNvPr>
          <p:cNvSpPr>
            <a:spLocks noGrp="1"/>
          </p:cNvSpPr>
          <p:nvPr>
            <p:ph type="dt" idx="1"/>
          </p:nvPr>
        </p:nvSpPr>
        <p:spPr/>
        <p:txBody>
          <a:bodyPr/>
          <a:lstStyle/>
          <a:p>
            <a:fld id="{A36A1E35-2C56-4B77-8D79-EB9463FA6A40}" type="datetime1">
              <a:rPr lang="en-US" smtClean="0"/>
              <a:pPr/>
              <a:t>10/23/2026</a:t>
            </a:fld>
            <a:endParaRPr lang="en-ZA"/>
          </a:p>
        </p:txBody>
      </p:sp>
      <p:sp>
        <p:nvSpPr>
          <p:cNvPr id="5" name="Footer Placeholder 4">
            <a:extLst>
              <a:ext uri="{FF2B5EF4-FFF2-40B4-BE49-F238E27FC236}">
                <a16:creationId xmlns:a16="http://schemas.microsoft.com/office/drawing/2014/main" id="{201DBF86-3C35-D631-6B70-10983F391FD2}"/>
              </a:ext>
            </a:extLst>
          </p:cNvPr>
          <p:cNvSpPr>
            <a:spLocks noGrp="1"/>
          </p:cNvSpPr>
          <p:nvPr>
            <p:ph type="ftr" sz="quarter" idx="4"/>
          </p:nvPr>
        </p:nvSpPr>
        <p:spPr/>
        <p:txBody>
          <a:bodyPr/>
          <a:lstStyle/>
          <a:p>
            <a:endParaRPr lang="en-ZA"/>
          </a:p>
        </p:txBody>
      </p:sp>
      <p:sp>
        <p:nvSpPr>
          <p:cNvPr id="6" name="Slide Number Placeholder 5">
            <a:extLst>
              <a:ext uri="{FF2B5EF4-FFF2-40B4-BE49-F238E27FC236}">
                <a16:creationId xmlns:a16="http://schemas.microsoft.com/office/drawing/2014/main" id="{5FE9A010-A4B7-3F3E-B3DE-A0129AF672E4}"/>
              </a:ext>
            </a:extLst>
          </p:cNvPr>
          <p:cNvSpPr>
            <a:spLocks noGrp="1"/>
          </p:cNvSpPr>
          <p:nvPr>
            <p:ph type="sldNum" sz="quarter" idx="5"/>
          </p:nvPr>
        </p:nvSpPr>
        <p:spPr/>
        <p:txBody>
          <a:bodyPr/>
          <a:lstStyle/>
          <a:p>
            <a:fld id="{BD4EA3F3-7F60-4372-AD96-0BFBCD79137E}" type="slidenum">
              <a:rPr lang="en-ZA" smtClean="0"/>
              <a:pPr/>
              <a:t>8</a:t>
            </a:fld>
            <a:endParaRPr lang="en-ZA"/>
          </a:p>
        </p:txBody>
      </p:sp>
    </p:spTree>
    <p:extLst>
      <p:ext uri="{BB962C8B-B14F-4D97-AF65-F5344CB8AC3E}">
        <p14:creationId xmlns:p14="http://schemas.microsoft.com/office/powerpoint/2010/main" val="1428733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
          </p:nvPr>
        </p:nvSpPr>
        <p:spPr/>
        <p:txBody>
          <a:bodyPr/>
          <a:lstStyle/>
          <a:p>
            <a:fld id="{19392CC1-21F2-440D-A6C0-08C2E9CFCF1F}" type="datetime1">
              <a:rPr lang="en-US" smtClean="0"/>
              <a:t>10/23/2026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9</a:t>
            </a:fld>
            <a:endParaRPr lang="en-ZA"/>
          </a:p>
        </p:txBody>
      </p:sp>
    </p:spTree>
    <p:extLst>
      <p:ext uri="{BB962C8B-B14F-4D97-AF65-F5344CB8AC3E}">
        <p14:creationId xmlns:p14="http://schemas.microsoft.com/office/powerpoint/2010/main" val="1936761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pPr marL="63500" lvl="3" algn="just"/>
            <a:r>
              <a:rPr lang="en-GB" sz="2400" dirty="0">
                <a:latin typeface="Arial" pitchFamily="34" charset="0"/>
                <a:cs typeface="Arial" pitchFamily="34" charset="0"/>
              </a:rPr>
              <a:t>Bidders are required to be registered on the CSD managed by National Treasury. The National Department of Health shall verify the bidder’s tax compliance status through the CSD.</a:t>
            </a:r>
          </a:p>
          <a:p>
            <a:pPr marL="63500" lvl="3" algn="just"/>
            <a:r>
              <a:rPr lang="en-GB" sz="2400" dirty="0">
                <a:latin typeface="Arial" pitchFamily="34" charset="0"/>
                <a:cs typeface="Arial" pitchFamily="34" charset="0"/>
              </a:rPr>
              <a:t>Bidders are required to submit a Tax Clearance pin, issued by the South African Revenue Services (SARS). </a:t>
            </a:r>
            <a:endParaRPr lang="en-ZA" dirty="0"/>
          </a:p>
        </p:txBody>
      </p:sp>
      <p:sp>
        <p:nvSpPr>
          <p:cNvPr id="4" name="Date Placeholder 3"/>
          <p:cNvSpPr>
            <a:spLocks noGrp="1"/>
          </p:cNvSpPr>
          <p:nvPr>
            <p:ph type="dt" idx="1"/>
          </p:nvPr>
        </p:nvSpPr>
        <p:spPr/>
        <p:txBody>
          <a:bodyPr/>
          <a:lstStyle/>
          <a:p>
            <a:fld id="{1148FD48-8C4E-442A-8645-95A3AC203F2C}" type="datetime1">
              <a:rPr lang="en-US" smtClean="0"/>
              <a:t>10/23/2026</a:t>
            </a:fld>
            <a:endParaRPr lang="en-ZA" dirty="0"/>
          </a:p>
        </p:txBody>
      </p:sp>
      <p:sp>
        <p:nvSpPr>
          <p:cNvPr id="5" name="Footer Placeholder 4"/>
          <p:cNvSpPr>
            <a:spLocks noGrp="1"/>
          </p:cNvSpPr>
          <p:nvPr>
            <p:ph type="ftr" sz="quarter" idx="4"/>
          </p:nvPr>
        </p:nvSpPr>
        <p:spPr/>
        <p:txBody>
          <a:bodyPr/>
          <a:lstStyle/>
          <a:p>
            <a:endParaRPr lang="en-ZA" dirty="0"/>
          </a:p>
        </p:txBody>
      </p:sp>
      <p:sp>
        <p:nvSpPr>
          <p:cNvPr id="6" name="Slide Number Placeholder 5"/>
          <p:cNvSpPr>
            <a:spLocks noGrp="1"/>
          </p:cNvSpPr>
          <p:nvPr>
            <p:ph type="sldNum" sz="quarter" idx="5"/>
          </p:nvPr>
        </p:nvSpPr>
        <p:spPr/>
        <p:txBody>
          <a:bodyPr/>
          <a:lstStyle/>
          <a:p>
            <a:fld id="{BD4EA3F3-7F60-4372-AD96-0BFBCD79137E}" type="slidenum">
              <a:rPr lang="en-ZA" smtClean="0"/>
              <a:pPr/>
              <a:t>10</a:t>
            </a:fld>
            <a:endParaRPr lang="en-ZA" dirty="0"/>
          </a:p>
        </p:txBody>
      </p:sp>
    </p:spTree>
    <p:extLst>
      <p:ext uri="{BB962C8B-B14F-4D97-AF65-F5344CB8AC3E}">
        <p14:creationId xmlns:p14="http://schemas.microsoft.com/office/powerpoint/2010/main" val="1796309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63500" lvl="3" algn="just"/>
            <a:r>
              <a:rPr lang="en-GB" sz="2400" dirty="0">
                <a:latin typeface="Arial" pitchFamily="34" charset="0"/>
                <a:cs typeface="Arial" pitchFamily="34" charset="0"/>
              </a:rPr>
              <a:t>Bidders are required to be registered on the CSD managed by National Treasury. The National Department of Health shall verify the bidder’s tax compliance status through the CSD.</a:t>
            </a:r>
          </a:p>
          <a:p>
            <a:pPr marL="63500" lvl="3" algn="just"/>
            <a:r>
              <a:rPr lang="en-GB" sz="2400" dirty="0">
                <a:latin typeface="Arial" pitchFamily="34" charset="0"/>
                <a:cs typeface="Arial" pitchFamily="34" charset="0"/>
              </a:rPr>
              <a:t>Bidders are required to submit a Tax Clearance pin, issued by the South African Revenue Services (SARS). </a:t>
            </a:r>
            <a:endParaRPr lang="en-ZA" dirty="0"/>
          </a:p>
        </p:txBody>
      </p:sp>
      <p:sp>
        <p:nvSpPr>
          <p:cNvPr id="4" name="Date Placeholder 3"/>
          <p:cNvSpPr>
            <a:spLocks noGrp="1"/>
          </p:cNvSpPr>
          <p:nvPr>
            <p:ph type="dt" idx="1"/>
          </p:nvPr>
        </p:nvSpPr>
        <p:spPr/>
        <p:txBody>
          <a:bodyPr/>
          <a:lstStyle/>
          <a:p>
            <a:fld id="{1148FD48-8C4E-442A-8645-95A3AC203F2C}" type="datetime1">
              <a:rPr lang="en-US" smtClean="0"/>
              <a:t>10/23/2026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11</a:t>
            </a:fld>
            <a:endParaRPr lang="en-ZA"/>
          </a:p>
        </p:txBody>
      </p:sp>
    </p:spTree>
    <p:extLst>
      <p:ext uri="{BB962C8B-B14F-4D97-AF65-F5344CB8AC3E}">
        <p14:creationId xmlns:p14="http://schemas.microsoft.com/office/powerpoint/2010/main" val="17963098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35A53-5841-5357-A734-7CFE1002C2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F1CAEE-0D94-602C-6313-77A70927E2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6A77D9-3105-FFDA-B108-0658AADDE7E3}"/>
              </a:ext>
            </a:extLst>
          </p:cNvPr>
          <p:cNvSpPr>
            <a:spLocks noGrp="1"/>
          </p:cNvSpPr>
          <p:nvPr>
            <p:ph type="body" idx="1"/>
          </p:nvPr>
        </p:nvSpPr>
        <p:spPr/>
        <p:txBody>
          <a:bodyPr>
            <a:normAutofit/>
          </a:bodyPr>
          <a:lstStyle/>
          <a:p>
            <a:pPr marL="63500" lvl="3" algn="just"/>
            <a:r>
              <a:rPr lang="en-GB" sz="2400" dirty="0">
                <a:latin typeface="Arial" pitchFamily="34" charset="0"/>
                <a:cs typeface="Arial" pitchFamily="34" charset="0"/>
              </a:rPr>
              <a:t>Bidders are required to be registered on the CSD managed by National Treasury. The National Department of Health shall verify the bidder’s tax compliance status through the CSD.</a:t>
            </a:r>
          </a:p>
          <a:p>
            <a:pPr marL="63500" lvl="3" algn="just"/>
            <a:r>
              <a:rPr lang="en-GB" sz="2400" dirty="0">
                <a:latin typeface="Arial" pitchFamily="34" charset="0"/>
                <a:cs typeface="Arial" pitchFamily="34" charset="0"/>
              </a:rPr>
              <a:t>Bidders are required to submit a Tax Clearance pin, issued by the South African Revenue Services (SARS). </a:t>
            </a:r>
            <a:endParaRPr lang="en-ZA" dirty="0"/>
          </a:p>
        </p:txBody>
      </p:sp>
      <p:sp>
        <p:nvSpPr>
          <p:cNvPr id="4" name="Date Placeholder 3">
            <a:extLst>
              <a:ext uri="{FF2B5EF4-FFF2-40B4-BE49-F238E27FC236}">
                <a16:creationId xmlns:a16="http://schemas.microsoft.com/office/drawing/2014/main" id="{1443FEB2-35B1-76A7-886A-E40CA70D7894}"/>
              </a:ext>
            </a:extLst>
          </p:cNvPr>
          <p:cNvSpPr>
            <a:spLocks noGrp="1"/>
          </p:cNvSpPr>
          <p:nvPr>
            <p:ph type="dt" idx="1"/>
          </p:nvPr>
        </p:nvSpPr>
        <p:spPr/>
        <p:txBody>
          <a:bodyPr/>
          <a:lstStyle/>
          <a:p>
            <a:fld id="{1148FD48-8C4E-442A-8645-95A3AC203F2C}" type="datetime1">
              <a:rPr lang="en-US" smtClean="0"/>
              <a:t>10/23/2026</a:t>
            </a:fld>
            <a:endParaRPr lang="en-ZA"/>
          </a:p>
        </p:txBody>
      </p:sp>
      <p:sp>
        <p:nvSpPr>
          <p:cNvPr id="5" name="Footer Placeholder 4">
            <a:extLst>
              <a:ext uri="{FF2B5EF4-FFF2-40B4-BE49-F238E27FC236}">
                <a16:creationId xmlns:a16="http://schemas.microsoft.com/office/drawing/2014/main" id="{9E0362CC-2DDA-D542-E71D-3A13304CD906}"/>
              </a:ext>
            </a:extLst>
          </p:cNvPr>
          <p:cNvSpPr>
            <a:spLocks noGrp="1"/>
          </p:cNvSpPr>
          <p:nvPr>
            <p:ph type="ftr" sz="quarter" idx="4"/>
          </p:nvPr>
        </p:nvSpPr>
        <p:spPr/>
        <p:txBody>
          <a:bodyPr/>
          <a:lstStyle/>
          <a:p>
            <a:endParaRPr lang="en-ZA"/>
          </a:p>
        </p:txBody>
      </p:sp>
      <p:sp>
        <p:nvSpPr>
          <p:cNvPr id="6" name="Slide Number Placeholder 5">
            <a:extLst>
              <a:ext uri="{FF2B5EF4-FFF2-40B4-BE49-F238E27FC236}">
                <a16:creationId xmlns:a16="http://schemas.microsoft.com/office/drawing/2014/main" id="{A18B78C5-3D01-6A69-EB69-F72BA45D7F20}"/>
              </a:ext>
            </a:extLst>
          </p:cNvPr>
          <p:cNvSpPr>
            <a:spLocks noGrp="1"/>
          </p:cNvSpPr>
          <p:nvPr>
            <p:ph type="sldNum" sz="quarter" idx="5"/>
          </p:nvPr>
        </p:nvSpPr>
        <p:spPr/>
        <p:txBody>
          <a:bodyPr/>
          <a:lstStyle/>
          <a:p>
            <a:fld id="{BD4EA3F3-7F60-4372-AD96-0BFBCD79137E}" type="slidenum">
              <a:rPr lang="en-ZA" smtClean="0"/>
              <a:pPr/>
              <a:t>12</a:t>
            </a:fld>
            <a:endParaRPr lang="en-ZA"/>
          </a:p>
        </p:txBody>
      </p:sp>
    </p:spTree>
    <p:extLst>
      <p:ext uri="{BB962C8B-B14F-4D97-AF65-F5344CB8AC3E}">
        <p14:creationId xmlns:p14="http://schemas.microsoft.com/office/powerpoint/2010/main" val="1502048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
          </p:nvPr>
        </p:nvSpPr>
        <p:spPr/>
        <p:txBody>
          <a:bodyPr/>
          <a:lstStyle/>
          <a:p>
            <a:fld id="{AA7FBBCD-4EE9-45A6-8EC5-5AB6176E41D0}" type="datetime1">
              <a:rPr lang="en-US" smtClean="0"/>
              <a:t>10/23/2026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17</a:t>
            </a:fld>
            <a:endParaRPr lang="en-ZA"/>
          </a:p>
        </p:txBody>
      </p:sp>
    </p:spTree>
    <p:extLst>
      <p:ext uri="{BB962C8B-B14F-4D97-AF65-F5344CB8AC3E}">
        <p14:creationId xmlns:p14="http://schemas.microsoft.com/office/powerpoint/2010/main" val="179079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
          </p:nvPr>
        </p:nvSpPr>
        <p:spPr/>
        <p:txBody>
          <a:bodyPr/>
          <a:lstStyle/>
          <a:p>
            <a:fld id="{D5B60AA3-F72E-4548-86CB-B383ACA2DF0F}" type="datetime1">
              <a:rPr lang="en-US" smtClean="0"/>
              <a:t>10/23/2026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20</a:t>
            </a:fld>
            <a:endParaRPr lang="en-ZA"/>
          </a:p>
        </p:txBody>
      </p:sp>
    </p:spTree>
    <p:extLst>
      <p:ext uri="{BB962C8B-B14F-4D97-AF65-F5344CB8AC3E}">
        <p14:creationId xmlns:p14="http://schemas.microsoft.com/office/powerpoint/2010/main" val="2871028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344E4-9C11-74D9-9EB0-A95E5BA06E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E3D983-30BB-7F3C-1283-00262931F5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883548-A1AC-C2B5-6202-CDDD6F57730E}"/>
              </a:ext>
            </a:extLst>
          </p:cNvPr>
          <p:cNvSpPr>
            <a:spLocks noGrp="1"/>
          </p:cNvSpPr>
          <p:nvPr>
            <p:ph type="body" idx="1"/>
          </p:nvPr>
        </p:nvSpPr>
        <p:spPr/>
        <p:txBody>
          <a:bodyPr/>
          <a:lstStyle/>
          <a:p>
            <a:r>
              <a:rPr lang="en-ZA" dirty="0"/>
              <a:t>Compliance to all specifications and regulations – all other bids prices measured against lowest and calculated accordingly, to obtain a score out of 90</a:t>
            </a:r>
          </a:p>
        </p:txBody>
      </p:sp>
      <p:sp>
        <p:nvSpPr>
          <p:cNvPr id="4" name="Date Placeholder 3">
            <a:extLst>
              <a:ext uri="{FF2B5EF4-FFF2-40B4-BE49-F238E27FC236}">
                <a16:creationId xmlns:a16="http://schemas.microsoft.com/office/drawing/2014/main" id="{149D8E59-ECCD-7AE2-E62F-0D2C3684755C}"/>
              </a:ext>
            </a:extLst>
          </p:cNvPr>
          <p:cNvSpPr>
            <a:spLocks noGrp="1"/>
          </p:cNvSpPr>
          <p:nvPr>
            <p:ph type="dt" idx="1"/>
          </p:nvPr>
        </p:nvSpPr>
        <p:spPr/>
        <p:txBody>
          <a:bodyPr/>
          <a:lstStyle/>
          <a:p>
            <a:fld id="{2B331C96-53A7-4181-AC24-C907F9B4BEF5}" type="datetime1">
              <a:rPr lang="en-US" smtClean="0"/>
              <a:t>10/23/2026</a:t>
            </a:fld>
            <a:endParaRPr lang="en-ZA" dirty="0"/>
          </a:p>
        </p:txBody>
      </p:sp>
      <p:sp>
        <p:nvSpPr>
          <p:cNvPr id="5" name="Footer Placeholder 4">
            <a:extLst>
              <a:ext uri="{FF2B5EF4-FFF2-40B4-BE49-F238E27FC236}">
                <a16:creationId xmlns:a16="http://schemas.microsoft.com/office/drawing/2014/main" id="{43D76B0B-78D6-89AB-8A2A-08644CA2C4C6}"/>
              </a:ext>
            </a:extLst>
          </p:cNvPr>
          <p:cNvSpPr>
            <a:spLocks noGrp="1"/>
          </p:cNvSpPr>
          <p:nvPr>
            <p:ph type="ftr" sz="quarter" idx="4"/>
          </p:nvPr>
        </p:nvSpPr>
        <p:spPr/>
        <p:txBody>
          <a:bodyPr/>
          <a:lstStyle/>
          <a:p>
            <a:endParaRPr lang="en-ZA" dirty="0"/>
          </a:p>
        </p:txBody>
      </p:sp>
      <p:sp>
        <p:nvSpPr>
          <p:cNvPr id="6" name="Slide Number Placeholder 5">
            <a:extLst>
              <a:ext uri="{FF2B5EF4-FFF2-40B4-BE49-F238E27FC236}">
                <a16:creationId xmlns:a16="http://schemas.microsoft.com/office/drawing/2014/main" id="{82248B9A-6018-B252-4A2F-9B3E126CB6AF}"/>
              </a:ext>
            </a:extLst>
          </p:cNvPr>
          <p:cNvSpPr>
            <a:spLocks noGrp="1"/>
          </p:cNvSpPr>
          <p:nvPr>
            <p:ph type="sldNum" sz="quarter" idx="5"/>
          </p:nvPr>
        </p:nvSpPr>
        <p:spPr/>
        <p:txBody>
          <a:bodyPr/>
          <a:lstStyle/>
          <a:p>
            <a:fld id="{BD4EA3F3-7F60-4372-AD96-0BFBCD79137E}" type="slidenum">
              <a:rPr lang="en-ZA" smtClean="0"/>
              <a:pPr/>
              <a:t>35</a:t>
            </a:fld>
            <a:endParaRPr lang="en-ZA" dirty="0"/>
          </a:p>
        </p:txBody>
      </p:sp>
    </p:spTree>
    <p:extLst>
      <p:ext uri="{BB962C8B-B14F-4D97-AF65-F5344CB8AC3E}">
        <p14:creationId xmlns:p14="http://schemas.microsoft.com/office/powerpoint/2010/main" val="1726658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pPr marL="450850" lvl="2" indent="-450850"/>
            <a:endParaRPr lang="en-ZA" sz="2000" dirty="0">
              <a:latin typeface="Arial" pitchFamily="34" charset="0"/>
              <a:cs typeface="Arial" pitchFamily="34" charset="0"/>
            </a:endParaRPr>
          </a:p>
          <a:p>
            <a:endParaRPr lang="en-ZA" dirty="0"/>
          </a:p>
        </p:txBody>
      </p:sp>
      <p:sp>
        <p:nvSpPr>
          <p:cNvPr id="4" name="Date Placeholder 3"/>
          <p:cNvSpPr>
            <a:spLocks noGrp="1"/>
          </p:cNvSpPr>
          <p:nvPr>
            <p:ph type="dt" idx="1"/>
          </p:nvPr>
        </p:nvSpPr>
        <p:spPr/>
        <p:txBody>
          <a:bodyPr/>
          <a:lstStyle/>
          <a:p>
            <a:fld id="{F66E407E-BE12-43F9-8C9A-626DCEF25001}" type="datetime1">
              <a:rPr lang="en-US" smtClean="0"/>
              <a:t>10/23/2026</a:t>
            </a:fld>
            <a:endParaRPr lang="en-ZA" dirty="0"/>
          </a:p>
        </p:txBody>
      </p:sp>
      <p:sp>
        <p:nvSpPr>
          <p:cNvPr id="5" name="Footer Placeholder 4"/>
          <p:cNvSpPr>
            <a:spLocks noGrp="1"/>
          </p:cNvSpPr>
          <p:nvPr>
            <p:ph type="ftr" sz="quarter" idx="4"/>
          </p:nvPr>
        </p:nvSpPr>
        <p:spPr/>
        <p:txBody>
          <a:bodyPr/>
          <a:lstStyle/>
          <a:p>
            <a:endParaRPr lang="en-ZA" dirty="0"/>
          </a:p>
        </p:txBody>
      </p:sp>
      <p:sp>
        <p:nvSpPr>
          <p:cNvPr id="6" name="Slide Number Placeholder 5"/>
          <p:cNvSpPr>
            <a:spLocks noGrp="1"/>
          </p:cNvSpPr>
          <p:nvPr>
            <p:ph type="sldNum" sz="quarter" idx="5"/>
          </p:nvPr>
        </p:nvSpPr>
        <p:spPr/>
        <p:txBody>
          <a:bodyPr/>
          <a:lstStyle/>
          <a:p>
            <a:fld id="{BD4EA3F3-7F60-4372-AD96-0BFBCD79137E}" type="slidenum">
              <a:rPr lang="en-ZA" smtClean="0"/>
              <a:pPr/>
              <a:t>47</a:t>
            </a:fld>
            <a:endParaRPr lang="en-ZA" dirty="0"/>
          </a:p>
        </p:txBody>
      </p:sp>
    </p:spTree>
    <p:extLst>
      <p:ext uri="{BB962C8B-B14F-4D97-AF65-F5344CB8AC3E}">
        <p14:creationId xmlns:p14="http://schemas.microsoft.com/office/powerpoint/2010/main" val="520398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pPr marL="450850" lvl="2" indent="-450850"/>
            <a:endParaRPr lang="en-ZA" sz="2000" dirty="0">
              <a:latin typeface="Arial" pitchFamily="34" charset="0"/>
              <a:cs typeface="Arial" pitchFamily="34" charset="0"/>
            </a:endParaRPr>
          </a:p>
          <a:p>
            <a:endParaRPr lang="en-ZA" dirty="0"/>
          </a:p>
        </p:txBody>
      </p:sp>
      <p:sp>
        <p:nvSpPr>
          <p:cNvPr id="4" name="Date Placeholder 3"/>
          <p:cNvSpPr>
            <a:spLocks noGrp="1"/>
          </p:cNvSpPr>
          <p:nvPr>
            <p:ph type="dt" idx="1"/>
          </p:nvPr>
        </p:nvSpPr>
        <p:spPr/>
        <p:txBody>
          <a:bodyPr/>
          <a:lstStyle/>
          <a:p>
            <a:fld id="{F66E407E-BE12-43F9-8C9A-626DCEF25001}" type="datetime1">
              <a:rPr lang="en-US" smtClean="0"/>
              <a:t>10/23/2026</a:t>
            </a:fld>
            <a:endParaRPr lang="en-ZA" dirty="0"/>
          </a:p>
        </p:txBody>
      </p:sp>
      <p:sp>
        <p:nvSpPr>
          <p:cNvPr id="5" name="Footer Placeholder 4"/>
          <p:cNvSpPr>
            <a:spLocks noGrp="1"/>
          </p:cNvSpPr>
          <p:nvPr>
            <p:ph type="ftr" sz="quarter" idx="4"/>
          </p:nvPr>
        </p:nvSpPr>
        <p:spPr/>
        <p:txBody>
          <a:bodyPr/>
          <a:lstStyle/>
          <a:p>
            <a:endParaRPr lang="en-ZA" dirty="0"/>
          </a:p>
        </p:txBody>
      </p:sp>
      <p:sp>
        <p:nvSpPr>
          <p:cNvPr id="6" name="Slide Number Placeholder 5"/>
          <p:cNvSpPr>
            <a:spLocks noGrp="1"/>
          </p:cNvSpPr>
          <p:nvPr>
            <p:ph type="sldNum" sz="quarter" idx="5"/>
          </p:nvPr>
        </p:nvSpPr>
        <p:spPr/>
        <p:txBody>
          <a:bodyPr/>
          <a:lstStyle/>
          <a:p>
            <a:fld id="{BD4EA3F3-7F60-4372-AD96-0BFBCD79137E}" type="slidenum">
              <a:rPr lang="en-ZA" smtClean="0"/>
              <a:pPr/>
              <a:t>50</a:t>
            </a:fld>
            <a:endParaRPr lang="en-ZA" dirty="0"/>
          </a:p>
        </p:txBody>
      </p:sp>
    </p:spTree>
    <p:extLst>
      <p:ext uri="{BB962C8B-B14F-4D97-AF65-F5344CB8AC3E}">
        <p14:creationId xmlns:p14="http://schemas.microsoft.com/office/powerpoint/2010/main" val="2821620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02708692-611D-4C68-841F-B37B72C29063}" type="datetime1">
              <a:rPr lang="en-US" smtClean="0"/>
              <a:pPr/>
              <a:t>10/23/2026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4EA3F3-7F60-4372-AD96-0BFBCD79137E}" type="slidenum">
              <a:rPr lang="en-ZA" smtClean="0"/>
              <a:pPr/>
              <a:t>63</a:t>
            </a:fld>
            <a:endParaRPr lang="en-ZA"/>
          </a:p>
        </p:txBody>
      </p:sp>
    </p:spTree>
    <p:extLst>
      <p:ext uri="{BB962C8B-B14F-4D97-AF65-F5344CB8AC3E}">
        <p14:creationId xmlns:p14="http://schemas.microsoft.com/office/powerpoint/2010/main" val="9013305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11430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1"/>
          <p:cNvPicPr>
            <a:picLocks noChangeAspect="1" noChangeArrowheads="1"/>
          </p:cNvPicPr>
          <p:nvPr userDrawn="1"/>
        </p:nvPicPr>
        <p:blipFill>
          <a:blip r:embed="rId2" cstate="print"/>
          <a:srcRect r="26000"/>
          <a:stretch>
            <a:fillRect/>
          </a:stretch>
        </p:blipFill>
        <p:spPr bwMode="auto">
          <a:xfrm>
            <a:off x="228600" y="1219200"/>
            <a:ext cx="1524000" cy="1372973"/>
          </a:xfrm>
          <a:prstGeom prst="rect">
            <a:avLst/>
          </a:prstGeom>
          <a:noFill/>
          <a:ln w="9525">
            <a:noFill/>
            <a:miter lim="800000"/>
            <a:headEnd/>
            <a:tailEnd/>
          </a:ln>
          <a:effectLst/>
        </p:spPr>
      </p:pic>
      <p:pic>
        <p:nvPicPr>
          <p:cNvPr id="9" name="Picture 7"/>
          <p:cNvPicPr>
            <a:picLocks noChangeAspect="1" noChangeArrowheads="1"/>
          </p:cNvPicPr>
          <p:nvPr userDrawn="1"/>
        </p:nvPicPr>
        <p:blipFill>
          <a:blip r:embed="rId3" cstate="print"/>
          <a:srcRect l="5799" r="18813"/>
          <a:stretch>
            <a:fillRect/>
          </a:stretch>
        </p:blipFill>
        <p:spPr bwMode="auto">
          <a:xfrm flipH="1">
            <a:off x="228600" y="2743200"/>
            <a:ext cx="1524000" cy="1333891"/>
          </a:xfrm>
          <a:prstGeom prst="rect">
            <a:avLst/>
          </a:prstGeom>
          <a:noFill/>
          <a:ln w="9525">
            <a:noFill/>
            <a:miter lim="800000"/>
            <a:headEnd/>
            <a:tailEnd/>
          </a:ln>
          <a:effectLst/>
        </p:spPr>
      </p:pic>
      <p:pic>
        <p:nvPicPr>
          <p:cNvPr id="10" name="Picture 9"/>
          <p:cNvPicPr>
            <a:picLocks noChangeAspect="1" noChangeArrowheads="1"/>
          </p:cNvPicPr>
          <p:nvPr userDrawn="1"/>
        </p:nvPicPr>
        <p:blipFill>
          <a:blip r:embed="rId4" cstate="print"/>
          <a:srcRect l="11563" r="32932" b="27168"/>
          <a:stretch>
            <a:fillRect/>
          </a:stretch>
        </p:blipFill>
        <p:spPr bwMode="auto">
          <a:xfrm>
            <a:off x="228600" y="4267200"/>
            <a:ext cx="1567543" cy="1371600"/>
          </a:xfrm>
          <a:prstGeom prst="rect">
            <a:avLst/>
          </a:prstGeom>
          <a:noFill/>
          <a:ln w="9525">
            <a:noFill/>
            <a:miter lim="800000"/>
            <a:headEnd/>
            <a:tailEnd/>
          </a:ln>
          <a:effectLst/>
        </p:spPr>
      </p:pic>
      <p:cxnSp>
        <p:nvCxnSpPr>
          <p:cNvPr id="12" name="Straight Connector 11"/>
          <p:cNvCxnSpPr/>
          <p:nvPr userDrawn="1"/>
        </p:nvCxnSpPr>
        <p:spPr>
          <a:xfrm>
            <a:off x="2514600" y="2667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2514600" y="4191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pic>
        <p:nvPicPr>
          <p:cNvPr id="16" name="Picture 15" descr="NDOH Logo.jpg"/>
          <p:cNvPicPr>
            <a:picLocks noChangeAspect="1"/>
          </p:cNvPicPr>
          <p:nvPr userDrawn="1"/>
        </p:nvPicPr>
        <p:blipFill>
          <a:blip r:embed="rId5" cstate="print"/>
          <a:stretch>
            <a:fillRect/>
          </a:stretch>
        </p:blipFill>
        <p:spPr>
          <a:xfrm>
            <a:off x="152400" y="5867400"/>
            <a:ext cx="2286000" cy="824484"/>
          </a:xfrm>
          <a:prstGeom prst="rect">
            <a:avLst/>
          </a:prstGeom>
        </p:spPr>
      </p:pic>
      <p:cxnSp>
        <p:nvCxnSpPr>
          <p:cNvPr id="17" name="Straight Connector 16"/>
          <p:cNvCxnSpPr/>
          <p:nvPr userDrawn="1"/>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Phila.jpg"/>
          <p:cNvPicPr>
            <a:picLocks noChangeAspect="1"/>
          </p:cNvPicPr>
          <p:nvPr userDrawn="1"/>
        </p:nvPicPr>
        <p:blipFill>
          <a:blip r:embed="rId6" cstate="print"/>
          <a:stretch>
            <a:fillRect/>
          </a:stretch>
        </p:blipFill>
        <p:spPr>
          <a:xfrm>
            <a:off x="6786578" y="5929354"/>
            <a:ext cx="1071570" cy="910387"/>
          </a:xfrm>
          <a:prstGeom prst="rect">
            <a:avLst/>
          </a:prstGeom>
        </p:spPr>
      </p:pic>
      <p:pic>
        <p:nvPicPr>
          <p:cNvPr id="13" name="Picture 12" descr="Logo - NDP - Full colour.jpg"/>
          <p:cNvPicPr>
            <a:picLocks noChangeAspect="1"/>
          </p:cNvPicPr>
          <p:nvPr userDrawn="1"/>
        </p:nvPicPr>
        <p:blipFill>
          <a:blip r:embed="rId7" cstate="print"/>
          <a:stretch>
            <a:fillRect/>
          </a:stretch>
        </p:blipFill>
        <p:spPr>
          <a:xfrm>
            <a:off x="8001024" y="5870484"/>
            <a:ext cx="1058978" cy="105897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7" name="Straight Connector 6"/>
          <p:cNvCxnSpPr/>
          <p:nvPr userDrawn="1"/>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Phila.jpg"/>
          <p:cNvPicPr>
            <a:picLocks noChangeAspect="1"/>
          </p:cNvPicPr>
          <p:nvPr userDrawn="1"/>
        </p:nvPicPr>
        <p:blipFill>
          <a:blip r:embed="rId2" cstate="print"/>
          <a:stretch>
            <a:fillRect/>
          </a:stretch>
        </p:blipFill>
        <p:spPr>
          <a:xfrm>
            <a:off x="5584724" y="5929354"/>
            <a:ext cx="1071570" cy="910387"/>
          </a:xfrm>
          <a:prstGeom prst="rect">
            <a:avLst/>
          </a:prstGeom>
        </p:spPr>
      </p:pic>
      <p:pic>
        <p:nvPicPr>
          <p:cNvPr id="4" name="Picture 3" descr="Logo - NDP - Full colour.jpg"/>
          <p:cNvPicPr>
            <a:picLocks noChangeAspect="1"/>
          </p:cNvPicPr>
          <p:nvPr userDrawn="1"/>
        </p:nvPicPr>
        <p:blipFill>
          <a:blip r:embed="rId3" cstate="print"/>
          <a:stretch>
            <a:fillRect/>
          </a:stretch>
        </p:blipFill>
        <p:spPr>
          <a:xfrm>
            <a:off x="6799170" y="5870484"/>
            <a:ext cx="1058978" cy="105897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9DE21-5DAA-4204-B423-28510684095B}" type="slidenum">
              <a:rPr lang="en-ZA" smtClean="0"/>
              <a:pPr/>
              <a:t>‹#›</a:t>
            </a:fld>
            <a:endParaRPr lang="en-ZA" dirty="0"/>
          </a:p>
        </p:txBody>
      </p:sp>
    </p:spTree>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144000" cy="10668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NDOH Logo.jpg"/>
          <p:cNvPicPr>
            <a:picLocks noChangeAspect="1"/>
          </p:cNvPicPr>
          <p:nvPr userDrawn="1"/>
        </p:nvPicPr>
        <p:blipFill>
          <a:blip r:embed="rId3" cstate="print"/>
          <a:stretch>
            <a:fillRect/>
          </a:stretch>
        </p:blipFill>
        <p:spPr>
          <a:xfrm>
            <a:off x="152400" y="5867400"/>
            <a:ext cx="2286000" cy="824484"/>
          </a:xfrm>
          <a:prstGeom prst="rect">
            <a:avLst/>
          </a:prstGeom>
        </p:spPr>
      </p:pic>
      <p:pic>
        <p:nvPicPr>
          <p:cNvPr id="9" name="Picture 11"/>
          <p:cNvPicPr>
            <a:picLocks noChangeAspect="1" noChangeArrowheads="1"/>
          </p:cNvPicPr>
          <p:nvPr userDrawn="1"/>
        </p:nvPicPr>
        <p:blipFill>
          <a:blip r:embed="rId4" cstate="print"/>
          <a:srcRect r="26000"/>
          <a:stretch>
            <a:fillRect/>
          </a:stretch>
        </p:blipFill>
        <p:spPr bwMode="auto">
          <a:xfrm>
            <a:off x="7341870" y="1"/>
            <a:ext cx="1184147" cy="1066799"/>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53"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treasury.gov.z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www.resbank.co.za/"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tel:0800701701" TargetMode="External"/><Relationship Id="rId7"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hyperlink" Target="http://www.southafrica.info/services/government/hotline-anticorruption.htm" TargetMode="External"/></Relationships>
</file>

<file path=ppt/slides/_rels/slide64.xml.rels><?xml version="1.0" encoding="UTF-8" standalone="yes"?>
<Relationships xmlns="http://schemas.openxmlformats.org/package/2006/relationships"><Relationship Id="rId2" Type="http://schemas.microsoft.com/office/2018/10/relationships/comments" Target="../comments/modernComment_142_AA16B7D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35696" y="1147529"/>
            <a:ext cx="6984775" cy="1569660"/>
          </a:xfrm>
          <a:prstGeom prst="rect">
            <a:avLst/>
          </a:prstGeom>
          <a:noFill/>
        </p:spPr>
        <p:txBody>
          <a:bodyPr wrap="square" rtlCol="0">
            <a:spAutoFit/>
          </a:bodyPr>
          <a:lstStyle/>
          <a:p>
            <a:pPr algn="ctr"/>
            <a:r>
              <a:rPr lang="en-US" sz="2400" dirty="0">
                <a:latin typeface="Arial" pitchFamily="34" charset="0"/>
                <a:cs typeface="Arial" pitchFamily="34" charset="0"/>
              </a:rPr>
              <a:t>ONLINE BRIEFING SESSION</a:t>
            </a:r>
          </a:p>
          <a:p>
            <a:pPr algn="ctr"/>
            <a:r>
              <a:rPr lang="en-US" sz="2400" dirty="0">
                <a:latin typeface="Arial" pitchFamily="34" charset="0"/>
                <a:cs typeface="Arial" pitchFamily="34" charset="0"/>
              </a:rPr>
              <a:t>HP08-2026SSP/01</a:t>
            </a:r>
          </a:p>
          <a:p>
            <a:pPr algn="ctr"/>
            <a:endParaRPr lang="en-US" sz="2400" dirty="0">
              <a:latin typeface="Arial" pitchFamily="34" charset="0"/>
              <a:cs typeface="Arial" pitchFamily="34" charset="0"/>
            </a:endParaRPr>
          </a:p>
          <a:p>
            <a:pPr algn="ctr"/>
            <a:r>
              <a:rPr lang="en-US" sz="2400" dirty="0">
                <a:latin typeface="Arial" pitchFamily="34" charset="0"/>
                <a:cs typeface="Arial" pitchFamily="34" charset="0"/>
              </a:rPr>
              <a:t>Supply and Delivery of Semi-Solid Dosage Forms</a:t>
            </a:r>
          </a:p>
        </p:txBody>
      </p:sp>
      <p:sp>
        <p:nvSpPr>
          <p:cNvPr id="7" name="Rectangle 2"/>
          <p:cNvSpPr txBox="1">
            <a:spLocks noChangeArrowheads="1"/>
          </p:cNvSpPr>
          <p:nvPr/>
        </p:nvSpPr>
        <p:spPr>
          <a:xfrm>
            <a:off x="205717" y="243006"/>
            <a:ext cx="8928992" cy="838200"/>
          </a:xfrm>
          <a:prstGeom prst="rect">
            <a:avLst/>
          </a:prstGeom>
        </p:spPr>
        <p:txBody>
          <a:bodyPr tIns="45720" rIns="91440" bIns="45720" anchor="b">
            <a:no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sz="2000" b="1" dirty="0">
              <a:solidFill>
                <a:schemeClr val="bg1"/>
              </a:solidFill>
              <a:latin typeface="Arial" panose="020B0604020202020204" pitchFamily="34" charset="0"/>
              <a:cs typeface="Arial" panose="020B0604020202020204" pitchFamily="34" charset="0"/>
            </a:endParaRPr>
          </a:p>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sz="2000" b="1" dirty="0">
              <a:solidFill>
                <a:schemeClr val="bg1"/>
              </a:solidFill>
              <a:latin typeface="Arial" panose="020B0604020202020204" pitchFamily="34" charset="0"/>
              <a:cs typeface="Arial" panose="020B0604020202020204" pitchFamily="34" charset="0"/>
            </a:endParaRPr>
          </a:p>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sz="2000" b="1" dirty="0">
              <a:solidFill>
                <a:schemeClr val="bg1"/>
              </a:solidFill>
              <a:latin typeface="Arial" panose="020B0604020202020204" pitchFamily="34" charset="0"/>
              <a:cs typeface="Arial" panose="020B0604020202020204" pitchFamily="34" charset="0"/>
            </a:endParaRPr>
          </a:p>
          <a:p>
            <a:endParaRPr kumimoji="0" lang="en-GB" sz="2800" b="1" i="0" u="none" strike="noStrike" kern="1200" cap="none" spc="0" normalizeH="0" baseline="0" noProof="0" dirty="0">
              <a:ln>
                <a:noFill/>
              </a:ln>
              <a:solidFill>
                <a:schemeClr val="bg1"/>
              </a:solidFill>
              <a:effectLst/>
              <a:uLnTx/>
              <a:uFillTx/>
              <a:latin typeface="Arial" pitchFamily="34" charset="0"/>
              <a:ea typeface="+mj-ea"/>
              <a:cs typeface="Arial" pitchFamily="34" charset="0"/>
            </a:endParaRPr>
          </a:p>
        </p:txBody>
      </p:sp>
      <p:sp>
        <p:nvSpPr>
          <p:cNvPr id="8" name="Title 7"/>
          <p:cNvSpPr>
            <a:spLocks noGrp="1"/>
          </p:cNvSpPr>
          <p:nvPr>
            <p:ph type="title" idx="4294967295"/>
          </p:nvPr>
        </p:nvSpPr>
        <p:spPr>
          <a:xfrm>
            <a:off x="4427984" y="6093296"/>
            <a:ext cx="4211960" cy="504056"/>
          </a:xfrm>
          <a:prstGeom prst="rect">
            <a:avLst/>
          </a:prstGeom>
        </p:spPr>
        <p:txBody>
          <a:bodyPr/>
          <a:lstStyle/>
          <a:p>
            <a:pPr algn="r"/>
            <a:fld id="{CBC46984-3EBE-41C3-89AC-B4134D0B3EC1}" type="slidenum">
              <a:rPr lang="en-ZA" sz="1200" smtClean="0">
                <a:latin typeface="Arial" pitchFamily="34" charset="0"/>
                <a:cs typeface="Arial" pitchFamily="34" charset="0"/>
              </a:rPr>
              <a:pPr algn="r"/>
              <a:t>1</a:t>
            </a:fld>
            <a:r>
              <a:rPr lang="en-ZA" sz="1200" dirty="0">
                <a:latin typeface="Arial" pitchFamily="34" charset="0"/>
                <a:cs typeface="Arial" pitchFamily="34" charset="0"/>
              </a:rPr>
              <a:t> </a:t>
            </a:r>
          </a:p>
        </p:txBody>
      </p:sp>
      <p:sp>
        <p:nvSpPr>
          <p:cNvPr id="9" name="TextBox 8"/>
          <p:cNvSpPr txBox="1"/>
          <p:nvPr/>
        </p:nvSpPr>
        <p:spPr>
          <a:xfrm>
            <a:off x="2485361" y="3129832"/>
            <a:ext cx="5791200" cy="461665"/>
          </a:xfrm>
          <a:prstGeom prst="rect">
            <a:avLst/>
          </a:prstGeom>
          <a:noFill/>
        </p:spPr>
        <p:txBody>
          <a:bodyPr wrap="square" rtlCol="0">
            <a:spAutoFit/>
          </a:bodyPr>
          <a:lstStyle/>
          <a:p>
            <a:r>
              <a:rPr lang="en-US" sz="2400" dirty="0">
                <a:latin typeface="Arial" pitchFamily="34" charset="0"/>
                <a:cs typeface="Arial" pitchFamily="34" charset="0"/>
              </a:rPr>
              <a:t>Contracting, Governance and Policy Unit</a:t>
            </a:r>
          </a:p>
        </p:txBody>
      </p:sp>
      <p:sp>
        <p:nvSpPr>
          <p:cNvPr id="10" name="TextBox 9"/>
          <p:cNvSpPr txBox="1"/>
          <p:nvPr/>
        </p:nvSpPr>
        <p:spPr>
          <a:xfrm>
            <a:off x="2500298" y="4814840"/>
            <a:ext cx="5791200" cy="830997"/>
          </a:xfrm>
          <a:prstGeom prst="rect">
            <a:avLst/>
          </a:prstGeom>
          <a:noFill/>
        </p:spPr>
        <p:txBody>
          <a:bodyPr wrap="square" rtlCol="0">
            <a:spAutoFit/>
          </a:bodyPr>
          <a:lstStyle/>
          <a:p>
            <a:pPr algn="ctr"/>
            <a:r>
              <a:rPr lang="en-US" sz="2400" dirty="0">
                <a:latin typeface="Arial" pitchFamily="34" charset="0"/>
                <a:cs typeface="Arial" pitchFamily="34" charset="0"/>
              </a:rPr>
              <a:t>(online, non-compulsory)</a:t>
            </a:r>
          </a:p>
          <a:p>
            <a:pPr algn="ctr"/>
            <a:r>
              <a:rPr lang="en-US" sz="2400" dirty="0">
                <a:latin typeface="Arial" pitchFamily="34" charset="0"/>
                <a:cs typeface="Arial" pitchFamily="34" charset="0"/>
              </a:rPr>
              <a:t>23 October 2026 10h00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357" y="1083716"/>
            <a:ext cx="8947720" cy="3508653"/>
          </a:xfrm>
          <a:prstGeom prst="rect">
            <a:avLst/>
          </a:prstGeom>
          <a:noFill/>
        </p:spPr>
        <p:txBody>
          <a:bodyPr wrap="square" rtlCol="0">
            <a:spAutoFit/>
          </a:bodyPr>
          <a:lstStyle/>
          <a:p>
            <a:r>
              <a:rPr lang="en-US" b="1" dirty="0">
                <a:solidFill>
                  <a:schemeClr val="accent2">
                    <a:lumMod val="75000"/>
                  </a:schemeClr>
                </a:solidFill>
                <a:latin typeface="Arial" pitchFamily="34" charset="0"/>
                <a:cs typeface="Arial" pitchFamily="34" charset="0"/>
              </a:rPr>
              <a:t>Closing date: 16 November 2026 at 11H00</a:t>
            </a:r>
          </a:p>
          <a:p>
            <a:endParaRPr lang="en-US" dirty="0">
              <a:latin typeface="Arial" pitchFamily="34" charset="0"/>
              <a:cs typeface="Arial" pitchFamily="34" charset="0"/>
            </a:endParaRPr>
          </a:p>
          <a:p>
            <a:r>
              <a:rPr lang="en-US" dirty="0">
                <a:latin typeface="Arial" pitchFamily="34" charset="0"/>
                <a:cs typeface="Arial" pitchFamily="34" charset="0"/>
              </a:rPr>
              <a:t>Contract Period:</a:t>
            </a:r>
          </a:p>
          <a:p>
            <a:r>
              <a:rPr lang="en-US" dirty="0">
                <a:latin typeface="Arial" pitchFamily="34" charset="0"/>
                <a:cs typeface="Arial" pitchFamily="34" charset="0"/>
              </a:rPr>
              <a:t>HP08-2026SSP/01: period ending 31 August 2029</a:t>
            </a: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r>
              <a:rPr lang="en-US" dirty="0">
                <a:latin typeface="Arial" pitchFamily="34" charset="0"/>
                <a:cs typeface="Arial" pitchFamily="34" charset="0"/>
              </a:rPr>
              <a:t>HP tenders' advertisement platforms</a:t>
            </a:r>
          </a:p>
          <a:p>
            <a:endParaRPr lang="en-US" sz="2400" b="1" dirty="0">
              <a:latin typeface="Arial" pitchFamily="34" charset="0"/>
              <a:cs typeface="Arial" pitchFamily="34" charset="0"/>
            </a:endParaRPr>
          </a:p>
        </p:txBody>
      </p:sp>
      <p:sp>
        <p:nvSpPr>
          <p:cNvPr id="4" name="Slide Number Placeholder 19"/>
          <p:cNvSpPr txBox="1">
            <a:spLocks/>
          </p:cNvSpPr>
          <p:nvPr/>
        </p:nvSpPr>
        <p:spPr>
          <a:xfrm>
            <a:off x="6553200" y="6356350"/>
            <a:ext cx="21336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7" name="Rectangle 6"/>
          <p:cNvSpPr/>
          <p:nvPr/>
        </p:nvSpPr>
        <p:spPr>
          <a:xfrm>
            <a:off x="3000364" y="5786454"/>
            <a:ext cx="1571636" cy="10715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Title 7"/>
          <p:cNvSpPr>
            <a:spLocks noGrp="1"/>
          </p:cNvSpPr>
          <p:nvPr>
            <p:ph type="title" idx="4294967295"/>
          </p:nvPr>
        </p:nvSpPr>
        <p:spPr>
          <a:xfrm>
            <a:off x="914400" y="5715000"/>
            <a:ext cx="7834064" cy="1143000"/>
          </a:xfrm>
          <a:prstGeom prst="rect">
            <a:avLst/>
          </a:prstGeom>
        </p:spPr>
        <p:txBody>
          <a:bodyPr/>
          <a:lstStyle/>
          <a:p>
            <a:pPr algn="r"/>
            <a:fld id="{034BC01B-5C8B-4466-B861-7223A51BC0CB}" type="slidenum">
              <a:rPr lang="en-ZA" sz="1200" smtClean="0">
                <a:latin typeface="Arial" pitchFamily="34" charset="0"/>
                <a:cs typeface="Arial" pitchFamily="34" charset="0"/>
              </a:rPr>
              <a:pPr algn="r"/>
              <a:t>2</a:t>
            </a:fld>
            <a:r>
              <a:rPr lang="en-ZA" dirty="0"/>
              <a:t> </a:t>
            </a:r>
          </a:p>
        </p:txBody>
      </p:sp>
      <p:sp>
        <p:nvSpPr>
          <p:cNvPr id="9" name="Rectangle 2"/>
          <p:cNvSpPr txBox="1">
            <a:spLocks noChangeArrowheads="1"/>
          </p:cNvSpPr>
          <p:nvPr/>
        </p:nvSpPr>
        <p:spPr>
          <a:xfrm>
            <a:off x="2991" y="-1"/>
            <a:ext cx="5562600" cy="828447"/>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Contract dates</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3" name="Rectangle 2">
            <a:extLst>
              <a:ext uri="{FF2B5EF4-FFF2-40B4-BE49-F238E27FC236}">
                <a16:creationId xmlns:a16="http://schemas.microsoft.com/office/drawing/2014/main" id="{EE11D136-351D-4CAC-B651-A3F56C5BA0FB}"/>
              </a:ext>
            </a:extLst>
          </p:cNvPr>
          <p:cNvSpPr/>
          <p:nvPr/>
        </p:nvSpPr>
        <p:spPr>
          <a:xfrm>
            <a:off x="133923" y="4487751"/>
            <a:ext cx="4176464" cy="1277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defRPr/>
            </a:pPr>
            <a:r>
              <a:rPr lang="en-ZA" dirty="0">
                <a:latin typeface="Arial" pitchFamily="34" charset="0"/>
                <a:cs typeface="Arial" pitchFamily="34" charset="0"/>
              </a:rPr>
              <a:t>Available on </a:t>
            </a:r>
            <a:r>
              <a:rPr lang="en-ZA" dirty="0" err="1">
                <a:latin typeface="Arial" pitchFamily="34" charset="0"/>
                <a:cs typeface="Arial" pitchFamily="34" charset="0"/>
              </a:rPr>
              <a:t>NDoH</a:t>
            </a:r>
            <a:r>
              <a:rPr lang="en-ZA" dirty="0">
                <a:latin typeface="Arial" pitchFamily="34" charset="0"/>
                <a:cs typeface="Arial" pitchFamily="34" charset="0"/>
              </a:rPr>
              <a:t> website </a:t>
            </a:r>
          </a:p>
          <a:p>
            <a:pPr marL="0" lvl="1">
              <a:defRPr/>
            </a:pPr>
            <a:r>
              <a:rPr lang="en-ZA" dirty="0">
                <a:latin typeface="Arial" pitchFamily="34" charset="0"/>
                <a:cs typeface="Arial" pitchFamily="34" charset="0"/>
              </a:rPr>
              <a:t>     www.health.gov.za </a:t>
            </a:r>
          </a:p>
          <a:p>
            <a:pPr lvl="1" indent="-457200">
              <a:buFont typeface="Arial" panose="020B0604020202020204" pitchFamily="34" charset="0"/>
              <a:buChar char="•"/>
              <a:defRPr/>
            </a:pPr>
            <a:r>
              <a:rPr lang="en-ZA" dirty="0">
                <a:latin typeface="Arial" pitchFamily="34" charset="0"/>
                <a:cs typeface="Arial" pitchFamily="34" charset="0"/>
              </a:rPr>
              <a:t>|Tenders| </a:t>
            </a:r>
            <a:r>
              <a:rPr lang="en-ZA" i="1" dirty="0">
                <a:latin typeface="Arial" pitchFamily="34" charset="0"/>
                <a:cs typeface="Arial" pitchFamily="34" charset="0"/>
              </a:rPr>
              <a:t>View Pharmaceutical Tenders</a:t>
            </a:r>
          </a:p>
        </p:txBody>
      </p:sp>
      <p:sp>
        <p:nvSpPr>
          <p:cNvPr id="5" name="Rectangle 4">
            <a:extLst>
              <a:ext uri="{FF2B5EF4-FFF2-40B4-BE49-F238E27FC236}">
                <a16:creationId xmlns:a16="http://schemas.microsoft.com/office/drawing/2014/main" id="{448ACA52-C43A-4B2E-881A-ECBD087A168F}"/>
              </a:ext>
            </a:extLst>
          </p:cNvPr>
          <p:cNvSpPr/>
          <p:nvPr/>
        </p:nvSpPr>
        <p:spPr>
          <a:xfrm>
            <a:off x="4831432" y="4492136"/>
            <a:ext cx="3713064" cy="1277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defRPr/>
            </a:pPr>
            <a:r>
              <a:rPr lang="en-ZA" dirty="0">
                <a:latin typeface="Arial" pitchFamily="34" charset="0"/>
                <a:cs typeface="Arial" pitchFamily="34" charset="0"/>
              </a:rPr>
              <a:t>Available on National Treasury Website</a:t>
            </a:r>
          </a:p>
          <a:p>
            <a:pPr marL="0" lvl="1">
              <a:defRPr/>
            </a:pPr>
            <a:r>
              <a:rPr lang="en-ZA" dirty="0">
                <a:solidFill>
                  <a:schemeClr val="bg1">
                    <a:lumMod val="95000"/>
                  </a:schemeClr>
                </a:solidFill>
                <a:latin typeface="Arial" pitchFamily="34" charset="0"/>
                <a:cs typeface="Arial" pitchFamily="34" charset="0"/>
                <a:hlinkClick r:id="rId3">
                  <a:extLst>
                    <a:ext uri="{A12FA001-AC4F-418D-AE19-62706E023703}">
                      <ahyp:hlinkClr xmlns:ahyp="http://schemas.microsoft.com/office/drawing/2018/hyperlinkcolor" val="tx"/>
                    </a:ext>
                  </a:extLst>
                </a:hlinkClick>
              </a:rPr>
              <a:t>www.treasury.gov.za</a:t>
            </a:r>
            <a:endParaRPr lang="en-ZA" dirty="0">
              <a:solidFill>
                <a:schemeClr val="bg1">
                  <a:lumMod val="95000"/>
                </a:schemeClr>
              </a:solidFill>
              <a:latin typeface="Arial" pitchFamily="34" charset="0"/>
              <a:cs typeface="Arial" pitchFamily="34" charset="0"/>
            </a:endParaRPr>
          </a:p>
          <a:p>
            <a:pPr marL="342900" lvl="1" indent="-342900">
              <a:buFont typeface="Arial" panose="020B0604020202020204" pitchFamily="34" charset="0"/>
              <a:buChar char="•"/>
              <a:defRPr/>
            </a:pPr>
            <a:r>
              <a:rPr lang="en-ZA" dirty="0">
                <a:latin typeface="Arial" pitchFamily="34" charset="0"/>
                <a:cs typeface="Arial" pitchFamily="34" charset="0"/>
              </a:rPr>
              <a:t>e-tenders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0"/>
            <a:ext cx="5562600" cy="827956"/>
          </a:xfrm>
          <a:prstGeom prst="rect">
            <a:avLst/>
          </a:prstGeom>
        </p:spPr>
        <p:txBody>
          <a:bodyPr tIns="45720" rIns="91440" bIns="45720" anchor="b">
            <a:norm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ZA" sz="2400" dirty="0">
                <a:solidFill>
                  <a:schemeClr val="bg1"/>
                </a:solidFill>
                <a:latin typeface="Arial" pitchFamily="34" charset="0"/>
                <a:cs typeface="Arial" pitchFamily="34" charset="0"/>
              </a:rPr>
              <a:t>Tender Documents</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3" name="TextBox 2"/>
          <p:cNvSpPr txBox="1"/>
          <p:nvPr/>
        </p:nvSpPr>
        <p:spPr>
          <a:xfrm>
            <a:off x="10090" y="1141509"/>
            <a:ext cx="9144000" cy="456535"/>
          </a:xfrm>
          <a:prstGeom prst="rect">
            <a:avLst/>
          </a:prstGeom>
          <a:noFill/>
        </p:spPr>
        <p:txBody>
          <a:bodyPr wrap="square" rtlCol="0">
            <a:spAutoFit/>
          </a:bodyPr>
          <a:lstStyle/>
          <a:p>
            <a:pPr marL="0" lvl="1">
              <a:lnSpc>
                <a:spcPct val="150000"/>
              </a:lnSpc>
              <a:defRPr/>
            </a:pPr>
            <a:r>
              <a:rPr lang="en-ZA" b="1" dirty="0">
                <a:latin typeface="Arial" panose="020B0604020202020204" pitchFamily="34" charset="0"/>
                <a:cs typeface="Arial" pitchFamily="34" charset="0"/>
              </a:rPr>
              <a:t>Seven documents </a:t>
            </a:r>
            <a:r>
              <a:rPr lang="en-ZA" dirty="0">
                <a:latin typeface="Arial" panose="020B0604020202020204" pitchFamily="34" charset="0"/>
                <a:cs typeface="Arial" pitchFamily="34" charset="0"/>
              </a:rPr>
              <a:t>must be downloaded per tender and saved: </a:t>
            </a:r>
          </a:p>
        </p:txBody>
      </p:sp>
      <p:sp>
        <p:nvSpPr>
          <p:cNvPr id="10" name="TextBox 9">
            <a:extLst>
              <a:ext uri="{FF2B5EF4-FFF2-40B4-BE49-F238E27FC236}">
                <a16:creationId xmlns:a16="http://schemas.microsoft.com/office/drawing/2014/main" id="{8D3035C0-1C32-824D-5F14-69CB4DB33AB1}"/>
              </a:ext>
            </a:extLst>
          </p:cNvPr>
          <p:cNvSpPr txBox="1"/>
          <p:nvPr/>
        </p:nvSpPr>
        <p:spPr>
          <a:xfrm>
            <a:off x="143508" y="1911597"/>
            <a:ext cx="8856984" cy="3034805"/>
          </a:xfrm>
          <a:prstGeom prst="rect">
            <a:avLst/>
          </a:prstGeom>
          <a:solidFill>
            <a:srgbClr val="CCECFF"/>
          </a:solidFill>
        </p:spPr>
        <p:txBody>
          <a:bodyPr wrap="square">
            <a:spAutoFit/>
          </a:bodyPr>
          <a:lstStyle/>
          <a:p>
            <a:pPr marL="342900" lvl="0" indent="-342900">
              <a:lnSpc>
                <a:spcPct val="115000"/>
              </a:lnSpc>
              <a:buFont typeface="+mj-lt"/>
              <a:buAutoNum type="arabicPeriod"/>
            </a:pPr>
            <a:r>
              <a:rPr lang="en-ZA" sz="1800" kern="100" dirty="0">
                <a:effectLst/>
                <a:latin typeface="Arial" panose="020B0604020202020204" pitchFamily="34" charset="0"/>
                <a:ea typeface="Aptos" panose="020B0004020202020204" pitchFamily="34" charset="0"/>
                <a:cs typeface="Arial" panose="020B0604020202020204" pitchFamily="34" charset="0"/>
              </a:rPr>
              <a:t>Bid pack </a:t>
            </a:r>
          </a:p>
          <a:p>
            <a:pPr marL="342900" lvl="0" indent="-342900">
              <a:lnSpc>
                <a:spcPct val="115000"/>
              </a:lnSpc>
              <a:buFont typeface="+mj-lt"/>
              <a:buAutoNum type="arabicPeriod"/>
            </a:pPr>
            <a:r>
              <a:rPr lang="en-ZA" sz="1800" kern="100" dirty="0">
                <a:effectLst/>
                <a:latin typeface="Arial" panose="020B0604020202020204" pitchFamily="34" charset="0"/>
                <a:ea typeface="Aptos" panose="020B0004020202020204" pitchFamily="34" charset="0"/>
                <a:cs typeface="Arial" panose="020B0604020202020204" pitchFamily="34" charset="0"/>
              </a:rPr>
              <a:t>Bid Response Document (Excel) – Price submission</a:t>
            </a:r>
          </a:p>
          <a:p>
            <a:pPr marL="342900" lvl="0" indent="-342900">
              <a:lnSpc>
                <a:spcPct val="115000"/>
              </a:lnSpc>
              <a:buFont typeface="+mj-lt"/>
              <a:buAutoNum type="arabicPeriod"/>
            </a:pPr>
            <a:r>
              <a:rPr lang="en-ZA" sz="1800" kern="100" dirty="0">
                <a:effectLst/>
                <a:latin typeface="Arial" panose="020B0604020202020204" pitchFamily="34" charset="0"/>
                <a:ea typeface="Aptos" panose="020B0004020202020204" pitchFamily="34" charset="0"/>
                <a:cs typeface="Arial" panose="020B0604020202020204" pitchFamily="34" charset="0"/>
              </a:rPr>
              <a:t>Annexure A – Checklist (Excel)</a:t>
            </a:r>
          </a:p>
          <a:p>
            <a:pPr marL="342900" lvl="0" indent="-342900">
              <a:lnSpc>
                <a:spcPct val="115000"/>
              </a:lnSpc>
              <a:buFont typeface="+mj-lt"/>
              <a:buAutoNum type="arabicPeriod"/>
            </a:pPr>
            <a:r>
              <a:rPr lang="en-ZA" sz="1800" kern="100" dirty="0">
                <a:effectLst/>
                <a:latin typeface="Arial" panose="020B0604020202020204" pitchFamily="34" charset="0"/>
                <a:ea typeface="Aptos" panose="020B0004020202020204" pitchFamily="34" charset="0"/>
                <a:cs typeface="Arial" panose="020B0604020202020204" pitchFamily="34" charset="0"/>
              </a:rPr>
              <a:t>Annexure B – Invoice requirements</a:t>
            </a:r>
          </a:p>
          <a:p>
            <a:pPr marL="342900" lvl="0" indent="-342900">
              <a:lnSpc>
                <a:spcPct val="115000"/>
              </a:lnSpc>
              <a:buFont typeface="+mj-lt"/>
              <a:buAutoNum type="arabicPeriod"/>
            </a:pPr>
            <a:r>
              <a:rPr lang="en-ZA" sz="1800" kern="100" dirty="0">
                <a:effectLst/>
                <a:latin typeface="Arial" panose="020B0604020202020204" pitchFamily="34" charset="0"/>
                <a:ea typeface="Aptos" panose="020B0004020202020204" pitchFamily="34" charset="0"/>
                <a:cs typeface="Arial" panose="020B0604020202020204" pitchFamily="34" charset="0"/>
              </a:rPr>
              <a:t>PBD4.1 – Bidders’ Contact Details (Excel)</a:t>
            </a:r>
          </a:p>
          <a:p>
            <a:pPr marL="342900" lvl="0" indent="-342900">
              <a:lnSpc>
                <a:spcPct val="115000"/>
              </a:lnSpc>
              <a:buFont typeface="+mj-lt"/>
              <a:buAutoNum type="arabicPeriod"/>
            </a:pPr>
            <a:r>
              <a:rPr lang="en-ZA" sz="1800" kern="100" dirty="0">
                <a:effectLst/>
                <a:latin typeface="Arial" panose="020B0604020202020204" pitchFamily="34" charset="0"/>
                <a:ea typeface="Aptos" panose="020B0004020202020204" pitchFamily="34" charset="0"/>
                <a:cs typeface="Arial" panose="020B0604020202020204" pitchFamily="34" charset="0"/>
              </a:rPr>
              <a:t>PBD9.1 </a:t>
            </a:r>
            <a:r>
              <a:rPr lang="en-ZA" kern="100" dirty="0">
                <a:latin typeface="Arial" panose="020B0604020202020204" pitchFamily="34" charset="0"/>
                <a:ea typeface="Aptos" panose="020B0004020202020204" pitchFamily="34" charset="0"/>
                <a:cs typeface="Arial" panose="020B0604020202020204" pitchFamily="34" charset="0"/>
              </a:rPr>
              <a:t>– </a:t>
            </a:r>
            <a:r>
              <a:rPr lang="en-ZA" sz="1800" kern="100" dirty="0">
                <a:effectLst/>
                <a:latin typeface="Arial" panose="020B0604020202020204" pitchFamily="34" charset="0"/>
                <a:ea typeface="Aptos" panose="020B0004020202020204" pitchFamily="34" charset="0"/>
                <a:cs typeface="Arial" panose="020B0604020202020204" pitchFamily="34" charset="0"/>
              </a:rPr>
              <a:t>Directors Categorisation Profile Single Bid Entity (Excel)</a:t>
            </a:r>
          </a:p>
          <a:p>
            <a:pPr marL="342900" lvl="0" indent="-342900">
              <a:lnSpc>
                <a:spcPct val="115000"/>
              </a:lnSpc>
              <a:spcAft>
                <a:spcPts val="800"/>
              </a:spcAft>
              <a:buFont typeface="+mj-lt"/>
              <a:buAutoNum type="arabicPeriod"/>
            </a:pPr>
            <a:r>
              <a:rPr lang="en-ZA" sz="1800" kern="100" dirty="0">
                <a:effectLst/>
                <a:latin typeface="Arial" panose="020B0604020202020204" pitchFamily="34" charset="0"/>
                <a:ea typeface="Aptos" panose="020B0004020202020204" pitchFamily="34" charset="0"/>
                <a:cs typeface="Arial" panose="020B0604020202020204" pitchFamily="34" charset="0"/>
              </a:rPr>
              <a:t>PBD9.2 </a:t>
            </a:r>
            <a:r>
              <a:rPr lang="en-ZA" kern="100" dirty="0">
                <a:latin typeface="Arial" panose="020B0604020202020204" pitchFamily="34" charset="0"/>
                <a:ea typeface="Aptos" panose="020B0004020202020204" pitchFamily="34" charset="0"/>
                <a:cs typeface="Arial" panose="020B0604020202020204" pitchFamily="34" charset="0"/>
              </a:rPr>
              <a:t>– </a:t>
            </a:r>
            <a:r>
              <a:rPr lang="en-GB" sz="1800" kern="100" dirty="0">
                <a:effectLst/>
                <a:latin typeface="Arial" panose="020B0604020202020204" pitchFamily="34" charset="0"/>
                <a:ea typeface="Aptos" panose="020B0004020202020204" pitchFamily="34" charset="0"/>
                <a:cs typeface="Arial" panose="020B0604020202020204" pitchFamily="34" charset="0"/>
              </a:rPr>
              <a:t>Directors Categorisation Profile JV</a:t>
            </a:r>
            <a:r>
              <a:rPr lang="en-GB" kern="100" dirty="0">
                <a:latin typeface="Arial" panose="020B0604020202020204" pitchFamily="34" charset="0"/>
                <a:ea typeface="Aptos" panose="020B0004020202020204" pitchFamily="34" charset="0"/>
                <a:cs typeface="Arial" panose="020B0604020202020204" pitchFamily="34" charset="0"/>
              </a:rPr>
              <a:t> </a:t>
            </a:r>
            <a:r>
              <a:rPr lang="en-GB" sz="1800" kern="100" dirty="0">
                <a:effectLst/>
                <a:latin typeface="Arial" panose="020B0604020202020204" pitchFamily="34" charset="0"/>
                <a:ea typeface="Aptos" panose="020B0004020202020204" pitchFamily="34" charset="0"/>
                <a:cs typeface="Arial" panose="020B0604020202020204" pitchFamily="34" charset="0"/>
              </a:rPr>
              <a:t>Consortium</a:t>
            </a:r>
            <a:r>
              <a:rPr lang="en-GB" kern="100" dirty="0">
                <a:latin typeface="Arial" panose="020B0604020202020204" pitchFamily="34" charset="0"/>
                <a:ea typeface="Aptos" panose="020B0004020202020204" pitchFamily="34" charset="0"/>
                <a:cs typeface="Arial" panose="020B0604020202020204" pitchFamily="34" charset="0"/>
              </a:rPr>
              <a:t> </a:t>
            </a:r>
            <a:r>
              <a:rPr lang="en-GB" sz="1800" kern="100" dirty="0">
                <a:effectLst/>
                <a:latin typeface="Arial" panose="020B0604020202020204" pitchFamily="34" charset="0"/>
                <a:ea typeface="Aptos" panose="020B0004020202020204" pitchFamily="34" charset="0"/>
                <a:cs typeface="Arial" panose="020B0604020202020204" pitchFamily="34" charset="0"/>
              </a:rPr>
              <a:t>Partnership (Excel)</a:t>
            </a:r>
          </a:p>
          <a:p>
            <a:pPr lvl="0">
              <a:lnSpc>
                <a:spcPct val="115000"/>
              </a:lnSpc>
              <a:spcAft>
                <a:spcPts val="800"/>
              </a:spcAft>
            </a:pPr>
            <a:r>
              <a:rPr lang="en-US" sz="1800" kern="100" dirty="0">
                <a:effectLst/>
                <a:latin typeface="Arial" panose="020B0604020202020204" pitchFamily="34" charset="0"/>
                <a:ea typeface="Aptos" panose="020B0004020202020204" pitchFamily="34" charset="0"/>
                <a:cs typeface="Arial" panose="020B0604020202020204" pitchFamily="34" charset="0"/>
              </a:rPr>
              <a:t>The above documents form part of the tender package and must be completed together with all supporting documents required in the SRCC</a:t>
            </a:r>
          </a:p>
        </p:txBody>
      </p:sp>
    </p:spTree>
    <p:extLst>
      <p:ext uri="{BB962C8B-B14F-4D97-AF65-F5344CB8AC3E}">
        <p14:creationId xmlns:p14="http://schemas.microsoft.com/office/powerpoint/2010/main" val="2522182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2CD7C-B6CD-96E8-7F2A-A1AE4569B81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A545E3B-05BD-B45F-2D49-11D1315FE3F2}"/>
              </a:ext>
            </a:extLst>
          </p:cNvPr>
          <p:cNvSpPr txBox="1">
            <a:spLocks noChangeArrowheads="1"/>
          </p:cNvSpPr>
          <p:nvPr/>
        </p:nvSpPr>
        <p:spPr>
          <a:xfrm>
            <a:off x="0" y="0"/>
            <a:ext cx="5562600" cy="827956"/>
          </a:xfrm>
          <a:prstGeom prst="rect">
            <a:avLst/>
          </a:prstGeom>
        </p:spPr>
        <p:txBody>
          <a:bodyPr tIns="45720" rIns="91440" bIns="45720" anchor="b">
            <a:norm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ZA" sz="2400" dirty="0">
                <a:solidFill>
                  <a:schemeClr val="bg1"/>
                </a:solidFill>
                <a:latin typeface="Arial" pitchFamily="34" charset="0"/>
                <a:cs typeface="Arial" pitchFamily="34" charset="0"/>
              </a:rPr>
              <a:t>Presentation of Tender Documents</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6" name="TextBox 5">
            <a:extLst>
              <a:ext uri="{FF2B5EF4-FFF2-40B4-BE49-F238E27FC236}">
                <a16:creationId xmlns:a16="http://schemas.microsoft.com/office/drawing/2014/main" id="{2F32F696-37E5-DA7D-4672-411E45F8847A}"/>
              </a:ext>
            </a:extLst>
          </p:cNvPr>
          <p:cNvSpPr txBox="1"/>
          <p:nvPr/>
        </p:nvSpPr>
        <p:spPr>
          <a:xfrm>
            <a:off x="107504" y="1196752"/>
            <a:ext cx="8783731" cy="4334520"/>
          </a:xfrm>
          <a:prstGeom prst="rect">
            <a:avLst/>
          </a:prstGeom>
          <a:noFill/>
        </p:spPr>
        <p:txBody>
          <a:bodyPr wrap="square">
            <a:spAutoFit/>
          </a:bodyPr>
          <a:lstStyle/>
          <a:p>
            <a:r>
              <a:rPr lang="en-ZA" b="1" dirty="0">
                <a:latin typeface="Arial" panose="020B0604020202020204" pitchFamily="34" charset="0"/>
                <a:cs typeface="Arial" panose="020B0604020202020204" pitchFamily="34" charset="0"/>
              </a:rPr>
              <a:t>Bid submitted in a sealed package / envelope </a:t>
            </a:r>
            <a:r>
              <a:rPr lang="en-ZA" dirty="0">
                <a:latin typeface="Arial" panose="020B0604020202020204" pitchFamily="34" charset="0"/>
                <a:cs typeface="Arial" panose="020B0604020202020204" pitchFamily="34" charset="0"/>
              </a:rPr>
              <a:t>- clearly indicating: </a:t>
            </a:r>
            <a:endParaRPr lang="en-ZA" sz="1100" dirty="0">
              <a:latin typeface="Arial" pitchFamily="34" charset="0"/>
              <a:cs typeface="Arial" pitchFamily="34" charset="0"/>
            </a:endParaRPr>
          </a:p>
          <a:p>
            <a:pPr marL="285750" indent="-285750">
              <a:buFont typeface="Arial" panose="020B0604020202020204" pitchFamily="34" charset="0"/>
              <a:buChar char="•"/>
            </a:pPr>
            <a:r>
              <a:rPr lang="en-ZA" dirty="0">
                <a:latin typeface="Arial" panose="020B0604020202020204" pitchFamily="34" charset="0"/>
                <a:cs typeface="Arial" panose="020B0604020202020204" pitchFamily="34" charset="0"/>
              </a:rPr>
              <a:t>full name and address of the bidder, </a:t>
            </a:r>
          </a:p>
          <a:p>
            <a:pPr marL="285750" indent="-285750">
              <a:buFont typeface="Arial" panose="020B0604020202020204" pitchFamily="34" charset="0"/>
              <a:buChar char="•"/>
            </a:pPr>
            <a:r>
              <a:rPr lang="en-ZA" dirty="0">
                <a:latin typeface="Arial" panose="020B0604020202020204" pitchFamily="34" charset="0"/>
                <a:cs typeface="Arial" panose="020B0604020202020204" pitchFamily="34" charset="0"/>
              </a:rPr>
              <a:t>return address </a:t>
            </a:r>
          </a:p>
          <a:p>
            <a:pPr marL="285750" indent="-285750">
              <a:buFont typeface="Arial" panose="020B0604020202020204" pitchFamily="34" charset="0"/>
              <a:buChar char="•"/>
            </a:pPr>
            <a:r>
              <a:rPr lang="en-ZA" dirty="0">
                <a:latin typeface="Arial" panose="020B0604020202020204" pitchFamily="34" charset="0"/>
                <a:cs typeface="Arial" panose="020B0604020202020204" pitchFamily="34" charset="0"/>
              </a:rPr>
              <a:t>the bid number </a:t>
            </a:r>
          </a:p>
          <a:p>
            <a:pPr marL="285750" indent="-285750">
              <a:buFont typeface="Arial" panose="020B0604020202020204" pitchFamily="34" charset="0"/>
              <a:buChar char="•"/>
            </a:pPr>
            <a:r>
              <a:rPr lang="en-ZA" dirty="0">
                <a:latin typeface="Arial" panose="020B0604020202020204" pitchFamily="34" charset="0"/>
                <a:cs typeface="Arial" panose="020B0604020202020204" pitchFamily="34" charset="0"/>
              </a:rPr>
              <a:t>closing date</a:t>
            </a:r>
          </a:p>
          <a:p>
            <a:pPr>
              <a:lnSpc>
                <a:spcPct val="150000"/>
              </a:lnSpc>
            </a:pPr>
            <a:r>
              <a:rPr lang="en-ZA" b="1" dirty="0">
                <a:latin typeface="Arial" panose="020B0604020202020204" pitchFamily="34" charset="0"/>
                <a:cs typeface="Arial" panose="020B0604020202020204" pitchFamily="34" charset="0"/>
              </a:rPr>
              <a:t>The single envelope / package consisting of 3 Sets</a:t>
            </a:r>
          </a:p>
          <a:p>
            <a:pPr>
              <a:lnSpc>
                <a:spcPct val="150000"/>
              </a:lnSpc>
            </a:pPr>
            <a:r>
              <a:rPr lang="en-ZA" b="1" dirty="0">
                <a:latin typeface="Arial" panose="020B0604020202020204" pitchFamily="34" charset="0"/>
                <a:cs typeface="Arial" panose="020B0604020202020204" pitchFamily="34" charset="0"/>
              </a:rPr>
              <a:t>Set 1:</a:t>
            </a:r>
            <a:r>
              <a:rPr lang="en-ZA" dirty="0">
                <a:latin typeface="Arial" panose="020B0604020202020204" pitchFamily="34" charset="0"/>
                <a:cs typeface="Arial" panose="020B0604020202020204" pitchFamily="34" charset="0"/>
              </a:rPr>
              <a:t> Signed hard-copy legally binding bid.</a:t>
            </a:r>
          </a:p>
          <a:p>
            <a:pPr marL="742950" lvl="1" indent="-285750">
              <a:lnSpc>
                <a:spcPct val="150000"/>
              </a:lnSpc>
              <a:buFont typeface="Arial" panose="020B0604020202020204" pitchFamily="34" charset="0"/>
              <a:buChar char="•"/>
            </a:pPr>
            <a:r>
              <a:rPr lang="en-GB" dirty="0">
                <a:latin typeface="Arial" pitchFamily="34" charset="0"/>
                <a:cs typeface="Arial" pitchFamily="34" charset="0"/>
              </a:rPr>
              <a:t>All hard-copy documents must be signed</a:t>
            </a:r>
          </a:p>
          <a:p>
            <a:pPr marL="742950" lvl="1" indent="-285750">
              <a:lnSpc>
                <a:spcPct val="150000"/>
              </a:lnSpc>
              <a:buFont typeface="Arial" panose="020B0604020202020204" pitchFamily="34" charset="0"/>
              <a:buChar char="•"/>
            </a:pPr>
            <a:r>
              <a:rPr lang="en-GB" dirty="0">
                <a:latin typeface="Arial" pitchFamily="34" charset="0"/>
                <a:cs typeface="Arial" pitchFamily="34" charset="0"/>
              </a:rPr>
              <a:t>Sequence in bid file as per checklist (Annexure A)</a:t>
            </a:r>
          </a:p>
          <a:p>
            <a:pPr marL="742950" lvl="1" indent="-285750">
              <a:lnSpc>
                <a:spcPct val="150000"/>
              </a:lnSpc>
              <a:buFont typeface="Arial" panose="020B0604020202020204" pitchFamily="34" charset="0"/>
              <a:buChar char="•"/>
            </a:pPr>
            <a:r>
              <a:rPr lang="en-GB" dirty="0">
                <a:latin typeface="Arial" pitchFamily="34" charset="0"/>
                <a:cs typeface="Arial" pitchFamily="34" charset="0"/>
              </a:rPr>
              <a:t>Separated by section tabs.</a:t>
            </a:r>
          </a:p>
          <a:p>
            <a:pPr>
              <a:lnSpc>
                <a:spcPct val="150000"/>
              </a:lnSpc>
            </a:pPr>
            <a:r>
              <a:rPr lang="en-ZA" b="1" dirty="0">
                <a:latin typeface="Arial" panose="020B0604020202020204" pitchFamily="34" charset="0"/>
                <a:cs typeface="Arial" panose="020B0604020202020204" pitchFamily="34" charset="0"/>
              </a:rPr>
              <a:t>Set 2:</a:t>
            </a:r>
            <a:r>
              <a:rPr lang="en-ZA" dirty="0">
                <a:latin typeface="Arial" panose="020B0604020202020204" pitchFamily="34" charset="0"/>
                <a:cs typeface="Arial" panose="020B0604020202020204" pitchFamily="34" charset="0"/>
              </a:rPr>
              <a:t> PDF scan of the complete signed Set 1 (on USB)</a:t>
            </a:r>
          </a:p>
          <a:p>
            <a:pPr>
              <a:lnSpc>
                <a:spcPct val="150000"/>
              </a:lnSpc>
            </a:pPr>
            <a:r>
              <a:rPr lang="en-ZA" b="1" dirty="0">
                <a:latin typeface="Arial" panose="020B0604020202020204" pitchFamily="34" charset="0"/>
                <a:cs typeface="Arial" panose="020B0604020202020204" pitchFamily="34" charset="0"/>
              </a:rPr>
              <a:t>Set 3:</a:t>
            </a:r>
            <a:r>
              <a:rPr lang="en-ZA" dirty="0">
                <a:latin typeface="Arial" panose="020B0604020202020204" pitchFamily="34" charset="0"/>
                <a:cs typeface="Arial" panose="020B0604020202020204" pitchFamily="34" charset="0"/>
              </a:rPr>
              <a:t> Original editable Excel files (on same USB)</a:t>
            </a:r>
          </a:p>
        </p:txBody>
      </p:sp>
    </p:spTree>
    <p:extLst>
      <p:ext uri="{BB962C8B-B14F-4D97-AF65-F5344CB8AC3E}">
        <p14:creationId xmlns:p14="http://schemas.microsoft.com/office/powerpoint/2010/main" val="2725364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808386A-8913-E2BA-BACE-9EFF13C5F1B9}"/>
              </a:ext>
            </a:extLst>
          </p:cNvPr>
          <p:cNvSpPr txBox="1"/>
          <p:nvPr/>
        </p:nvSpPr>
        <p:spPr>
          <a:xfrm>
            <a:off x="3306058" y="1078865"/>
            <a:ext cx="2319643" cy="2062103"/>
          </a:xfrm>
          <a:prstGeom prst="rect">
            <a:avLst/>
          </a:prstGeom>
          <a:solidFill>
            <a:schemeClr val="accent5">
              <a:lumMod val="20000"/>
              <a:lumOff val="80000"/>
            </a:schemeClr>
          </a:solidFill>
        </p:spPr>
        <p:txBody>
          <a:bodyPr wrap="square">
            <a:spAutoFit/>
          </a:bodyPr>
          <a:lstStyle/>
          <a:p>
            <a:pPr>
              <a:buNone/>
            </a:pPr>
            <a:r>
              <a:rPr lang="en-ZA" sz="1600" b="1" dirty="0">
                <a:latin typeface="Arial" panose="020B0604020202020204" pitchFamily="34" charset="0"/>
                <a:cs typeface="Arial" panose="020B0604020202020204" pitchFamily="34" charset="0"/>
              </a:rPr>
              <a:t>B. Excel docs Printed &amp; Signed</a:t>
            </a:r>
          </a:p>
          <a:p>
            <a:pPr>
              <a:buNone/>
            </a:pPr>
            <a:endParaRPr lang="en-ZA" sz="1600" dirty="0">
              <a:latin typeface="Arial" panose="020B0604020202020204" pitchFamily="34" charset="0"/>
              <a:cs typeface="Arial" panose="020B0604020202020204" pitchFamily="34" charset="0"/>
            </a:endParaRPr>
          </a:p>
          <a:p>
            <a:pPr marL="257175" indent="-257175">
              <a:buFont typeface="+mj-lt"/>
              <a:buAutoNum type="arabicPeriod"/>
              <a:tabLst>
                <a:tab pos="342900" algn="l"/>
              </a:tabLst>
            </a:pPr>
            <a:r>
              <a:rPr lang="en-ZA" sz="1600" dirty="0">
                <a:solidFill>
                  <a:srgbClr val="000000"/>
                </a:solidFill>
                <a:latin typeface="Arial" panose="020B0604020202020204" pitchFamily="34" charset="0"/>
                <a:cs typeface="Arial" panose="020B0604020202020204" pitchFamily="34" charset="0"/>
              </a:rPr>
              <a:t>BRD (Price)</a:t>
            </a:r>
          </a:p>
          <a:p>
            <a:pPr marL="257175" indent="-257175">
              <a:buFont typeface="+mj-lt"/>
              <a:buAutoNum type="arabicPeriod"/>
              <a:tabLst>
                <a:tab pos="342900" algn="l"/>
              </a:tabLst>
            </a:pPr>
            <a:r>
              <a:rPr lang="en-ZA" sz="1600" dirty="0">
                <a:solidFill>
                  <a:srgbClr val="000000"/>
                </a:solidFill>
                <a:latin typeface="Arial" panose="020B0604020202020204" pitchFamily="34" charset="0"/>
                <a:cs typeface="Arial" panose="020B0604020202020204" pitchFamily="34" charset="0"/>
              </a:rPr>
              <a:t>Annexure A </a:t>
            </a:r>
          </a:p>
          <a:p>
            <a:pPr>
              <a:tabLst>
                <a:tab pos="342900" algn="l"/>
              </a:tabLst>
            </a:pPr>
            <a:r>
              <a:rPr lang="en-ZA" sz="1600" dirty="0">
                <a:solidFill>
                  <a:srgbClr val="000000"/>
                </a:solidFill>
                <a:latin typeface="Arial" panose="020B0604020202020204" pitchFamily="34" charset="0"/>
                <a:cs typeface="Arial" panose="020B0604020202020204" pitchFamily="34" charset="0"/>
              </a:rPr>
              <a:t>      (Checklist) </a:t>
            </a:r>
          </a:p>
          <a:p>
            <a:pPr marL="257175" indent="-257175">
              <a:buAutoNum type="arabicPeriod" startAt="3"/>
              <a:tabLst>
                <a:tab pos="342900" algn="l"/>
              </a:tabLst>
            </a:pPr>
            <a:r>
              <a:rPr lang="en-ZA" sz="1600" dirty="0">
                <a:solidFill>
                  <a:srgbClr val="000000"/>
                </a:solidFill>
                <a:latin typeface="Arial" panose="020B0604020202020204" pitchFamily="34" charset="0"/>
                <a:cs typeface="Arial" panose="020B0604020202020204" pitchFamily="34" charset="0"/>
              </a:rPr>
              <a:t>PBD4.1</a:t>
            </a:r>
          </a:p>
          <a:p>
            <a:pPr marL="257175" indent="-257175">
              <a:buAutoNum type="arabicPeriod" startAt="3"/>
              <a:tabLst>
                <a:tab pos="342900" algn="l"/>
              </a:tabLst>
            </a:pPr>
            <a:r>
              <a:rPr lang="en-ZA" sz="1600" dirty="0">
                <a:solidFill>
                  <a:srgbClr val="000000"/>
                </a:solidFill>
                <a:latin typeface="Arial" panose="020B0604020202020204" pitchFamily="34" charset="0"/>
                <a:cs typeface="Arial" panose="020B0604020202020204" pitchFamily="34" charset="0"/>
              </a:rPr>
              <a:t>PBD9.1 or PBD9.2</a:t>
            </a:r>
          </a:p>
        </p:txBody>
      </p:sp>
      <p:sp>
        <p:nvSpPr>
          <p:cNvPr id="13" name="TextBox 12">
            <a:extLst>
              <a:ext uri="{FF2B5EF4-FFF2-40B4-BE49-F238E27FC236}">
                <a16:creationId xmlns:a16="http://schemas.microsoft.com/office/drawing/2014/main" id="{F74D7CE0-D766-A9FF-B977-FF683A1F1CAA}"/>
              </a:ext>
            </a:extLst>
          </p:cNvPr>
          <p:cNvSpPr txBox="1"/>
          <p:nvPr/>
        </p:nvSpPr>
        <p:spPr>
          <a:xfrm>
            <a:off x="69976" y="270690"/>
            <a:ext cx="7238328" cy="461665"/>
          </a:xfrm>
          <a:prstGeom prst="rect">
            <a:avLst/>
          </a:prstGeom>
          <a:noFill/>
        </p:spPr>
        <p:txBody>
          <a:bodyPr wrap="square">
            <a:spAutoFit/>
          </a:bodyPr>
          <a:lstStyle/>
          <a:p>
            <a: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sz="2400" dirty="0">
                <a:solidFill>
                  <a:schemeClr val="bg1"/>
                </a:solidFill>
                <a:latin typeface="Arial" pitchFamily="34" charset="0"/>
                <a:cs typeface="Arial" pitchFamily="34" charset="0"/>
              </a:rPr>
              <a:t>Set 1: Hard Copy Submission </a:t>
            </a:r>
            <a:endParaRPr lang="en-GB" sz="2400" dirty="0">
              <a:solidFill>
                <a:schemeClr val="bg1"/>
              </a:solidFill>
              <a:latin typeface="Arial" pitchFamily="34" charset="0"/>
              <a:cs typeface="Arial" pitchFamily="34" charset="0"/>
            </a:endParaRPr>
          </a:p>
        </p:txBody>
      </p:sp>
      <p:sp>
        <p:nvSpPr>
          <p:cNvPr id="18" name="TextBox 10">
            <a:extLst>
              <a:ext uri="{FF2B5EF4-FFF2-40B4-BE49-F238E27FC236}">
                <a16:creationId xmlns:a16="http://schemas.microsoft.com/office/drawing/2014/main" id="{FE4F5E1A-E61A-3B98-0054-FDC41AD27F0D}"/>
              </a:ext>
            </a:extLst>
          </p:cNvPr>
          <p:cNvSpPr txBox="1"/>
          <p:nvPr/>
        </p:nvSpPr>
        <p:spPr>
          <a:xfrm>
            <a:off x="69976" y="1077766"/>
            <a:ext cx="3171322" cy="5663602"/>
          </a:xfrm>
          <a:prstGeom prst="rect">
            <a:avLst/>
          </a:prstGeom>
          <a:solidFill>
            <a:schemeClr val="accent6">
              <a:lumMod val="20000"/>
              <a:lumOff val="80000"/>
            </a:schemeClr>
          </a:solidFill>
        </p:spPr>
        <p:txBody>
          <a:bodyPr wrap="square">
            <a:spAutoFit/>
          </a:bodyPr>
          <a:lstStyle/>
          <a:p>
            <a:pPr>
              <a:lnSpc>
                <a:spcPct val="150000"/>
              </a:lnSpc>
              <a:spcAft>
                <a:spcPts val="600"/>
              </a:spcAft>
              <a:tabLst>
                <a:tab pos="342900" algn="l"/>
              </a:tabLst>
            </a:pPr>
            <a:r>
              <a:rPr lang="en-ZA" sz="1600" b="1" dirty="0">
                <a:latin typeface="Arial" panose="020B0604020202020204" pitchFamily="34" charset="0"/>
                <a:cs typeface="Arial" panose="020B0604020202020204" pitchFamily="34" charset="0"/>
              </a:rPr>
              <a:t>A. Completed &amp; Signed</a:t>
            </a: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SBD1 – Invitation to bid</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SBD4 – Bid declaration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SBD5 – NIPP participation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SBD6.1 – Preference points</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PBD3 / PBD3.1 – Bid authorisation</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PBD4.1 – Bidders contact details</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dirty="0"/>
              <a:t>PBD5 – GMP compliance</a:t>
            </a: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PBD8 – Declaration of compliance SRCC and GCC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PBD9.1 / PBD9.2 – Director categorisation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spcAft>
                <a:spcPts val="600"/>
              </a:spcAft>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PBD11 – Financial disclosure</a:t>
            </a:r>
            <a:endParaRPr lang="en-ZA" sz="1600" kern="100" dirty="0">
              <a:latin typeface="Arial" panose="020B0604020202020204" pitchFamily="34" charset="0"/>
              <a:ea typeface="Aptos" panose="020B00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143E012-7AD8-E641-2EF6-0E25A9C292B6}"/>
              </a:ext>
            </a:extLst>
          </p:cNvPr>
          <p:cNvSpPr/>
          <p:nvPr/>
        </p:nvSpPr>
        <p:spPr>
          <a:xfrm>
            <a:off x="5508104" y="5733256"/>
            <a:ext cx="2808312" cy="11247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1C30E00F-6C47-2F3B-1AE4-997DFAE2FA39}"/>
              </a:ext>
            </a:extLst>
          </p:cNvPr>
          <p:cNvSpPr txBox="1"/>
          <p:nvPr/>
        </p:nvSpPr>
        <p:spPr>
          <a:xfrm>
            <a:off x="3353960" y="4186851"/>
            <a:ext cx="2295986" cy="2523768"/>
          </a:xfrm>
          <a:prstGeom prst="rect">
            <a:avLst/>
          </a:prstGeom>
          <a:solidFill>
            <a:schemeClr val="accent4">
              <a:lumMod val="20000"/>
              <a:lumOff val="80000"/>
            </a:schemeClr>
          </a:solidFill>
        </p:spPr>
        <p:txBody>
          <a:bodyPr wrap="square">
            <a:spAutoFit/>
          </a:bodyPr>
          <a:lstStyle/>
          <a:p>
            <a:pPr algn="ctr">
              <a:buNone/>
            </a:pPr>
            <a:r>
              <a:rPr lang="en-ZA" sz="1600" b="1" dirty="0">
                <a:latin typeface="Arial" panose="020B0604020202020204" pitchFamily="34" charset="0"/>
                <a:cs typeface="Arial" panose="020B0604020202020204" pitchFamily="34" charset="0"/>
              </a:rPr>
              <a:t>D. SRCC &amp; GCC</a:t>
            </a:r>
          </a:p>
          <a:p>
            <a:pPr algn="ctr">
              <a:buNone/>
            </a:pPr>
            <a:endParaRPr lang="en-ZA" sz="1600" dirty="0">
              <a:latin typeface="Arial" panose="020B0604020202020204" pitchFamily="34" charset="0"/>
              <a:cs typeface="Arial" panose="020B0604020202020204" pitchFamily="34" charset="0"/>
            </a:endParaRPr>
          </a:p>
          <a:p>
            <a:pPr>
              <a:buNone/>
            </a:pPr>
            <a:r>
              <a:rPr lang="en-ZA" sz="1600" dirty="0">
                <a:latin typeface="Arial" panose="020B0604020202020204" pitchFamily="34" charset="0"/>
                <a:cs typeface="Arial" panose="020B0604020202020204" pitchFamily="34" charset="0"/>
              </a:rPr>
              <a:t>Special Requirements and Conditions of Contract </a:t>
            </a:r>
          </a:p>
          <a:p>
            <a:pPr>
              <a:buNone/>
            </a:pPr>
            <a:endParaRPr lang="en-ZA" sz="1600" dirty="0">
              <a:latin typeface="Arial" panose="020B0604020202020204" pitchFamily="34" charset="0"/>
              <a:cs typeface="Arial" panose="020B0604020202020204" pitchFamily="34" charset="0"/>
            </a:endParaRPr>
          </a:p>
          <a:p>
            <a:pPr>
              <a:buNone/>
            </a:pPr>
            <a:r>
              <a:rPr lang="en-ZA" sz="1600" dirty="0">
                <a:latin typeface="Arial" panose="020B0604020202020204" pitchFamily="34" charset="0"/>
                <a:cs typeface="Arial" panose="020B0604020202020204" pitchFamily="34" charset="0"/>
              </a:rPr>
              <a:t>General Conditions of Contract</a:t>
            </a:r>
          </a:p>
          <a:p>
            <a:pPr>
              <a:buNone/>
            </a:pPr>
            <a:endParaRPr lang="en-ZA" sz="1600" b="1" dirty="0">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(Initialled on every page) </a:t>
            </a:r>
          </a:p>
        </p:txBody>
      </p:sp>
      <p:sp>
        <p:nvSpPr>
          <p:cNvPr id="19" name="TextBox 6">
            <a:extLst>
              <a:ext uri="{FF2B5EF4-FFF2-40B4-BE49-F238E27FC236}">
                <a16:creationId xmlns:a16="http://schemas.microsoft.com/office/drawing/2014/main" id="{8599C08F-02E9-BAA0-7656-12D2B3727061}"/>
              </a:ext>
            </a:extLst>
          </p:cNvPr>
          <p:cNvSpPr txBox="1"/>
          <p:nvPr/>
        </p:nvSpPr>
        <p:spPr>
          <a:xfrm>
            <a:off x="5686161" y="1082702"/>
            <a:ext cx="3307068" cy="5586658"/>
          </a:xfrm>
          <a:prstGeom prst="rect">
            <a:avLst/>
          </a:prstGeom>
          <a:solidFill>
            <a:schemeClr val="accent3">
              <a:lumMod val="20000"/>
              <a:lumOff val="80000"/>
            </a:schemeClr>
          </a:solidFill>
        </p:spPr>
        <p:txBody>
          <a:bodyPr wrap="square">
            <a:spAutoFit/>
          </a:bodyPr>
          <a:lstStyle/>
          <a:p>
            <a:pPr>
              <a:lnSpc>
                <a:spcPct val="150000"/>
              </a:lnSpc>
              <a:tabLst>
                <a:tab pos="342900" algn="l"/>
              </a:tabLst>
            </a:pPr>
            <a:r>
              <a:rPr lang="en-ZA" sz="1600" b="1" dirty="0">
                <a:latin typeface="Arial" panose="020B0604020202020204" pitchFamily="34" charset="0"/>
                <a:cs typeface="Arial" panose="020B0604020202020204" pitchFamily="34" charset="0"/>
              </a:rPr>
              <a:t>C. Supporting documents</a:t>
            </a: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CSD report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Tax PIN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CIPC documents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B-BBEE certificate/EME/QSE affidavit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Licence to Manufacture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MRCs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Variation summaries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Third-party authorisations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Package inserts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Multi-entity agreements </a:t>
            </a:r>
          </a:p>
          <a:p>
            <a:pPr>
              <a:lnSpc>
                <a:spcPct val="150000"/>
              </a:lnSpc>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 if bidder is not the applicant</a:t>
            </a:r>
          </a:p>
          <a:p>
            <a:pPr marL="257175" indent="-257175">
              <a:lnSpc>
                <a:spcPct val="150000"/>
              </a:lnSpc>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All other supporting documents required by the SRCC </a:t>
            </a:r>
            <a:endParaRPr lang="en-ZA" sz="1600" kern="100" dirty="0">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58826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28BC2-43EF-681E-7647-972C974F19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516352-8227-FF79-DDFF-29B1525F5765}"/>
              </a:ext>
            </a:extLst>
          </p:cNvPr>
          <p:cNvSpPr>
            <a:spLocks noGrp="1"/>
          </p:cNvSpPr>
          <p:nvPr>
            <p:ph type="title" idx="4294967295"/>
          </p:nvPr>
        </p:nvSpPr>
        <p:spPr>
          <a:xfrm>
            <a:off x="914400" y="6093296"/>
            <a:ext cx="7834064" cy="432048"/>
          </a:xfrm>
          <a:prstGeom prst="rect">
            <a:avLst/>
          </a:prstGeom>
        </p:spPr>
        <p:txBody>
          <a:bodyPr/>
          <a:lstStyle/>
          <a:p>
            <a:pPr algn="r"/>
            <a:fld id="{A3DE11C3-CADD-4C8A-8479-CCBAB053764B}" type="slidenum">
              <a:rPr lang="en-ZA" sz="1200" smtClean="0">
                <a:latin typeface="Arial" pitchFamily="34" charset="0"/>
                <a:cs typeface="Arial" pitchFamily="34" charset="0"/>
              </a:rPr>
              <a:pPr algn="r"/>
              <a:t>6</a:t>
            </a:fld>
            <a:r>
              <a:rPr lang="en-ZA" sz="1200" dirty="0">
                <a:latin typeface="Arial" pitchFamily="34" charset="0"/>
                <a:cs typeface="Arial" pitchFamily="34" charset="0"/>
              </a:rPr>
              <a:t> </a:t>
            </a:r>
          </a:p>
        </p:txBody>
      </p:sp>
      <p:sp>
        <p:nvSpPr>
          <p:cNvPr id="4" name="Rectangle 2">
            <a:extLst>
              <a:ext uri="{FF2B5EF4-FFF2-40B4-BE49-F238E27FC236}">
                <a16:creationId xmlns:a16="http://schemas.microsoft.com/office/drawing/2014/main" id="{B8109256-9E90-1815-C75F-5721E3CBAAE0}"/>
              </a:ext>
            </a:extLst>
          </p:cNvPr>
          <p:cNvSpPr txBox="1">
            <a:spLocks noChangeArrowheads="1"/>
          </p:cNvSpPr>
          <p:nvPr/>
        </p:nvSpPr>
        <p:spPr>
          <a:xfrm>
            <a:off x="0" y="236207"/>
            <a:ext cx="7128792" cy="461665"/>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GB" dirty="0"/>
              <a:t>Bid Submission: PDF Set 2 &amp; Set 3</a:t>
            </a:r>
          </a:p>
        </p:txBody>
      </p:sp>
      <p:sp>
        <p:nvSpPr>
          <p:cNvPr id="6" name="TextBox 5">
            <a:extLst>
              <a:ext uri="{FF2B5EF4-FFF2-40B4-BE49-F238E27FC236}">
                <a16:creationId xmlns:a16="http://schemas.microsoft.com/office/drawing/2014/main" id="{5C71648D-A3E4-C1D0-6042-A0CFCB17E7B6}"/>
              </a:ext>
            </a:extLst>
          </p:cNvPr>
          <p:cNvSpPr txBox="1"/>
          <p:nvPr/>
        </p:nvSpPr>
        <p:spPr>
          <a:xfrm>
            <a:off x="4967426" y="1478474"/>
            <a:ext cx="3240360" cy="1015663"/>
          </a:xfrm>
          <a:prstGeom prst="rect">
            <a:avLst/>
          </a:prstGeom>
          <a:solidFill>
            <a:schemeClr val="bg1"/>
          </a:solidFill>
        </p:spPr>
        <p:txBody>
          <a:bodyPr wrap="square" rtlCol="0">
            <a:spAutoFit/>
          </a:bodyPr>
          <a:lstStyle/>
          <a:p>
            <a:pPr marL="0" lvl="2"/>
            <a:r>
              <a:rPr lang="en-ZA" sz="2000" dirty="0"/>
              <a:t>Set 2</a:t>
            </a:r>
          </a:p>
          <a:p>
            <a:pPr marL="0" lvl="2"/>
            <a:r>
              <a:rPr lang="en-ZA" sz="2000" dirty="0"/>
              <a:t>A </a:t>
            </a:r>
            <a:r>
              <a:rPr lang="en-ZA" sz="2000" dirty="0">
                <a:latin typeface="Arial" panose="020B0604020202020204" pitchFamily="34" charset="0"/>
                <a:cs typeface="Arial" panose="020B0604020202020204" pitchFamily="34" charset="0"/>
              </a:rPr>
              <a:t>scanned</a:t>
            </a:r>
            <a:r>
              <a:rPr lang="en-ZA" sz="2000" dirty="0"/>
              <a:t> PDF copy </a:t>
            </a:r>
          </a:p>
          <a:p>
            <a:pPr marL="0" lvl="2"/>
            <a:r>
              <a:rPr lang="en-ZA" sz="2000" dirty="0"/>
              <a:t>of the signed hard-copy bid.</a:t>
            </a:r>
            <a:endParaRPr lang="en-ZA" sz="1600" dirty="0">
              <a:latin typeface="Arial" pitchFamily="34" charset="0"/>
              <a:cs typeface="Arial" pitchFamily="34" charset="0"/>
            </a:endParaRPr>
          </a:p>
        </p:txBody>
      </p:sp>
      <p:sp>
        <p:nvSpPr>
          <p:cNvPr id="8" name="TextBox 7">
            <a:extLst>
              <a:ext uri="{FF2B5EF4-FFF2-40B4-BE49-F238E27FC236}">
                <a16:creationId xmlns:a16="http://schemas.microsoft.com/office/drawing/2014/main" id="{F08428CA-CC66-83C9-DB81-89BD0702157D}"/>
              </a:ext>
            </a:extLst>
          </p:cNvPr>
          <p:cNvSpPr txBox="1"/>
          <p:nvPr/>
        </p:nvSpPr>
        <p:spPr>
          <a:xfrm>
            <a:off x="105901" y="1296241"/>
            <a:ext cx="4248472" cy="1477328"/>
          </a:xfrm>
          <a:prstGeom prst="rect">
            <a:avLst/>
          </a:prstGeom>
          <a:solidFill>
            <a:schemeClr val="accent1">
              <a:lumMod val="20000"/>
              <a:lumOff val="80000"/>
            </a:schemeClr>
          </a:solidFill>
        </p:spPr>
        <p:txBody>
          <a:bodyPr wrap="square">
            <a:spAutoFit/>
          </a:bodyPr>
          <a:lstStyle/>
          <a:p>
            <a:pPr marL="0" lvl="2"/>
            <a:r>
              <a:rPr lang="en-ZA" b="1" dirty="0">
                <a:latin typeface="Arial" panose="020B0604020202020204" pitchFamily="34" charset="0"/>
                <a:cs typeface="Arial" panose="020B0604020202020204" pitchFamily="34" charset="0"/>
              </a:rPr>
              <a:t>Set 2</a:t>
            </a:r>
            <a:r>
              <a:rPr lang="en-ZA" dirty="0">
                <a:latin typeface="Arial" panose="020B0604020202020204" pitchFamily="34" charset="0"/>
                <a:cs typeface="Arial" panose="020B0604020202020204" pitchFamily="34" charset="0"/>
              </a:rPr>
              <a:t> should contain:</a:t>
            </a:r>
          </a:p>
          <a:p>
            <a:pPr marL="352425" lvl="3" indent="-352425">
              <a:buFont typeface="Arial" panose="020B0604020202020204" pitchFamily="34" charset="0"/>
              <a:buChar char="•"/>
            </a:pPr>
            <a:r>
              <a:rPr lang="en-ZA" dirty="0">
                <a:latin typeface="Arial" panose="020B0604020202020204" pitchFamily="34" charset="0"/>
                <a:cs typeface="Arial" panose="020B0604020202020204" pitchFamily="34" charset="0"/>
              </a:rPr>
              <a:t>PDF of the entire signed Set 1  </a:t>
            </a:r>
          </a:p>
          <a:p>
            <a:pPr marL="352425" lvl="3" indent="-352425">
              <a:buFont typeface="Arial" panose="020B0604020202020204" pitchFamily="34" charset="0"/>
              <a:buChar char="•"/>
            </a:pPr>
            <a:r>
              <a:rPr lang="en-ZA" dirty="0">
                <a:latin typeface="Arial" panose="020B0604020202020204" pitchFamily="34" charset="0"/>
                <a:cs typeface="Arial" panose="020B0604020202020204" pitchFamily="34" charset="0"/>
              </a:rPr>
              <a:t>Same sequence as Annexure A </a:t>
            </a:r>
          </a:p>
          <a:p>
            <a:pPr marL="352425" lvl="3" indent="-352425">
              <a:buFont typeface="Arial" panose="020B0604020202020204" pitchFamily="34" charset="0"/>
              <a:buChar char="•"/>
            </a:pPr>
            <a:r>
              <a:rPr lang="en-ZA" dirty="0">
                <a:latin typeface="Arial" panose="020B0604020202020204" pitchFamily="34" charset="0"/>
                <a:cs typeface="Arial" panose="020B0604020202020204" pitchFamily="34" charset="0"/>
              </a:rPr>
              <a:t>Same signed documents </a:t>
            </a:r>
          </a:p>
          <a:p>
            <a:pPr marL="352425" lvl="3" indent="-352425">
              <a:buFont typeface="Arial" panose="020B0604020202020204" pitchFamily="34" charset="0"/>
              <a:buChar char="•"/>
            </a:pPr>
            <a:r>
              <a:rPr lang="en-ZA" dirty="0">
                <a:latin typeface="Arial" panose="020B0604020202020204" pitchFamily="34" charset="0"/>
                <a:cs typeface="Arial" panose="020B0604020202020204" pitchFamily="34" charset="0"/>
              </a:rPr>
              <a:t>Same supporting documents</a:t>
            </a:r>
          </a:p>
        </p:txBody>
      </p:sp>
      <p:sp>
        <p:nvSpPr>
          <p:cNvPr id="10" name="Right Brace 9">
            <a:extLst>
              <a:ext uri="{FF2B5EF4-FFF2-40B4-BE49-F238E27FC236}">
                <a16:creationId xmlns:a16="http://schemas.microsoft.com/office/drawing/2014/main" id="{231B2FC4-B64E-A9E6-F316-ED9F1CB14CD9}"/>
              </a:ext>
            </a:extLst>
          </p:cNvPr>
          <p:cNvSpPr/>
          <p:nvPr/>
        </p:nvSpPr>
        <p:spPr>
          <a:xfrm>
            <a:off x="4427984" y="1336583"/>
            <a:ext cx="465831" cy="1411887"/>
          </a:xfrm>
          <a:prstGeom prst="rightBrace">
            <a:avLst>
              <a:gd name="adj1" fmla="val 8333"/>
              <a:gd name="adj2" fmla="val 46299"/>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a:p>
        </p:txBody>
      </p:sp>
      <p:sp>
        <p:nvSpPr>
          <p:cNvPr id="5" name="TextBox 4">
            <a:extLst>
              <a:ext uri="{FF2B5EF4-FFF2-40B4-BE49-F238E27FC236}">
                <a16:creationId xmlns:a16="http://schemas.microsoft.com/office/drawing/2014/main" id="{0921BE8D-CA52-BB14-5468-8ABC1222FBF7}"/>
              </a:ext>
            </a:extLst>
          </p:cNvPr>
          <p:cNvSpPr txBox="1"/>
          <p:nvPr/>
        </p:nvSpPr>
        <p:spPr>
          <a:xfrm>
            <a:off x="0" y="3155045"/>
            <a:ext cx="9108504" cy="646331"/>
          </a:xfrm>
          <a:prstGeom prst="rect">
            <a:avLst/>
          </a:prstGeom>
          <a:solidFill>
            <a:schemeClr val="bg1"/>
          </a:solidFill>
        </p:spPr>
        <p:txBody>
          <a:bodyPr wrap="square" rtlCol="0">
            <a:spAutoFit/>
          </a:bodyPr>
          <a:lstStyle/>
          <a:p>
            <a:r>
              <a:rPr lang="en-ZA" b="1" dirty="0">
                <a:latin typeface="Arial" panose="020B0604020202020204" pitchFamily="34" charset="0"/>
                <a:cs typeface="Arial" panose="020B0604020202020204" pitchFamily="34" charset="0"/>
              </a:rPr>
              <a:t>Set 3 </a:t>
            </a:r>
            <a:r>
              <a:rPr lang="en-ZA" dirty="0">
                <a:latin typeface="Arial" panose="020B0604020202020204" pitchFamily="34" charset="0"/>
                <a:cs typeface="Arial" panose="020B0604020202020204" pitchFamily="34" charset="0"/>
              </a:rPr>
              <a:t>is the original editable electronic files and is not a scan and includes the original Mandatory Excel files)</a:t>
            </a:r>
            <a:endParaRPr lang="en-ZA" sz="1200" b="1"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95024E99-21EC-078C-4E58-567243418688}"/>
              </a:ext>
            </a:extLst>
          </p:cNvPr>
          <p:cNvGrpSpPr/>
          <p:nvPr/>
        </p:nvGrpSpPr>
        <p:grpSpPr>
          <a:xfrm>
            <a:off x="105901" y="4063326"/>
            <a:ext cx="8607938" cy="1339469"/>
            <a:chOff x="314966" y="2348924"/>
            <a:chExt cx="8249595" cy="1339469"/>
          </a:xfrm>
        </p:grpSpPr>
        <p:sp>
          <p:nvSpPr>
            <p:cNvPr id="9" name="TextBox 8">
              <a:extLst>
                <a:ext uri="{FF2B5EF4-FFF2-40B4-BE49-F238E27FC236}">
                  <a16:creationId xmlns:a16="http://schemas.microsoft.com/office/drawing/2014/main" id="{EDBB1303-8FB0-30B2-5EAC-52DFE17A7084}"/>
                </a:ext>
              </a:extLst>
            </p:cNvPr>
            <p:cNvSpPr txBox="1"/>
            <p:nvPr/>
          </p:nvSpPr>
          <p:spPr>
            <a:xfrm>
              <a:off x="6030389" y="2791736"/>
              <a:ext cx="2534172" cy="369332"/>
            </a:xfrm>
            <a:prstGeom prst="rect">
              <a:avLst/>
            </a:prstGeom>
            <a:noFill/>
          </p:spPr>
          <p:txBody>
            <a:bodyPr wrap="square">
              <a:spAutoFit/>
            </a:bodyPr>
            <a:lstStyle/>
            <a:p>
              <a:r>
                <a:rPr lang="en-ZA" dirty="0">
                  <a:latin typeface="Arial" panose="020B0604020202020204" pitchFamily="34" charset="0"/>
                  <a:cs typeface="Arial" panose="020B0604020202020204" pitchFamily="34" charset="0"/>
                </a:rPr>
                <a:t>in original Excel format</a:t>
              </a:r>
            </a:p>
          </p:txBody>
        </p:sp>
        <p:sp>
          <p:nvSpPr>
            <p:cNvPr id="11" name="Right Brace 10">
              <a:extLst>
                <a:ext uri="{FF2B5EF4-FFF2-40B4-BE49-F238E27FC236}">
                  <a16:creationId xmlns:a16="http://schemas.microsoft.com/office/drawing/2014/main" id="{A6F84F09-F854-9FB0-F5A4-2CD6D46B06E7}"/>
                </a:ext>
              </a:extLst>
            </p:cNvPr>
            <p:cNvSpPr/>
            <p:nvPr/>
          </p:nvSpPr>
          <p:spPr>
            <a:xfrm>
              <a:off x="5754346" y="2348924"/>
              <a:ext cx="256831" cy="1316200"/>
            </a:xfrm>
            <a:prstGeom prst="rightBrace">
              <a:avLst>
                <a:gd name="adj1" fmla="val 0"/>
                <a:gd name="adj2" fmla="val 46299"/>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a:p>
          </p:txBody>
        </p:sp>
        <p:sp>
          <p:nvSpPr>
            <p:cNvPr id="12" name="TextBox 7">
              <a:extLst>
                <a:ext uri="{FF2B5EF4-FFF2-40B4-BE49-F238E27FC236}">
                  <a16:creationId xmlns:a16="http://schemas.microsoft.com/office/drawing/2014/main" id="{45879D34-210C-E3E2-B4F3-33955491CEEA}"/>
                </a:ext>
              </a:extLst>
            </p:cNvPr>
            <p:cNvSpPr txBox="1"/>
            <p:nvPr/>
          </p:nvSpPr>
          <p:spPr>
            <a:xfrm>
              <a:off x="314966" y="2348924"/>
              <a:ext cx="5439381" cy="1339469"/>
            </a:xfrm>
            <a:prstGeom prst="rect">
              <a:avLst/>
            </a:prstGeom>
            <a:solidFill>
              <a:srgbClr val="CCECFF"/>
            </a:solidFill>
          </p:spPr>
          <p:txBody>
            <a:bodyPr wrap="square">
              <a:spAutoFit/>
            </a:bodyPr>
            <a:lstStyle/>
            <a:p>
              <a:pPr marL="342900" lvl="0" indent="-342900">
                <a:lnSpc>
                  <a:spcPct val="115000"/>
                </a:lnSpc>
                <a:buFont typeface="+mj-lt"/>
                <a:buAutoNum type="arabicPeriod"/>
                <a:tabLst>
                  <a:tab pos="457200" algn="l"/>
                </a:tabLst>
              </a:pPr>
              <a:r>
                <a:rPr lang="en-ZA" sz="18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Bid Response Document (Price Schedule) </a:t>
              </a:r>
              <a:endParaRPr lang="en-ZA"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mj-lt"/>
                <a:buAutoNum type="arabicPeriod"/>
                <a:tabLst>
                  <a:tab pos="457200" algn="l"/>
                </a:tabLst>
              </a:pPr>
              <a:r>
                <a:rPr lang="en-ZA" sz="18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Annexure A Checklist </a:t>
              </a:r>
              <a:endParaRPr lang="en-ZA"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mj-lt"/>
                <a:buAutoNum type="arabicPeriod"/>
                <a:tabLst>
                  <a:tab pos="457200" algn="l"/>
                </a:tabLst>
              </a:pPr>
              <a:r>
                <a:rPr lang="en-ZA" sz="18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PBD4.1 </a:t>
              </a:r>
              <a:endParaRPr lang="en-ZA"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en-ZA" sz="18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PBD9.1 </a:t>
              </a:r>
              <a:r>
                <a:rPr lang="en-ZA" dirty="0">
                  <a:solidFill>
                    <a:srgbClr val="000000"/>
                  </a:solidFill>
                  <a:latin typeface="Arial" panose="020B0604020202020204" pitchFamily="34" charset="0"/>
                  <a:cs typeface="Times New Roman" panose="02020603050405020304" pitchFamily="18" charset="0"/>
                </a:rPr>
                <a:t>or </a:t>
              </a:r>
              <a:r>
                <a:rPr lang="en-ZA" sz="18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PBD9.2 </a:t>
              </a:r>
              <a:r>
                <a:rPr lang="en-GB" dirty="0">
                  <a:solidFill>
                    <a:srgbClr val="000000"/>
                  </a:solidFill>
                  <a:latin typeface="Arial" panose="020B0604020202020204" pitchFamily="34" charset="0"/>
                  <a:cs typeface="Times New Roman" panose="02020603050405020304" pitchFamily="18" charset="0"/>
                </a:rPr>
                <a:t>Directors Categorisation Profile</a:t>
              </a:r>
              <a:endParaRPr lang="en-ZA" dirty="0">
                <a:solidFill>
                  <a:srgbClr val="000000"/>
                </a:solidFill>
                <a:latin typeface="Arial" panose="020B06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2338417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6093296"/>
            <a:ext cx="7834064" cy="432048"/>
          </a:xfrm>
          <a:prstGeom prst="rect">
            <a:avLst/>
          </a:prstGeom>
        </p:spPr>
        <p:txBody>
          <a:bodyPr/>
          <a:lstStyle/>
          <a:p>
            <a:pPr algn="r"/>
            <a:fld id="{A3DE11C3-CADD-4C8A-8479-CCBAB053764B}" type="slidenum">
              <a:rPr lang="en-ZA" sz="1200" smtClean="0">
                <a:latin typeface="Arial" pitchFamily="34" charset="0"/>
                <a:cs typeface="Arial" pitchFamily="34" charset="0"/>
              </a:rPr>
              <a:pPr algn="r"/>
              <a:t>7</a:t>
            </a:fld>
            <a:r>
              <a:rPr lang="en-ZA" sz="1200" dirty="0">
                <a:latin typeface="Arial" pitchFamily="34" charset="0"/>
                <a:cs typeface="Arial" pitchFamily="34" charset="0"/>
              </a:rPr>
              <a:t> </a:t>
            </a:r>
          </a:p>
        </p:txBody>
      </p:sp>
      <p:sp>
        <p:nvSpPr>
          <p:cNvPr id="4" name="Rectangle 2"/>
          <p:cNvSpPr txBox="1">
            <a:spLocks noChangeArrowheads="1"/>
          </p:cNvSpPr>
          <p:nvPr/>
        </p:nvSpPr>
        <p:spPr>
          <a:xfrm>
            <a:off x="-108520" y="258415"/>
            <a:ext cx="5562600" cy="461665"/>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ZA" dirty="0"/>
              <a:t> Indexed submission of bid documents</a:t>
            </a:r>
            <a:endParaRPr lang="en-GB" dirty="0"/>
          </a:p>
        </p:txBody>
      </p:sp>
      <p:sp>
        <p:nvSpPr>
          <p:cNvPr id="6" name="Rectangle 5">
            <a:extLst>
              <a:ext uri="{FF2B5EF4-FFF2-40B4-BE49-F238E27FC236}">
                <a16:creationId xmlns:a16="http://schemas.microsoft.com/office/drawing/2014/main" id="{896426F7-236A-4627-AFC4-CBCDABDC04E4}"/>
              </a:ext>
            </a:extLst>
          </p:cNvPr>
          <p:cNvSpPr/>
          <p:nvPr/>
        </p:nvSpPr>
        <p:spPr>
          <a:xfrm>
            <a:off x="6170" y="830842"/>
            <a:ext cx="9137830" cy="3503523"/>
          </a:xfrm>
          <a:prstGeom prst="rect">
            <a:avLst/>
          </a:prstGeom>
          <a:solidFill>
            <a:schemeClr val="bg1"/>
          </a:solidFill>
        </p:spPr>
        <p:txBody>
          <a:bodyPr wrap="square">
            <a:spAutoFit/>
          </a:bodyPr>
          <a:lstStyle/>
          <a:p>
            <a:pPr>
              <a:lnSpc>
                <a:spcPct val="150000"/>
              </a:lnSpc>
            </a:pPr>
            <a:r>
              <a:rPr lang="en-GB" dirty="0">
                <a:latin typeface="Arial" panose="020B0604020202020204" pitchFamily="34" charset="0"/>
                <a:cs typeface="Arial" panose="020B0604020202020204" pitchFamily="34" charset="0"/>
              </a:rPr>
              <a:t>All bid documents </a:t>
            </a:r>
            <a:r>
              <a:rPr lang="en-GB" sz="2400" b="1" dirty="0">
                <a:latin typeface="Arial" panose="020B0604020202020204" pitchFamily="34" charset="0"/>
                <a:cs typeface="Arial" panose="020B0604020202020204" pitchFamily="34" charset="0"/>
              </a:rPr>
              <a:t>must be bound </a:t>
            </a:r>
            <a:r>
              <a:rPr lang="en-GB" dirty="0">
                <a:latin typeface="Arial" panose="020B0604020202020204" pitchFamily="34" charset="0"/>
                <a:cs typeface="Arial" panose="020B0604020202020204" pitchFamily="34" charset="0"/>
              </a:rPr>
              <a:t>in a single file (hard copy)</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Use file Tabs &amp; naming convention same as </a:t>
            </a:r>
            <a:r>
              <a:rPr lang="en-GB" dirty="0">
                <a:solidFill>
                  <a:srgbClr val="005D28"/>
                </a:solidFill>
                <a:latin typeface="Arial" panose="020B0604020202020204" pitchFamily="34" charset="0"/>
                <a:cs typeface="Arial" panose="020B0604020202020204" pitchFamily="34" charset="0"/>
              </a:rPr>
              <a:t>Index ADMIN CODE</a:t>
            </a:r>
            <a:r>
              <a:rPr lang="en-GB" dirty="0">
                <a:latin typeface="Arial" panose="020B0604020202020204" pitchFamily="34" charset="0"/>
                <a:cs typeface="Arial" panose="020B0604020202020204" pitchFamily="34" charset="0"/>
              </a:rPr>
              <a:t>. </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Submission of bid documents is required unless a specific document is not applicable, in which case the bidder must explicitly indicate "N/A" and provide a justification for its exclusion. If a section is blacked out in the "N/A" field, it is not considered a valid selection option for the bidder.</a:t>
            </a:r>
          </a:p>
          <a:p>
            <a:pPr>
              <a:lnSpc>
                <a:spcPct val="150000"/>
              </a:lnSpc>
            </a:pPr>
            <a:r>
              <a:rPr lang="en-GB" b="1" dirty="0">
                <a:latin typeface="Arial" panose="020B0604020202020204" pitchFamily="34" charset="0"/>
                <a:cs typeface="Arial" panose="020B0604020202020204" pitchFamily="34" charset="0"/>
              </a:rPr>
              <a:t>NB: </a:t>
            </a:r>
            <a:r>
              <a:rPr lang="en-ZA" b="1" dirty="0">
                <a:latin typeface="Arial" pitchFamily="34" charset="0"/>
                <a:cs typeface="Arial" pitchFamily="34" charset="0"/>
              </a:rPr>
              <a:t>All Index fields must be completed</a:t>
            </a:r>
            <a:r>
              <a:rPr lang="en-ZA" dirty="0">
                <a:latin typeface="Arial" panose="020B0604020202020204" pitchFamily="34" charset="0"/>
                <a:cs typeface="Arial" panose="020B0604020202020204" pitchFamily="34" charset="0"/>
              </a:rPr>
              <a:t>. </a:t>
            </a:r>
          </a:p>
          <a:p>
            <a:pPr>
              <a:lnSpc>
                <a:spcPct val="150000"/>
              </a:lnSpc>
            </a:pPr>
            <a:r>
              <a:rPr lang="en-GB" dirty="0">
                <a:latin typeface="Arial" panose="020B0604020202020204" pitchFamily="34" charset="0"/>
                <a:cs typeface="Arial" panose="020B0604020202020204" pitchFamily="34" charset="0"/>
              </a:rPr>
              <a:t>The absence of </a:t>
            </a:r>
            <a:r>
              <a:rPr lang="en-GB" b="1" dirty="0">
                <a:latin typeface="Arial" panose="020B0604020202020204" pitchFamily="34" charset="0"/>
                <a:cs typeface="Arial" panose="020B0604020202020204" pitchFamily="34" charset="0"/>
              </a:rPr>
              <a:t>mandatory documents </a:t>
            </a:r>
            <a:r>
              <a:rPr lang="en-GB" dirty="0">
                <a:latin typeface="Arial" panose="020B0604020202020204" pitchFamily="34" charset="0"/>
                <a:cs typeface="Arial" panose="020B0604020202020204" pitchFamily="34" charset="0"/>
              </a:rPr>
              <a:t>will impact the bid's responsiveness.</a:t>
            </a:r>
            <a:endParaRPr lang="en-ZA"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3F9F4AC-D482-0008-04D2-A4910E07046E}"/>
              </a:ext>
            </a:extLst>
          </p:cNvPr>
          <p:cNvPicPr>
            <a:picLocks noChangeAspect="1"/>
          </p:cNvPicPr>
          <p:nvPr/>
        </p:nvPicPr>
        <p:blipFill>
          <a:blip r:embed="rId3"/>
          <a:stretch>
            <a:fillRect/>
          </a:stretch>
        </p:blipFill>
        <p:spPr>
          <a:xfrm>
            <a:off x="179512" y="4373086"/>
            <a:ext cx="7632848" cy="2484914"/>
          </a:xfrm>
          <a:prstGeom prst="rect">
            <a:avLst/>
          </a:prstGeom>
        </p:spPr>
      </p:pic>
      <p:sp>
        <p:nvSpPr>
          <p:cNvPr id="3" name="Rectangle 2">
            <a:extLst>
              <a:ext uri="{FF2B5EF4-FFF2-40B4-BE49-F238E27FC236}">
                <a16:creationId xmlns:a16="http://schemas.microsoft.com/office/drawing/2014/main" id="{D7F4AD19-8798-CB49-B028-CC0D46FBD08C}"/>
              </a:ext>
            </a:extLst>
          </p:cNvPr>
          <p:cNvSpPr/>
          <p:nvPr/>
        </p:nvSpPr>
        <p:spPr>
          <a:xfrm>
            <a:off x="791580" y="4445126"/>
            <a:ext cx="1080120" cy="280017"/>
          </a:xfrm>
          <a:prstGeom prst="rect">
            <a:avLst/>
          </a:prstGeom>
          <a:noFill/>
          <a:ln>
            <a:solidFill>
              <a:srgbClr val="005D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cxnSp>
        <p:nvCxnSpPr>
          <p:cNvPr id="8" name="Straight Arrow Connector 7">
            <a:extLst>
              <a:ext uri="{FF2B5EF4-FFF2-40B4-BE49-F238E27FC236}">
                <a16:creationId xmlns:a16="http://schemas.microsoft.com/office/drawing/2014/main" id="{8CA153EB-EFDD-BF9D-A479-901457FD95A5}"/>
              </a:ext>
            </a:extLst>
          </p:cNvPr>
          <p:cNvCxnSpPr>
            <a:cxnSpLocks/>
          </p:cNvCxnSpPr>
          <p:nvPr/>
        </p:nvCxnSpPr>
        <p:spPr>
          <a:xfrm flipH="1">
            <a:off x="1056291" y="4763864"/>
            <a:ext cx="118650" cy="280017"/>
          </a:xfrm>
          <a:prstGeom prst="straightConnector1">
            <a:avLst/>
          </a:prstGeom>
          <a:ln>
            <a:solidFill>
              <a:srgbClr val="005D28"/>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DED3397-D77C-9AE5-3730-9F7842E173B2}"/>
              </a:ext>
            </a:extLst>
          </p:cNvPr>
          <p:cNvCxnSpPr>
            <a:cxnSpLocks/>
          </p:cNvCxnSpPr>
          <p:nvPr/>
        </p:nvCxnSpPr>
        <p:spPr>
          <a:xfrm flipH="1">
            <a:off x="1115616" y="4707142"/>
            <a:ext cx="370678" cy="1223338"/>
          </a:xfrm>
          <a:prstGeom prst="straightConnector1">
            <a:avLst/>
          </a:prstGeom>
          <a:ln>
            <a:solidFill>
              <a:srgbClr val="005D28"/>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C8ECECD-28C4-2047-9397-F0AE1A361803}"/>
              </a:ext>
            </a:extLst>
          </p:cNvPr>
          <p:cNvCxnSpPr>
            <a:cxnSpLocks/>
          </p:cNvCxnSpPr>
          <p:nvPr/>
        </p:nvCxnSpPr>
        <p:spPr>
          <a:xfrm flipH="1">
            <a:off x="1234266" y="4725143"/>
            <a:ext cx="468052" cy="1543101"/>
          </a:xfrm>
          <a:prstGeom prst="straightConnector1">
            <a:avLst/>
          </a:prstGeom>
          <a:ln>
            <a:solidFill>
              <a:srgbClr val="005D28"/>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6975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0C69F-A7F9-2BE3-4459-7ABAD5E534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C2FAC9-99CD-3E37-01B3-0A950C8EFBF8}"/>
              </a:ext>
            </a:extLst>
          </p:cNvPr>
          <p:cNvSpPr>
            <a:spLocks noGrp="1"/>
          </p:cNvSpPr>
          <p:nvPr>
            <p:ph type="title" idx="4294967295"/>
          </p:nvPr>
        </p:nvSpPr>
        <p:spPr>
          <a:xfrm>
            <a:off x="914400" y="6093296"/>
            <a:ext cx="7834064" cy="432048"/>
          </a:xfrm>
          <a:prstGeom prst="rect">
            <a:avLst/>
          </a:prstGeom>
        </p:spPr>
        <p:txBody>
          <a:bodyPr/>
          <a:lstStyle/>
          <a:p>
            <a:pPr algn="r"/>
            <a:fld id="{A3DE11C3-CADD-4C8A-8479-CCBAB053764B}" type="slidenum">
              <a:rPr lang="en-ZA" sz="1200" smtClean="0">
                <a:latin typeface="Arial" pitchFamily="34" charset="0"/>
                <a:cs typeface="Arial" pitchFamily="34" charset="0"/>
              </a:rPr>
              <a:pPr algn="r"/>
              <a:t>8</a:t>
            </a:fld>
            <a:r>
              <a:rPr lang="en-ZA" sz="1200" dirty="0">
                <a:latin typeface="Arial" pitchFamily="34" charset="0"/>
                <a:cs typeface="Arial" pitchFamily="34" charset="0"/>
              </a:rPr>
              <a:t> </a:t>
            </a:r>
          </a:p>
        </p:txBody>
      </p:sp>
      <p:sp>
        <p:nvSpPr>
          <p:cNvPr id="4" name="Rectangle 2">
            <a:extLst>
              <a:ext uri="{FF2B5EF4-FFF2-40B4-BE49-F238E27FC236}">
                <a16:creationId xmlns:a16="http://schemas.microsoft.com/office/drawing/2014/main" id="{D154FEFB-FCB6-3C31-487F-C0F93F8A4208}"/>
              </a:ext>
            </a:extLst>
          </p:cNvPr>
          <p:cNvSpPr txBox="1">
            <a:spLocks noChangeArrowheads="1"/>
          </p:cNvSpPr>
          <p:nvPr/>
        </p:nvSpPr>
        <p:spPr>
          <a:xfrm>
            <a:off x="17512" y="188640"/>
            <a:ext cx="8010872" cy="461665"/>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ZA" dirty="0"/>
              <a:t>Submission of bid documents - (Index / Annexure A)</a:t>
            </a:r>
            <a:endParaRPr lang="en-GB" dirty="0"/>
          </a:p>
        </p:txBody>
      </p:sp>
      <p:sp>
        <p:nvSpPr>
          <p:cNvPr id="6" name="Rectangle 5">
            <a:extLst>
              <a:ext uri="{FF2B5EF4-FFF2-40B4-BE49-F238E27FC236}">
                <a16:creationId xmlns:a16="http://schemas.microsoft.com/office/drawing/2014/main" id="{720F204D-6994-334C-BD42-988C700F3B0A}"/>
              </a:ext>
            </a:extLst>
          </p:cNvPr>
          <p:cNvSpPr/>
          <p:nvPr/>
        </p:nvSpPr>
        <p:spPr>
          <a:xfrm>
            <a:off x="161764" y="1123240"/>
            <a:ext cx="8820472" cy="4426853"/>
          </a:xfrm>
          <a:prstGeom prst="rect">
            <a:avLst/>
          </a:prstGeom>
        </p:spPr>
        <p:txBody>
          <a:bodyPr wrap="square">
            <a:spAutoFit/>
          </a:bodyPr>
          <a:lstStyle/>
          <a:p>
            <a:pPr>
              <a:lnSpc>
                <a:spcPct val="150000"/>
              </a:lnSpc>
            </a:pPr>
            <a:r>
              <a:rPr lang="en-GB" b="1" dirty="0">
                <a:latin typeface="Arial" panose="020B0604020202020204" pitchFamily="34" charset="0"/>
                <a:cs typeface="Arial" panose="020B0604020202020204" pitchFamily="34" charset="0"/>
              </a:rPr>
              <a:t>Annexure A </a:t>
            </a:r>
            <a:r>
              <a:rPr lang="en-GB" dirty="0">
                <a:latin typeface="Arial" panose="020B0604020202020204" pitchFamily="34" charset="0"/>
                <a:cs typeface="Arial" panose="020B0604020202020204" pitchFamily="34" charset="0"/>
              </a:rPr>
              <a:t>is a</a:t>
            </a:r>
            <a:r>
              <a:rPr lang="en-GB" b="1" dirty="0">
                <a:latin typeface="Arial" panose="020B0604020202020204" pitchFamily="34" charset="0"/>
                <a:cs typeface="Arial" panose="020B0604020202020204" pitchFamily="34" charset="0"/>
              </a:rPr>
              <a:t> guidance document </a:t>
            </a:r>
            <a:r>
              <a:rPr lang="en-GB" dirty="0">
                <a:latin typeface="Arial" panose="020B0604020202020204" pitchFamily="34" charset="0"/>
                <a:cs typeface="Arial" panose="020B0604020202020204" pitchFamily="34" charset="0"/>
              </a:rPr>
              <a:t>intended to facilitate compliance and support ease of bid submission. </a:t>
            </a:r>
          </a:p>
          <a:p>
            <a:pPr>
              <a:lnSpc>
                <a:spcPct val="150000"/>
              </a:lnSpc>
            </a:pPr>
            <a:r>
              <a:rPr lang="en-GB" dirty="0">
                <a:latin typeface="Arial" panose="020B0604020202020204" pitchFamily="34" charset="0"/>
                <a:cs typeface="Arial" panose="020B0604020202020204" pitchFamily="34" charset="0"/>
              </a:rPr>
              <a:t>Each section must be read in conjunction with the relevant provisions of the SRCC, as well as the GCC.</a:t>
            </a:r>
          </a:p>
          <a:p>
            <a:pPr>
              <a:lnSpc>
                <a:spcPct val="150000"/>
              </a:lnSpc>
            </a:pPr>
            <a:endParaRPr lang="en-GB" sz="7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The NDoH reserves the right to request any administrative document or information for clarification if it does not change the substance of the bid. </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The bidder will have seven (7) working days to submit the requested document or information. </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Scanned copies must be identical to the hard copy submissions. In the event of any discrepancy, the hard copy shall take precedence.</a:t>
            </a:r>
          </a:p>
        </p:txBody>
      </p:sp>
    </p:spTree>
    <p:extLst>
      <p:ext uri="{BB962C8B-B14F-4D97-AF65-F5344CB8AC3E}">
        <p14:creationId xmlns:p14="http://schemas.microsoft.com/office/powerpoint/2010/main" val="2714253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9</a:t>
            </a:fld>
            <a:r>
              <a:rPr lang="en-ZA" sz="1200" dirty="0">
                <a:latin typeface="Arial" pitchFamily="34" charset="0"/>
                <a:cs typeface="Arial" pitchFamily="34" charset="0"/>
              </a:rPr>
              <a:t> </a:t>
            </a:r>
          </a:p>
        </p:txBody>
      </p:sp>
      <p:sp>
        <p:nvSpPr>
          <p:cNvPr id="4" name="Rectangle 2"/>
          <p:cNvSpPr txBox="1">
            <a:spLocks noChangeArrowheads="1"/>
          </p:cNvSpPr>
          <p:nvPr/>
        </p:nvSpPr>
        <p:spPr>
          <a:xfrm>
            <a:off x="0" y="225390"/>
            <a:ext cx="5562600" cy="461665"/>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GB" dirty="0"/>
              <a:t>Phases of evaluation</a:t>
            </a:r>
          </a:p>
        </p:txBody>
      </p:sp>
      <p:graphicFrame>
        <p:nvGraphicFramePr>
          <p:cNvPr id="5" name="Table 4">
            <a:extLst>
              <a:ext uri="{FF2B5EF4-FFF2-40B4-BE49-F238E27FC236}">
                <a16:creationId xmlns:a16="http://schemas.microsoft.com/office/drawing/2014/main" id="{B03B32E8-94C6-B29F-00AF-E3146626D2EC}"/>
              </a:ext>
            </a:extLst>
          </p:cNvPr>
          <p:cNvGraphicFramePr>
            <a:graphicFrameLocks noGrp="1"/>
          </p:cNvGraphicFramePr>
          <p:nvPr>
            <p:extLst>
              <p:ext uri="{D42A27DB-BD31-4B8C-83A1-F6EECF244321}">
                <p14:modId xmlns:p14="http://schemas.microsoft.com/office/powerpoint/2010/main" val="3479051177"/>
              </p:ext>
            </p:extLst>
          </p:nvPr>
        </p:nvGraphicFramePr>
        <p:xfrm>
          <a:off x="179512" y="1429491"/>
          <a:ext cx="8784975" cy="3960440"/>
        </p:xfrm>
        <a:graphic>
          <a:graphicData uri="http://schemas.openxmlformats.org/drawingml/2006/table">
            <a:tbl>
              <a:tblPr firstRow="1" firstCol="1" bandRow="1">
                <a:tableStyleId>{BC89EF96-8CEA-46FF-86C4-4CE0E7609802}</a:tableStyleId>
              </a:tblPr>
              <a:tblGrid>
                <a:gridCol w="2414594">
                  <a:extLst>
                    <a:ext uri="{9D8B030D-6E8A-4147-A177-3AD203B41FA5}">
                      <a16:colId xmlns:a16="http://schemas.microsoft.com/office/drawing/2014/main" val="59636728"/>
                    </a:ext>
                  </a:extLst>
                </a:gridCol>
                <a:gridCol w="2497189">
                  <a:extLst>
                    <a:ext uri="{9D8B030D-6E8A-4147-A177-3AD203B41FA5}">
                      <a16:colId xmlns:a16="http://schemas.microsoft.com/office/drawing/2014/main" val="1354012199"/>
                    </a:ext>
                  </a:extLst>
                </a:gridCol>
                <a:gridCol w="1998103">
                  <a:extLst>
                    <a:ext uri="{9D8B030D-6E8A-4147-A177-3AD203B41FA5}">
                      <a16:colId xmlns:a16="http://schemas.microsoft.com/office/drawing/2014/main" val="1193414314"/>
                    </a:ext>
                  </a:extLst>
                </a:gridCol>
                <a:gridCol w="1875089">
                  <a:extLst>
                    <a:ext uri="{9D8B030D-6E8A-4147-A177-3AD203B41FA5}">
                      <a16:colId xmlns:a16="http://schemas.microsoft.com/office/drawing/2014/main" val="1482163708"/>
                    </a:ext>
                  </a:extLst>
                </a:gridCol>
              </a:tblGrid>
              <a:tr h="738888">
                <a:tc>
                  <a:txBody>
                    <a:bodyPr/>
                    <a:lstStyle/>
                    <a:p>
                      <a:pPr algn="ctr">
                        <a:lnSpc>
                          <a:spcPct val="115000"/>
                        </a:lnSpc>
                        <a:buNone/>
                      </a:pPr>
                      <a:r>
                        <a:rPr lang="en-GB" sz="1600" dirty="0">
                          <a:effectLst/>
                          <a:latin typeface="Arial" panose="020B0604020202020204" pitchFamily="34" charset="0"/>
                          <a:cs typeface="Arial" panose="020B0604020202020204" pitchFamily="34" charset="0"/>
                        </a:rPr>
                        <a:t>PHASE I</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bg1">
                        <a:lumMod val="75000"/>
                      </a:schemeClr>
                    </a:solidFill>
                  </a:tcPr>
                </a:tc>
                <a:tc>
                  <a:txBody>
                    <a:bodyPr/>
                    <a:lstStyle/>
                    <a:p>
                      <a:pPr algn="ctr">
                        <a:lnSpc>
                          <a:spcPct val="115000"/>
                        </a:lnSpc>
                        <a:buNone/>
                      </a:pPr>
                      <a:r>
                        <a:rPr lang="en-GB" sz="1600" dirty="0">
                          <a:effectLst/>
                          <a:latin typeface="Arial" panose="020B0604020202020204" pitchFamily="34" charset="0"/>
                          <a:cs typeface="Arial" panose="020B0604020202020204" pitchFamily="34" charset="0"/>
                        </a:rPr>
                        <a:t>PHASE II</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bg1">
                        <a:lumMod val="75000"/>
                      </a:schemeClr>
                    </a:solidFill>
                  </a:tcPr>
                </a:tc>
                <a:tc>
                  <a:txBody>
                    <a:bodyPr/>
                    <a:lstStyle/>
                    <a:p>
                      <a:pPr algn="ctr">
                        <a:lnSpc>
                          <a:spcPct val="115000"/>
                        </a:lnSpc>
                        <a:buNone/>
                      </a:pPr>
                      <a:r>
                        <a:rPr lang="en-GB" sz="1600" dirty="0">
                          <a:effectLst/>
                          <a:latin typeface="Arial" panose="020B0604020202020204" pitchFamily="34" charset="0"/>
                          <a:cs typeface="Arial" panose="020B0604020202020204" pitchFamily="34" charset="0"/>
                        </a:rPr>
                        <a:t>PHASE III</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bg1">
                        <a:lumMod val="75000"/>
                      </a:schemeClr>
                    </a:solidFill>
                  </a:tcPr>
                </a:tc>
                <a:tc>
                  <a:txBody>
                    <a:bodyPr/>
                    <a:lstStyle/>
                    <a:p>
                      <a:pPr algn="ctr">
                        <a:lnSpc>
                          <a:spcPct val="115000"/>
                        </a:lnSpc>
                        <a:buNone/>
                      </a:pPr>
                      <a:r>
                        <a:rPr lang="en-GB" sz="1600" dirty="0">
                          <a:effectLst/>
                          <a:latin typeface="Arial" panose="020B0604020202020204" pitchFamily="34" charset="0"/>
                          <a:cs typeface="Arial" panose="020B0604020202020204" pitchFamily="34" charset="0"/>
                        </a:rPr>
                        <a:t>PHASE IV</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bg1">
                        <a:lumMod val="75000"/>
                      </a:schemeClr>
                    </a:solidFill>
                  </a:tcPr>
                </a:tc>
                <a:extLst>
                  <a:ext uri="{0D108BD9-81ED-4DB2-BD59-A6C34878D82A}">
                    <a16:rowId xmlns:a16="http://schemas.microsoft.com/office/drawing/2014/main" val="1642479297"/>
                  </a:ext>
                </a:extLst>
              </a:tr>
              <a:tr h="1028591">
                <a:tc>
                  <a:txBody>
                    <a:bodyPr/>
                    <a:lstStyle/>
                    <a:p>
                      <a:pPr>
                        <a:lnSpc>
                          <a:spcPct val="115000"/>
                        </a:lnSpc>
                        <a:buNone/>
                      </a:pPr>
                      <a:r>
                        <a:rPr lang="en-GB" sz="1600" dirty="0">
                          <a:effectLst/>
                          <a:latin typeface="Arial" panose="020B0604020202020204" pitchFamily="34" charset="0"/>
                          <a:cs typeface="Arial" panose="020B0604020202020204" pitchFamily="34" charset="0"/>
                        </a:rPr>
                        <a:t>Administrative evaluation</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buNone/>
                      </a:pPr>
                      <a:r>
                        <a:rPr lang="en-GB" sz="1600" b="1" dirty="0">
                          <a:effectLst/>
                          <a:latin typeface="Arial" panose="020B0604020202020204" pitchFamily="34" charset="0"/>
                          <a:cs typeface="Arial" panose="020B0604020202020204" pitchFamily="34" charset="0"/>
                        </a:rPr>
                        <a:t>Product technical evaluation: Legal and regulatory</a:t>
                      </a:r>
                      <a:endParaRPr lang="en-ZA" sz="16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buNone/>
                      </a:pPr>
                      <a:r>
                        <a:rPr lang="en-GB" sz="1600" b="1" dirty="0">
                          <a:effectLst/>
                          <a:latin typeface="Arial" panose="020B0604020202020204" pitchFamily="34" charset="0"/>
                          <a:cs typeface="Arial" panose="020B0604020202020204" pitchFamily="34" charset="0"/>
                        </a:rPr>
                        <a:t>Price and Preference Points evaluation</a:t>
                      </a:r>
                      <a:endParaRPr lang="en-ZA" sz="16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buNone/>
                      </a:pPr>
                      <a:r>
                        <a:rPr lang="en-GB" sz="1600" b="1" dirty="0">
                          <a:effectLst/>
                          <a:latin typeface="Arial" panose="020B0604020202020204" pitchFamily="34" charset="0"/>
                          <a:cs typeface="Arial" panose="020B0604020202020204" pitchFamily="34" charset="0"/>
                        </a:rPr>
                        <a:t>Recommendation and Award</a:t>
                      </a:r>
                      <a:endParaRPr lang="en-ZA" sz="16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788797447"/>
                  </a:ext>
                </a:extLst>
              </a:tr>
              <a:tr h="2192961">
                <a:tc>
                  <a:txBody>
                    <a:bodyPr/>
                    <a:lstStyle/>
                    <a:p>
                      <a:pPr>
                        <a:lnSpc>
                          <a:spcPct val="115000"/>
                        </a:lnSpc>
                        <a:buNone/>
                      </a:pPr>
                      <a:r>
                        <a:rPr lang="en-GB" sz="1600" b="0" dirty="0">
                          <a:effectLst/>
                          <a:latin typeface="Arial" panose="020B0604020202020204" pitchFamily="34" charset="0"/>
                          <a:cs typeface="Arial" panose="020B0604020202020204" pitchFamily="34" charset="0"/>
                        </a:rPr>
                        <a:t>Bidders will be assessed for compliance with the mandatory administrative requirements</a:t>
                      </a:r>
                      <a:endParaRPr lang="en-ZA"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buNone/>
                      </a:pPr>
                      <a:r>
                        <a:rPr lang="en-GB" sz="1600" dirty="0">
                          <a:effectLst/>
                          <a:latin typeface="Arial" panose="020B0604020202020204" pitchFamily="34" charset="0"/>
                          <a:cs typeface="Arial" panose="020B0604020202020204" pitchFamily="34" charset="0"/>
                        </a:rPr>
                        <a:t>Bidders will be evaluated for compliance with the technical mandatory requirements, and the product will be evaluated for compliance to the specification.</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buNone/>
                      </a:pPr>
                      <a:r>
                        <a:rPr lang="en-US" sz="1600" dirty="0">
                          <a:effectLst/>
                          <a:latin typeface="Arial" panose="020B0604020202020204" pitchFamily="34" charset="0"/>
                          <a:cs typeface="Arial" panose="020B0604020202020204" pitchFamily="34" charset="0"/>
                        </a:rPr>
                        <a:t>Bidders will be evaluated for Price and B-BBEE Status Level of Contributor in accordance with Section 9 of the SRCC</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buNone/>
                      </a:pPr>
                      <a:r>
                        <a:rPr lang="en-GB" sz="1600" dirty="0">
                          <a:effectLst/>
                          <a:latin typeface="Arial" panose="020B0604020202020204" pitchFamily="34" charset="0"/>
                          <a:cs typeface="Arial" panose="020B0604020202020204" pitchFamily="34" charset="0"/>
                        </a:rPr>
                        <a:t>Recommendation and award</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818012490"/>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46F64DA-B3FF-A39F-2CE2-728147CF8D52}"/>
              </a:ext>
            </a:extLst>
          </p:cNvPr>
          <p:cNvSpPr txBox="1"/>
          <p:nvPr/>
        </p:nvSpPr>
        <p:spPr>
          <a:xfrm>
            <a:off x="0" y="5805264"/>
            <a:ext cx="9144000" cy="1100213"/>
          </a:xfrm>
          <a:prstGeom prst="rect">
            <a:avLst/>
          </a:prstGeom>
          <a:solidFill>
            <a:schemeClr val="bg1"/>
          </a:solidFill>
        </p:spPr>
        <p:txBody>
          <a:bodyPr wrap="square" rtlCol="0">
            <a:spAutoFit/>
          </a:bodyPr>
          <a:lstStyle/>
          <a:p>
            <a:endParaRPr lang="en-ZA" dirty="0"/>
          </a:p>
        </p:txBody>
      </p:sp>
      <p:sp>
        <p:nvSpPr>
          <p:cNvPr id="2" name="Title 1"/>
          <p:cNvSpPr>
            <a:spLocks noGrp="1"/>
          </p:cNvSpPr>
          <p:nvPr>
            <p:ph type="title" idx="4294967295"/>
          </p:nvPr>
        </p:nvSpPr>
        <p:spPr>
          <a:xfrm>
            <a:off x="2125266" y="5426869"/>
            <a:ext cx="5875734" cy="323850"/>
          </a:xfrm>
          <a:prstGeom prst="rect">
            <a:avLst/>
          </a:prstGeom>
        </p:spPr>
        <p:txBody>
          <a:bodyPr/>
          <a:lstStyle/>
          <a:p>
            <a:pPr algn="r"/>
            <a:fld id="{A3DE11C3-CADD-4C8A-8479-CCBAB053764B}" type="slidenum">
              <a:rPr lang="en-ZA" sz="900">
                <a:latin typeface="Arial" pitchFamily="34" charset="0"/>
                <a:cs typeface="Arial" pitchFamily="34" charset="0"/>
              </a:rPr>
              <a:pPr algn="r"/>
              <a:t>10</a:t>
            </a:fld>
            <a:r>
              <a:rPr lang="en-ZA" sz="900" dirty="0">
                <a:latin typeface="Arial" pitchFamily="34" charset="0"/>
                <a:cs typeface="Arial" pitchFamily="34" charset="0"/>
              </a:rPr>
              <a:t> </a:t>
            </a:r>
          </a:p>
        </p:txBody>
      </p:sp>
      <p:sp>
        <p:nvSpPr>
          <p:cNvPr id="4" name="Rectangle 2"/>
          <p:cNvSpPr txBox="1">
            <a:spLocks noChangeArrowheads="1"/>
          </p:cNvSpPr>
          <p:nvPr/>
        </p:nvSpPr>
        <p:spPr>
          <a:xfrm>
            <a:off x="3448" y="309834"/>
            <a:ext cx="7946335" cy="461665"/>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GB" dirty="0"/>
              <a:t>Administrative requirements - (Phase I evaluation)</a:t>
            </a:r>
          </a:p>
        </p:txBody>
      </p:sp>
      <p:sp>
        <p:nvSpPr>
          <p:cNvPr id="15" name="TextBox 14">
            <a:extLst>
              <a:ext uri="{FF2B5EF4-FFF2-40B4-BE49-F238E27FC236}">
                <a16:creationId xmlns:a16="http://schemas.microsoft.com/office/drawing/2014/main" id="{C6A672A0-924D-203B-52B5-F08F19D5E20A}"/>
              </a:ext>
            </a:extLst>
          </p:cNvPr>
          <p:cNvSpPr txBox="1"/>
          <p:nvPr/>
        </p:nvSpPr>
        <p:spPr>
          <a:xfrm rot="19020466">
            <a:off x="6732240" y="4221088"/>
            <a:ext cx="1075936" cy="369332"/>
          </a:xfrm>
          <a:prstGeom prst="rect">
            <a:avLst/>
          </a:prstGeom>
          <a:solidFill>
            <a:schemeClr val="bg1">
              <a:lumMod val="95000"/>
            </a:schemeClr>
          </a:solidFill>
        </p:spPr>
        <p:txBody>
          <a:bodyPr wrap="none" rtlCol="0">
            <a:spAutoFit/>
          </a:bodyPr>
          <a:lstStyle/>
          <a:p>
            <a:r>
              <a:rPr lang="en-US" dirty="0"/>
              <a:t>EXAMPLE</a:t>
            </a:r>
            <a:endParaRPr lang="en-ZA" dirty="0"/>
          </a:p>
        </p:txBody>
      </p:sp>
      <p:grpSp>
        <p:nvGrpSpPr>
          <p:cNvPr id="23" name="Group 22">
            <a:extLst>
              <a:ext uri="{FF2B5EF4-FFF2-40B4-BE49-F238E27FC236}">
                <a16:creationId xmlns:a16="http://schemas.microsoft.com/office/drawing/2014/main" id="{B437EDB1-578D-13D8-43CA-C4515AE14D3A}"/>
              </a:ext>
            </a:extLst>
          </p:cNvPr>
          <p:cNvGrpSpPr/>
          <p:nvPr/>
        </p:nvGrpSpPr>
        <p:grpSpPr>
          <a:xfrm>
            <a:off x="27740" y="1163268"/>
            <a:ext cx="8956653" cy="5694733"/>
            <a:chOff x="27740" y="1163268"/>
            <a:chExt cx="8956653" cy="5694733"/>
          </a:xfrm>
        </p:grpSpPr>
        <p:pic>
          <p:nvPicPr>
            <p:cNvPr id="14" name="Picture 13">
              <a:extLst>
                <a:ext uri="{FF2B5EF4-FFF2-40B4-BE49-F238E27FC236}">
                  <a16:creationId xmlns:a16="http://schemas.microsoft.com/office/drawing/2014/main" id="{2ED3F92E-2059-AC64-179A-014AB66DE9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0798" y="1669994"/>
              <a:ext cx="2913595" cy="4286696"/>
            </a:xfrm>
            <a:prstGeom prst="rect">
              <a:avLst/>
            </a:prstGeom>
            <a:ln w="19050">
              <a:solidFill>
                <a:srgbClr val="0070C0"/>
              </a:solidFill>
            </a:ln>
          </p:spPr>
        </p:pic>
        <p:grpSp>
          <p:nvGrpSpPr>
            <p:cNvPr id="22" name="Group 21">
              <a:extLst>
                <a:ext uri="{FF2B5EF4-FFF2-40B4-BE49-F238E27FC236}">
                  <a16:creationId xmlns:a16="http://schemas.microsoft.com/office/drawing/2014/main" id="{20E2DC7D-942E-3CBC-6C20-B023489A257A}"/>
                </a:ext>
              </a:extLst>
            </p:cNvPr>
            <p:cNvGrpSpPr/>
            <p:nvPr/>
          </p:nvGrpSpPr>
          <p:grpSpPr>
            <a:xfrm>
              <a:off x="27740" y="1163268"/>
              <a:ext cx="6200444" cy="5694733"/>
              <a:chOff x="27740" y="1163268"/>
              <a:chExt cx="6200444" cy="5694733"/>
            </a:xfrm>
          </p:grpSpPr>
          <p:sp>
            <p:nvSpPr>
              <p:cNvPr id="16" name="TextBox 15">
                <a:extLst>
                  <a:ext uri="{FF2B5EF4-FFF2-40B4-BE49-F238E27FC236}">
                    <a16:creationId xmlns:a16="http://schemas.microsoft.com/office/drawing/2014/main" id="{9EF3C1F4-89BD-1992-2FA3-C5FA1A8C9661}"/>
                  </a:ext>
                </a:extLst>
              </p:cNvPr>
              <p:cNvSpPr txBox="1"/>
              <p:nvPr/>
            </p:nvSpPr>
            <p:spPr>
              <a:xfrm>
                <a:off x="27740" y="1163268"/>
                <a:ext cx="2595582"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Bidders are required to:</a:t>
                </a:r>
                <a:endParaRPr lang="en-ZA" dirty="0">
                  <a:latin typeface="Arial" panose="020B0604020202020204" pitchFamily="34" charset="0"/>
                  <a:cs typeface="Arial" panose="020B0604020202020204" pitchFamily="34" charset="0"/>
                </a:endParaRPr>
              </a:p>
            </p:txBody>
          </p:sp>
          <p:grpSp>
            <p:nvGrpSpPr>
              <p:cNvPr id="21" name="Group 20">
                <a:extLst>
                  <a:ext uri="{FF2B5EF4-FFF2-40B4-BE49-F238E27FC236}">
                    <a16:creationId xmlns:a16="http://schemas.microsoft.com/office/drawing/2014/main" id="{62545134-4B42-F29B-46CF-DA151CB9F8A5}"/>
                  </a:ext>
                </a:extLst>
              </p:cNvPr>
              <p:cNvGrpSpPr/>
              <p:nvPr/>
            </p:nvGrpSpPr>
            <p:grpSpPr>
              <a:xfrm>
                <a:off x="79740" y="1595697"/>
                <a:ext cx="6148444" cy="5262304"/>
                <a:chOff x="79740" y="1595697"/>
                <a:chExt cx="6148444" cy="5262304"/>
              </a:xfrm>
            </p:grpSpPr>
            <p:sp>
              <p:nvSpPr>
                <p:cNvPr id="3" name="TextBox 2"/>
                <p:cNvSpPr txBox="1"/>
                <p:nvPr/>
              </p:nvSpPr>
              <p:spPr>
                <a:xfrm>
                  <a:off x="79740" y="1595697"/>
                  <a:ext cx="6148444" cy="2516073"/>
                </a:xfrm>
                <a:prstGeom prst="rect">
                  <a:avLst/>
                </a:prstGeom>
                <a:noFill/>
              </p:spPr>
              <p:txBody>
                <a:bodyPr wrap="square" rtlCol="0">
                  <a:spAutoFit/>
                </a:bodyPr>
                <a:lstStyle/>
                <a:p>
                  <a:pPr marL="257175" indent="-257175">
                    <a:buFont typeface="Wingdings" panose="05000000000000000000" pitchFamily="2" charset="2"/>
                    <a:buChar char="ü"/>
                  </a:pPr>
                  <a:r>
                    <a:rPr lang="en-GB" dirty="0">
                      <a:latin typeface="Arial" pitchFamily="34" charset="0"/>
                      <a:cs typeface="Arial" pitchFamily="34" charset="0"/>
                    </a:rPr>
                    <a:t>Submit bid documents as outlined in bid document </a:t>
                  </a:r>
                </a:p>
                <a:p>
                  <a:r>
                    <a:rPr lang="en-GB" dirty="0">
                      <a:latin typeface="Arial" pitchFamily="34" charset="0"/>
                      <a:cs typeface="Arial" pitchFamily="34" charset="0"/>
                    </a:rPr>
                    <a:t>    Checklist (Annexure A) aligned to SRCC</a:t>
                  </a:r>
                </a:p>
                <a:p>
                  <a:pPr marL="257175" indent="-257175">
                    <a:buFont typeface="Wingdings" panose="05000000000000000000" pitchFamily="2" charset="2"/>
                    <a:buChar char="ü"/>
                  </a:pPr>
                  <a:r>
                    <a:rPr lang="en-GB" dirty="0">
                      <a:latin typeface="Arial" pitchFamily="34" charset="0"/>
                      <a:cs typeface="Arial" pitchFamily="34" charset="0"/>
                    </a:rPr>
                    <a:t>Include all mandatory documents specified</a:t>
                  </a:r>
                </a:p>
                <a:p>
                  <a:pPr marL="257175" indent="-257175">
                    <a:buFont typeface="Wingdings" panose="05000000000000000000" pitchFamily="2" charset="2"/>
                    <a:buChar char="ü"/>
                  </a:pPr>
                  <a:r>
                    <a:rPr lang="en-GB" dirty="0">
                      <a:latin typeface="Arial" pitchFamily="34" charset="0"/>
                      <a:cs typeface="Arial" pitchFamily="34" charset="0"/>
                    </a:rPr>
                    <a:t>Be registered on the Central Supplier Database (CSD)</a:t>
                  </a:r>
                </a:p>
                <a:p>
                  <a:pPr marL="257175" indent="-257175">
                    <a:buFont typeface="Wingdings" panose="05000000000000000000" pitchFamily="2" charset="2"/>
                    <a:buChar char="ü"/>
                  </a:pPr>
                  <a:r>
                    <a:rPr lang="en-GB" dirty="0">
                      <a:latin typeface="Arial" pitchFamily="34" charset="0"/>
                      <a:cs typeface="Arial" pitchFamily="34" charset="0"/>
                    </a:rPr>
                    <a:t>Submit a Tax Compliance Status PIN </a:t>
                  </a:r>
                </a:p>
                <a:p>
                  <a:pPr defTabSz="266700"/>
                  <a:endParaRPr lang="en-GB" dirty="0">
                    <a:latin typeface="Arial" pitchFamily="34" charset="0"/>
                    <a:cs typeface="Arial" pitchFamily="34" charset="0"/>
                  </a:endParaRPr>
                </a:p>
                <a:p>
                  <a:pPr defTabSz="266700"/>
                  <a:r>
                    <a:rPr lang="en-GB" dirty="0">
                      <a:latin typeface="Arial" pitchFamily="34" charset="0"/>
                      <a:cs typeface="Arial" pitchFamily="34" charset="0"/>
                    </a:rPr>
                    <a:t>Note: </a:t>
                  </a:r>
                </a:p>
                <a:p>
                  <a:pPr defTabSz="266700"/>
                  <a:r>
                    <a:rPr lang="en-GB" dirty="0">
                      <a:latin typeface="Arial" pitchFamily="34" charset="0"/>
                      <a:cs typeface="Arial" pitchFamily="34" charset="0"/>
                    </a:rPr>
                    <a:t>Bidders must be Tax compliant throughout validity period.</a:t>
                  </a:r>
                </a:p>
                <a:p>
                  <a:endParaRPr lang="en-GB" sz="1350" dirty="0">
                    <a:solidFill>
                      <a:schemeClr val="bg1">
                        <a:lumMod val="50000"/>
                      </a:schemeClr>
                    </a:solidFill>
                    <a:latin typeface="Arial" panose="020B0604020202020204" pitchFamily="34" charset="0"/>
                    <a:cs typeface="Arial" pitchFamily="34" charset="0"/>
                  </a:endParaRPr>
                </a:p>
              </p:txBody>
            </p:sp>
            <p:pic>
              <p:nvPicPr>
                <p:cNvPr id="18" name="Picture 17">
                  <a:extLst>
                    <a:ext uri="{FF2B5EF4-FFF2-40B4-BE49-F238E27FC236}">
                      <a16:creationId xmlns:a16="http://schemas.microsoft.com/office/drawing/2014/main" id="{B8E65442-DDF1-F7CD-EF9B-782F7FB67DCA}"/>
                    </a:ext>
                  </a:extLst>
                </p:cNvPr>
                <p:cNvPicPr>
                  <a:picLocks noChangeAspect="1"/>
                </p:cNvPicPr>
                <p:nvPr/>
              </p:nvPicPr>
              <p:blipFill>
                <a:blip r:embed="rId4" cstate="print">
                  <a:extLst>
                    <a:ext uri="{28A0092B-C50C-407E-A947-70E740481C1C}">
                      <a14:useLocalDpi xmlns:a14="http://schemas.microsoft.com/office/drawing/2010/main" val="0"/>
                    </a:ext>
                  </a:extLst>
                </a:blip>
                <a:srcRect b="61109"/>
                <a:stretch>
                  <a:fillRect/>
                </a:stretch>
              </p:blipFill>
              <p:spPr>
                <a:xfrm>
                  <a:off x="275501" y="3964559"/>
                  <a:ext cx="5332094" cy="2893442"/>
                </a:xfrm>
                <a:prstGeom prst="rect">
                  <a:avLst/>
                </a:prstGeom>
                <a:ln>
                  <a:solidFill>
                    <a:srgbClr val="00B050"/>
                  </a:solidFill>
                </a:ln>
              </p:spPr>
            </p:pic>
          </p:grpSp>
        </p:grpSp>
      </p:grpSp>
      <p:cxnSp>
        <p:nvCxnSpPr>
          <p:cNvPr id="20" name="Straight Connector 19">
            <a:extLst>
              <a:ext uri="{FF2B5EF4-FFF2-40B4-BE49-F238E27FC236}">
                <a16:creationId xmlns:a16="http://schemas.microsoft.com/office/drawing/2014/main" id="{08B3427A-EED0-76B0-1849-706D4F933ABD}"/>
              </a:ext>
            </a:extLst>
          </p:cNvPr>
          <p:cNvCxnSpPr/>
          <p:nvPr/>
        </p:nvCxnSpPr>
        <p:spPr>
          <a:xfrm>
            <a:off x="4355976" y="4725144"/>
            <a:ext cx="125161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016729"/>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6093296"/>
            <a:ext cx="7834064" cy="432048"/>
          </a:xfrm>
          <a:prstGeom prst="rect">
            <a:avLst/>
          </a:prstGeom>
        </p:spPr>
        <p:txBody>
          <a:bodyPr/>
          <a:lstStyle/>
          <a:p>
            <a:pPr algn="r"/>
            <a:fld id="{A3DE11C3-CADD-4C8A-8479-CCBAB053764B}" type="slidenum">
              <a:rPr lang="en-ZA" sz="1200" smtClean="0">
                <a:latin typeface="Arial" pitchFamily="34" charset="0"/>
                <a:cs typeface="Arial" pitchFamily="34" charset="0"/>
              </a:rPr>
              <a:pPr algn="r"/>
              <a:t>11</a:t>
            </a:fld>
            <a:r>
              <a:rPr lang="en-ZA" sz="1200" dirty="0">
                <a:latin typeface="Arial" pitchFamily="34" charset="0"/>
                <a:cs typeface="Arial" pitchFamily="34" charset="0"/>
              </a:rPr>
              <a:t> </a:t>
            </a:r>
          </a:p>
        </p:txBody>
      </p:sp>
      <p:sp>
        <p:nvSpPr>
          <p:cNvPr id="3" name="TextBox 2"/>
          <p:cNvSpPr txBox="1"/>
          <p:nvPr/>
        </p:nvSpPr>
        <p:spPr>
          <a:xfrm>
            <a:off x="104325" y="1120676"/>
            <a:ext cx="9069829" cy="2169825"/>
          </a:xfrm>
          <a:prstGeom prst="rect">
            <a:avLst/>
          </a:prstGeom>
          <a:noFill/>
        </p:spPr>
        <p:txBody>
          <a:bodyPr wrap="square" rtlCol="0">
            <a:spAutoFit/>
          </a:bodyPr>
          <a:lstStyle/>
          <a:p>
            <a:pPr marL="342900" indent="-342900">
              <a:buFont typeface="Arial" panose="020B0604020202020204" pitchFamily="34" charset="0"/>
              <a:buChar char="•"/>
            </a:pPr>
            <a:r>
              <a:rPr sz="2000" dirty="0"/>
              <a:t>PBD3: single bidding entity; PBD3.1: multi-entity bidding enterprise </a:t>
            </a:r>
            <a:endParaRPr lang="en-ZA" sz="2000" dirty="0"/>
          </a:p>
          <a:p>
            <a:pPr marL="342900" indent="-342900">
              <a:buFont typeface="Arial" panose="020B0604020202020204" pitchFamily="34" charset="0"/>
              <a:buChar char="•"/>
            </a:pPr>
            <a:r>
              <a:rPr sz="2000" dirty="0"/>
              <a:t>Use the original bid-pack template; </a:t>
            </a:r>
            <a:r>
              <a:rPr sz="2000" b="1" dirty="0"/>
              <a:t>a copy must be certified as a true copy.</a:t>
            </a:r>
          </a:p>
          <a:p>
            <a:pPr marL="171450" indent="-171450">
              <a:buFont typeface="Arial" panose="020B0604020202020204" pitchFamily="34" charset="0"/>
              <a:buChar char="•"/>
            </a:pPr>
            <a:endParaRPr lang="en-ZA" sz="500" dirty="0"/>
          </a:p>
          <a:p>
            <a:pPr marL="342900" indent="-342900">
              <a:buFont typeface="Arial" panose="020B0604020202020204" pitchFamily="34" charset="0"/>
              <a:buChar char="•"/>
            </a:pPr>
            <a:r>
              <a:rPr sz="2000" b="1" dirty="0"/>
              <a:t>Complete</a:t>
            </a:r>
            <a:r>
              <a:rPr sz="2000" dirty="0"/>
              <a:t> </a:t>
            </a:r>
            <a:r>
              <a:rPr sz="2000" b="1" dirty="0"/>
              <a:t>Table 1 and Table 2 </a:t>
            </a:r>
            <a:r>
              <a:rPr sz="2000" dirty="0"/>
              <a:t>as prescribed; reconcile directors with CSD/CIPC.</a:t>
            </a:r>
          </a:p>
          <a:p>
            <a:pPr marL="171450" indent="-171450">
              <a:buFont typeface="Arial" panose="020B0604020202020204" pitchFamily="34" charset="0"/>
              <a:buChar char="•"/>
            </a:pPr>
            <a:endParaRPr lang="en-ZA" sz="500" dirty="0"/>
          </a:p>
          <a:p>
            <a:pPr marL="342900" indent="-342900">
              <a:buFont typeface="Arial" panose="020B0604020202020204" pitchFamily="34" charset="0"/>
              <a:buChar char="•"/>
            </a:pPr>
            <a:r>
              <a:rPr sz="2000" dirty="0" err="1"/>
              <a:t>Authorised</a:t>
            </a:r>
            <a:r>
              <a:rPr sz="2000" dirty="0"/>
              <a:t> signatories in Table 2 must sign the other bid documents.</a:t>
            </a:r>
          </a:p>
          <a:p>
            <a:pPr marL="171450" indent="-171450">
              <a:buFont typeface="Arial" panose="020B0604020202020204" pitchFamily="34" charset="0"/>
              <a:buChar char="•"/>
            </a:pPr>
            <a:endParaRPr lang="en-ZA" sz="500" dirty="0"/>
          </a:p>
          <a:p>
            <a:pPr marL="342900" indent="-342900">
              <a:buFont typeface="Arial" panose="020B0604020202020204" pitchFamily="34" charset="0"/>
              <a:buChar char="•"/>
            </a:pPr>
            <a:r>
              <a:rPr sz="2000" dirty="0"/>
              <a:t>Electronic and digital signatures are accepted as </a:t>
            </a:r>
            <a:r>
              <a:rPr lang="en-ZA" sz="2000" dirty="0"/>
              <a:t>p</a:t>
            </a:r>
            <a:r>
              <a:rPr sz="2000" dirty="0" err="1"/>
              <a:t>rovided</a:t>
            </a:r>
            <a:r>
              <a:rPr sz="2000" dirty="0"/>
              <a:t> in the SRCC.</a:t>
            </a:r>
            <a:endParaRPr lang="en-ZA" sz="2000" dirty="0"/>
          </a:p>
          <a:p>
            <a:pPr marL="342900" indent="-342900">
              <a:buFont typeface="Arial" panose="020B0604020202020204" pitchFamily="34" charset="0"/>
              <a:buChar char="•"/>
            </a:pPr>
            <a:r>
              <a:rPr lang="en-GB" sz="2000" dirty="0"/>
              <a:t>Failure to comply will render the bid non-responsive.</a:t>
            </a:r>
            <a:endParaRPr sz="2000" dirty="0"/>
          </a:p>
        </p:txBody>
      </p:sp>
      <p:sp>
        <p:nvSpPr>
          <p:cNvPr id="4" name="Rectangle 2"/>
          <p:cNvSpPr txBox="1">
            <a:spLocks noChangeArrowheads="1"/>
          </p:cNvSpPr>
          <p:nvPr/>
        </p:nvSpPr>
        <p:spPr>
          <a:xfrm>
            <a:off x="-36512" y="214441"/>
            <a:ext cx="9289032" cy="707886"/>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US" sz="2000" dirty="0"/>
              <a:t>PHASE I - PBD3 / PBD3.1 / BID SIGNATURE AUTHORISATION</a:t>
            </a:r>
          </a:p>
          <a:p>
            <a:pPr algn="ctr"/>
            <a:r>
              <a:rPr lang="en-ZA" sz="2000" dirty="0"/>
              <a:t>(SRCC Section 10.2)</a:t>
            </a:r>
            <a:endParaRPr lang="en-US" sz="2000" dirty="0"/>
          </a:p>
        </p:txBody>
      </p:sp>
      <p:sp>
        <p:nvSpPr>
          <p:cNvPr id="8" name="TextBox 7">
            <a:extLst>
              <a:ext uri="{FF2B5EF4-FFF2-40B4-BE49-F238E27FC236}">
                <a16:creationId xmlns:a16="http://schemas.microsoft.com/office/drawing/2014/main" id="{E8BF848A-1E39-7993-2BB1-03A40B20C075}"/>
              </a:ext>
            </a:extLst>
          </p:cNvPr>
          <p:cNvSpPr txBox="1"/>
          <p:nvPr/>
        </p:nvSpPr>
        <p:spPr>
          <a:xfrm>
            <a:off x="0" y="5707561"/>
            <a:ext cx="3059832" cy="1150439"/>
          </a:xfrm>
          <a:prstGeom prst="rect">
            <a:avLst/>
          </a:prstGeom>
          <a:solidFill>
            <a:schemeClr val="bg1"/>
          </a:solidFill>
        </p:spPr>
        <p:txBody>
          <a:bodyPr wrap="square" rtlCol="0">
            <a:spAutoFit/>
          </a:bodyPr>
          <a:lstStyle/>
          <a:p>
            <a:endParaRPr lang="en-ZA" dirty="0"/>
          </a:p>
        </p:txBody>
      </p:sp>
      <p:pic>
        <p:nvPicPr>
          <p:cNvPr id="9" name="Picture 8">
            <a:extLst>
              <a:ext uri="{FF2B5EF4-FFF2-40B4-BE49-F238E27FC236}">
                <a16:creationId xmlns:a16="http://schemas.microsoft.com/office/drawing/2014/main" id="{A472E897-30ED-902A-9BEA-ED526FB85E46}"/>
              </a:ext>
            </a:extLst>
          </p:cNvPr>
          <p:cNvPicPr>
            <a:picLocks noChangeAspect="1"/>
          </p:cNvPicPr>
          <p:nvPr/>
        </p:nvPicPr>
        <p:blipFill>
          <a:blip r:embed="rId3"/>
          <a:stretch>
            <a:fillRect/>
          </a:stretch>
        </p:blipFill>
        <p:spPr>
          <a:xfrm>
            <a:off x="534038" y="3367445"/>
            <a:ext cx="8214426" cy="3463915"/>
          </a:xfrm>
          <a:prstGeom prst="rect">
            <a:avLst/>
          </a:prstGeom>
        </p:spPr>
      </p:pic>
      <p:sp>
        <p:nvSpPr>
          <p:cNvPr id="5" name="TextBox 4">
            <a:extLst>
              <a:ext uri="{FF2B5EF4-FFF2-40B4-BE49-F238E27FC236}">
                <a16:creationId xmlns:a16="http://schemas.microsoft.com/office/drawing/2014/main" id="{C2EF6360-CA33-AB70-09C2-E945CDCBC99F}"/>
              </a:ext>
            </a:extLst>
          </p:cNvPr>
          <p:cNvSpPr txBox="1"/>
          <p:nvPr/>
        </p:nvSpPr>
        <p:spPr>
          <a:xfrm>
            <a:off x="2915816" y="6021288"/>
            <a:ext cx="4518756" cy="785343"/>
          </a:xfrm>
          <a:prstGeom prst="rect">
            <a:avLst/>
          </a:prstGeom>
          <a:noFill/>
        </p:spPr>
        <p:txBody>
          <a:bodyPr wrap="square">
            <a:spAutoFit/>
          </a:bodyPr>
          <a:lstStyle/>
          <a:p>
            <a:pPr algn="ctr">
              <a:lnSpc>
                <a:spcPct val="150000"/>
              </a:lnSpc>
            </a:pPr>
            <a:r>
              <a:rPr lang="en-GB" sz="1600" dirty="0">
                <a:solidFill>
                  <a:schemeClr val="bg1"/>
                </a:solidFill>
                <a:highlight>
                  <a:srgbClr val="005D28"/>
                </a:highlight>
                <a:latin typeface="Arial" pitchFamily="34" charset="0"/>
                <a:cs typeface="Arial" pitchFamily="34" charset="0"/>
              </a:rPr>
              <a:t>Table 1 &amp; Table 2 must be completed</a:t>
            </a:r>
          </a:p>
          <a:p>
            <a:pPr algn="ctr">
              <a:lnSpc>
                <a:spcPct val="150000"/>
              </a:lnSpc>
            </a:pPr>
            <a:r>
              <a:rPr lang="en-GB" sz="1600" dirty="0">
                <a:solidFill>
                  <a:schemeClr val="bg1"/>
                </a:solidFill>
                <a:highlight>
                  <a:srgbClr val="005D28"/>
                </a:highlight>
                <a:latin typeface="Arial" pitchFamily="34" charset="0"/>
                <a:cs typeface="Arial" pitchFamily="34" charset="0"/>
              </a:rPr>
              <a:t>Separate Board Resolution is not required</a:t>
            </a:r>
          </a:p>
        </p:txBody>
      </p:sp>
    </p:spTree>
    <p:extLst>
      <p:ext uri="{BB962C8B-B14F-4D97-AF65-F5344CB8AC3E}">
        <p14:creationId xmlns:p14="http://schemas.microsoft.com/office/powerpoint/2010/main" val="3171305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DA1D-38BB-DB59-9E60-A58078E32A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ACC0AF-0E41-9984-A2EA-20B275D517A8}"/>
              </a:ext>
            </a:extLst>
          </p:cNvPr>
          <p:cNvSpPr>
            <a:spLocks noGrp="1"/>
          </p:cNvSpPr>
          <p:nvPr>
            <p:ph type="title" idx="4294967295"/>
          </p:nvPr>
        </p:nvSpPr>
        <p:spPr>
          <a:xfrm>
            <a:off x="914400" y="6093296"/>
            <a:ext cx="7834064" cy="432048"/>
          </a:xfrm>
          <a:prstGeom prst="rect">
            <a:avLst/>
          </a:prstGeom>
        </p:spPr>
        <p:txBody>
          <a:bodyPr/>
          <a:lstStyle/>
          <a:p>
            <a:pPr algn="r"/>
            <a:fld id="{A3DE11C3-CADD-4C8A-8479-CCBAB053764B}" type="slidenum">
              <a:rPr lang="en-ZA" sz="1200" smtClean="0">
                <a:latin typeface="Arial" pitchFamily="34" charset="0"/>
                <a:cs typeface="Arial" pitchFamily="34" charset="0"/>
              </a:rPr>
              <a:pPr algn="r"/>
              <a:t>12</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C3B981D6-3D0C-1BCE-F027-DAF5498188EA}"/>
              </a:ext>
            </a:extLst>
          </p:cNvPr>
          <p:cNvSpPr txBox="1"/>
          <p:nvPr/>
        </p:nvSpPr>
        <p:spPr>
          <a:xfrm>
            <a:off x="16064" y="1124744"/>
            <a:ext cx="9127936" cy="2949525"/>
          </a:xfrm>
          <a:prstGeom prst="rect">
            <a:avLst/>
          </a:prstGeom>
          <a:noFill/>
        </p:spPr>
        <p:txBody>
          <a:bodyPr wrap="square" rtlCol="0">
            <a:spAutoFit/>
          </a:bodyPr>
          <a:lstStyle/>
          <a:p>
            <a:pPr algn="ctr">
              <a:lnSpc>
                <a:spcPct val="150000"/>
              </a:lnSpc>
            </a:pPr>
            <a:r>
              <a:rPr lang="en-GB" b="1" dirty="0">
                <a:latin typeface="Arial" pitchFamily="34" charset="0"/>
                <a:cs typeface="Arial" pitchFamily="34" charset="0"/>
              </a:rPr>
              <a:t>PBD11</a:t>
            </a:r>
            <a:r>
              <a:rPr lang="en-GB" dirty="0">
                <a:latin typeface="Arial" pitchFamily="34" charset="0"/>
                <a:cs typeface="Arial" pitchFamily="34" charset="0"/>
              </a:rPr>
              <a:t> DECLARATION OF FINANCIAL SOLVENCY </a:t>
            </a:r>
          </a:p>
          <a:p>
            <a:pPr algn="ctr">
              <a:lnSpc>
                <a:spcPct val="150000"/>
              </a:lnSpc>
            </a:pPr>
            <a:r>
              <a:rPr lang="en-GB" dirty="0">
                <a:latin typeface="Arial" pitchFamily="34" charset="0"/>
                <a:cs typeface="Arial" pitchFamily="34" charset="0"/>
              </a:rPr>
              <a:t>AND BUSINESS RESCUE STATUS</a:t>
            </a:r>
          </a:p>
          <a:p>
            <a:pPr marL="285750" indent="-285750">
              <a:lnSpc>
                <a:spcPct val="150000"/>
              </a:lnSpc>
              <a:buFont typeface="Arial" panose="020B0604020202020204" pitchFamily="34" charset="0"/>
              <a:buChar char="•"/>
            </a:pPr>
            <a:r>
              <a:rPr lang="en-US" dirty="0">
                <a:latin typeface="Arial" pitchFamily="34" charset="0"/>
                <a:cs typeface="Arial" pitchFamily="34" charset="0"/>
              </a:rPr>
              <a:t>All bidders must declare its financial solvency and declare if in business rescue.</a:t>
            </a:r>
          </a:p>
          <a:p>
            <a:pPr marL="285750" indent="-285750">
              <a:lnSpc>
                <a:spcPct val="150000"/>
              </a:lnSpc>
              <a:buFont typeface="Arial" panose="020B0604020202020204" pitchFamily="34" charset="0"/>
              <a:buChar char="•"/>
            </a:pPr>
            <a:r>
              <a:rPr lang="en-US" dirty="0">
                <a:latin typeface="Arial" pitchFamily="34" charset="0"/>
                <a:cs typeface="Arial" pitchFamily="34" charset="0"/>
              </a:rPr>
              <a:t>Bidders that are under business rescue proceedings must disclose such status in their bid submission and provide a business rescue plan approved by the duly authorised business rescue practitioner, demonstrating the bidder’s continued operational and financial capacity to perform and fulfil the obligations of the contract.</a:t>
            </a:r>
            <a:endParaRPr lang="en-GB" sz="2400" dirty="0">
              <a:solidFill>
                <a:schemeClr val="bg1">
                  <a:lumMod val="50000"/>
                </a:schemeClr>
              </a:solidFill>
              <a:latin typeface="Arial" pitchFamily="34" charset="0"/>
              <a:cs typeface="Arial" pitchFamily="34" charset="0"/>
            </a:endParaRPr>
          </a:p>
        </p:txBody>
      </p:sp>
      <p:sp>
        <p:nvSpPr>
          <p:cNvPr id="4" name="Rectangle 2">
            <a:extLst>
              <a:ext uri="{FF2B5EF4-FFF2-40B4-BE49-F238E27FC236}">
                <a16:creationId xmlns:a16="http://schemas.microsoft.com/office/drawing/2014/main" id="{B63EAB56-F643-6DDB-A5AB-7D156E1A7DAA}"/>
              </a:ext>
            </a:extLst>
          </p:cNvPr>
          <p:cNvSpPr txBox="1">
            <a:spLocks noChangeArrowheads="1"/>
          </p:cNvSpPr>
          <p:nvPr/>
        </p:nvSpPr>
        <p:spPr>
          <a:xfrm>
            <a:off x="16064" y="99736"/>
            <a:ext cx="7128792" cy="830997"/>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GB" dirty="0"/>
              <a:t>Administrative requirements (Phase I evaluation) PBD11 – SRCC Sec 10.7</a:t>
            </a:r>
          </a:p>
        </p:txBody>
      </p:sp>
      <p:pic>
        <p:nvPicPr>
          <p:cNvPr id="6" name="Picture 5">
            <a:extLst>
              <a:ext uri="{FF2B5EF4-FFF2-40B4-BE49-F238E27FC236}">
                <a16:creationId xmlns:a16="http://schemas.microsoft.com/office/drawing/2014/main" id="{0FA9745D-09C8-68FE-A37C-7371598F367C}"/>
              </a:ext>
            </a:extLst>
          </p:cNvPr>
          <p:cNvPicPr>
            <a:picLocks noChangeAspect="1"/>
          </p:cNvPicPr>
          <p:nvPr/>
        </p:nvPicPr>
        <p:blipFill>
          <a:blip r:embed="rId3"/>
          <a:srcRect t="15105"/>
          <a:stretch>
            <a:fillRect/>
          </a:stretch>
        </p:blipFill>
        <p:spPr>
          <a:xfrm>
            <a:off x="2725738" y="4074270"/>
            <a:ext cx="5503862" cy="2728918"/>
          </a:xfrm>
          <a:prstGeom prst="rect">
            <a:avLst/>
          </a:prstGeom>
          <a:solidFill>
            <a:srgbClr val="C00000"/>
          </a:solidFill>
          <a:ln w="28575">
            <a:solidFill>
              <a:srgbClr val="C00000"/>
            </a:solidFill>
          </a:ln>
        </p:spPr>
      </p:pic>
    </p:spTree>
    <p:extLst>
      <p:ext uri="{BB962C8B-B14F-4D97-AF65-F5344CB8AC3E}">
        <p14:creationId xmlns:p14="http://schemas.microsoft.com/office/powerpoint/2010/main" val="2095501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C88A3-143A-1D82-90F1-4BE5C1023CF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DDE453B-86D7-DA43-E289-6570B18CE04F}"/>
              </a:ext>
            </a:extLst>
          </p:cNvPr>
          <p:cNvSpPr txBox="1"/>
          <p:nvPr/>
        </p:nvSpPr>
        <p:spPr>
          <a:xfrm>
            <a:off x="0" y="116632"/>
            <a:ext cx="7812360" cy="830997"/>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GB" dirty="0"/>
              <a:t>Administrative requirements : (Phase I evaluation) </a:t>
            </a:r>
          </a:p>
          <a:p>
            <a:r>
              <a:rPr lang="en-GB" dirty="0"/>
              <a:t>JV / Consortium / Partnership - Agreements</a:t>
            </a:r>
          </a:p>
        </p:txBody>
      </p:sp>
      <p:sp>
        <p:nvSpPr>
          <p:cNvPr id="5" name="TextBox 4">
            <a:extLst>
              <a:ext uri="{FF2B5EF4-FFF2-40B4-BE49-F238E27FC236}">
                <a16:creationId xmlns:a16="http://schemas.microsoft.com/office/drawing/2014/main" id="{23A77AB7-1B6D-7B43-25E8-7670A3EEDAE9}"/>
              </a:ext>
            </a:extLst>
          </p:cNvPr>
          <p:cNvSpPr txBox="1"/>
          <p:nvPr/>
        </p:nvSpPr>
        <p:spPr>
          <a:xfrm>
            <a:off x="0" y="1124744"/>
            <a:ext cx="9144000" cy="5465599"/>
          </a:xfrm>
          <a:prstGeom prst="rect">
            <a:avLst/>
          </a:prstGeom>
          <a:solidFill>
            <a:schemeClr val="bg1"/>
          </a:solidFill>
        </p:spPr>
        <p:txBody>
          <a:bodyPr wrap="square">
            <a:spAutoFit/>
          </a:bodyPr>
          <a:lstStyle/>
          <a:p>
            <a:pPr marL="228600">
              <a:lnSpc>
                <a:spcPct val="150000"/>
              </a:lnSpc>
            </a:pPr>
            <a:r>
              <a:rPr lang="en-GB" dirty="0">
                <a:latin typeface="Arial" panose="020B0604020202020204" pitchFamily="34" charset="0"/>
                <a:cs typeface="Arial" panose="020B0604020202020204" pitchFamily="34" charset="0"/>
              </a:rPr>
              <a:t>If the bidder is not the applicant as required in section 13 (SRCC)  and read with Section 17</a:t>
            </a:r>
          </a:p>
          <a:p>
            <a:pPr marL="228600">
              <a:lnSpc>
                <a:spcPct val="150000"/>
              </a:lnSpc>
            </a:pPr>
            <a:r>
              <a:rPr lang="en-GB" b="1" dirty="0">
                <a:latin typeface="Arial" panose="020B0604020202020204" pitchFamily="34" charset="0"/>
                <a:cs typeface="Arial" panose="020B0604020202020204" pitchFamily="34" charset="0"/>
              </a:rPr>
              <a:t>a signed agreement between the bidder and the applicant must be included </a:t>
            </a:r>
            <a:r>
              <a:rPr lang="en-GB" dirty="0">
                <a:latin typeface="Arial" panose="020B0604020202020204" pitchFamily="34" charset="0"/>
                <a:cs typeface="Arial" panose="020B0604020202020204" pitchFamily="34" charset="0"/>
              </a:rPr>
              <a:t>in the bid submission. </a:t>
            </a:r>
          </a:p>
          <a:p>
            <a:pPr marL="228600">
              <a:lnSpc>
                <a:spcPct val="150000"/>
              </a:lnSpc>
            </a:pPr>
            <a:endParaRPr lang="en-GB" sz="600" b="1" dirty="0">
              <a:latin typeface="Arial" panose="020B0604020202020204" pitchFamily="34" charset="0"/>
              <a:cs typeface="Arial" panose="020B0604020202020204" pitchFamily="34" charset="0"/>
            </a:endParaRPr>
          </a:p>
          <a:p>
            <a:pPr marL="228600">
              <a:lnSpc>
                <a:spcPct val="150000"/>
              </a:lnSpc>
            </a:pPr>
            <a:r>
              <a:rPr lang="en-GB" dirty="0">
                <a:latin typeface="Arial" panose="020B0604020202020204" pitchFamily="34" charset="0"/>
                <a:cs typeface="Arial" panose="020B0604020202020204" pitchFamily="34" charset="0"/>
              </a:rPr>
              <a:t>This applies in the following cases:</a:t>
            </a:r>
            <a:endParaRPr lang="en-ZA" dirty="0">
              <a:latin typeface="Arial" panose="020B0604020202020204" pitchFamily="34" charset="0"/>
              <a:cs typeface="Arial" panose="020B0604020202020204" pitchFamily="34" charset="0"/>
            </a:endParaRPr>
          </a:p>
          <a:p>
            <a:pPr marL="571500" lvl="0" indent="-342900">
              <a:lnSpc>
                <a:spcPct val="150000"/>
              </a:lnSpc>
              <a:buFont typeface="Arial" panose="020B0604020202020204" pitchFamily="34" charset="0"/>
              <a:buChar char="•"/>
            </a:pPr>
            <a:r>
              <a:rPr lang="en-GB" dirty="0">
                <a:solidFill>
                  <a:srgbClr val="000000"/>
                </a:solidFill>
                <a:latin typeface="Arial" panose="020B0604020202020204" pitchFamily="34" charset="0"/>
                <a:cs typeface="Arial" panose="020B0604020202020204" pitchFamily="34" charset="0"/>
              </a:rPr>
              <a:t>The bidder is not the applicant on the MRC, but both the bidder and the applicant are </a:t>
            </a:r>
            <a:r>
              <a:rPr lang="en-GB" b="1" dirty="0">
                <a:solidFill>
                  <a:srgbClr val="000000"/>
                </a:solidFill>
                <a:latin typeface="Arial" panose="020B0604020202020204" pitchFamily="34" charset="0"/>
                <a:cs typeface="Arial" panose="020B0604020202020204" pitchFamily="34" charset="0"/>
              </a:rPr>
              <a:t>subsidiaries of a single legal entity </a:t>
            </a:r>
            <a:r>
              <a:rPr lang="en-GB" dirty="0">
                <a:solidFill>
                  <a:srgbClr val="000000"/>
                </a:solidFill>
                <a:latin typeface="Arial" panose="020B0604020202020204" pitchFamily="34" charset="0"/>
                <a:cs typeface="Arial" panose="020B0604020202020204" pitchFamily="34" charset="0"/>
              </a:rPr>
              <a:t>(same parent company).</a:t>
            </a:r>
          </a:p>
          <a:p>
            <a:pPr marL="228600" lvl="0">
              <a:lnSpc>
                <a:spcPct val="150000"/>
              </a:lnSpc>
            </a:pPr>
            <a:endParaRPr lang="en-ZA" sz="400" dirty="0">
              <a:solidFill>
                <a:srgbClr val="000000"/>
              </a:solidFill>
              <a:latin typeface="Arial" panose="020B0604020202020204" pitchFamily="34" charset="0"/>
              <a:cs typeface="Arial" panose="020B0604020202020204" pitchFamily="34" charset="0"/>
            </a:endParaRPr>
          </a:p>
          <a:p>
            <a:pPr marL="571500" lvl="0" indent="-342900">
              <a:lnSpc>
                <a:spcPct val="150000"/>
              </a:lnSpc>
              <a:buFont typeface="Arial" panose="020B0604020202020204" pitchFamily="34" charset="0"/>
              <a:buChar char="•"/>
            </a:pPr>
            <a:r>
              <a:rPr lang="en-GB" dirty="0">
                <a:solidFill>
                  <a:srgbClr val="000000"/>
                </a:solidFill>
                <a:latin typeface="Arial" panose="020B0604020202020204" pitchFamily="34" charset="0"/>
                <a:cs typeface="Arial" panose="020B0604020202020204" pitchFamily="34" charset="0"/>
              </a:rPr>
              <a:t>The bidder is not the applicant on the MRC, but either the bidder or the applicant is </a:t>
            </a:r>
            <a:r>
              <a:rPr lang="en-GB" b="1" dirty="0">
                <a:solidFill>
                  <a:srgbClr val="000000"/>
                </a:solidFill>
                <a:latin typeface="Arial" panose="020B0604020202020204" pitchFamily="34" charset="0"/>
                <a:cs typeface="Arial" panose="020B0604020202020204" pitchFamily="34" charset="0"/>
              </a:rPr>
              <a:t>fully or partially owned by the other</a:t>
            </a:r>
            <a:r>
              <a:rPr lang="en-GB" dirty="0">
                <a:solidFill>
                  <a:srgbClr val="000000"/>
                </a:solidFill>
                <a:latin typeface="Arial" panose="020B0604020202020204" pitchFamily="34" charset="0"/>
                <a:cs typeface="Arial" panose="020B0604020202020204" pitchFamily="34" charset="0"/>
              </a:rPr>
              <a:t>.</a:t>
            </a:r>
          </a:p>
          <a:p>
            <a:pPr marL="228600" lvl="0">
              <a:lnSpc>
                <a:spcPct val="150000"/>
              </a:lnSpc>
            </a:pPr>
            <a:endParaRPr lang="en-GB" sz="900" dirty="0">
              <a:solidFill>
                <a:srgbClr val="000000"/>
              </a:solidFill>
              <a:latin typeface="Arial" panose="020B0604020202020204" pitchFamily="34" charset="0"/>
              <a:cs typeface="Arial" panose="020B0604020202020204" pitchFamily="34" charset="0"/>
            </a:endParaRPr>
          </a:p>
          <a:p>
            <a:pPr marL="571500" lvl="0" indent="-342900">
              <a:lnSpc>
                <a:spcPct val="150000"/>
              </a:lnSpc>
              <a:buFont typeface="Arial" panose="020B0604020202020204" pitchFamily="34" charset="0"/>
              <a:buChar char="•"/>
            </a:pPr>
            <a:r>
              <a:rPr lang="en-GB" dirty="0">
                <a:solidFill>
                  <a:srgbClr val="000000"/>
                </a:solidFill>
                <a:latin typeface="Arial" panose="020B0604020202020204" pitchFamily="34" charset="0"/>
                <a:cs typeface="Arial" panose="020B0604020202020204" pitchFamily="34" charset="0"/>
              </a:rPr>
              <a:t>The bidder is not the applicant on the MRC, but the bidder and the applicant are </a:t>
            </a:r>
            <a:r>
              <a:rPr lang="en-GB" b="1" dirty="0">
                <a:solidFill>
                  <a:srgbClr val="000000"/>
                </a:solidFill>
                <a:latin typeface="Arial" panose="020B0604020202020204" pitchFamily="34" charset="0"/>
                <a:cs typeface="Arial" panose="020B0604020202020204" pitchFamily="34" charset="0"/>
              </a:rPr>
              <a:t>part of a technology transfer </a:t>
            </a:r>
            <a:r>
              <a:rPr lang="en-GB" dirty="0">
                <a:solidFill>
                  <a:srgbClr val="000000"/>
                </a:solidFill>
                <a:latin typeface="Arial" panose="020B0604020202020204" pitchFamily="34" charset="0"/>
                <a:cs typeface="Arial" panose="020B0604020202020204" pitchFamily="34" charset="0"/>
              </a:rPr>
              <a:t>arrangement.</a:t>
            </a:r>
          </a:p>
          <a:p>
            <a:pPr marL="571500" lvl="0" indent="-342900">
              <a:lnSpc>
                <a:spcPct val="150000"/>
              </a:lnSpc>
              <a:buFont typeface="Arial" panose="020B0604020202020204" pitchFamily="34" charset="0"/>
              <a:buChar char="•"/>
            </a:pPr>
            <a:endParaRPr lang="en-GB"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8875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4D0D7-16AD-DB27-6865-17ADFEA572E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63404D2-138D-A6A5-932A-AA01133EF3AD}"/>
              </a:ext>
            </a:extLst>
          </p:cNvPr>
          <p:cNvSpPr txBox="1"/>
          <p:nvPr/>
        </p:nvSpPr>
        <p:spPr>
          <a:xfrm>
            <a:off x="5672110" y="1528473"/>
            <a:ext cx="3024336" cy="3109954"/>
          </a:xfrm>
          <a:prstGeom prst="rect">
            <a:avLst/>
          </a:prstGeom>
          <a:noFill/>
        </p:spPr>
        <p:txBody>
          <a:bodyPr wrap="square">
            <a:spAutoFit/>
          </a:bodyPr>
          <a:lstStyle/>
          <a:p>
            <a:pPr lvl="1">
              <a:lnSpc>
                <a:spcPct val="150000"/>
              </a:lnSpc>
              <a:spcBef>
                <a:spcPts val="600"/>
              </a:spcBef>
            </a:pPr>
            <a:r>
              <a:rPr lang="en-GB"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t>
            </a:r>
            <a:r>
              <a:rPr lang="en-ZA"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 </a:t>
            </a:r>
            <a:r>
              <a:rPr lang="en-ZA"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b</a:t>
            </a:r>
            <a:r>
              <a:rPr lang="en-ZA"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idder is not the applicant on the MRC</a:t>
            </a:r>
          </a:p>
          <a:p>
            <a:pPr lvl="1">
              <a:lnSpc>
                <a:spcPct val="150000"/>
              </a:lnSpc>
              <a:spcBef>
                <a:spcPts val="600"/>
              </a:spcBef>
            </a:pPr>
            <a:endParaRPr lang="en-ZA"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50000"/>
              </a:lnSpc>
              <a:spcBef>
                <a:spcPts val="600"/>
              </a:spcBef>
            </a:pPr>
            <a:r>
              <a:rPr lang="en-ZA"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B</a:t>
            </a:r>
            <a:r>
              <a:rPr lang="en-ZA"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idder and the Applicant are subsidiaries of a single legal entity (same parent company)</a:t>
            </a:r>
            <a:endParaRPr lang="en-ZA"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nvGrpSpPr>
          <p:cNvPr id="19" name="Group 18">
            <a:extLst>
              <a:ext uri="{FF2B5EF4-FFF2-40B4-BE49-F238E27FC236}">
                <a16:creationId xmlns:a16="http://schemas.microsoft.com/office/drawing/2014/main" id="{623A9120-19B4-0BB7-6FFF-59CC5A7A86F3}"/>
              </a:ext>
            </a:extLst>
          </p:cNvPr>
          <p:cNvGrpSpPr/>
          <p:nvPr/>
        </p:nvGrpSpPr>
        <p:grpSpPr>
          <a:xfrm>
            <a:off x="516136" y="1369343"/>
            <a:ext cx="4727848" cy="4341933"/>
            <a:chOff x="1948712" y="1318849"/>
            <a:chExt cx="4727848" cy="4341933"/>
          </a:xfrm>
        </p:grpSpPr>
        <p:graphicFrame>
          <p:nvGraphicFramePr>
            <p:cNvPr id="11" name="Diagram 10">
              <a:extLst>
                <a:ext uri="{FF2B5EF4-FFF2-40B4-BE49-F238E27FC236}">
                  <a16:creationId xmlns:a16="http://schemas.microsoft.com/office/drawing/2014/main" id="{C7F2C238-02A6-24C6-2B5E-2F197AC9243F}"/>
                </a:ext>
              </a:extLst>
            </p:cNvPr>
            <p:cNvGraphicFramePr/>
            <p:nvPr/>
          </p:nvGraphicFramePr>
          <p:xfrm>
            <a:off x="1948712" y="1318849"/>
            <a:ext cx="4727848" cy="43419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Arrow: Right 11">
              <a:extLst>
                <a:ext uri="{FF2B5EF4-FFF2-40B4-BE49-F238E27FC236}">
                  <a16:creationId xmlns:a16="http://schemas.microsoft.com/office/drawing/2014/main" id="{D4E1D7F8-8F1B-400F-5BEC-D21E6F9355AB}"/>
                </a:ext>
              </a:extLst>
            </p:cNvPr>
            <p:cNvSpPr/>
            <p:nvPr/>
          </p:nvSpPr>
          <p:spPr>
            <a:xfrm rot="2622376">
              <a:off x="3330404" y="2852936"/>
              <a:ext cx="504056"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Arrow: Right 12">
              <a:extLst>
                <a:ext uri="{FF2B5EF4-FFF2-40B4-BE49-F238E27FC236}">
                  <a16:creationId xmlns:a16="http://schemas.microsoft.com/office/drawing/2014/main" id="{2830D33F-F22F-2C6C-E663-AD7523E6A6E5}"/>
                </a:ext>
              </a:extLst>
            </p:cNvPr>
            <p:cNvSpPr/>
            <p:nvPr/>
          </p:nvSpPr>
          <p:spPr>
            <a:xfrm rot="7796338">
              <a:off x="5030755" y="2881513"/>
              <a:ext cx="504056"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Arrow: Right 14">
              <a:extLst>
                <a:ext uri="{FF2B5EF4-FFF2-40B4-BE49-F238E27FC236}">
                  <a16:creationId xmlns:a16="http://schemas.microsoft.com/office/drawing/2014/main" id="{547545C3-5580-9AD0-5291-5DE4C3571B5A}"/>
                </a:ext>
              </a:extLst>
            </p:cNvPr>
            <p:cNvSpPr/>
            <p:nvPr/>
          </p:nvSpPr>
          <p:spPr>
            <a:xfrm rot="5400000">
              <a:off x="4187745" y="4493889"/>
              <a:ext cx="504056"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 name="TextBox 1">
            <a:extLst>
              <a:ext uri="{FF2B5EF4-FFF2-40B4-BE49-F238E27FC236}">
                <a16:creationId xmlns:a16="http://schemas.microsoft.com/office/drawing/2014/main" id="{DC9FC18F-0409-D54B-2EB3-16700798FDDF}"/>
              </a:ext>
            </a:extLst>
          </p:cNvPr>
          <p:cNvSpPr txBox="1"/>
          <p:nvPr/>
        </p:nvSpPr>
        <p:spPr>
          <a:xfrm>
            <a:off x="0" y="174237"/>
            <a:ext cx="7812360" cy="830997"/>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US" dirty="0"/>
              <a:t>The bidder is not the applicant ….</a:t>
            </a:r>
          </a:p>
          <a:p>
            <a:r>
              <a:rPr lang="en-US" dirty="0"/>
              <a:t>	(</a:t>
            </a:r>
            <a:r>
              <a:rPr lang="en-ZA" dirty="0">
                <a:ea typeface="Times New Roman" panose="02020603050405020304" pitchFamily="18" charset="0"/>
              </a:rPr>
              <a:t>subsidiaries of same parent company)</a:t>
            </a:r>
            <a:endParaRPr lang="en-GB" dirty="0"/>
          </a:p>
        </p:txBody>
      </p:sp>
      <p:sp>
        <p:nvSpPr>
          <p:cNvPr id="5" name="TextBox 4">
            <a:extLst>
              <a:ext uri="{FF2B5EF4-FFF2-40B4-BE49-F238E27FC236}">
                <a16:creationId xmlns:a16="http://schemas.microsoft.com/office/drawing/2014/main" id="{E9A7616C-6EFC-D121-83BD-AEB15DD89EDE}"/>
              </a:ext>
            </a:extLst>
          </p:cNvPr>
          <p:cNvSpPr txBox="1"/>
          <p:nvPr/>
        </p:nvSpPr>
        <p:spPr>
          <a:xfrm>
            <a:off x="6260581" y="4976431"/>
            <a:ext cx="2095445" cy="646331"/>
          </a:xfrm>
          <a:prstGeom prst="rect">
            <a:avLst/>
          </a:prstGeom>
          <a:noFill/>
          <a:ln>
            <a:solidFill>
              <a:srgbClr val="C00000"/>
            </a:solidFill>
          </a:ln>
        </p:spPr>
        <p:txBody>
          <a:bodyPr wrap="none" rtlCol="0">
            <a:spAutoFit/>
          </a:bodyPr>
          <a:lstStyle/>
          <a:p>
            <a:pPr algn="ctr"/>
            <a:r>
              <a:rPr lang="en-GB" dirty="0">
                <a:latin typeface="Arial" panose="020B0604020202020204" pitchFamily="34" charset="0"/>
                <a:cs typeface="Arial" panose="020B0604020202020204" pitchFamily="34" charset="0"/>
              </a:rPr>
              <a:t>signed agreement </a:t>
            </a:r>
          </a:p>
          <a:p>
            <a:pPr algn="ctr"/>
            <a:r>
              <a:rPr lang="en-GB" dirty="0">
                <a:latin typeface="Arial" panose="020B0604020202020204" pitchFamily="34" charset="0"/>
                <a:cs typeface="Arial" panose="020B0604020202020204" pitchFamily="34" charset="0"/>
              </a:rPr>
              <a:t>required</a:t>
            </a:r>
            <a:endParaRPr lang="en-ZA" dirty="0"/>
          </a:p>
        </p:txBody>
      </p:sp>
    </p:spTree>
    <p:extLst>
      <p:ext uri="{BB962C8B-B14F-4D97-AF65-F5344CB8AC3E}">
        <p14:creationId xmlns:p14="http://schemas.microsoft.com/office/powerpoint/2010/main" val="3666350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CCBB2-44FC-CD43-A1E7-C0B4EA8F8EB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D4D3B81-5AFC-A7D1-4A8F-8C107E66A480}"/>
              </a:ext>
            </a:extLst>
          </p:cNvPr>
          <p:cNvSpPr txBox="1"/>
          <p:nvPr/>
        </p:nvSpPr>
        <p:spPr>
          <a:xfrm>
            <a:off x="6103464" y="1700808"/>
            <a:ext cx="2877940" cy="3094565"/>
          </a:xfrm>
          <a:prstGeom prst="rect">
            <a:avLst/>
          </a:prstGeom>
          <a:noFill/>
        </p:spPr>
        <p:txBody>
          <a:bodyPr wrap="square">
            <a:spAutoFit/>
          </a:bodyPr>
          <a:lstStyle/>
          <a:p>
            <a:pPr marL="0" lvl="1">
              <a:lnSpc>
                <a:spcPct val="150000"/>
              </a:lnSpc>
            </a:pPr>
            <a:r>
              <a:rPr lang="en-GB" dirty="0">
                <a:effectLst/>
                <a:latin typeface="Calibri" panose="020F0502020204030204" pitchFamily="34" charset="0"/>
                <a:ea typeface="Times New Roman" panose="02020603050405020304" pitchFamily="18" charset="0"/>
                <a:cs typeface="Times New Roman" panose="02020603050405020304" pitchFamily="18" charset="0"/>
              </a:rPr>
              <a:t>The bidder is </a:t>
            </a:r>
          </a:p>
          <a:p>
            <a:pPr marL="742950" lvl="2" indent="-285750">
              <a:lnSpc>
                <a:spcPct val="150000"/>
              </a:lnSpc>
              <a:buFont typeface="Arial" panose="020B0604020202020204" pitchFamily="34" charset="0"/>
              <a:buChar char="•"/>
            </a:pPr>
            <a:r>
              <a:rPr lang="en-GB" dirty="0">
                <a:effectLst/>
                <a:latin typeface="Calibri" panose="020F0502020204030204" pitchFamily="34" charset="0"/>
                <a:ea typeface="Times New Roman" panose="02020603050405020304" pitchFamily="18" charset="0"/>
                <a:cs typeface="Times New Roman" panose="02020603050405020304" pitchFamily="18" charset="0"/>
              </a:rPr>
              <a:t>not the applicant on the MRC</a:t>
            </a:r>
          </a:p>
          <a:p>
            <a:pPr marL="0" lvl="1">
              <a:lnSpc>
                <a:spcPct val="150000"/>
              </a:lnSpc>
            </a:pPr>
            <a:endParaRPr lang="en-GB" sz="600" dirty="0">
              <a:latin typeface="Calibri" panose="020F0502020204030204" pitchFamily="34" charset="0"/>
              <a:ea typeface="Times New Roman" panose="02020603050405020304" pitchFamily="18" charset="0"/>
              <a:cs typeface="Times New Roman" panose="02020603050405020304" pitchFamily="18" charset="0"/>
            </a:endParaRPr>
          </a:p>
          <a:p>
            <a:pPr marL="742950" lvl="2" indent="-285750">
              <a:lnSpc>
                <a:spcPct val="150000"/>
              </a:lnSpc>
              <a:buFont typeface="Arial" panose="020B0604020202020204" pitchFamily="34" charset="0"/>
              <a:buChar char="•"/>
            </a:pPr>
            <a:r>
              <a:rPr lang="en-GB" dirty="0">
                <a:effectLst/>
                <a:latin typeface="Calibri" panose="020F0502020204030204" pitchFamily="34" charset="0"/>
                <a:ea typeface="Times New Roman" panose="02020603050405020304" pitchFamily="18" charset="0"/>
                <a:cs typeface="Times New Roman" panose="02020603050405020304" pitchFamily="18" charset="0"/>
              </a:rPr>
              <a:t>either the bidder or the applicant is fully or partially owned by the other</a:t>
            </a:r>
            <a:endParaRPr lang="en-ZA"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nvGrpSpPr>
          <p:cNvPr id="2" name="Group 1">
            <a:extLst>
              <a:ext uri="{FF2B5EF4-FFF2-40B4-BE49-F238E27FC236}">
                <a16:creationId xmlns:a16="http://schemas.microsoft.com/office/drawing/2014/main" id="{A257A25A-BA8E-228A-D0D3-F60D6B1FB966}"/>
              </a:ext>
            </a:extLst>
          </p:cNvPr>
          <p:cNvGrpSpPr/>
          <p:nvPr/>
        </p:nvGrpSpPr>
        <p:grpSpPr>
          <a:xfrm>
            <a:off x="374399" y="1215394"/>
            <a:ext cx="4727848" cy="4900398"/>
            <a:chOff x="1948712" y="1903006"/>
            <a:chExt cx="4727848" cy="3757776"/>
          </a:xfrm>
        </p:grpSpPr>
        <p:graphicFrame>
          <p:nvGraphicFramePr>
            <p:cNvPr id="6" name="Diagram 5">
              <a:extLst>
                <a:ext uri="{FF2B5EF4-FFF2-40B4-BE49-F238E27FC236}">
                  <a16:creationId xmlns:a16="http://schemas.microsoft.com/office/drawing/2014/main" id="{F4615E45-3C8C-9764-28B8-08BEC049E7CF}"/>
                </a:ext>
              </a:extLst>
            </p:cNvPr>
            <p:cNvGraphicFramePr/>
            <p:nvPr>
              <p:extLst>
                <p:ext uri="{D42A27DB-BD31-4B8C-83A1-F6EECF244321}">
                  <p14:modId xmlns:p14="http://schemas.microsoft.com/office/powerpoint/2010/main" val="987862404"/>
                </p:ext>
              </p:extLst>
            </p:nvPr>
          </p:nvGraphicFramePr>
          <p:xfrm>
            <a:off x="1948712" y="1903006"/>
            <a:ext cx="4727848" cy="37577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Arrow: Right 6">
              <a:extLst>
                <a:ext uri="{FF2B5EF4-FFF2-40B4-BE49-F238E27FC236}">
                  <a16:creationId xmlns:a16="http://schemas.microsoft.com/office/drawing/2014/main" id="{5420CBFB-96E3-9FF2-97BB-6E5CB99B6A66}"/>
                </a:ext>
              </a:extLst>
            </p:cNvPr>
            <p:cNvSpPr/>
            <p:nvPr/>
          </p:nvSpPr>
          <p:spPr>
            <a:xfrm rot="5400000">
              <a:off x="4153542" y="3189299"/>
              <a:ext cx="414868" cy="36004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grpSp>
        <p:nvGrpSpPr>
          <p:cNvPr id="15" name="Group 14">
            <a:extLst>
              <a:ext uri="{FF2B5EF4-FFF2-40B4-BE49-F238E27FC236}">
                <a16:creationId xmlns:a16="http://schemas.microsoft.com/office/drawing/2014/main" id="{054FB2B6-C70A-2651-574A-1A66B5D775CC}"/>
              </a:ext>
            </a:extLst>
          </p:cNvPr>
          <p:cNvGrpSpPr/>
          <p:nvPr/>
        </p:nvGrpSpPr>
        <p:grpSpPr>
          <a:xfrm>
            <a:off x="2532242" y="1860751"/>
            <a:ext cx="3251554" cy="2675273"/>
            <a:chOff x="2532242" y="1860751"/>
            <a:chExt cx="3251554" cy="2675273"/>
          </a:xfrm>
        </p:grpSpPr>
        <p:sp>
          <p:nvSpPr>
            <p:cNvPr id="12" name="Arrow: Bent-Up 11">
              <a:extLst>
                <a:ext uri="{FF2B5EF4-FFF2-40B4-BE49-F238E27FC236}">
                  <a16:creationId xmlns:a16="http://schemas.microsoft.com/office/drawing/2014/main" id="{9D0ECEC5-2249-61BA-8941-4EF45C00D76F}"/>
                </a:ext>
              </a:extLst>
            </p:cNvPr>
            <p:cNvSpPr/>
            <p:nvPr/>
          </p:nvSpPr>
          <p:spPr>
            <a:xfrm rot="16200000" flipH="1">
              <a:off x="4694597" y="3047541"/>
              <a:ext cx="678942" cy="123610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Arrow: Bent-Up 10">
              <a:extLst>
                <a:ext uri="{FF2B5EF4-FFF2-40B4-BE49-F238E27FC236}">
                  <a16:creationId xmlns:a16="http://schemas.microsoft.com/office/drawing/2014/main" id="{08815F44-2A74-E228-5958-4369E9B4A076}"/>
                </a:ext>
              </a:extLst>
            </p:cNvPr>
            <p:cNvSpPr/>
            <p:nvPr/>
          </p:nvSpPr>
          <p:spPr>
            <a:xfrm rot="10800000" flipH="1">
              <a:off x="4998489" y="1860751"/>
              <a:ext cx="785307" cy="1809826"/>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Arrow: Right 12">
              <a:extLst>
                <a:ext uri="{FF2B5EF4-FFF2-40B4-BE49-F238E27FC236}">
                  <a16:creationId xmlns:a16="http://schemas.microsoft.com/office/drawing/2014/main" id="{00DDCD7A-0C15-AE1D-DF61-B3CFDF4BCF8D}"/>
                </a:ext>
              </a:extLst>
            </p:cNvPr>
            <p:cNvSpPr/>
            <p:nvPr/>
          </p:nvSpPr>
          <p:spPr>
            <a:xfrm rot="5400000">
              <a:off x="2462384" y="2035391"/>
              <a:ext cx="499757" cy="36004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Arrow: Right 13">
              <a:extLst>
                <a:ext uri="{FF2B5EF4-FFF2-40B4-BE49-F238E27FC236}">
                  <a16:creationId xmlns:a16="http://schemas.microsoft.com/office/drawing/2014/main" id="{26BFD80C-A2BC-33DD-00F9-22C8137E68E3}"/>
                </a:ext>
              </a:extLst>
            </p:cNvPr>
            <p:cNvSpPr/>
            <p:nvPr/>
          </p:nvSpPr>
          <p:spPr>
            <a:xfrm rot="5400000">
              <a:off x="2488445" y="4106125"/>
              <a:ext cx="499757" cy="36004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4" name="TextBox 3">
            <a:extLst>
              <a:ext uri="{FF2B5EF4-FFF2-40B4-BE49-F238E27FC236}">
                <a16:creationId xmlns:a16="http://schemas.microsoft.com/office/drawing/2014/main" id="{4195EDCA-594F-4C17-E1C7-0CB8EDBAA25D}"/>
              </a:ext>
            </a:extLst>
          </p:cNvPr>
          <p:cNvSpPr txBox="1"/>
          <p:nvPr/>
        </p:nvSpPr>
        <p:spPr>
          <a:xfrm>
            <a:off x="0" y="116632"/>
            <a:ext cx="7956376" cy="830997"/>
          </a:xfrm>
          <a:prstGeom prst="rect">
            <a:avLst/>
          </a:prstGeom>
          <a:noFill/>
        </p:spPr>
        <p:txBody>
          <a:bodyPr wrap="square">
            <a:sp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400" dirty="0">
                <a:solidFill>
                  <a:schemeClr val="bg1"/>
                </a:solidFill>
                <a:latin typeface="Arial" pitchFamily="34" charset="0"/>
                <a:ea typeface="+mj-ea"/>
                <a:cs typeface="Arial" pitchFamily="34" charset="0"/>
              </a:rPr>
              <a:t>The bidder is not the applicant ….</a:t>
            </a:r>
          </a:p>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400" i="0" u="none" strike="noStrike" kern="1200" cap="none" spc="0" normalizeH="0" baseline="0" noProof="0" dirty="0">
                <a:ln>
                  <a:noFill/>
                </a:ln>
                <a:solidFill>
                  <a:schemeClr val="bg1"/>
                </a:solidFill>
                <a:uLnTx/>
                <a:uFillTx/>
                <a:latin typeface="Arial" pitchFamily="34" charset="0"/>
                <a:ea typeface="+mj-ea"/>
                <a:cs typeface="Arial" pitchFamily="34" charset="0"/>
              </a:rPr>
              <a:t>(ownership in one another)</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8" name="TextBox 7">
            <a:extLst>
              <a:ext uri="{FF2B5EF4-FFF2-40B4-BE49-F238E27FC236}">
                <a16:creationId xmlns:a16="http://schemas.microsoft.com/office/drawing/2014/main" id="{88B9DC11-9A28-8A66-5736-4D1D0D476BED}"/>
              </a:ext>
            </a:extLst>
          </p:cNvPr>
          <p:cNvSpPr txBox="1"/>
          <p:nvPr/>
        </p:nvSpPr>
        <p:spPr>
          <a:xfrm>
            <a:off x="6679836" y="4902221"/>
            <a:ext cx="2095445" cy="646331"/>
          </a:xfrm>
          <a:prstGeom prst="rect">
            <a:avLst/>
          </a:prstGeom>
          <a:noFill/>
          <a:ln>
            <a:solidFill>
              <a:srgbClr val="C00000"/>
            </a:solidFill>
          </a:ln>
        </p:spPr>
        <p:txBody>
          <a:bodyPr wrap="none" rtlCol="0">
            <a:spAutoFit/>
          </a:bodyPr>
          <a:lstStyle/>
          <a:p>
            <a:pPr algn="ctr"/>
            <a:r>
              <a:rPr lang="en-GB" dirty="0">
                <a:latin typeface="Arial" panose="020B0604020202020204" pitchFamily="34" charset="0"/>
                <a:cs typeface="Arial" panose="020B0604020202020204" pitchFamily="34" charset="0"/>
              </a:rPr>
              <a:t>signed agreement </a:t>
            </a:r>
          </a:p>
          <a:p>
            <a:pPr algn="ctr"/>
            <a:r>
              <a:rPr lang="en-GB" dirty="0">
                <a:latin typeface="Arial" panose="020B0604020202020204" pitchFamily="34" charset="0"/>
                <a:cs typeface="Arial" panose="020B0604020202020204" pitchFamily="34" charset="0"/>
              </a:rPr>
              <a:t>required</a:t>
            </a:r>
            <a:endParaRPr lang="en-ZA" dirty="0"/>
          </a:p>
        </p:txBody>
      </p:sp>
    </p:spTree>
    <p:extLst>
      <p:ext uri="{BB962C8B-B14F-4D97-AF65-F5344CB8AC3E}">
        <p14:creationId xmlns:p14="http://schemas.microsoft.com/office/powerpoint/2010/main" val="1133202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Rounded Corners 32">
            <a:extLst>
              <a:ext uri="{FF2B5EF4-FFF2-40B4-BE49-F238E27FC236}">
                <a16:creationId xmlns:a16="http://schemas.microsoft.com/office/drawing/2014/main" id="{346B5F2A-8823-F7B8-4371-1A31598537CA}"/>
              </a:ext>
            </a:extLst>
          </p:cNvPr>
          <p:cNvSpPr/>
          <p:nvPr/>
        </p:nvSpPr>
        <p:spPr>
          <a:xfrm>
            <a:off x="1115616" y="2264283"/>
            <a:ext cx="3600400" cy="1080120"/>
          </a:xfrm>
          <a:prstGeom prst="roundRect">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dirty="0"/>
              <a:t>Technology transfer agreement</a:t>
            </a:r>
          </a:p>
          <a:p>
            <a:pPr algn="ctr"/>
            <a:r>
              <a:rPr lang="en-ZA" dirty="0"/>
              <a:t> – In Progress</a:t>
            </a:r>
          </a:p>
        </p:txBody>
      </p:sp>
      <p:sp>
        <p:nvSpPr>
          <p:cNvPr id="57" name="Rectangle 2">
            <a:extLst>
              <a:ext uri="{FF2B5EF4-FFF2-40B4-BE49-F238E27FC236}">
                <a16:creationId xmlns:a16="http://schemas.microsoft.com/office/drawing/2014/main" id="{0AEA9D82-A4C8-2557-16C8-2EEC302D3E19}"/>
              </a:ext>
            </a:extLst>
          </p:cNvPr>
          <p:cNvSpPr txBox="1">
            <a:spLocks noChangeArrowheads="1"/>
          </p:cNvSpPr>
          <p:nvPr/>
        </p:nvSpPr>
        <p:spPr>
          <a:xfrm>
            <a:off x="-24342" y="332656"/>
            <a:ext cx="7524328" cy="369332"/>
          </a:xfrm>
          <a:prstGeom prst="rect">
            <a:avLst/>
          </a:prstGeom>
        </p:spPr>
        <p:txBody>
          <a:bodyPr tIns="45720" rIns="91440" bIns="45720" anchor="ctr">
            <a:noAutofit/>
          </a:bodyPr>
          <a:lstStyle/>
          <a:p>
            <a:pPr marL="457200">
              <a:lnSpc>
                <a:spcPct val="150000"/>
              </a:lnSpc>
            </a:pPr>
            <a:endParaRPr lang="en-ZA" sz="2000" dirty="0">
              <a:solidFill>
                <a:schemeClr val="bg1"/>
              </a:solidFill>
              <a:latin typeface="Arial" panose="020B0604020202020204" pitchFamily="34" charset="0"/>
            </a:endParaRPr>
          </a:p>
        </p:txBody>
      </p:sp>
      <p:sp>
        <p:nvSpPr>
          <p:cNvPr id="3" name="TextBox 2">
            <a:extLst>
              <a:ext uri="{FF2B5EF4-FFF2-40B4-BE49-F238E27FC236}">
                <a16:creationId xmlns:a16="http://schemas.microsoft.com/office/drawing/2014/main" id="{4F5802FA-40FD-425C-E5B1-781D63EDD995}"/>
              </a:ext>
            </a:extLst>
          </p:cNvPr>
          <p:cNvSpPr txBox="1"/>
          <p:nvPr/>
        </p:nvSpPr>
        <p:spPr>
          <a:xfrm>
            <a:off x="5609638" y="1606717"/>
            <a:ext cx="3123173" cy="3111749"/>
          </a:xfrm>
          <a:prstGeom prst="rect">
            <a:avLst/>
          </a:prstGeom>
          <a:noFill/>
        </p:spPr>
        <p:txBody>
          <a:bodyPr wrap="square">
            <a:spAutoFit/>
          </a:bodyPr>
          <a:lstStyle/>
          <a:p>
            <a:pPr lvl="1">
              <a:lnSpc>
                <a:spcPct val="150000"/>
              </a:lnSpc>
              <a:spcAft>
                <a:spcPts val="600"/>
              </a:spcAft>
            </a:pPr>
            <a:r>
              <a:rPr lang="en-ZA"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bidder is </a:t>
            </a:r>
          </a:p>
          <a:p>
            <a:pPr marL="742950" lvl="1" indent="-285750">
              <a:lnSpc>
                <a:spcPct val="150000"/>
              </a:lnSpc>
              <a:spcAft>
                <a:spcPts val="600"/>
              </a:spcAft>
              <a:buFont typeface="Arial" panose="020B0604020202020204" pitchFamily="34" charset="0"/>
              <a:buChar char="•"/>
            </a:pPr>
            <a:r>
              <a:rPr lang="en-ZA"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not the applicant on the MRC</a:t>
            </a:r>
            <a:endParaRPr lang="en-ZA"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50000"/>
              </a:lnSpc>
              <a:spcAft>
                <a:spcPts val="600"/>
              </a:spcAft>
              <a:buFont typeface="Arial" panose="020B0604020202020204" pitchFamily="34" charset="0"/>
              <a:buChar char="•"/>
            </a:pPr>
            <a:r>
              <a:rPr lang="en-ZA"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bidder and the applicant are part of a technology transfer arrangement</a:t>
            </a:r>
          </a:p>
        </p:txBody>
      </p:sp>
      <p:sp>
        <p:nvSpPr>
          <p:cNvPr id="31" name="Rectangle: Rounded Corners 30">
            <a:extLst>
              <a:ext uri="{FF2B5EF4-FFF2-40B4-BE49-F238E27FC236}">
                <a16:creationId xmlns:a16="http://schemas.microsoft.com/office/drawing/2014/main" id="{D8C353F4-AC9C-14EE-4F4C-DC4ED3326841}"/>
              </a:ext>
            </a:extLst>
          </p:cNvPr>
          <p:cNvSpPr/>
          <p:nvPr/>
        </p:nvSpPr>
        <p:spPr>
          <a:xfrm>
            <a:off x="467544" y="1268575"/>
            <a:ext cx="2304256" cy="1080120"/>
          </a:xfrm>
          <a:prstGeom prst="roundRect">
            <a:avLst/>
          </a:pr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ZA" sz="1800" dirty="0"/>
              <a:t>Enterprise A</a:t>
            </a:r>
          </a:p>
          <a:p>
            <a:pPr lvl="0" algn="ctr"/>
            <a:r>
              <a:rPr lang="en-ZA" dirty="0"/>
              <a:t>(</a:t>
            </a:r>
            <a:r>
              <a:rPr lang="en-ZA" sz="1800" dirty="0"/>
              <a:t>Bidder)</a:t>
            </a:r>
          </a:p>
        </p:txBody>
      </p:sp>
      <p:sp>
        <p:nvSpPr>
          <p:cNvPr id="32" name="Rectangle: Rounded Corners 31">
            <a:extLst>
              <a:ext uri="{FF2B5EF4-FFF2-40B4-BE49-F238E27FC236}">
                <a16:creationId xmlns:a16="http://schemas.microsoft.com/office/drawing/2014/main" id="{B59BCF60-742D-13E3-6023-D85948062DA6}"/>
              </a:ext>
            </a:extLst>
          </p:cNvPr>
          <p:cNvSpPr/>
          <p:nvPr/>
        </p:nvSpPr>
        <p:spPr>
          <a:xfrm>
            <a:off x="1835696" y="3429000"/>
            <a:ext cx="2304256" cy="1080120"/>
          </a:xfrm>
          <a:prstGeom prst="round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ZA" sz="1700" b="1" dirty="0">
                <a:solidFill>
                  <a:schemeClr val="tx1"/>
                </a:solidFill>
              </a:rPr>
              <a:t>AGREEMENT</a:t>
            </a:r>
            <a:r>
              <a:rPr lang="en-ZA" sz="1700" dirty="0"/>
              <a:t> between</a:t>
            </a:r>
          </a:p>
          <a:p>
            <a:pPr lvl="0" algn="ctr"/>
            <a:r>
              <a:rPr lang="en-ZA" sz="1700" dirty="0"/>
              <a:t>Enterprise A and Enterprise B </a:t>
            </a:r>
          </a:p>
        </p:txBody>
      </p:sp>
      <p:sp>
        <p:nvSpPr>
          <p:cNvPr id="34" name="Rectangle: Rounded Corners 33">
            <a:extLst>
              <a:ext uri="{FF2B5EF4-FFF2-40B4-BE49-F238E27FC236}">
                <a16:creationId xmlns:a16="http://schemas.microsoft.com/office/drawing/2014/main" id="{20AFEE10-5ABF-EBED-6916-3190ACF4BD7F}"/>
              </a:ext>
            </a:extLst>
          </p:cNvPr>
          <p:cNvSpPr/>
          <p:nvPr/>
        </p:nvSpPr>
        <p:spPr>
          <a:xfrm>
            <a:off x="2879812" y="1268575"/>
            <a:ext cx="2304256" cy="1080120"/>
          </a:xfrm>
          <a:prstGeom prst="round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ZA" sz="1800"/>
              <a:t>Enterprise B (Applicant)</a:t>
            </a:r>
            <a:endParaRPr lang="en-ZA" sz="1800" dirty="0"/>
          </a:p>
        </p:txBody>
      </p:sp>
      <p:sp>
        <p:nvSpPr>
          <p:cNvPr id="35" name="Rectangle: Rounded Corners 34">
            <a:extLst>
              <a:ext uri="{FF2B5EF4-FFF2-40B4-BE49-F238E27FC236}">
                <a16:creationId xmlns:a16="http://schemas.microsoft.com/office/drawing/2014/main" id="{AB03DE08-E96C-7FC1-840B-24E2ED822261}"/>
              </a:ext>
            </a:extLst>
          </p:cNvPr>
          <p:cNvSpPr/>
          <p:nvPr/>
        </p:nvSpPr>
        <p:spPr>
          <a:xfrm>
            <a:off x="1835696" y="4593717"/>
            <a:ext cx="2304256" cy="1080120"/>
          </a:xfrm>
          <a:prstGeom prst="roundRect">
            <a:avLst/>
          </a:prstGeom>
          <a:solidFill>
            <a:schemeClr val="accent4">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ZA" sz="1800"/>
              <a:t>Tender – Bid </a:t>
            </a:r>
            <a:endParaRPr lang="en-ZA" sz="1800" dirty="0"/>
          </a:p>
        </p:txBody>
      </p:sp>
      <p:grpSp>
        <p:nvGrpSpPr>
          <p:cNvPr id="38" name="Group 37">
            <a:extLst>
              <a:ext uri="{FF2B5EF4-FFF2-40B4-BE49-F238E27FC236}">
                <a16:creationId xmlns:a16="http://schemas.microsoft.com/office/drawing/2014/main" id="{2CF0EB3D-0AD6-C2BF-9C2C-3DA051F570B3}"/>
              </a:ext>
            </a:extLst>
          </p:cNvPr>
          <p:cNvGrpSpPr/>
          <p:nvPr/>
        </p:nvGrpSpPr>
        <p:grpSpPr>
          <a:xfrm>
            <a:off x="3923928" y="1726998"/>
            <a:ext cx="1584176" cy="2422084"/>
            <a:chOff x="3995936" y="1726998"/>
            <a:chExt cx="1512168" cy="2422084"/>
          </a:xfrm>
        </p:grpSpPr>
        <p:sp>
          <p:nvSpPr>
            <p:cNvPr id="36" name="Arrow: Bent-Up 35">
              <a:extLst>
                <a:ext uri="{FF2B5EF4-FFF2-40B4-BE49-F238E27FC236}">
                  <a16:creationId xmlns:a16="http://schemas.microsoft.com/office/drawing/2014/main" id="{E2DA3549-1AA5-A616-07B0-CB1C57F80917}"/>
                </a:ext>
              </a:extLst>
            </p:cNvPr>
            <p:cNvSpPr/>
            <p:nvPr/>
          </p:nvSpPr>
          <p:spPr>
            <a:xfrm rot="16200000" flipH="1">
              <a:off x="4319454" y="3032436"/>
              <a:ext cx="793128" cy="1440163"/>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7" name="Arrow: Bent-Up 36">
              <a:extLst>
                <a:ext uri="{FF2B5EF4-FFF2-40B4-BE49-F238E27FC236}">
                  <a16:creationId xmlns:a16="http://schemas.microsoft.com/office/drawing/2014/main" id="{733A46FD-2944-9B3B-D866-BE99E9BFAACD}"/>
                </a:ext>
              </a:extLst>
            </p:cNvPr>
            <p:cNvSpPr/>
            <p:nvPr/>
          </p:nvSpPr>
          <p:spPr>
            <a:xfrm rot="10800000" flipH="1">
              <a:off x="4752020" y="1726998"/>
              <a:ext cx="756084" cy="1809826"/>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grpSp>
        <p:nvGrpSpPr>
          <p:cNvPr id="39" name="Group 38">
            <a:extLst>
              <a:ext uri="{FF2B5EF4-FFF2-40B4-BE49-F238E27FC236}">
                <a16:creationId xmlns:a16="http://schemas.microsoft.com/office/drawing/2014/main" id="{C7555B44-D407-FE85-0D26-E404607C4EE9}"/>
              </a:ext>
            </a:extLst>
          </p:cNvPr>
          <p:cNvGrpSpPr/>
          <p:nvPr/>
        </p:nvGrpSpPr>
        <p:grpSpPr>
          <a:xfrm flipH="1">
            <a:off x="251518" y="1808635"/>
            <a:ext cx="1743443" cy="2340446"/>
            <a:chOff x="3995936" y="1726998"/>
            <a:chExt cx="1512168" cy="2422084"/>
          </a:xfrm>
        </p:grpSpPr>
        <p:sp>
          <p:nvSpPr>
            <p:cNvPr id="40" name="Arrow: Bent-Up 39">
              <a:extLst>
                <a:ext uri="{FF2B5EF4-FFF2-40B4-BE49-F238E27FC236}">
                  <a16:creationId xmlns:a16="http://schemas.microsoft.com/office/drawing/2014/main" id="{5EE89435-83BC-94DC-6539-B81CAA754236}"/>
                </a:ext>
              </a:extLst>
            </p:cNvPr>
            <p:cNvSpPr/>
            <p:nvPr/>
          </p:nvSpPr>
          <p:spPr>
            <a:xfrm rot="16200000" flipH="1">
              <a:off x="4319454" y="3032436"/>
              <a:ext cx="793128" cy="1440163"/>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1" name="Arrow: Bent-Up 40">
              <a:extLst>
                <a:ext uri="{FF2B5EF4-FFF2-40B4-BE49-F238E27FC236}">
                  <a16:creationId xmlns:a16="http://schemas.microsoft.com/office/drawing/2014/main" id="{F0F12B31-96C6-E273-6F74-64A633C692EE}"/>
                </a:ext>
              </a:extLst>
            </p:cNvPr>
            <p:cNvSpPr/>
            <p:nvPr/>
          </p:nvSpPr>
          <p:spPr>
            <a:xfrm rot="10800000" flipH="1">
              <a:off x="4752020" y="1726998"/>
              <a:ext cx="756084" cy="1809826"/>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42" name="Arrow: Right 41">
            <a:extLst>
              <a:ext uri="{FF2B5EF4-FFF2-40B4-BE49-F238E27FC236}">
                <a16:creationId xmlns:a16="http://schemas.microsoft.com/office/drawing/2014/main" id="{1DB298B9-6F6A-472D-06A9-BED81635F2B5}"/>
              </a:ext>
            </a:extLst>
          </p:cNvPr>
          <p:cNvSpPr/>
          <p:nvPr/>
        </p:nvSpPr>
        <p:spPr>
          <a:xfrm rot="5400000">
            <a:off x="2701942" y="4476799"/>
            <a:ext cx="499757" cy="36004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TextBox 3">
            <a:extLst>
              <a:ext uri="{FF2B5EF4-FFF2-40B4-BE49-F238E27FC236}">
                <a16:creationId xmlns:a16="http://schemas.microsoft.com/office/drawing/2014/main" id="{57A69A1B-0C99-9A02-89E0-4852A716C0BC}"/>
              </a:ext>
            </a:extLst>
          </p:cNvPr>
          <p:cNvSpPr txBox="1"/>
          <p:nvPr/>
        </p:nvSpPr>
        <p:spPr>
          <a:xfrm>
            <a:off x="0" y="136632"/>
            <a:ext cx="7308304" cy="830997"/>
          </a:xfrm>
          <a:prstGeom prst="rect">
            <a:avLst/>
          </a:prstGeom>
          <a:noFill/>
        </p:spPr>
        <p:txBody>
          <a:bodyPr wrap="square">
            <a:sp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400" dirty="0">
                <a:solidFill>
                  <a:schemeClr val="bg1"/>
                </a:solidFill>
                <a:latin typeface="Arial" pitchFamily="34" charset="0"/>
                <a:ea typeface="+mj-ea"/>
                <a:cs typeface="Arial" pitchFamily="34" charset="0"/>
              </a:rPr>
              <a:t>The bidder is not the applicant ….</a:t>
            </a:r>
          </a:p>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400" i="0" u="none" strike="noStrike" kern="1200" cap="none" spc="0" normalizeH="0" baseline="0" noProof="0" dirty="0">
                <a:ln>
                  <a:noFill/>
                </a:ln>
                <a:solidFill>
                  <a:schemeClr val="bg1"/>
                </a:solidFill>
                <a:uLnTx/>
                <a:uFillTx/>
                <a:latin typeface="Arial" pitchFamily="34" charset="0"/>
                <a:ea typeface="+mj-ea"/>
                <a:cs typeface="Arial" pitchFamily="34" charset="0"/>
              </a:rPr>
              <a:t>	(technology transfer)</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5" name="TextBox 4">
            <a:extLst>
              <a:ext uri="{FF2B5EF4-FFF2-40B4-BE49-F238E27FC236}">
                <a16:creationId xmlns:a16="http://schemas.microsoft.com/office/drawing/2014/main" id="{C3405AFB-9E79-98D9-4A59-5A3A7DBECB9B}"/>
              </a:ext>
            </a:extLst>
          </p:cNvPr>
          <p:cNvSpPr txBox="1"/>
          <p:nvPr/>
        </p:nvSpPr>
        <p:spPr>
          <a:xfrm>
            <a:off x="6260581" y="4902488"/>
            <a:ext cx="2095445" cy="646331"/>
          </a:xfrm>
          <a:prstGeom prst="rect">
            <a:avLst/>
          </a:prstGeom>
          <a:noFill/>
          <a:ln>
            <a:solidFill>
              <a:srgbClr val="C00000"/>
            </a:solidFill>
          </a:ln>
        </p:spPr>
        <p:txBody>
          <a:bodyPr wrap="none" rtlCol="0">
            <a:spAutoFit/>
          </a:bodyPr>
          <a:lstStyle/>
          <a:p>
            <a:pPr algn="ctr"/>
            <a:r>
              <a:rPr lang="en-GB" dirty="0">
                <a:latin typeface="Arial" panose="020B0604020202020204" pitchFamily="34" charset="0"/>
                <a:cs typeface="Arial" panose="020B0604020202020204" pitchFamily="34" charset="0"/>
              </a:rPr>
              <a:t>signed agreement </a:t>
            </a:r>
          </a:p>
          <a:p>
            <a:pPr algn="ctr"/>
            <a:r>
              <a:rPr lang="en-GB" dirty="0">
                <a:latin typeface="Arial" panose="020B0604020202020204" pitchFamily="34" charset="0"/>
                <a:cs typeface="Arial" panose="020B0604020202020204" pitchFamily="34" charset="0"/>
              </a:rPr>
              <a:t>required</a:t>
            </a:r>
            <a:endParaRPr lang="en-ZA" dirty="0"/>
          </a:p>
        </p:txBody>
      </p:sp>
    </p:spTree>
    <p:extLst>
      <p:ext uri="{BB962C8B-B14F-4D97-AF65-F5344CB8AC3E}">
        <p14:creationId xmlns:p14="http://schemas.microsoft.com/office/powerpoint/2010/main" val="2192344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A3C64-795F-E642-1F81-3504BFCCE96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2268F8-4209-D823-211F-11C571C5B0CC}"/>
              </a:ext>
            </a:extLst>
          </p:cNvPr>
          <p:cNvSpPr txBox="1"/>
          <p:nvPr/>
        </p:nvSpPr>
        <p:spPr>
          <a:xfrm>
            <a:off x="0" y="72518"/>
            <a:ext cx="7308304" cy="830997"/>
          </a:xfrm>
          <a:prstGeom prst="rect">
            <a:avLst/>
          </a:prstGeom>
          <a:noFill/>
        </p:spPr>
        <p:txBody>
          <a:bodyPr wrap="square">
            <a:spAutoFit/>
          </a:bodyPr>
          <a:lstStyle>
            <a:defPPr>
              <a:defRPr lang="en-US"/>
            </a:defPPr>
            <a:lvl1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ea typeface="+mj-ea"/>
                <a:cs typeface="Arial" pitchFamily="34" charset="0"/>
              </a:defRPr>
            </a:lvl1pPr>
          </a:lstStyle>
          <a:p>
            <a:r>
              <a:rPr lang="en-GB" dirty="0"/>
              <a:t> Phase I    - 	JV / Consortium / Partnerships </a:t>
            </a:r>
          </a:p>
          <a:p>
            <a:r>
              <a:rPr lang="en-GB" dirty="0"/>
              <a:t>			Bid Documents requirements </a:t>
            </a:r>
          </a:p>
        </p:txBody>
      </p:sp>
      <p:grpSp>
        <p:nvGrpSpPr>
          <p:cNvPr id="9" name="Group 8">
            <a:extLst>
              <a:ext uri="{FF2B5EF4-FFF2-40B4-BE49-F238E27FC236}">
                <a16:creationId xmlns:a16="http://schemas.microsoft.com/office/drawing/2014/main" id="{85F70FA5-3C44-EA4E-FA09-F797B8630B83}"/>
              </a:ext>
            </a:extLst>
          </p:cNvPr>
          <p:cNvGrpSpPr/>
          <p:nvPr/>
        </p:nvGrpSpPr>
        <p:grpSpPr>
          <a:xfrm>
            <a:off x="29532" y="1102184"/>
            <a:ext cx="9062112" cy="5850321"/>
            <a:chOff x="29532" y="1102184"/>
            <a:chExt cx="9062112" cy="5850321"/>
          </a:xfrm>
        </p:grpSpPr>
        <p:sp>
          <p:nvSpPr>
            <p:cNvPr id="4" name="Rectangle 3">
              <a:extLst>
                <a:ext uri="{FF2B5EF4-FFF2-40B4-BE49-F238E27FC236}">
                  <a16:creationId xmlns:a16="http://schemas.microsoft.com/office/drawing/2014/main" id="{050888F3-E993-1C57-C53D-FB8186CDF943}"/>
                </a:ext>
              </a:extLst>
            </p:cNvPr>
            <p:cNvSpPr/>
            <p:nvPr/>
          </p:nvSpPr>
          <p:spPr>
            <a:xfrm>
              <a:off x="29532" y="5736850"/>
              <a:ext cx="9058567" cy="11607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a:extLst>
                <a:ext uri="{FF2B5EF4-FFF2-40B4-BE49-F238E27FC236}">
                  <a16:creationId xmlns:a16="http://schemas.microsoft.com/office/drawing/2014/main" id="{6843139C-5B5D-670B-BCEA-376ECA8C0877}"/>
                </a:ext>
              </a:extLst>
            </p:cNvPr>
            <p:cNvSpPr/>
            <p:nvPr/>
          </p:nvSpPr>
          <p:spPr>
            <a:xfrm>
              <a:off x="4535154" y="3610494"/>
              <a:ext cx="4552945" cy="3320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panose="020B0604020202020204" pitchFamily="34" charset="0"/>
                  <a:cs typeface="Arial" panose="020B0604020202020204" pitchFamily="34" charset="0"/>
                </a:rPr>
                <a:t>Applicant Documents</a:t>
              </a:r>
              <a:endParaRPr lang="en-ZA" b="1" dirty="0">
                <a:solidFill>
                  <a:schemeClr val="tx1"/>
                </a:solidFill>
                <a:latin typeface="Arial" panose="020B0604020202020204" pitchFamily="34" charset="0"/>
                <a:cs typeface="Arial" panose="020B0604020202020204" pitchFamily="34" charset="0"/>
              </a:endParaRPr>
            </a:p>
          </p:txBody>
        </p:sp>
        <p:grpSp>
          <p:nvGrpSpPr>
            <p:cNvPr id="30" name="Group 29">
              <a:extLst>
                <a:ext uri="{FF2B5EF4-FFF2-40B4-BE49-F238E27FC236}">
                  <a16:creationId xmlns:a16="http://schemas.microsoft.com/office/drawing/2014/main" id="{FB1A4918-2126-C0E1-3AB8-E80B697FFF0D}"/>
                </a:ext>
              </a:extLst>
            </p:cNvPr>
            <p:cNvGrpSpPr/>
            <p:nvPr/>
          </p:nvGrpSpPr>
          <p:grpSpPr>
            <a:xfrm>
              <a:off x="72827" y="1102184"/>
              <a:ext cx="8985740" cy="1809923"/>
              <a:chOff x="72827" y="1102184"/>
              <a:chExt cx="8985740" cy="1809923"/>
            </a:xfrm>
          </p:grpSpPr>
          <p:sp>
            <p:nvSpPr>
              <p:cNvPr id="10" name="TextBox 9">
                <a:extLst>
                  <a:ext uri="{FF2B5EF4-FFF2-40B4-BE49-F238E27FC236}">
                    <a16:creationId xmlns:a16="http://schemas.microsoft.com/office/drawing/2014/main" id="{94AF88F6-5347-1084-2A15-359897521E65}"/>
                  </a:ext>
                </a:extLst>
              </p:cNvPr>
              <p:cNvSpPr txBox="1"/>
              <p:nvPr/>
            </p:nvSpPr>
            <p:spPr>
              <a:xfrm>
                <a:off x="85432" y="1342447"/>
                <a:ext cx="8973135" cy="1569660"/>
              </a:xfrm>
              <a:prstGeom prst="rect">
                <a:avLst/>
              </a:prstGeom>
              <a:solidFill>
                <a:srgbClr val="CCFFCC"/>
              </a:solidFill>
            </p:spPr>
            <p:txBody>
              <a:bodyPr wrap="square">
                <a:spAutoFit/>
              </a:bodyPr>
              <a:lstStyle/>
              <a:p>
                <a:endParaRPr lang="en-US" sz="600" dirty="0">
                  <a:ea typeface="Times New Roman" panose="02020603050405020304" pitchFamily="18" charset="0"/>
                  <a:cs typeface="Arial" panose="020B0604020202020204" pitchFamily="34" charset="0"/>
                </a:endParaRPr>
              </a:p>
              <a:p>
                <a:pPr lvl="0"/>
                <a:r>
                  <a:rPr lang="en-ZA" b="1" dirty="0"/>
                  <a:t>1.  Signed agreement </a:t>
                </a:r>
                <a:r>
                  <a:rPr lang="en-ZA" dirty="0"/>
                  <a:t>between the bidder and applicant </a:t>
                </a:r>
              </a:p>
              <a:p>
                <a:pPr lvl="0"/>
                <a:r>
                  <a:rPr lang="en-ZA" b="1" dirty="0"/>
                  <a:t>2.  One PBD3.1 </a:t>
                </a:r>
                <a:r>
                  <a:rPr lang="en-ZA" dirty="0"/>
                  <a:t>covering all participating entities  </a:t>
                </a:r>
              </a:p>
              <a:p>
                <a:pPr lvl="1"/>
                <a:r>
                  <a:rPr lang="en-GB" dirty="0"/>
                  <a:t>Bid Signature Authorisation - </a:t>
                </a:r>
                <a:r>
                  <a:rPr lang="en-US" dirty="0"/>
                  <a:t>All directors listed in PBD9.2 sign </a:t>
                </a:r>
                <a:r>
                  <a:rPr lang="en-US" b="1" dirty="0"/>
                  <a:t>Table 1;</a:t>
                </a:r>
                <a:r>
                  <a:rPr lang="en-US" dirty="0"/>
                  <a:t> </a:t>
                </a:r>
              </a:p>
              <a:p>
                <a:pPr lvl="1"/>
                <a:r>
                  <a:rPr lang="en-US" dirty="0"/>
                  <a:t>Appointed signatory/signatories sign </a:t>
                </a:r>
                <a:r>
                  <a:rPr lang="en-US" b="1" dirty="0"/>
                  <a:t>Table 2</a:t>
                </a:r>
              </a:p>
              <a:p>
                <a:pPr lvl="0"/>
                <a:r>
                  <a:rPr lang="en-ZA" b="1" dirty="0"/>
                  <a:t>3.  One PBD9.2 </a:t>
                </a:r>
                <a:r>
                  <a:rPr lang="en-ZA" dirty="0"/>
                  <a:t>reflecting the directors and ownership of all participating entities </a:t>
                </a:r>
              </a:p>
            </p:txBody>
          </p:sp>
          <p:sp>
            <p:nvSpPr>
              <p:cNvPr id="14" name="Rectangle 13">
                <a:extLst>
                  <a:ext uri="{FF2B5EF4-FFF2-40B4-BE49-F238E27FC236}">
                    <a16:creationId xmlns:a16="http://schemas.microsoft.com/office/drawing/2014/main" id="{49979569-5E35-EFE1-3DE7-202AF1AA4CF2}"/>
                  </a:ext>
                </a:extLst>
              </p:cNvPr>
              <p:cNvSpPr/>
              <p:nvPr/>
            </p:nvSpPr>
            <p:spPr>
              <a:xfrm>
                <a:off x="72827" y="1102184"/>
                <a:ext cx="8985740" cy="334255"/>
              </a:xfrm>
              <a:prstGeom prst="rect">
                <a:avLst/>
              </a:prstGeom>
              <a:solidFill>
                <a:srgbClr val="CC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b="1" dirty="0">
                    <a:solidFill>
                      <a:schemeClr val="tx1"/>
                    </a:solidFill>
                  </a:rPr>
                  <a:t>Shared multi-entity documents  - </a:t>
                </a:r>
                <a:r>
                  <a:rPr lang="en-US" b="1" dirty="0">
                    <a:solidFill>
                      <a:schemeClr val="tx1"/>
                    </a:solidFill>
                    <a:ea typeface="Times New Roman" panose="02020603050405020304" pitchFamily="18" charset="0"/>
                    <a:cs typeface="Arial" panose="020B0604020202020204" pitchFamily="34" charset="0"/>
                  </a:rPr>
                  <a:t>One form per multi-entity bid </a:t>
                </a:r>
                <a:r>
                  <a:rPr lang="en-GB" b="1" dirty="0">
                    <a:solidFill>
                      <a:schemeClr val="tx1"/>
                    </a:solidFill>
                    <a:ea typeface="Times New Roman" panose="02020603050405020304" pitchFamily="18" charset="0"/>
                    <a:cs typeface="Arial" panose="020B0604020202020204" pitchFamily="34" charset="0"/>
                  </a:rPr>
                  <a:t>(Bidder and Applicant</a:t>
                </a:r>
                <a:r>
                  <a:rPr lang="en-GB" sz="2000" dirty="0">
                    <a:solidFill>
                      <a:schemeClr val="tx1"/>
                    </a:solidFill>
                    <a:ea typeface="Times New Roman" panose="02020603050405020304" pitchFamily="18" charset="0"/>
                    <a:cs typeface="Arial" panose="020B0604020202020204" pitchFamily="34" charset="0"/>
                  </a:rPr>
                  <a:t>)</a:t>
                </a:r>
              </a:p>
            </p:txBody>
          </p:sp>
        </p:grpSp>
        <p:sp>
          <p:nvSpPr>
            <p:cNvPr id="18" name="Rectangle 17">
              <a:extLst>
                <a:ext uri="{FF2B5EF4-FFF2-40B4-BE49-F238E27FC236}">
                  <a16:creationId xmlns:a16="http://schemas.microsoft.com/office/drawing/2014/main" id="{5B8FC584-5645-9CE8-54D1-4CC83442B718}"/>
                </a:ext>
              </a:extLst>
            </p:cNvPr>
            <p:cNvSpPr/>
            <p:nvPr/>
          </p:nvSpPr>
          <p:spPr>
            <a:xfrm>
              <a:off x="91897" y="5458425"/>
              <a:ext cx="4247317" cy="1393005"/>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Rectangle 15">
              <a:extLst>
                <a:ext uri="{FF2B5EF4-FFF2-40B4-BE49-F238E27FC236}">
                  <a16:creationId xmlns:a16="http://schemas.microsoft.com/office/drawing/2014/main" id="{B37941B4-B49B-479D-41C0-D66DE4216717}"/>
                </a:ext>
              </a:extLst>
            </p:cNvPr>
            <p:cNvSpPr/>
            <p:nvPr/>
          </p:nvSpPr>
          <p:spPr>
            <a:xfrm>
              <a:off x="91897" y="3260905"/>
              <a:ext cx="4233009" cy="1393005"/>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00E46ACB-3FB2-8CA6-C084-B2D1A9FA4615}"/>
                </a:ext>
              </a:extLst>
            </p:cNvPr>
            <p:cNvSpPr/>
            <p:nvPr/>
          </p:nvSpPr>
          <p:spPr>
            <a:xfrm>
              <a:off x="91897" y="2951519"/>
              <a:ext cx="4233009" cy="2791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panose="020B0604020202020204" pitchFamily="34" charset="0"/>
                  <a:cs typeface="Arial" panose="020B0604020202020204" pitchFamily="34" charset="0"/>
                </a:rPr>
                <a:t>Bidder Documents</a:t>
              </a:r>
              <a:endParaRPr lang="en-ZA" b="1" dirty="0">
                <a:solidFill>
                  <a:schemeClr val="tx1"/>
                </a:solidFill>
                <a:latin typeface="Arial" panose="020B0604020202020204" pitchFamily="34" charset="0"/>
                <a:cs typeface="Arial" panose="020B0604020202020204" pitchFamily="34" charset="0"/>
              </a:endParaRPr>
            </a:p>
          </p:txBody>
        </p:sp>
        <p:sp>
          <p:nvSpPr>
            <p:cNvPr id="6" name="TextBox 10">
              <a:extLst>
                <a:ext uri="{FF2B5EF4-FFF2-40B4-BE49-F238E27FC236}">
                  <a16:creationId xmlns:a16="http://schemas.microsoft.com/office/drawing/2014/main" id="{0C09B977-ECD1-E66B-2369-1B1AB68AEA18}"/>
                </a:ext>
              </a:extLst>
            </p:cNvPr>
            <p:cNvSpPr txBox="1"/>
            <p:nvPr/>
          </p:nvSpPr>
          <p:spPr>
            <a:xfrm>
              <a:off x="81887" y="3230717"/>
              <a:ext cx="4243020" cy="3721788"/>
            </a:xfrm>
            <a:prstGeom prst="rect">
              <a:avLst/>
            </a:prstGeom>
            <a:noFill/>
            <a:ln>
              <a:noFill/>
            </a:ln>
          </p:spPr>
          <p:txBody>
            <a:bodyPr wrap="square">
              <a:spAutoFit/>
            </a:bodyPr>
            <a:lstStyle/>
            <a:p>
              <a:pPr marL="342900" lvl="0" indent="-342900">
                <a:lnSpc>
                  <a:spcPct val="115000"/>
                </a:lnSpc>
                <a:buFont typeface="+mj-lt"/>
                <a:buAutoNum type="arabicPeriod"/>
                <a:tabLst>
                  <a:tab pos="457200" algn="l"/>
                </a:tabLst>
              </a:pPr>
              <a:r>
                <a:rPr lang="en-GB" sz="16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SBD 1: Invitation to Bid</a:t>
              </a:r>
              <a:endParaRPr lang="en-ZA"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15000"/>
                </a:lnSpc>
                <a:buFont typeface="+mj-lt"/>
                <a:buAutoNum type="arabicPeriod"/>
                <a:tabLst>
                  <a:tab pos="457200" algn="l"/>
                </a:tabLst>
              </a:pPr>
              <a:r>
                <a:rPr lang="en-GB"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SBD 4: Declaration of Interest</a:t>
              </a:r>
              <a:endParaRPr lang="en-ZA" sz="1100" kern="100" dirty="0">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15000"/>
                </a:lnSpc>
                <a:buFont typeface="+mj-lt"/>
                <a:buAutoNum type="arabicPeriod"/>
                <a:tabLst>
                  <a:tab pos="457200" algn="l"/>
                </a:tabLst>
              </a:pPr>
              <a:r>
                <a:rPr lang="en-GB"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SBD 5: NIP</a:t>
              </a:r>
              <a:endParaRPr lang="en-ZA" sz="1100" kern="100" dirty="0">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15000"/>
                </a:lnSpc>
                <a:buFont typeface="+mj-lt"/>
                <a:buAutoNum type="arabicPeriod"/>
                <a:tabLst>
                  <a:tab pos="457200" algn="l"/>
                </a:tabLst>
              </a:pPr>
              <a:r>
                <a:rPr lang="en-GB"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SBD 6.1 Preference Points Claim </a:t>
              </a:r>
            </a:p>
            <a:p>
              <a:pPr>
                <a:lnSpc>
                  <a:spcPct val="115000"/>
                </a:lnSpc>
                <a:tabLst>
                  <a:tab pos="457200" algn="l"/>
                </a:tabLst>
              </a:pPr>
              <a:r>
                <a:rPr lang="en-GB" sz="1400" dirty="0"/>
                <a:t>(Valid B-BBEE Certificate or EME/QSE Affidavit)</a:t>
              </a:r>
            </a:p>
            <a:p>
              <a:pPr marL="342900" indent="-342900">
                <a:lnSpc>
                  <a:spcPct val="115000"/>
                </a:lnSpc>
                <a:buAutoNum type="arabicPeriod" startAt="5"/>
                <a:tabLst>
                  <a:tab pos="457200" algn="l"/>
                </a:tabLst>
              </a:pPr>
              <a:r>
                <a:rPr lang="en-GB" sz="16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CSD Report</a:t>
              </a:r>
            </a:p>
            <a:p>
              <a:pPr marL="342900" indent="-342900">
                <a:lnSpc>
                  <a:spcPct val="115000"/>
                </a:lnSpc>
                <a:buAutoNum type="arabicPeriod" startAt="5"/>
                <a:tabLst>
                  <a:tab pos="457200" algn="l"/>
                </a:tabLst>
              </a:pPr>
              <a:r>
                <a:rPr lang="en-GB" sz="16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SARS Tax Clearance Pin</a:t>
              </a:r>
            </a:p>
            <a:p>
              <a:pPr marL="342900" indent="-342900">
                <a:lnSpc>
                  <a:spcPct val="115000"/>
                </a:lnSpc>
                <a:buAutoNum type="arabicPeriod" startAt="5"/>
                <a:tabLst>
                  <a:tab pos="457200" algn="l"/>
                </a:tabLst>
              </a:pPr>
              <a:r>
                <a:rPr lang="en-GB" sz="16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CIPC Registration Certificate</a:t>
              </a:r>
            </a:p>
            <a:p>
              <a:pPr marL="342900" indent="-342900">
                <a:lnSpc>
                  <a:spcPct val="115000"/>
                </a:lnSpc>
                <a:buFontTx/>
                <a:buAutoNum type="arabicPeriod" startAt="5"/>
                <a:tabLst>
                  <a:tab pos="4572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PBD5 – GMP compliance</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342900" indent="-342900">
                <a:lnSpc>
                  <a:spcPct val="115000"/>
                </a:lnSpc>
                <a:buAutoNum type="arabicPeriod" startAt="5"/>
                <a:tabLst>
                  <a:tab pos="457200" algn="l"/>
                </a:tabLst>
              </a:pPr>
              <a:r>
                <a:rPr lang="en-GB" sz="16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PBD 8: SRCC/GCC Declaration of Compliance</a:t>
              </a:r>
              <a:endParaRPr lang="en-ZA" sz="1100" kern="100" dirty="0">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15000"/>
                </a:lnSpc>
                <a:buAutoNum type="arabicPeriod" startAt="5"/>
                <a:tabLst>
                  <a:tab pos="457200" algn="l"/>
                </a:tabLst>
              </a:pPr>
              <a:r>
                <a:rPr lang="en-GB" sz="16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PBD11: Declaration of financial solvency and business rescue status</a:t>
              </a:r>
              <a:endParaRPr lang="en-Z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id="{E3479508-C005-CAE7-56C3-53DD52C3F0E5}"/>
                </a:ext>
              </a:extLst>
            </p:cNvPr>
            <p:cNvSpPr/>
            <p:nvPr/>
          </p:nvSpPr>
          <p:spPr>
            <a:xfrm>
              <a:off x="85431" y="2926651"/>
              <a:ext cx="4247317" cy="3924779"/>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29" name="Group 28">
              <a:extLst>
                <a:ext uri="{FF2B5EF4-FFF2-40B4-BE49-F238E27FC236}">
                  <a16:creationId xmlns:a16="http://schemas.microsoft.com/office/drawing/2014/main" id="{C67653AC-4B55-43E7-2589-E75B7D49B022}"/>
                </a:ext>
              </a:extLst>
            </p:cNvPr>
            <p:cNvGrpSpPr/>
            <p:nvPr/>
          </p:nvGrpSpPr>
          <p:grpSpPr>
            <a:xfrm>
              <a:off x="4524206" y="3610494"/>
              <a:ext cx="4567438" cy="2845948"/>
              <a:chOff x="4524206" y="3610494"/>
              <a:chExt cx="4567438" cy="2845948"/>
            </a:xfrm>
          </p:grpSpPr>
          <p:sp>
            <p:nvSpPr>
              <p:cNvPr id="2" name="TextBox 1">
                <a:extLst>
                  <a:ext uri="{FF2B5EF4-FFF2-40B4-BE49-F238E27FC236}">
                    <a16:creationId xmlns:a16="http://schemas.microsoft.com/office/drawing/2014/main" id="{7A78B319-BB91-0D70-9022-9B4E4952B41C}"/>
                  </a:ext>
                </a:extLst>
              </p:cNvPr>
              <p:cNvSpPr txBox="1"/>
              <p:nvPr/>
            </p:nvSpPr>
            <p:spPr>
              <a:xfrm>
                <a:off x="4538698" y="3988770"/>
                <a:ext cx="4552945" cy="584775"/>
              </a:xfrm>
              <a:prstGeom prst="rect">
                <a:avLst/>
              </a:prstGeom>
              <a:solidFill>
                <a:srgbClr val="CCECFF"/>
              </a:solidFill>
            </p:spPr>
            <p:txBody>
              <a:bodyPr wrap="square" rtlCol="0">
                <a:spAutoFit/>
              </a:bodyPr>
              <a:lstStyle>
                <a:defPPr>
                  <a:defRPr lang="en-US"/>
                </a:defPPr>
                <a:lvl1pPr>
                  <a:defRPr/>
                </a:lvl1pPr>
              </a:lstStyle>
              <a:p>
                <a:r>
                  <a:rPr lang="en-GB" dirty="0"/>
                  <a:t>1. SBD 6.1 Preference Points Claim</a:t>
                </a:r>
              </a:p>
              <a:p>
                <a:r>
                  <a:rPr lang="en-GB" sz="1400" dirty="0"/>
                  <a:t>(Valid B-BBEE Certificate or EME/QSE Affidavit) </a:t>
                </a:r>
              </a:p>
            </p:txBody>
          </p:sp>
          <p:sp>
            <p:nvSpPr>
              <p:cNvPr id="23" name="TextBox 22">
                <a:extLst>
                  <a:ext uri="{FF2B5EF4-FFF2-40B4-BE49-F238E27FC236}">
                    <a16:creationId xmlns:a16="http://schemas.microsoft.com/office/drawing/2014/main" id="{92F0AA7A-9353-A466-2A39-E60937D8B92A}"/>
                  </a:ext>
                </a:extLst>
              </p:cNvPr>
              <p:cNvSpPr txBox="1"/>
              <p:nvPr/>
            </p:nvSpPr>
            <p:spPr>
              <a:xfrm>
                <a:off x="4524206" y="4743798"/>
                <a:ext cx="4563894" cy="923330"/>
              </a:xfrm>
              <a:prstGeom prst="rect">
                <a:avLst/>
              </a:prstGeom>
              <a:noFill/>
            </p:spPr>
            <p:txBody>
              <a:bodyPr wrap="square" rtlCol="0">
                <a:spAutoFit/>
              </a:bodyPr>
              <a:lstStyle/>
              <a:p>
                <a:pPr>
                  <a:buFontTx/>
                  <a:buAutoNum type="arabicPeriod" startAt="2"/>
                </a:pPr>
                <a:r>
                  <a:rPr lang="en-GB" dirty="0"/>
                  <a:t> CSD Report</a:t>
                </a:r>
              </a:p>
              <a:p>
                <a:pPr>
                  <a:buAutoNum type="arabicPeriod" startAt="2"/>
                </a:pPr>
                <a:r>
                  <a:rPr lang="en-GB" dirty="0"/>
                  <a:t> SARS Tax Clearance Pin</a:t>
                </a:r>
              </a:p>
              <a:p>
                <a:pPr>
                  <a:buAutoNum type="arabicPeriod" startAt="2"/>
                </a:pPr>
                <a:r>
                  <a:rPr lang="en-GB" dirty="0"/>
                  <a:t> CIPC Registration Certificate</a:t>
                </a:r>
              </a:p>
            </p:txBody>
          </p:sp>
          <p:sp>
            <p:nvSpPr>
              <p:cNvPr id="24" name="TextBox 23">
                <a:extLst>
                  <a:ext uri="{FF2B5EF4-FFF2-40B4-BE49-F238E27FC236}">
                    <a16:creationId xmlns:a16="http://schemas.microsoft.com/office/drawing/2014/main" id="{07BA715D-D474-B868-304F-6397176B63CE}"/>
                  </a:ext>
                </a:extLst>
              </p:cNvPr>
              <p:cNvSpPr txBox="1"/>
              <p:nvPr/>
            </p:nvSpPr>
            <p:spPr>
              <a:xfrm>
                <a:off x="4535152" y="5810111"/>
                <a:ext cx="4556491" cy="646331"/>
              </a:xfrm>
              <a:prstGeom prst="rect">
                <a:avLst/>
              </a:prstGeom>
              <a:solidFill>
                <a:srgbClr val="CCECFF"/>
              </a:solidFill>
            </p:spPr>
            <p:txBody>
              <a:bodyPr wrap="square" rtlCol="0">
                <a:spAutoFit/>
              </a:bodyPr>
              <a:lstStyle/>
              <a:p>
                <a:r>
                  <a:rPr lang="en-GB" dirty="0"/>
                  <a:t>5. PBD 11: Declaration of financial solvency and 	  business rescue status</a:t>
                </a:r>
                <a:endParaRPr lang="en-ZA" dirty="0"/>
              </a:p>
            </p:txBody>
          </p:sp>
          <p:sp>
            <p:nvSpPr>
              <p:cNvPr id="27" name="Rectangle 26">
                <a:extLst>
                  <a:ext uri="{FF2B5EF4-FFF2-40B4-BE49-F238E27FC236}">
                    <a16:creationId xmlns:a16="http://schemas.microsoft.com/office/drawing/2014/main" id="{B5B4CF11-51C1-9C11-4284-419D3B042684}"/>
                  </a:ext>
                </a:extLst>
              </p:cNvPr>
              <p:cNvSpPr/>
              <p:nvPr/>
            </p:nvSpPr>
            <p:spPr>
              <a:xfrm>
                <a:off x="4535153" y="3610494"/>
                <a:ext cx="4556491" cy="2845948"/>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grpSp>
    </p:spTree>
    <p:extLst>
      <p:ext uri="{BB962C8B-B14F-4D97-AF65-F5344CB8AC3E}">
        <p14:creationId xmlns:p14="http://schemas.microsoft.com/office/powerpoint/2010/main" val="1632426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33A6E-A657-DBE9-1585-175AC3C7C0E1}"/>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9141C893-AC4E-ACD7-CBF6-1EBDE3E5ED6D}"/>
              </a:ext>
            </a:extLst>
          </p:cNvPr>
          <p:cNvSpPr txBox="1">
            <a:spLocks noChangeArrowheads="1"/>
          </p:cNvSpPr>
          <p:nvPr/>
        </p:nvSpPr>
        <p:spPr>
          <a:xfrm>
            <a:off x="-16509" y="-99392"/>
            <a:ext cx="8633805" cy="839071"/>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400" i="0" u="none" strike="noStrike" kern="1200" cap="none" spc="0" normalizeH="0" baseline="0" noProof="0" dirty="0">
                <a:ln>
                  <a:noFill/>
                </a:ln>
                <a:solidFill>
                  <a:schemeClr val="bg1"/>
                </a:solidFill>
                <a:uLnTx/>
                <a:uFillTx/>
                <a:latin typeface="Arial" pitchFamily="34" charset="0"/>
                <a:ea typeface="+mj-ea"/>
                <a:cs typeface="Arial" pitchFamily="34" charset="0"/>
              </a:rPr>
              <a:t>Phase II</a:t>
            </a:r>
            <a:r>
              <a:rPr lang="en-US" sz="2400" dirty="0">
                <a:solidFill>
                  <a:schemeClr val="bg1"/>
                </a:solidFill>
                <a:latin typeface="Arial" pitchFamily="34" charset="0"/>
                <a:ea typeface="+mj-ea"/>
                <a:cs typeface="Arial" pitchFamily="34" charset="0"/>
              </a:rPr>
              <a:t> </a:t>
            </a:r>
            <a:r>
              <a:rPr kumimoji="0" lang="en-US" sz="2400" i="0" u="none" strike="noStrike" kern="1200" cap="none" spc="0" normalizeH="0" baseline="0" noProof="0" dirty="0">
                <a:ln>
                  <a:noFill/>
                </a:ln>
                <a:solidFill>
                  <a:schemeClr val="bg1"/>
                </a:solidFill>
                <a:uLnTx/>
                <a:uFillTx/>
                <a:latin typeface="Arial" pitchFamily="34" charset="0"/>
                <a:ea typeface="+mj-ea"/>
                <a:cs typeface="Arial" pitchFamily="34" charset="0"/>
              </a:rPr>
              <a:t>Evaluation</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grpSp>
        <p:nvGrpSpPr>
          <p:cNvPr id="8" name="Group 7">
            <a:extLst>
              <a:ext uri="{FF2B5EF4-FFF2-40B4-BE49-F238E27FC236}">
                <a16:creationId xmlns:a16="http://schemas.microsoft.com/office/drawing/2014/main" id="{257957DD-AB87-B401-B092-E2733987547E}"/>
              </a:ext>
            </a:extLst>
          </p:cNvPr>
          <p:cNvGrpSpPr/>
          <p:nvPr/>
        </p:nvGrpSpPr>
        <p:grpSpPr>
          <a:xfrm>
            <a:off x="827584" y="1340768"/>
            <a:ext cx="7272808" cy="3960440"/>
            <a:chOff x="611560" y="1916833"/>
            <a:chExt cx="7200800" cy="3863406"/>
          </a:xfrm>
        </p:grpSpPr>
        <p:sp>
          <p:nvSpPr>
            <p:cNvPr id="5" name="Rectangle: Rounded Corners 4">
              <a:extLst>
                <a:ext uri="{FF2B5EF4-FFF2-40B4-BE49-F238E27FC236}">
                  <a16:creationId xmlns:a16="http://schemas.microsoft.com/office/drawing/2014/main" id="{53B03C18-027E-A2B7-8A50-F6B948031F52}"/>
                </a:ext>
              </a:extLst>
            </p:cNvPr>
            <p:cNvSpPr/>
            <p:nvPr/>
          </p:nvSpPr>
          <p:spPr>
            <a:xfrm>
              <a:off x="611560" y="1916833"/>
              <a:ext cx="7200800" cy="3863406"/>
            </a:xfrm>
            <a:prstGeom prst="roundRect">
              <a:avLst>
                <a:gd name="adj" fmla="val 1236"/>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6" name="Picture 5">
              <a:extLst>
                <a:ext uri="{FF2B5EF4-FFF2-40B4-BE49-F238E27FC236}">
                  <a16:creationId xmlns:a16="http://schemas.microsoft.com/office/drawing/2014/main" id="{CA8677E3-366F-F8BB-95F9-7F13E8D7F69A}"/>
                </a:ext>
              </a:extLst>
            </p:cNvPr>
            <p:cNvPicPr>
              <a:picLocks noChangeAspect="1"/>
            </p:cNvPicPr>
            <p:nvPr/>
          </p:nvPicPr>
          <p:blipFill>
            <a:blip r:embed="rId2"/>
            <a:srcRect l="26375" t="27554" r="25587" b="29001"/>
            <a:stretch/>
          </p:blipFill>
          <p:spPr>
            <a:xfrm>
              <a:off x="755576" y="2090156"/>
              <a:ext cx="6912767" cy="3516759"/>
            </a:xfrm>
            <a:prstGeom prst="rect">
              <a:avLst/>
            </a:prstGeom>
            <a:noFill/>
          </p:spPr>
        </p:pic>
      </p:grpSp>
      <p:sp>
        <p:nvSpPr>
          <p:cNvPr id="4" name="Rectangle 3">
            <a:extLst>
              <a:ext uri="{FF2B5EF4-FFF2-40B4-BE49-F238E27FC236}">
                <a16:creationId xmlns:a16="http://schemas.microsoft.com/office/drawing/2014/main" id="{93F187D7-1C39-D6A0-8B87-3BC5F0C7E1BC}"/>
              </a:ext>
            </a:extLst>
          </p:cNvPr>
          <p:cNvSpPr/>
          <p:nvPr/>
        </p:nvSpPr>
        <p:spPr>
          <a:xfrm>
            <a:off x="971600" y="1504182"/>
            <a:ext cx="6984776" cy="407023"/>
          </a:xfrm>
          <a:prstGeom prst="rect">
            <a:avLst/>
          </a:prstGeom>
          <a:solidFill>
            <a:srgbClr val="399A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0" i="0" u="none" strike="noStrike" baseline="0" dirty="0">
                <a:solidFill>
                  <a:schemeClr val="bg1"/>
                </a:solidFill>
                <a:latin typeface="Arial" panose="020B0604020202020204" pitchFamily="34" charset="0"/>
              </a:rPr>
              <a:t>Evaluated as per the requirements stated in bid document &amp; SRCC</a:t>
            </a:r>
          </a:p>
        </p:txBody>
      </p:sp>
    </p:spTree>
    <p:extLst>
      <p:ext uri="{BB962C8B-B14F-4D97-AF65-F5344CB8AC3E}">
        <p14:creationId xmlns:p14="http://schemas.microsoft.com/office/powerpoint/2010/main" val="3642727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436270" y="5460207"/>
            <a:ext cx="3564731" cy="540544"/>
          </a:xfrm>
          <a:prstGeom prst="rect">
            <a:avLst/>
          </a:prstGeom>
        </p:spPr>
        <p:txBody>
          <a:bodyPr/>
          <a:lstStyle/>
          <a:p>
            <a:pPr algn="r"/>
            <a:fld id="{5089A6F4-C686-4AD7-AFD3-6E1B5BAC13BA}" type="slidenum">
              <a:rPr lang="en-ZA" sz="900">
                <a:latin typeface="Arial" pitchFamily="34" charset="0"/>
                <a:cs typeface="Arial" pitchFamily="34" charset="0"/>
              </a:rPr>
              <a:pPr algn="r"/>
              <a:t>19</a:t>
            </a:fld>
            <a:r>
              <a:rPr lang="en-ZA" sz="900" dirty="0">
                <a:latin typeface="Arial" pitchFamily="34" charset="0"/>
                <a:cs typeface="Arial" pitchFamily="34" charset="0"/>
              </a:rPr>
              <a:t> </a:t>
            </a:r>
          </a:p>
        </p:txBody>
      </p:sp>
      <p:sp>
        <p:nvSpPr>
          <p:cNvPr id="3" name="TextBox 2"/>
          <p:cNvSpPr txBox="1"/>
          <p:nvPr/>
        </p:nvSpPr>
        <p:spPr>
          <a:xfrm>
            <a:off x="77440" y="1124744"/>
            <a:ext cx="5286648" cy="6524863"/>
          </a:xfrm>
          <a:prstGeom prst="rect">
            <a:avLst/>
          </a:prstGeom>
          <a:solidFill>
            <a:schemeClr val="bg1"/>
          </a:solidFill>
        </p:spPr>
        <p:txBody>
          <a:bodyPr wrap="square" rtlCol="0">
            <a:spAutoFit/>
          </a:bodyPr>
          <a:lstStyle/>
          <a:p>
            <a:pPr>
              <a:spcBef>
                <a:spcPts val="600"/>
              </a:spcBef>
              <a:spcAft>
                <a:spcPts val="600"/>
              </a:spcAft>
            </a:pPr>
            <a:r>
              <a:rPr lang="en-ZA" dirty="0">
                <a:latin typeface="Arial" panose="020B0604020202020204" pitchFamily="34" charset="0"/>
                <a:cs typeface="Arial" panose="020B0604020202020204" pitchFamily="34" charset="0"/>
              </a:rPr>
              <a:t>The bidder offering a product must be the holder of a </a:t>
            </a:r>
            <a:r>
              <a:rPr lang="en-ZA" b="1" dirty="0">
                <a:latin typeface="Arial" panose="020B0604020202020204" pitchFamily="34" charset="0"/>
                <a:cs typeface="Arial" panose="020B0604020202020204" pitchFamily="34" charset="0"/>
              </a:rPr>
              <a:t>licence to manufacture medicines /or medical devices and or Category D – Complementary medicines </a:t>
            </a:r>
            <a:r>
              <a:rPr lang="en-ZA" dirty="0">
                <a:latin typeface="Arial" panose="020B0604020202020204" pitchFamily="34" charset="0"/>
                <a:cs typeface="Arial" panose="020B0604020202020204" pitchFamily="34" charset="0"/>
              </a:rPr>
              <a:t>issued in terms of section 22C (1)(b) of the Medicines and Related Substances Act, 1965 (Act 101 of 1965), as amended. </a:t>
            </a:r>
          </a:p>
          <a:p>
            <a:pPr marL="384572" indent="-384572">
              <a:spcBef>
                <a:spcPts val="600"/>
              </a:spcBef>
              <a:spcAft>
                <a:spcPts val="600"/>
              </a:spcAft>
              <a:buFont typeface="Wingdings" panose="05000000000000000000" pitchFamily="2" charset="2"/>
              <a:buChar char="ü"/>
            </a:pPr>
            <a:r>
              <a:rPr lang="en-US" dirty="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certified copy </a:t>
            </a:r>
            <a:r>
              <a:rPr lang="en-US" dirty="0">
                <a:latin typeface="Arial" panose="020B0604020202020204" pitchFamily="34" charset="0"/>
                <a:cs typeface="Arial" panose="020B0604020202020204" pitchFamily="34" charset="0"/>
              </a:rPr>
              <a:t>of the original license must be submitted by the bidder offering the product.</a:t>
            </a:r>
          </a:p>
          <a:p>
            <a:pPr marL="384572" indent="-384572">
              <a:spcBef>
                <a:spcPts val="600"/>
              </a:spcBef>
              <a:spcAft>
                <a:spcPts val="600"/>
              </a:spcAft>
              <a:buFont typeface="Wingdings" panose="05000000000000000000" pitchFamily="2" charset="2"/>
              <a:buChar char="ü"/>
            </a:pPr>
            <a:r>
              <a:rPr lang="en-US" dirty="0">
                <a:latin typeface="Arial" panose="020B0604020202020204" pitchFamily="34" charset="0"/>
                <a:cs typeface="Arial" panose="020B0604020202020204" pitchFamily="34" charset="0"/>
              </a:rPr>
              <a:t>Specific licenses required for </a:t>
            </a:r>
            <a:r>
              <a:rPr lang="en-US" b="1" dirty="0">
                <a:latin typeface="Arial" panose="020B0604020202020204" pitchFamily="34" charset="0"/>
                <a:cs typeface="Arial" panose="020B0604020202020204" pitchFamily="34" charset="0"/>
              </a:rPr>
              <a:t>Class A, B, C or Class D</a:t>
            </a:r>
            <a:r>
              <a:rPr lang="en-US" dirty="0">
                <a:latin typeface="Arial" panose="020B0604020202020204" pitchFamily="34" charset="0"/>
                <a:cs typeface="Arial" panose="020B0604020202020204" pitchFamily="34" charset="0"/>
              </a:rPr>
              <a:t> medical devices or an in vitro diagnostic (IVD)</a:t>
            </a:r>
          </a:p>
          <a:p>
            <a:pPr marL="384572" indent="-384572">
              <a:spcBef>
                <a:spcPts val="600"/>
              </a:spcBef>
              <a:spcAft>
                <a:spcPts val="600"/>
              </a:spcAft>
              <a:buFont typeface="Wingdings" panose="05000000000000000000" pitchFamily="2" charset="2"/>
              <a:buChar char="ü"/>
            </a:pPr>
            <a:r>
              <a:rPr lang="en-US" dirty="0">
                <a:latin typeface="Arial" panose="020B0604020202020204" pitchFamily="34" charset="0"/>
                <a:cs typeface="Arial" panose="020B0604020202020204" pitchFamily="34" charset="0"/>
              </a:rPr>
              <a:t>Specific licenses required to supply </a:t>
            </a:r>
            <a:r>
              <a:rPr lang="en-US" b="1" dirty="0">
                <a:latin typeface="Arial" panose="020B0604020202020204" pitchFamily="34" charset="0"/>
                <a:cs typeface="Arial" panose="020B0604020202020204" pitchFamily="34" charset="0"/>
              </a:rPr>
              <a:t>Category D- Complementary </a:t>
            </a:r>
            <a:r>
              <a:rPr lang="en-US" dirty="0">
                <a:latin typeface="Arial" panose="020B0604020202020204" pitchFamily="34" charset="0"/>
                <a:cs typeface="Arial" panose="020B0604020202020204" pitchFamily="34" charset="0"/>
              </a:rPr>
              <a:t>medicines, including the DA02 Product List as issued by SAHPRA.</a:t>
            </a:r>
          </a:p>
          <a:p>
            <a:pPr marL="384572" indent="-384572">
              <a:spcBef>
                <a:spcPts val="600"/>
              </a:spcBef>
              <a:spcAft>
                <a:spcPts val="600"/>
              </a:spcAft>
              <a:buFont typeface="Wingdings" panose="05000000000000000000" pitchFamily="2" charset="2"/>
              <a:buChar char="ü"/>
            </a:pPr>
            <a:r>
              <a:rPr lang="en-US" dirty="0">
                <a:latin typeface="Arial" panose="020B0604020202020204" pitchFamily="34" charset="0"/>
                <a:cs typeface="Arial" panose="020B0604020202020204" pitchFamily="34" charset="0"/>
              </a:rPr>
              <a:t>To receive preference for local manufacturing – a copy of the license to manufacture must be supplier for the </a:t>
            </a:r>
            <a:r>
              <a:rPr lang="en-US" b="1" dirty="0">
                <a:latin typeface="Arial" panose="020B0604020202020204" pitchFamily="34" charset="0"/>
                <a:cs typeface="Arial" panose="020B0604020202020204" pitchFamily="34" charset="0"/>
              </a:rPr>
              <a:t>local manufacturers </a:t>
            </a:r>
            <a:r>
              <a:rPr lang="en-US" dirty="0">
                <a:latin typeface="Arial" panose="020B0604020202020204" pitchFamily="34" charset="0"/>
                <a:cs typeface="Arial" panose="020B0604020202020204" pitchFamily="34" charset="0"/>
              </a:rPr>
              <a:t>– must also appear as manufacturing site on the MRC </a:t>
            </a:r>
          </a:p>
        </p:txBody>
      </p:sp>
      <p:sp>
        <p:nvSpPr>
          <p:cNvPr id="4" name="Rectangle 2"/>
          <p:cNvSpPr txBox="1">
            <a:spLocks noChangeArrowheads="1"/>
          </p:cNvSpPr>
          <p:nvPr/>
        </p:nvSpPr>
        <p:spPr>
          <a:xfrm>
            <a:off x="71208" y="500259"/>
            <a:ext cx="7236804" cy="352777"/>
          </a:xfrm>
          <a:prstGeom prst="rect">
            <a:avLst/>
          </a:prstGeom>
        </p:spPr>
        <p:txBody>
          <a:bodyPr tIns="34290" rIns="68580" bIns="34290" anchor="b">
            <a:noAutofit/>
          </a:bodyPr>
          <a:lstStyle/>
          <a:p>
            <a: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2400" dirty="0">
                <a:solidFill>
                  <a:schemeClr val="bg1"/>
                </a:solidFill>
                <a:latin typeface="Arial" panose="020B0604020202020204" pitchFamily="34" charset="0"/>
                <a:ea typeface="+mj-ea"/>
                <a:cs typeface="Arial" panose="020B0604020202020204" pitchFamily="34" charset="0"/>
              </a:rPr>
              <a:t>Legislative requirements (Phase II evaluation)</a:t>
            </a:r>
          </a:p>
          <a:p>
            <a: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2400" dirty="0">
                <a:solidFill>
                  <a:schemeClr val="bg1"/>
                </a:solidFill>
                <a:latin typeface="Arial" panose="020B0604020202020204" pitchFamily="34" charset="0"/>
                <a:ea typeface="+mj-ea"/>
                <a:cs typeface="Arial" panose="020B0604020202020204" pitchFamily="34" charset="0"/>
              </a:rPr>
              <a:t>Licence to Manufacture</a:t>
            </a:r>
          </a:p>
        </p:txBody>
      </p:sp>
      <p:grpSp>
        <p:nvGrpSpPr>
          <p:cNvPr id="7" name="Group 6">
            <a:extLst>
              <a:ext uri="{FF2B5EF4-FFF2-40B4-BE49-F238E27FC236}">
                <a16:creationId xmlns:a16="http://schemas.microsoft.com/office/drawing/2014/main" id="{C9461727-C03B-2624-5800-4A9466CFAD55}"/>
              </a:ext>
            </a:extLst>
          </p:cNvPr>
          <p:cNvGrpSpPr/>
          <p:nvPr/>
        </p:nvGrpSpPr>
        <p:grpSpPr>
          <a:xfrm>
            <a:off x="5300912" y="1114187"/>
            <a:ext cx="3807592" cy="5717232"/>
            <a:chOff x="5300912" y="1114187"/>
            <a:chExt cx="3807592" cy="5717232"/>
          </a:xfrm>
        </p:grpSpPr>
        <p:pic>
          <p:nvPicPr>
            <p:cNvPr id="8" name="Picture 7">
              <a:extLst>
                <a:ext uri="{FF2B5EF4-FFF2-40B4-BE49-F238E27FC236}">
                  <a16:creationId xmlns:a16="http://schemas.microsoft.com/office/drawing/2014/main" id="{3F4DC477-8392-E77E-C1FB-28A771F52903}"/>
                </a:ext>
              </a:extLst>
            </p:cNvPr>
            <p:cNvPicPr>
              <a:picLocks noChangeAspect="1"/>
            </p:cNvPicPr>
            <p:nvPr/>
          </p:nvPicPr>
          <p:blipFill>
            <a:blip r:embed="rId2"/>
            <a:srcRect l="7493" t="1882" b="1382"/>
            <a:stretch>
              <a:fillRect/>
            </a:stretch>
          </p:blipFill>
          <p:spPr>
            <a:xfrm>
              <a:off x="5300912" y="1114187"/>
              <a:ext cx="3807592" cy="5717232"/>
            </a:xfrm>
            <a:prstGeom prst="rect">
              <a:avLst/>
            </a:prstGeom>
            <a:ln>
              <a:solidFill>
                <a:srgbClr val="005D28"/>
              </a:solidFill>
            </a:ln>
          </p:spPr>
        </p:pic>
        <p:sp>
          <p:nvSpPr>
            <p:cNvPr id="6" name="Rectangle 5">
              <a:extLst>
                <a:ext uri="{FF2B5EF4-FFF2-40B4-BE49-F238E27FC236}">
                  <a16:creationId xmlns:a16="http://schemas.microsoft.com/office/drawing/2014/main" id="{CA47687A-D4BB-D15F-BC8C-9288CF52C745}"/>
                </a:ext>
              </a:extLst>
            </p:cNvPr>
            <p:cNvSpPr/>
            <p:nvPr/>
          </p:nvSpPr>
          <p:spPr>
            <a:xfrm>
              <a:off x="6804248" y="3573016"/>
              <a:ext cx="792088" cy="43204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Tree>
    <p:extLst>
      <p:ext uri="{BB962C8B-B14F-4D97-AF65-F5344CB8AC3E}">
        <p14:creationId xmlns:p14="http://schemas.microsoft.com/office/powerpoint/2010/main" val="1392967425"/>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77934" y="5460690"/>
            <a:ext cx="3564396" cy="540060"/>
          </a:xfrm>
          <a:prstGeom prst="rect">
            <a:avLst/>
          </a:prstGeom>
        </p:spPr>
        <p:txBody>
          <a:bodyPr/>
          <a:lstStyle/>
          <a:p>
            <a:pPr algn="r"/>
            <a:fld id="{5089A6F4-C686-4AD7-AFD3-6E1B5BAC13BA}" type="slidenum">
              <a:rPr lang="en-ZA" sz="900">
                <a:latin typeface="Arial" pitchFamily="34" charset="0"/>
                <a:cs typeface="Arial" pitchFamily="34" charset="0"/>
              </a:rPr>
              <a:pPr algn="r"/>
              <a:t>20</a:t>
            </a:fld>
            <a:r>
              <a:rPr lang="en-ZA" sz="900" dirty="0">
                <a:latin typeface="Arial" pitchFamily="34" charset="0"/>
                <a:cs typeface="Arial" pitchFamily="34" charset="0"/>
              </a:rPr>
              <a:t> </a:t>
            </a:r>
          </a:p>
        </p:txBody>
      </p:sp>
      <p:sp>
        <p:nvSpPr>
          <p:cNvPr id="3" name="TextBox 2"/>
          <p:cNvSpPr txBox="1"/>
          <p:nvPr/>
        </p:nvSpPr>
        <p:spPr>
          <a:xfrm>
            <a:off x="4211960" y="1096854"/>
            <a:ext cx="4932040" cy="5858014"/>
          </a:xfrm>
          <a:prstGeom prst="rect">
            <a:avLst/>
          </a:prstGeom>
          <a:solidFill>
            <a:schemeClr val="bg1"/>
          </a:solidFill>
        </p:spPr>
        <p:txBody>
          <a:bodyPr wrap="square" rtlCol="0">
            <a:spAutoFit/>
          </a:bodyPr>
          <a:lstStyle/>
          <a:p>
            <a:pPr>
              <a:lnSpc>
                <a:spcPct val="150000"/>
              </a:lnSpc>
            </a:pPr>
            <a:r>
              <a:rPr lang="en-ZA" b="1" dirty="0">
                <a:latin typeface="Arial" panose="020B0604020202020204" pitchFamily="34" charset="0"/>
                <a:cs typeface="Arial" panose="020B0604020202020204" pitchFamily="34" charset="0"/>
              </a:rPr>
              <a:t>Medicines offered must be registered </a:t>
            </a:r>
            <a:r>
              <a:rPr lang="en-ZA" dirty="0">
                <a:latin typeface="Arial" panose="020B0604020202020204" pitchFamily="34" charset="0"/>
                <a:cs typeface="Arial" panose="020B0604020202020204" pitchFamily="34" charset="0"/>
              </a:rPr>
              <a:t>in terms of section 17.2 of the Medicines Act and must comply with the conditions of registration for the duration of the contract.</a:t>
            </a:r>
          </a:p>
          <a:p>
            <a:pPr marL="257175" indent="-257175">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The </a:t>
            </a:r>
            <a:r>
              <a:rPr lang="en-ZA" b="1" dirty="0">
                <a:solidFill>
                  <a:srgbClr val="0070C0"/>
                </a:solidFill>
                <a:latin typeface="Arial" panose="020B0604020202020204" pitchFamily="34" charset="0"/>
                <a:cs typeface="Arial" panose="020B0604020202020204" pitchFamily="34" charset="0"/>
              </a:rPr>
              <a:t>bidder must be indicated as the applicant </a:t>
            </a:r>
            <a:r>
              <a:rPr lang="en-ZA" dirty="0">
                <a:latin typeface="Arial" panose="020B0604020202020204" pitchFamily="34" charset="0"/>
                <a:cs typeface="Arial" panose="020B0604020202020204" pitchFamily="34" charset="0"/>
              </a:rPr>
              <a:t>on the Medicine Registration Certificate.</a:t>
            </a:r>
          </a:p>
          <a:p>
            <a:pPr marL="257175" indent="-257175">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A </a:t>
            </a:r>
            <a:r>
              <a:rPr lang="en-ZA" b="1" dirty="0">
                <a:latin typeface="Arial" panose="020B0604020202020204" pitchFamily="34" charset="0"/>
                <a:cs typeface="Arial" panose="020B0604020202020204" pitchFamily="34" charset="0"/>
              </a:rPr>
              <a:t>Certified copy </a:t>
            </a:r>
            <a:r>
              <a:rPr lang="en-ZA" dirty="0">
                <a:latin typeface="Arial" panose="020B0604020202020204" pitchFamily="34" charset="0"/>
                <a:cs typeface="Arial" panose="020B0604020202020204" pitchFamily="34" charset="0"/>
              </a:rPr>
              <a:t>of the Medicine Registration Certificate, must be included for all items offered.</a:t>
            </a:r>
          </a:p>
          <a:p>
            <a:pPr marL="257175" indent="-257175">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Inclusive of any </a:t>
            </a:r>
            <a:r>
              <a:rPr lang="en-ZA" b="1" dirty="0">
                <a:latin typeface="Arial" panose="020B0604020202020204" pitchFamily="34" charset="0"/>
                <a:cs typeface="Arial" panose="020B0604020202020204" pitchFamily="34" charset="0"/>
              </a:rPr>
              <a:t>valid variation summary </a:t>
            </a:r>
            <a:r>
              <a:rPr lang="en-ZA" dirty="0">
                <a:latin typeface="Arial" panose="020B0604020202020204" pitchFamily="34" charset="0"/>
                <a:cs typeface="Arial" panose="020B0604020202020204" pitchFamily="34" charset="0"/>
              </a:rPr>
              <a:t>approved by SAHPRA for amendments on the Medicine Registration Certificate.</a:t>
            </a:r>
          </a:p>
          <a:p>
            <a:pPr>
              <a:lnSpc>
                <a:spcPct val="150000"/>
              </a:lnSpc>
            </a:pPr>
            <a:endParaRPr lang="en-ZA" dirty="0">
              <a:latin typeface="Arial" panose="020B0604020202020204" pitchFamily="34" charset="0"/>
              <a:cs typeface="Arial" panose="020B0604020202020204" pitchFamily="34" charset="0"/>
            </a:endParaRPr>
          </a:p>
        </p:txBody>
      </p:sp>
      <p:sp>
        <p:nvSpPr>
          <p:cNvPr id="5" name="Rectangle 2">
            <a:extLst>
              <a:ext uri="{FF2B5EF4-FFF2-40B4-BE49-F238E27FC236}">
                <a16:creationId xmlns:a16="http://schemas.microsoft.com/office/drawing/2014/main" id="{C6ED23F7-DEED-B023-D483-A522B31ED5EF}"/>
              </a:ext>
            </a:extLst>
          </p:cNvPr>
          <p:cNvSpPr txBox="1">
            <a:spLocks noChangeArrowheads="1"/>
          </p:cNvSpPr>
          <p:nvPr/>
        </p:nvSpPr>
        <p:spPr>
          <a:xfrm>
            <a:off x="92724" y="368660"/>
            <a:ext cx="7583733" cy="540060"/>
          </a:xfrm>
          <a:prstGeom prst="rect">
            <a:avLst/>
          </a:prstGeom>
        </p:spPr>
        <p:txBody>
          <a:bodyPr tIns="34290" rIns="68580" bIns="34290" anchor="b">
            <a:no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anose="020B0604020202020204" pitchFamily="34" charset="0"/>
                <a:ea typeface="+mj-ea"/>
                <a:cs typeface="Arial" panose="020B0604020202020204" pitchFamily="34" charset="0"/>
              </a:defRPr>
            </a:lvl1pPr>
          </a:lstStyle>
          <a:p>
            <a:r>
              <a:rPr lang="en-GB" dirty="0"/>
              <a:t>Legislative requirements (Phase II evaluation)</a:t>
            </a:r>
          </a:p>
          <a:p>
            <a:r>
              <a:rPr lang="en-GB" dirty="0"/>
              <a:t>MRC - Single Bidding Enterprise</a:t>
            </a:r>
          </a:p>
        </p:txBody>
      </p:sp>
      <p:grpSp>
        <p:nvGrpSpPr>
          <p:cNvPr id="4" name="Group 3">
            <a:extLst>
              <a:ext uri="{FF2B5EF4-FFF2-40B4-BE49-F238E27FC236}">
                <a16:creationId xmlns:a16="http://schemas.microsoft.com/office/drawing/2014/main" id="{54F10185-3030-877A-DA16-2C56CED4E9CD}"/>
              </a:ext>
            </a:extLst>
          </p:cNvPr>
          <p:cNvGrpSpPr/>
          <p:nvPr/>
        </p:nvGrpSpPr>
        <p:grpSpPr>
          <a:xfrm>
            <a:off x="92724" y="1073849"/>
            <a:ext cx="3849095" cy="5784151"/>
            <a:chOff x="84611" y="1085306"/>
            <a:chExt cx="3849095" cy="5784151"/>
          </a:xfrm>
        </p:grpSpPr>
        <p:pic>
          <p:nvPicPr>
            <p:cNvPr id="7" name="Picture 6">
              <a:extLst>
                <a:ext uri="{FF2B5EF4-FFF2-40B4-BE49-F238E27FC236}">
                  <a16:creationId xmlns:a16="http://schemas.microsoft.com/office/drawing/2014/main" id="{10FB7071-C8F9-4F8D-C1AD-D52B265AAC1E}"/>
                </a:ext>
              </a:extLst>
            </p:cNvPr>
            <p:cNvPicPr>
              <a:picLocks noChangeAspect="1"/>
            </p:cNvPicPr>
            <p:nvPr/>
          </p:nvPicPr>
          <p:blipFill>
            <a:blip r:embed="rId3"/>
            <a:srcRect l="2837" t="1967" r="3601"/>
            <a:stretch>
              <a:fillRect/>
            </a:stretch>
          </p:blipFill>
          <p:spPr>
            <a:xfrm>
              <a:off x="84611" y="1085306"/>
              <a:ext cx="3849095" cy="5784151"/>
            </a:xfrm>
            <a:prstGeom prst="rect">
              <a:avLst/>
            </a:prstGeom>
          </p:spPr>
        </p:pic>
        <p:sp>
          <p:nvSpPr>
            <p:cNvPr id="8" name="Rectangle 7">
              <a:extLst>
                <a:ext uri="{FF2B5EF4-FFF2-40B4-BE49-F238E27FC236}">
                  <a16:creationId xmlns:a16="http://schemas.microsoft.com/office/drawing/2014/main" id="{9C75EF44-0A2D-91EC-FDF4-79EAB2BA9A3A}"/>
                </a:ext>
              </a:extLst>
            </p:cNvPr>
            <p:cNvSpPr/>
            <p:nvPr/>
          </p:nvSpPr>
          <p:spPr>
            <a:xfrm>
              <a:off x="971600" y="2664296"/>
              <a:ext cx="756084" cy="324036"/>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1350"/>
            </a:p>
          </p:txBody>
        </p:sp>
        <p:sp>
          <p:nvSpPr>
            <p:cNvPr id="9" name="Rectangle 8">
              <a:extLst>
                <a:ext uri="{FF2B5EF4-FFF2-40B4-BE49-F238E27FC236}">
                  <a16:creationId xmlns:a16="http://schemas.microsoft.com/office/drawing/2014/main" id="{08D801F7-879F-54B3-3F6B-1C08F3C57065}"/>
                </a:ext>
              </a:extLst>
            </p:cNvPr>
            <p:cNvSpPr/>
            <p:nvPr/>
          </p:nvSpPr>
          <p:spPr>
            <a:xfrm>
              <a:off x="1011525" y="4515457"/>
              <a:ext cx="1944216" cy="108012"/>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1350"/>
            </a:p>
          </p:txBody>
        </p:sp>
      </p:grpSp>
      <p:sp>
        <p:nvSpPr>
          <p:cNvPr id="10" name="Rectangle 9">
            <a:extLst>
              <a:ext uri="{FF2B5EF4-FFF2-40B4-BE49-F238E27FC236}">
                <a16:creationId xmlns:a16="http://schemas.microsoft.com/office/drawing/2014/main" id="{22544220-7E39-7D88-49D6-1DDD8E10D231}"/>
              </a:ext>
            </a:extLst>
          </p:cNvPr>
          <p:cNvSpPr/>
          <p:nvPr/>
        </p:nvSpPr>
        <p:spPr>
          <a:xfrm flipV="1">
            <a:off x="323528" y="5373212"/>
            <a:ext cx="3384376" cy="1368155"/>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1350"/>
          </a:p>
        </p:txBody>
      </p:sp>
    </p:spTree>
    <p:extLst>
      <p:ext uri="{BB962C8B-B14F-4D97-AF65-F5344CB8AC3E}">
        <p14:creationId xmlns:p14="http://schemas.microsoft.com/office/powerpoint/2010/main" val="1842591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53C658-1F48-5083-A302-ED0BB14B5BF6}"/>
              </a:ext>
            </a:extLst>
          </p:cNvPr>
          <p:cNvSpPr txBox="1"/>
          <p:nvPr/>
        </p:nvSpPr>
        <p:spPr>
          <a:xfrm>
            <a:off x="539552" y="1268760"/>
            <a:ext cx="7776864" cy="4439677"/>
          </a:xfrm>
          <a:prstGeom prst="rect">
            <a:avLst/>
          </a:prstGeom>
          <a:noFill/>
        </p:spPr>
        <p:txBody>
          <a:bodyPr wrap="square">
            <a:spAutoFit/>
          </a:bodyPr>
          <a:lstStyle/>
          <a:p>
            <a:pPr marL="0" lvl="1" algn="just" fontAlgn="base">
              <a:spcBef>
                <a:spcPts val="600"/>
              </a:spcBef>
              <a:spcAft>
                <a:spcPts val="300"/>
              </a:spcAft>
              <a:buClr>
                <a:srgbClr val="000000"/>
              </a:buClr>
              <a:tabLst>
                <a:tab pos="228600" algn="l"/>
                <a:tab pos="457200" algn="l"/>
              </a:tabLst>
            </a:pPr>
            <a:r>
              <a:rPr lang="en-GB" b="1" dirty="0"/>
              <a:t>PBD10: DECLARATION OF COMPLIANCE WITH BRITISH PHARMACOPEIA STANDARDS</a:t>
            </a:r>
          </a:p>
          <a:p>
            <a:pPr algn="just">
              <a:lnSpc>
                <a:spcPct val="100000"/>
              </a:lnSpc>
              <a:buNone/>
            </a:pPr>
            <a:endParaRPr lang="en-GB" sz="1800" dirty="0">
              <a:effectLst/>
              <a:latin typeface="+mn-lt"/>
              <a:ea typeface="Times New Roman" panose="02020603050405020304" pitchFamily="18" charset="0"/>
            </a:endParaRPr>
          </a:p>
          <a:p>
            <a:pPr algn="just">
              <a:lnSpc>
                <a:spcPct val="100000"/>
              </a:lnSpc>
              <a:buNone/>
            </a:pPr>
            <a:r>
              <a:rPr lang="en-GB" sz="1800" dirty="0">
                <a:effectLst/>
                <a:latin typeface="+mn-lt"/>
                <a:ea typeface="Times New Roman" panose="02020603050405020304" pitchFamily="18" charset="0"/>
              </a:rPr>
              <a:t>Where a British Pharmacopoeia (BP) standard is specified and required, the bidder must declare that the product complied with and is manufactured according to the specified standard. Details of the manufacturer must also be provided in the Bid Response Document. </a:t>
            </a:r>
          </a:p>
          <a:p>
            <a:pPr algn="just">
              <a:lnSpc>
                <a:spcPct val="100000"/>
              </a:lnSpc>
              <a:buNone/>
            </a:pPr>
            <a:endParaRPr lang="en-GB" dirty="0">
              <a:ea typeface="Times New Roman" panose="02020603050405020304" pitchFamily="18" charset="0"/>
            </a:endParaRPr>
          </a:p>
          <a:p>
            <a:pPr algn="just">
              <a:lnSpc>
                <a:spcPct val="100000"/>
              </a:lnSpc>
              <a:buNone/>
            </a:pPr>
            <a:r>
              <a:rPr lang="en-GB" b="1" dirty="0">
                <a:ea typeface="Times New Roman" panose="02020603050405020304" pitchFamily="18" charset="0"/>
              </a:rPr>
              <a:t>CATEGORY D COMPLEMENTARY MEDICINES (Category A Licence if applicable/ Complementary Medicine Licence Category D):</a:t>
            </a:r>
          </a:p>
          <a:p>
            <a:pPr algn="just">
              <a:lnSpc>
                <a:spcPct val="100000"/>
              </a:lnSpc>
              <a:buNone/>
            </a:pPr>
            <a:endParaRPr lang="en-GB" sz="1800" dirty="0">
              <a:effectLst/>
              <a:latin typeface="+mn-lt"/>
              <a:ea typeface="Times New Roman" panose="02020603050405020304" pitchFamily="18" charset="0"/>
            </a:endParaRPr>
          </a:p>
          <a:p>
            <a:r>
              <a:rPr lang="en-GB" dirty="0"/>
              <a:t>DA02 Product List as issued by SAHPRA.  </a:t>
            </a:r>
          </a:p>
          <a:p>
            <a:r>
              <a:rPr lang="en-GB" dirty="0"/>
              <a:t>An information leaflet for the complementary medicines should be supplied, if required by SAHPRA.</a:t>
            </a:r>
            <a:endParaRPr lang="en-ZA" dirty="0"/>
          </a:p>
          <a:p>
            <a:pPr algn="just">
              <a:lnSpc>
                <a:spcPct val="100000"/>
              </a:lnSpc>
              <a:buNone/>
            </a:pPr>
            <a:endParaRPr lang="en-GB" dirty="0">
              <a:ea typeface="Times New Roman" panose="02020603050405020304" pitchFamily="18" charset="0"/>
            </a:endParaRPr>
          </a:p>
          <a:p>
            <a:pPr algn="just">
              <a:lnSpc>
                <a:spcPct val="100000"/>
              </a:lnSpc>
              <a:buNone/>
            </a:pPr>
            <a:endParaRPr lang="en-ZA" sz="1000" dirty="0">
              <a:effectLst/>
              <a:latin typeface="Times New Roman" panose="02020603050405020304" pitchFamily="18" charset="0"/>
              <a:ea typeface="Times New Roman" panose="02020603050405020304" pitchFamily="18" charset="0"/>
            </a:endParaRPr>
          </a:p>
        </p:txBody>
      </p:sp>
      <p:sp>
        <p:nvSpPr>
          <p:cNvPr id="5" name="Rectangle 2">
            <a:extLst>
              <a:ext uri="{FF2B5EF4-FFF2-40B4-BE49-F238E27FC236}">
                <a16:creationId xmlns:a16="http://schemas.microsoft.com/office/drawing/2014/main" id="{FF221F61-E0D4-AB38-907C-643A641CDFA5}"/>
              </a:ext>
            </a:extLst>
          </p:cNvPr>
          <p:cNvSpPr txBox="1">
            <a:spLocks noChangeArrowheads="1"/>
          </p:cNvSpPr>
          <p:nvPr/>
        </p:nvSpPr>
        <p:spPr>
          <a:xfrm>
            <a:off x="92724" y="368660"/>
            <a:ext cx="7583733" cy="540060"/>
          </a:xfrm>
          <a:prstGeom prst="rect">
            <a:avLst/>
          </a:prstGeom>
        </p:spPr>
        <p:txBody>
          <a:bodyPr tIns="34290" rIns="68580" bIns="34290" anchor="b">
            <a:no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anose="020B0604020202020204" pitchFamily="34" charset="0"/>
                <a:ea typeface="+mj-ea"/>
                <a:cs typeface="Arial" panose="020B0604020202020204" pitchFamily="34" charset="0"/>
              </a:defRPr>
            </a:lvl1pPr>
          </a:lstStyle>
          <a:p>
            <a:r>
              <a:rPr lang="en-GB" dirty="0"/>
              <a:t>Legislative requirements (Phase II evaluation)</a:t>
            </a:r>
          </a:p>
          <a:p>
            <a:r>
              <a:rPr lang="en-GB" dirty="0"/>
              <a:t>continue</a:t>
            </a:r>
          </a:p>
        </p:txBody>
      </p:sp>
    </p:spTree>
    <p:extLst>
      <p:ext uri="{BB962C8B-B14F-4D97-AF65-F5344CB8AC3E}">
        <p14:creationId xmlns:p14="http://schemas.microsoft.com/office/powerpoint/2010/main" val="3110740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3784F-664B-DA5E-57F5-B8A2D5A0B64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302BB9B-33F4-1FE2-A3AA-BC73CFD428D4}"/>
              </a:ext>
            </a:extLst>
          </p:cNvPr>
          <p:cNvSpPr txBox="1"/>
          <p:nvPr/>
        </p:nvSpPr>
        <p:spPr>
          <a:xfrm>
            <a:off x="107504" y="116632"/>
            <a:ext cx="8244408" cy="830997"/>
          </a:xfrm>
          <a:prstGeom prst="rect">
            <a:avLst/>
          </a:prstGeom>
          <a:noFill/>
        </p:spPr>
        <p:txBody>
          <a:bodyPr wrap="square">
            <a:sp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Legislative requirements </a:t>
            </a:r>
            <a:r>
              <a:rPr lang="en-GB" sz="2400" dirty="0">
                <a:solidFill>
                  <a:schemeClr val="bg1"/>
                </a:solidFill>
                <a:latin typeface="Arial" pitchFamily="34" charset="0"/>
                <a:cs typeface="Arial" pitchFamily="34" charset="0"/>
              </a:rPr>
              <a:t>(Phase II evaluation) </a:t>
            </a:r>
          </a:p>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cs typeface="Arial" pitchFamily="34" charset="0"/>
              </a:rPr>
              <a:t>Bidder not Applicant – JV / Consortium / Partnership</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5" name="TextBox 4">
            <a:extLst>
              <a:ext uri="{FF2B5EF4-FFF2-40B4-BE49-F238E27FC236}">
                <a16:creationId xmlns:a16="http://schemas.microsoft.com/office/drawing/2014/main" id="{E8A1B8F6-F202-BABC-28A9-3E0539EFFB20}"/>
              </a:ext>
            </a:extLst>
          </p:cNvPr>
          <p:cNvSpPr txBox="1"/>
          <p:nvPr/>
        </p:nvSpPr>
        <p:spPr>
          <a:xfrm>
            <a:off x="-6671" y="1124744"/>
            <a:ext cx="9144000" cy="5129609"/>
          </a:xfrm>
          <a:prstGeom prst="rect">
            <a:avLst/>
          </a:prstGeom>
          <a:solidFill>
            <a:schemeClr val="bg1"/>
          </a:solidFill>
        </p:spPr>
        <p:txBody>
          <a:bodyPr wrap="square">
            <a:spAutoFit/>
          </a:bodyPr>
          <a:lstStyle/>
          <a:p>
            <a:pPr marL="228600">
              <a:lnSpc>
                <a:spcPct val="150000"/>
              </a:lnSpc>
            </a:pPr>
            <a:r>
              <a:rPr lang="en-GB" dirty="0">
                <a:latin typeface="Arial" panose="020B0604020202020204" pitchFamily="34" charset="0"/>
                <a:ea typeface="Times New Roman" panose="02020603050405020304" pitchFamily="18" charset="0"/>
                <a:cs typeface="Arial" panose="020B0604020202020204" pitchFamily="34" charset="0"/>
              </a:rPr>
              <a:t>If the bidder is not the applicant as required (SRCC Sec 17.2), however,  </a:t>
            </a:r>
          </a:p>
          <a:p>
            <a:pPr marL="514350" indent="-285750">
              <a:lnSpc>
                <a:spcPct val="150000"/>
              </a:lnSpc>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is aligned with any of the relationship configurations described for </a:t>
            </a:r>
            <a:r>
              <a:rPr lang="en-GB" b="1" dirty="0">
                <a:latin typeface="Arial" panose="020B0604020202020204" pitchFamily="34" charset="0"/>
                <a:ea typeface="Times New Roman" panose="02020603050405020304" pitchFamily="18" charset="0"/>
                <a:cs typeface="Arial" panose="020B0604020202020204" pitchFamily="34" charset="0"/>
              </a:rPr>
              <a:t>multi bidding enterprises, </a:t>
            </a:r>
          </a:p>
          <a:p>
            <a:pPr marL="514350" indent="-285750">
              <a:lnSpc>
                <a:spcPct val="150000"/>
              </a:lnSpc>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has a formal signed agreement between the bidder and the applicant presented in the bid submission, </a:t>
            </a:r>
          </a:p>
          <a:p>
            <a:pPr marL="514350" indent="-285750">
              <a:lnSpc>
                <a:spcPct val="150000"/>
              </a:lnSpc>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Must </a:t>
            </a:r>
            <a:r>
              <a:rPr lang="en-GB" b="1" dirty="0">
                <a:latin typeface="Arial" panose="020B0604020202020204" pitchFamily="34" charset="0"/>
                <a:ea typeface="Times New Roman" panose="02020603050405020304" pitchFamily="18" charset="0"/>
                <a:cs typeface="Arial" panose="020B0604020202020204" pitchFamily="34" charset="0"/>
              </a:rPr>
              <a:t>also include </a:t>
            </a:r>
            <a:r>
              <a:rPr lang="en-ZA" sz="1800" b="1" dirty="0">
                <a:effectLst/>
                <a:latin typeface="Arial" panose="020B0604020202020204" pitchFamily="34" charset="0"/>
                <a:ea typeface="Times New Roman" panose="02020603050405020304" pitchFamily="18" charset="0"/>
              </a:rPr>
              <a:t>mandatory l</a:t>
            </a:r>
            <a:r>
              <a:rPr lang="en-ZA" b="1" dirty="0">
                <a:latin typeface="Arial" panose="020B0604020202020204" pitchFamily="34" charset="0"/>
                <a:ea typeface="Times New Roman" panose="02020603050405020304" pitchFamily="18" charset="0"/>
              </a:rPr>
              <a:t>egislative documents </a:t>
            </a:r>
            <a:r>
              <a:rPr lang="en-ZA" sz="1800" b="1" dirty="0">
                <a:effectLst/>
                <a:latin typeface="Arial" panose="020B0604020202020204" pitchFamily="34" charset="0"/>
                <a:ea typeface="Times New Roman" panose="02020603050405020304" pitchFamily="18" charset="0"/>
              </a:rPr>
              <a:t>for all parties </a:t>
            </a:r>
            <a:r>
              <a:rPr lang="en-ZA" sz="1800" dirty="0">
                <a:effectLst/>
                <a:latin typeface="Arial" panose="020B0604020202020204" pitchFamily="34" charset="0"/>
                <a:ea typeface="Times New Roman" panose="02020603050405020304" pitchFamily="18" charset="0"/>
              </a:rPr>
              <a:t>in </a:t>
            </a:r>
            <a:r>
              <a:rPr lang="en-US" sz="1800" dirty="0">
                <a:effectLst/>
                <a:latin typeface="Arial" panose="020B0604020202020204" pitchFamily="34" charset="0"/>
                <a:ea typeface="Times New Roman" panose="02020603050405020304" pitchFamily="18" charset="0"/>
              </a:rPr>
              <a:t>the </a:t>
            </a:r>
            <a:r>
              <a:rPr lang="en-GB" dirty="0">
                <a:latin typeface="Arial" panose="020B0604020202020204" pitchFamily="34" charset="0"/>
                <a:ea typeface="Times New Roman" panose="02020603050405020304" pitchFamily="18" charset="0"/>
                <a:cs typeface="Arial" panose="020B0604020202020204" pitchFamily="34" charset="0"/>
              </a:rPr>
              <a:t>multi bidding enterprise, inclusive of :</a:t>
            </a:r>
            <a:endParaRPr lang="en-ZA" sz="1800" dirty="0">
              <a:effectLst/>
              <a:latin typeface="Arial" panose="020B0604020202020204" pitchFamily="34" charset="0"/>
              <a:ea typeface="Times New Roman" panose="02020603050405020304" pitchFamily="18" charset="0"/>
            </a:endParaRPr>
          </a:p>
          <a:p>
            <a:pPr marL="971550" lvl="1" indent="-285750">
              <a:lnSpc>
                <a:spcPct val="150000"/>
              </a:lnSpc>
              <a:buFont typeface="Arial" panose="020B0604020202020204" pitchFamily="34" charset="0"/>
              <a:buChar char="•"/>
            </a:pPr>
            <a:r>
              <a:rPr lang="en-ZA" b="1" dirty="0">
                <a:effectLst/>
                <a:latin typeface="Arial" panose="020B0604020202020204" pitchFamily="34" charset="0"/>
                <a:ea typeface="Times New Roman" panose="02020603050405020304" pitchFamily="18" charset="0"/>
              </a:rPr>
              <a:t>A valid license to manufacture </a:t>
            </a:r>
            <a:r>
              <a:rPr lang="en-ZA" dirty="0">
                <a:effectLst/>
                <a:latin typeface="Arial" panose="020B0604020202020204" pitchFamily="34" charset="0"/>
                <a:ea typeface="Times New Roman" panose="02020603050405020304" pitchFamily="18" charset="0"/>
              </a:rPr>
              <a:t>(bidder and applicant), along with certified copies as per section 17.1, must be provided for all parties involved in the bid.</a:t>
            </a:r>
          </a:p>
          <a:p>
            <a:pPr marL="971550" lvl="1" indent="-285750">
              <a:lnSpc>
                <a:spcPct val="150000"/>
              </a:lnSpc>
              <a:spcAft>
                <a:spcPts val="800"/>
              </a:spcAft>
              <a:buFont typeface="Arial" panose="020B0604020202020204" pitchFamily="34" charset="0"/>
              <a:buChar char="•"/>
            </a:pPr>
            <a:r>
              <a:rPr lang="en-GB" dirty="0">
                <a:latin typeface="Arial" panose="020B0604020202020204" pitchFamily="34" charset="0"/>
              </a:rPr>
              <a:t>An</a:t>
            </a:r>
            <a:r>
              <a:rPr lang="en-GB" b="1" dirty="0">
                <a:latin typeface="Arial" panose="020B0604020202020204" pitchFamily="34" charset="0"/>
              </a:rPr>
              <a:t> MRC </a:t>
            </a:r>
            <a:r>
              <a:rPr lang="en-GB" dirty="0">
                <a:latin typeface="Arial" panose="020B0604020202020204" pitchFamily="34" charset="0"/>
              </a:rPr>
              <a:t>where one of the parties in the multi entity bidding enterprise is</a:t>
            </a:r>
            <a:r>
              <a:rPr lang="en-GB" b="1" dirty="0">
                <a:latin typeface="Arial" panose="020B0604020202020204" pitchFamily="34" charset="0"/>
              </a:rPr>
              <a:t> identified as the applicant.</a:t>
            </a:r>
          </a:p>
          <a:p>
            <a:pPr marL="971550" lvl="1" indent="-285750">
              <a:lnSpc>
                <a:spcPct val="150000"/>
              </a:lnSpc>
              <a:spcAft>
                <a:spcPts val="800"/>
              </a:spcAft>
              <a:buFont typeface="Arial" panose="020B0604020202020204" pitchFamily="34" charset="0"/>
              <a:buChar char="•"/>
            </a:pPr>
            <a:r>
              <a:rPr lang="en-US" dirty="0">
                <a:latin typeface="Arial" panose="020B0604020202020204" pitchFamily="34" charset="0"/>
              </a:rPr>
              <a:t>Related documents indicated in the SRCC (Sec 17.1 / 17.2)</a:t>
            </a:r>
            <a:endParaRPr lang="en-ZA" dirty="0">
              <a:latin typeface="Arial" panose="020B0604020202020204" pitchFamily="34" charset="0"/>
            </a:endParaRPr>
          </a:p>
        </p:txBody>
      </p:sp>
    </p:spTree>
    <p:extLst>
      <p:ext uri="{BB962C8B-B14F-4D97-AF65-F5344CB8AC3E}">
        <p14:creationId xmlns:p14="http://schemas.microsoft.com/office/powerpoint/2010/main" val="1448376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564E69-EE66-A452-D069-05D273F88413}"/>
              </a:ext>
            </a:extLst>
          </p:cNvPr>
          <p:cNvSpPr txBox="1"/>
          <p:nvPr/>
        </p:nvSpPr>
        <p:spPr>
          <a:xfrm>
            <a:off x="0" y="332656"/>
            <a:ext cx="7417274" cy="461665"/>
          </a:xfrm>
          <a:prstGeom prst="rect">
            <a:avLst/>
          </a:prstGeom>
          <a:noFill/>
        </p:spPr>
        <p:txBody>
          <a:bodyPr wrap="square">
            <a:spAutoFit/>
          </a:bodyPr>
          <a:lstStyle/>
          <a:p>
            <a: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2400" dirty="0">
                <a:solidFill>
                  <a:schemeClr val="bg1"/>
                </a:solidFill>
                <a:latin typeface="Arial" pitchFamily="34" charset="0"/>
                <a:ea typeface="+mj-ea"/>
                <a:cs typeface="Arial" pitchFamily="34" charset="0"/>
              </a:rPr>
              <a:t>Authorisation Declaration - (Phase II evaluation)</a:t>
            </a:r>
          </a:p>
        </p:txBody>
      </p:sp>
      <p:sp>
        <p:nvSpPr>
          <p:cNvPr id="7" name="TextBox 6">
            <a:extLst>
              <a:ext uri="{FF2B5EF4-FFF2-40B4-BE49-F238E27FC236}">
                <a16:creationId xmlns:a16="http://schemas.microsoft.com/office/drawing/2014/main" id="{D5B986E1-7ADF-4D10-3F2B-A33FAD68BF99}"/>
              </a:ext>
            </a:extLst>
          </p:cNvPr>
          <p:cNvSpPr txBox="1"/>
          <p:nvPr/>
        </p:nvSpPr>
        <p:spPr>
          <a:xfrm>
            <a:off x="44751" y="1124744"/>
            <a:ext cx="9054498" cy="4197239"/>
          </a:xfrm>
          <a:prstGeom prst="rect">
            <a:avLst/>
          </a:prstGeom>
          <a:solidFill>
            <a:schemeClr val="bg1"/>
          </a:solidFill>
        </p:spPr>
        <p:txBody>
          <a:bodyPr wrap="square">
            <a:spAutoFit/>
          </a:bodyPr>
          <a:lstStyle/>
          <a:p>
            <a:pPr marL="214313" algn="just">
              <a:lnSpc>
                <a:spcPct val="150000"/>
              </a:lnSpc>
            </a:pPr>
            <a:r>
              <a:rPr lang="en-GB" b="1" dirty="0">
                <a:solidFill>
                  <a:srgbClr val="0070C0"/>
                </a:solidFill>
                <a:latin typeface="Arial" panose="020B0604020202020204" pitchFamily="34" charset="0"/>
                <a:ea typeface="Times New Roman" panose="02020603050405020304" pitchFamily="18" charset="0"/>
                <a:cs typeface="Arial" panose="020B0604020202020204" pitchFamily="34" charset="0"/>
              </a:rPr>
              <a:t>The manufacturer</a:t>
            </a:r>
            <a:r>
              <a:rPr lang="en-GB" dirty="0">
                <a:latin typeface="Arial" panose="020B0604020202020204" pitchFamily="34" charset="0"/>
                <a:ea typeface="Times New Roman" panose="02020603050405020304" pitchFamily="18" charset="0"/>
                <a:cs typeface="Arial" panose="020B0604020202020204" pitchFamily="34" charset="0"/>
              </a:rPr>
              <a:t>, or other entity, as listed on the MRC, </a:t>
            </a:r>
            <a:r>
              <a:rPr lang="en-GB" b="1" dirty="0">
                <a:solidFill>
                  <a:srgbClr val="0070C0"/>
                </a:solidFill>
                <a:latin typeface="Arial" panose="020B0604020202020204" pitchFamily="34" charset="0"/>
                <a:ea typeface="Times New Roman" panose="02020603050405020304" pitchFamily="18" charset="0"/>
                <a:cs typeface="Arial" panose="020B0604020202020204" pitchFamily="34" charset="0"/>
              </a:rPr>
              <a:t>are considered external third parties</a:t>
            </a:r>
            <a:r>
              <a:rPr lang="en-GB" dirty="0">
                <a:latin typeface="Arial" panose="020B0604020202020204" pitchFamily="34" charset="0"/>
                <a:ea typeface="Times New Roman" panose="02020603050405020304" pitchFamily="18" charset="0"/>
                <a:cs typeface="Arial" panose="020B0604020202020204" pitchFamily="34" charset="0"/>
              </a:rPr>
              <a:t>:</a:t>
            </a:r>
          </a:p>
          <a:p>
            <a:pPr marL="428625" indent="-214313" algn="just">
              <a:lnSpc>
                <a:spcPct val="100000"/>
              </a:lnSpc>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If the holder of the Medicines Registration Certificate (MRC) is not the manufacturer of the product offered in this bid, a third-party manufacturer authorisation is required. </a:t>
            </a:r>
          </a:p>
          <a:p>
            <a:pPr marL="428625" indent="-214313" algn="just">
              <a:lnSpc>
                <a:spcPct val="150000"/>
              </a:lnSpc>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In such cases, the bidder must establish a formal legal agreement with the third-party manufacturer and submit a signed Authorisation Declaration (PBD1.2) from the relevant manufacturer as approved by SAHPRA which must be listed on the MRC.</a:t>
            </a:r>
          </a:p>
          <a:p>
            <a:pPr marL="214313" algn="just">
              <a:lnSpc>
                <a:spcPct val="150000"/>
              </a:lnSpc>
            </a:pPr>
            <a:r>
              <a:rPr lang="en-GB" b="1" dirty="0">
                <a:solidFill>
                  <a:srgbClr val="0070C0"/>
                </a:solidFill>
                <a:latin typeface="Arial" panose="020B0604020202020204" pitchFamily="34" charset="0"/>
                <a:ea typeface="Times New Roman" panose="02020603050405020304" pitchFamily="18" charset="0"/>
                <a:cs typeface="Arial" panose="020B0604020202020204" pitchFamily="34" charset="0"/>
              </a:rPr>
              <a:t>Note: Authorisation Declaration can only be submitted by the approved third party as indicated on the registration certificate.</a:t>
            </a:r>
            <a:endParaRPr lang="en-ZA"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22021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997162-60A9-91E0-AF9E-03F77E8EE36C}"/>
              </a:ext>
            </a:extLst>
          </p:cNvPr>
          <p:cNvSpPr txBox="1"/>
          <p:nvPr/>
        </p:nvSpPr>
        <p:spPr>
          <a:xfrm>
            <a:off x="0" y="116632"/>
            <a:ext cx="6408712" cy="830997"/>
          </a:xfrm>
          <a:prstGeom prst="rect">
            <a:avLst/>
          </a:prstGeom>
          <a:noFill/>
        </p:spPr>
        <p:txBody>
          <a:bodyPr wrap="square">
            <a:sp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Preference for Locally Produced Products (Phase II evaluation)</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5" name="TextBox 4">
            <a:extLst>
              <a:ext uri="{FF2B5EF4-FFF2-40B4-BE49-F238E27FC236}">
                <a16:creationId xmlns:a16="http://schemas.microsoft.com/office/drawing/2014/main" id="{A801D77A-1A1A-738C-DB12-8E436793FC10}"/>
              </a:ext>
            </a:extLst>
          </p:cNvPr>
          <p:cNvSpPr txBox="1"/>
          <p:nvPr/>
        </p:nvSpPr>
        <p:spPr>
          <a:xfrm>
            <a:off x="0" y="1253902"/>
            <a:ext cx="9144000" cy="5604098"/>
          </a:xfrm>
          <a:prstGeom prst="rect">
            <a:avLst/>
          </a:prstGeom>
          <a:solidFill>
            <a:schemeClr val="bg1"/>
          </a:solidFill>
        </p:spPr>
        <p:txBody>
          <a:bodyPr wrap="square">
            <a:spAutoFit/>
          </a:bodyPr>
          <a:lstStyle/>
          <a:p>
            <a:pPr marL="342900" indent="-252730" algn="just">
              <a:lnSpc>
                <a:spcPct val="150000"/>
              </a:lnSpc>
              <a:spcBef>
                <a:spcPts val="600"/>
              </a:spcBef>
              <a:spcAft>
                <a:spcPts val="300"/>
              </a:spcAft>
            </a:pPr>
            <a:r>
              <a:rPr lang="en-ZA" sz="1800" kern="1600" dirty="0">
                <a:solidFill>
                  <a:srgbClr val="0070C0"/>
                </a:solidFill>
                <a:effectLst/>
                <a:latin typeface="Calibri" panose="020F0502020204030204" pitchFamily="34" charset="0"/>
                <a:ea typeface="Times New Roman" panose="02020603050405020304" pitchFamily="18" charset="0"/>
              </a:rPr>
              <a:t>	</a:t>
            </a:r>
            <a:r>
              <a:rPr lang="en-ZA" sz="1800" kern="1600" dirty="0">
                <a:effectLst/>
                <a:latin typeface="Arial" panose="020B0604020202020204" pitchFamily="34" charset="0"/>
                <a:ea typeface="Times New Roman" panose="02020603050405020304" pitchFamily="18" charset="0"/>
                <a:cs typeface="Arial" panose="020B0604020202020204" pitchFamily="34" charset="0"/>
              </a:rPr>
              <a:t>To provide preference to locally produced products, the definition of a locally produced product will be limited to product formulation and conversion processes that use materials and components to manufacture medicines in the Republic of South Africa. </a:t>
            </a:r>
          </a:p>
          <a:p>
            <a:pPr marL="375920" indent="-285750" algn="just">
              <a:lnSpc>
                <a:spcPct val="150000"/>
              </a:lnSpc>
              <a:spcBef>
                <a:spcPts val="600"/>
              </a:spcBef>
              <a:spcAft>
                <a:spcPts val="300"/>
              </a:spcAft>
              <a:buFont typeface="Arial" panose="020B0604020202020204" pitchFamily="34" charset="0"/>
              <a:buChar char="•"/>
            </a:pPr>
            <a:r>
              <a:rPr lang="en-ZA" sz="1800" b="1" kern="160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Included</a:t>
            </a:r>
            <a:r>
              <a:rPr lang="en-ZA" sz="1800" kern="160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ZA" sz="1800" kern="1600" dirty="0">
                <a:effectLst/>
                <a:latin typeface="Arial" panose="020B0604020202020204" pitchFamily="34" charset="0"/>
                <a:ea typeface="Times New Roman" panose="02020603050405020304" pitchFamily="18" charset="0"/>
                <a:cs typeface="Arial" panose="020B0604020202020204" pitchFamily="34" charset="0"/>
              </a:rPr>
              <a:t>Fill and finish of sterile products (including vaccines, large and small volume </a:t>
            </a:r>
            <a:r>
              <a:rPr lang="en-ZA" sz="1800" kern="1600" dirty="0" err="1">
                <a:effectLst/>
                <a:latin typeface="Arial" panose="020B0604020202020204" pitchFamily="34" charset="0"/>
                <a:ea typeface="Times New Roman" panose="02020603050405020304" pitchFamily="18" charset="0"/>
                <a:cs typeface="Arial" panose="020B0604020202020204" pitchFamily="34" charset="0"/>
              </a:rPr>
              <a:t>parenterals</a:t>
            </a:r>
            <a:r>
              <a:rPr lang="en-ZA" sz="1800" kern="1600" dirty="0">
                <a:effectLst/>
                <a:latin typeface="Arial" panose="020B0604020202020204" pitchFamily="34" charset="0"/>
                <a:ea typeface="Times New Roman" panose="02020603050405020304" pitchFamily="18" charset="0"/>
                <a:cs typeface="Arial" panose="020B0604020202020204" pitchFamily="34" charset="0"/>
              </a:rPr>
              <a:t>)</a:t>
            </a:r>
          </a:p>
          <a:p>
            <a:pPr marL="375920" indent="-285750" algn="just">
              <a:lnSpc>
                <a:spcPct val="150000"/>
              </a:lnSpc>
              <a:spcBef>
                <a:spcPts val="600"/>
              </a:spcBef>
              <a:spcAft>
                <a:spcPts val="300"/>
              </a:spcAft>
              <a:buFont typeface="Arial" panose="020B0604020202020204" pitchFamily="34" charset="0"/>
              <a:buChar char="•"/>
            </a:pPr>
            <a:r>
              <a:rPr lang="en-ZA" sz="1800" b="1" kern="160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Excluded</a:t>
            </a:r>
            <a:r>
              <a:rPr lang="en-ZA" sz="1800" kern="160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ZA" sz="1800" kern="1600" dirty="0">
                <a:effectLst/>
                <a:latin typeface="Arial" panose="020B0604020202020204" pitchFamily="34" charset="0"/>
                <a:ea typeface="Times New Roman" panose="02020603050405020304" pitchFamily="18" charset="0"/>
                <a:cs typeface="Arial" panose="020B0604020202020204" pitchFamily="34" charset="0"/>
              </a:rPr>
              <a:t>Fill, finish, and packaging of products such as solids, liquids, sterile drops</a:t>
            </a:r>
            <a:r>
              <a:rPr lang="en-ZA" sz="1800" strike="sngStrike" kern="1600" dirty="0">
                <a:effectLst/>
                <a:latin typeface="Arial" panose="020B0604020202020204" pitchFamily="34" charset="0"/>
                <a:ea typeface="Times New Roman" panose="02020603050405020304" pitchFamily="18" charset="0"/>
                <a:cs typeface="Arial" panose="020B0604020202020204" pitchFamily="34" charset="0"/>
              </a:rPr>
              <a:t> </a:t>
            </a:r>
            <a:r>
              <a:rPr lang="en-ZA" sz="1800" kern="1600" dirty="0">
                <a:effectLst/>
                <a:latin typeface="Arial" panose="020B0604020202020204" pitchFamily="34" charset="0"/>
                <a:ea typeface="Times New Roman" panose="02020603050405020304" pitchFamily="18" charset="0"/>
                <a:cs typeface="Arial" panose="020B0604020202020204" pitchFamily="34" charset="0"/>
              </a:rPr>
              <a:t>and semi-solid dosage forms. </a:t>
            </a:r>
          </a:p>
          <a:p>
            <a:pPr marL="375920" indent="-285750" algn="just">
              <a:lnSpc>
                <a:spcPct val="150000"/>
              </a:lnSpc>
              <a:spcBef>
                <a:spcPts val="600"/>
              </a:spcBef>
              <a:spcAft>
                <a:spcPts val="300"/>
              </a:spcAft>
              <a:buFont typeface="Arial" panose="020B0604020202020204" pitchFamily="34" charset="0"/>
              <a:buChar char="•"/>
            </a:pPr>
            <a:r>
              <a:rPr lang="en-ZA" b="1" kern="1600" dirty="0">
                <a:solidFill>
                  <a:srgbClr val="0070C0"/>
                </a:solidFill>
                <a:latin typeface="Arial" panose="020B0604020202020204" pitchFamily="34" charset="0"/>
                <a:ea typeface="Times New Roman" panose="02020603050405020304" pitchFamily="18" charset="0"/>
                <a:cs typeface="Arial" panose="020B0604020202020204" pitchFamily="34" charset="0"/>
              </a:rPr>
              <a:t>Requirement: </a:t>
            </a:r>
          </a:p>
          <a:p>
            <a:pPr marL="375920" indent="-285750" algn="just">
              <a:lnSpc>
                <a:spcPct val="150000"/>
              </a:lnSpc>
              <a:spcBef>
                <a:spcPts val="600"/>
              </a:spcBef>
              <a:spcAft>
                <a:spcPts val="300"/>
              </a:spcAft>
              <a:buFont typeface="Arial" panose="020B0604020202020204" pitchFamily="34" charset="0"/>
              <a:buChar char="•"/>
            </a:pPr>
            <a:r>
              <a:rPr lang="en-ZA" kern="1600" dirty="0">
                <a:effectLst/>
                <a:latin typeface="Arial" panose="020B0604020202020204" pitchFamily="34" charset="0"/>
                <a:ea typeface="Times New Roman" panose="02020603050405020304" pitchFamily="18" charset="0"/>
                <a:cs typeface="Arial" panose="020B0604020202020204" pitchFamily="34" charset="0"/>
              </a:rPr>
              <a:t>The local site is listed as a Manufacturer on the MRC issued by SAHPRA.</a:t>
            </a:r>
          </a:p>
          <a:p>
            <a:pPr marL="375920" indent="-285750" algn="just">
              <a:lnSpc>
                <a:spcPct val="150000"/>
              </a:lnSpc>
              <a:spcBef>
                <a:spcPts val="600"/>
              </a:spcBef>
              <a:spcAft>
                <a:spcPts val="300"/>
              </a:spcAft>
              <a:buFont typeface="Arial" panose="020B0604020202020204" pitchFamily="34" charset="0"/>
              <a:buChar char="•"/>
            </a:pPr>
            <a:r>
              <a:rPr lang="en-ZA" kern="1600" dirty="0">
                <a:effectLst/>
                <a:latin typeface="Arial" panose="020B0604020202020204" pitchFamily="34" charset="0"/>
                <a:ea typeface="Times New Roman" panose="02020603050405020304" pitchFamily="18" charset="0"/>
                <a:cs typeface="Arial" panose="020B0604020202020204" pitchFamily="34" charset="0"/>
              </a:rPr>
              <a:t>The valid l</a:t>
            </a:r>
            <a:r>
              <a:rPr lang="en-ZA" kern="1600" dirty="0">
                <a:latin typeface="Arial" panose="020B0604020202020204" pitchFamily="34" charset="0"/>
                <a:ea typeface="Times New Roman" panose="02020603050405020304" pitchFamily="18" charset="0"/>
                <a:cs typeface="Arial" panose="020B0604020202020204" pitchFamily="34" charset="0"/>
              </a:rPr>
              <a:t>icence to Manufacture and all applicable annexures for the site are submitted</a:t>
            </a:r>
            <a:r>
              <a:rPr lang="en-ZA" kern="1600" dirty="0">
                <a:solidFill>
                  <a:srgbClr val="0070C0"/>
                </a:solidFill>
                <a:latin typeface="Arial" panose="020B0604020202020204" pitchFamily="34" charset="0"/>
                <a:ea typeface="Times New Roman" panose="02020603050405020304" pitchFamily="18" charset="0"/>
                <a:cs typeface="Arial" panose="020B0604020202020204" pitchFamily="34" charset="0"/>
              </a:rPr>
              <a:t>.</a:t>
            </a:r>
            <a:endParaRPr lang="en-ZA" dirty="0">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984210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EF995-4D11-0CE4-9988-727A33A794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0C7491A-CF5D-616E-1D73-A55FC9E7B95E}"/>
              </a:ext>
            </a:extLst>
          </p:cNvPr>
          <p:cNvSpPr txBox="1"/>
          <p:nvPr/>
        </p:nvSpPr>
        <p:spPr>
          <a:xfrm>
            <a:off x="0" y="188640"/>
            <a:ext cx="6408712" cy="738664"/>
          </a:xfrm>
          <a:prstGeom prst="rect">
            <a:avLst/>
          </a:prstGeom>
          <a:noFill/>
        </p:spPr>
        <p:txBody>
          <a:bodyPr wrap="square">
            <a:spAutoFit/>
          </a:bodyPr>
          <a:lstStyle/>
          <a:p>
            <a:r>
              <a:rPr lang="en-ZA" sz="2400" dirty="0">
                <a:solidFill>
                  <a:schemeClr val="bg1"/>
                </a:solidFill>
                <a:latin typeface="Arial" panose="020B0604020202020204" pitchFamily="34" charset="0"/>
                <a:cs typeface="Arial" panose="020B0604020202020204" pitchFamily="34" charset="0"/>
              </a:rPr>
              <a:t>The Application of SRCC Section 27</a:t>
            </a:r>
          </a:p>
          <a:p>
            <a:endParaRPr dirty="0">
              <a:solidFill>
                <a:schemeClr val="bg1">
                  <a:lumMod val="95000"/>
                </a:schemeClr>
              </a:solidFill>
            </a:endParaRPr>
          </a:p>
        </p:txBody>
      </p:sp>
      <p:sp>
        <p:nvSpPr>
          <p:cNvPr id="5" name="TextBox 4">
            <a:extLst>
              <a:ext uri="{FF2B5EF4-FFF2-40B4-BE49-F238E27FC236}">
                <a16:creationId xmlns:a16="http://schemas.microsoft.com/office/drawing/2014/main" id="{C49BC4D0-CF3B-8A86-35CF-8E97B8981FDD}"/>
              </a:ext>
            </a:extLst>
          </p:cNvPr>
          <p:cNvSpPr txBox="1"/>
          <p:nvPr/>
        </p:nvSpPr>
        <p:spPr>
          <a:xfrm>
            <a:off x="0" y="1212531"/>
            <a:ext cx="9144000" cy="4616648"/>
          </a:xfrm>
          <a:prstGeom prst="rect">
            <a:avLst/>
          </a:prstGeom>
          <a:solidFill>
            <a:schemeClr val="bg1"/>
          </a:solidFill>
        </p:spPr>
        <p:txBody>
          <a:bodyPr wrap="square">
            <a:spAutoFit/>
          </a:bodyPr>
          <a:lstStyle/>
          <a:p>
            <a:r>
              <a:rPr lang="en-ZA" sz="2000" b="1" dirty="0">
                <a:latin typeface="Arial" panose="020B0604020202020204" pitchFamily="34" charset="0"/>
                <a:cs typeface="Arial" panose="020B0604020202020204" pitchFamily="34" charset="0"/>
              </a:rPr>
              <a:t>LOCAL PRODUCTION PREFERENCE PROCESS</a:t>
            </a:r>
            <a:endParaRPr sz="2000" b="1" dirty="0">
              <a:latin typeface="Arial" panose="020B0604020202020204" pitchFamily="34" charset="0"/>
              <a:cs typeface="Arial" panose="020B0604020202020204" pitchFamily="34" charset="0"/>
            </a:endParaRPr>
          </a:p>
          <a:p>
            <a:endParaRPr sz="2000" b="1" dirty="0">
              <a:latin typeface="Arial" panose="020B0604020202020204" pitchFamily="34" charset="0"/>
              <a:cs typeface="Arial" panose="020B0604020202020204" pitchFamily="34" charset="0"/>
            </a:endParaRPr>
          </a:p>
          <a:p>
            <a:r>
              <a:rPr lang="en-ZA" sz="2000" dirty="0">
                <a:latin typeface="Arial" panose="020B0604020202020204" pitchFamily="34" charset="0"/>
                <a:cs typeface="Arial" panose="020B0604020202020204" pitchFamily="34" charset="0"/>
              </a:rPr>
              <a:t>Bidders d</a:t>
            </a:r>
            <a:r>
              <a:rPr sz="2000" dirty="0" err="1">
                <a:latin typeface="Arial" panose="020B0604020202020204" pitchFamily="34" charset="0"/>
                <a:cs typeface="Arial" panose="020B0604020202020204" pitchFamily="34" charset="0"/>
              </a:rPr>
              <a:t>eclare</a:t>
            </a:r>
            <a:r>
              <a:rPr sz="2000" dirty="0">
                <a:latin typeface="Arial" panose="020B0604020202020204" pitchFamily="34" charset="0"/>
                <a:cs typeface="Arial" panose="020B0604020202020204" pitchFamily="34" charset="0"/>
              </a:rPr>
              <a:t> manufacturing sites in the Excel Bid Response Document.</a:t>
            </a:r>
            <a:endParaRPr lang="en-ZA" sz="2000" dirty="0">
              <a:latin typeface="Arial" panose="020B0604020202020204" pitchFamily="34" charset="0"/>
              <a:cs typeface="Arial" panose="020B0604020202020204" pitchFamily="34" charset="0"/>
            </a:endParaRPr>
          </a:p>
          <a:p>
            <a:endParaRPr sz="2000" dirty="0">
              <a:latin typeface="Arial" panose="020B0604020202020204" pitchFamily="34" charset="0"/>
              <a:cs typeface="Arial" panose="020B0604020202020204" pitchFamily="34" charset="0"/>
            </a:endParaRPr>
          </a:p>
          <a:p>
            <a:r>
              <a:rPr sz="2000" dirty="0">
                <a:latin typeface="Arial" panose="020B0604020202020204" pitchFamily="34" charset="0"/>
                <a:cs typeface="Arial" panose="020B0604020202020204" pitchFamily="34" charset="0"/>
              </a:rPr>
              <a:t>Qualification requires responsiveness in Phases I and II and the prescribed supporting evidence.</a:t>
            </a:r>
            <a:endParaRPr lang="en-ZA" sz="2000" dirty="0">
              <a:latin typeface="Arial" panose="020B0604020202020204" pitchFamily="34" charset="0"/>
              <a:cs typeface="Arial" panose="020B0604020202020204" pitchFamily="34" charset="0"/>
            </a:endParaRPr>
          </a:p>
          <a:p>
            <a:endParaRPr sz="2000" dirty="0">
              <a:latin typeface="Arial" panose="020B0604020202020204" pitchFamily="34" charset="0"/>
              <a:cs typeface="Arial" panose="020B0604020202020204" pitchFamily="34" charset="0"/>
            </a:endParaRPr>
          </a:p>
          <a:p>
            <a:r>
              <a:rPr lang="en-ZA" sz="2000" b="1" dirty="0">
                <a:latin typeface="Arial" panose="020B0604020202020204" pitchFamily="34" charset="0"/>
                <a:cs typeface="Arial" panose="020B0604020202020204" pitchFamily="34" charset="0"/>
              </a:rPr>
              <a:t>Note: </a:t>
            </a:r>
            <a:r>
              <a:rPr sz="2000" b="1" dirty="0">
                <a:latin typeface="Arial" panose="020B0604020202020204" pitchFamily="34" charset="0"/>
                <a:cs typeface="Arial" panose="020B0604020202020204" pitchFamily="34" charset="0"/>
              </a:rPr>
              <a:t>No additional preference points are awarded merely for local production</a:t>
            </a:r>
            <a:r>
              <a:rPr sz="2000" dirty="0">
                <a:latin typeface="Arial" panose="020B0604020202020204" pitchFamily="34" charset="0"/>
                <a:cs typeface="Arial" panose="020B0604020202020204" pitchFamily="34" charset="0"/>
              </a:rPr>
              <a:t>.</a:t>
            </a:r>
          </a:p>
          <a:p>
            <a:endParaRPr lang="en-ZA" sz="2000" dirty="0">
              <a:latin typeface="Arial" panose="020B0604020202020204" pitchFamily="34" charset="0"/>
              <a:cs typeface="Arial" panose="020B0604020202020204" pitchFamily="34" charset="0"/>
            </a:endParaRPr>
          </a:p>
          <a:p>
            <a:r>
              <a:rPr lang="en-GB" sz="2000" dirty="0">
                <a:effectLst/>
                <a:latin typeface="Arial" panose="020B0604020202020204" pitchFamily="34" charset="0"/>
                <a:ea typeface="Times New Roman" panose="02020603050405020304" pitchFamily="18" charset="0"/>
                <a:cs typeface="Arial" panose="020B0604020202020204" pitchFamily="34" charset="0"/>
              </a:rPr>
              <a:t>Preference for locally produced products shall be applied through a process of price negotiations, followed by the re-ranking of qualifying bids in accordance with the applicable preference point system, subject to the relevant procurement legislation and the negotiation provisions governing this tender. </a:t>
            </a:r>
            <a:endParaRPr lang="en-ZA" sz="2000" dirty="0">
              <a:effectLst/>
              <a:latin typeface="Arial" panose="020B0604020202020204" pitchFamily="34" charset="0"/>
              <a:ea typeface="Times New Roman" panose="02020603050405020304" pitchFamily="18" charset="0"/>
              <a:cs typeface="Arial" panose="020B0604020202020204" pitchFamily="34" charset="0"/>
            </a:endParaRPr>
          </a:p>
          <a:p>
            <a:endParaRPr sz="1400" dirty="0"/>
          </a:p>
        </p:txBody>
      </p:sp>
    </p:spTree>
    <p:extLst>
      <p:ext uri="{BB962C8B-B14F-4D97-AF65-F5344CB8AC3E}">
        <p14:creationId xmlns:p14="http://schemas.microsoft.com/office/powerpoint/2010/main" val="327024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EF995-4D11-0CE4-9988-727A33A794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0C7491A-CF5D-616E-1D73-A55FC9E7B95E}"/>
              </a:ext>
            </a:extLst>
          </p:cNvPr>
          <p:cNvSpPr txBox="1"/>
          <p:nvPr/>
        </p:nvSpPr>
        <p:spPr>
          <a:xfrm>
            <a:off x="26694" y="116632"/>
            <a:ext cx="6408712" cy="830997"/>
          </a:xfrm>
          <a:prstGeom prst="rect">
            <a:avLst/>
          </a:prstGeom>
          <a:noFill/>
        </p:spPr>
        <p:txBody>
          <a:bodyPr wrap="square">
            <a:sp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Preference for Locally Produced Products (Phase II evaluation)</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5" name="TextBox 4">
            <a:extLst>
              <a:ext uri="{FF2B5EF4-FFF2-40B4-BE49-F238E27FC236}">
                <a16:creationId xmlns:a16="http://schemas.microsoft.com/office/drawing/2014/main" id="{C49BC4D0-CF3B-8A86-35CF-8E97B8981FDD}"/>
              </a:ext>
            </a:extLst>
          </p:cNvPr>
          <p:cNvSpPr txBox="1"/>
          <p:nvPr/>
        </p:nvSpPr>
        <p:spPr>
          <a:xfrm>
            <a:off x="0" y="1212531"/>
            <a:ext cx="9144000" cy="2233945"/>
          </a:xfrm>
          <a:prstGeom prst="rect">
            <a:avLst/>
          </a:prstGeom>
          <a:solidFill>
            <a:schemeClr val="bg1"/>
          </a:solidFill>
        </p:spPr>
        <p:txBody>
          <a:bodyPr wrap="square">
            <a:spAutoFit/>
          </a:bodyPr>
          <a:lstStyle/>
          <a:p>
            <a:pPr marL="90170" algn="just">
              <a:lnSpc>
                <a:spcPct val="150000"/>
              </a:lnSpc>
              <a:spcBef>
                <a:spcPts val="600"/>
              </a:spcBef>
              <a:spcAft>
                <a:spcPts val="300"/>
              </a:spcAft>
            </a:pPr>
            <a:r>
              <a:rPr lang="en-ZA" b="1" kern="1600" dirty="0">
                <a:solidFill>
                  <a:srgbClr val="0070C0"/>
                </a:solidFill>
                <a:latin typeface="Arial" panose="020B0604020202020204" pitchFamily="34" charset="0"/>
                <a:ea typeface="Times New Roman" panose="02020603050405020304" pitchFamily="18" charset="0"/>
                <a:cs typeface="Arial" panose="020B0604020202020204" pitchFamily="34" charset="0"/>
              </a:rPr>
              <a:t>     Requirement continue: </a:t>
            </a:r>
          </a:p>
          <a:p>
            <a:pPr marL="375920" indent="-285750" algn="just">
              <a:lnSpc>
                <a:spcPct val="150000"/>
              </a:lnSpc>
              <a:spcBef>
                <a:spcPts val="600"/>
              </a:spcBef>
              <a:spcAft>
                <a:spcPts val="300"/>
              </a:spcAft>
              <a:buFont typeface="Arial" panose="020B0604020202020204" pitchFamily="34" charset="0"/>
              <a:buChar char="•"/>
            </a:pPr>
            <a:r>
              <a:rPr lang="en-US" kern="1600" dirty="0">
                <a:effectLst/>
                <a:latin typeface="Arial" panose="020B0604020202020204" pitchFamily="34" charset="0"/>
                <a:ea typeface="Times New Roman" panose="02020603050405020304" pitchFamily="18" charset="0"/>
                <a:cs typeface="Arial" panose="020B0604020202020204" pitchFamily="34" charset="0"/>
              </a:rPr>
              <a:t>The formulation component of the price, as reflected in the Bid Response document described in Section 27.1.1 of this SRCC, represents the local manufacturing contribution associated with the processing, formulation, and production activities undertaken within South Africa.</a:t>
            </a:r>
            <a:r>
              <a:rPr lang="en-ZA" kern="1600" dirty="0">
                <a:effectLst/>
                <a:latin typeface="Arial" panose="020B0604020202020204" pitchFamily="34" charset="0"/>
                <a:ea typeface="Times New Roman" panose="02020603050405020304" pitchFamily="18" charset="0"/>
                <a:cs typeface="Arial" panose="020B0604020202020204" pitchFamily="34" charset="0"/>
              </a:rPr>
              <a:t>.</a:t>
            </a:r>
          </a:p>
        </p:txBody>
      </p:sp>
    </p:spTree>
    <p:extLst>
      <p:ext uri="{BB962C8B-B14F-4D97-AF65-F5344CB8AC3E}">
        <p14:creationId xmlns:p14="http://schemas.microsoft.com/office/powerpoint/2010/main" val="2601193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27</a:t>
            </a:fld>
            <a:r>
              <a:rPr lang="en-ZA" sz="1200" dirty="0">
                <a:latin typeface="Arial" pitchFamily="34" charset="0"/>
                <a:cs typeface="Arial" pitchFamily="34" charset="0"/>
              </a:rPr>
              <a:t> </a:t>
            </a:r>
          </a:p>
        </p:txBody>
      </p:sp>
      <p:sp>
        <p:nvSpPr>
          <p:cNvPr id="3" name="TextBox 2"/>
          <p:cNvSpPr txBox="1"/>
          <p:nvPr/>
        </p:nvSpPr>
        <p:spPr>
          <a:xfrm>
            <a:off x="125506" y="1124744"/>
            <a:ext cx="8892988" cy="4313425"/>
          </a:xfrm>
          <a:prstGeom prst="rect">
            <a:avLst/>
          </a:prstGeom>
          <a:noFill/>
        </p:spPr>
        <p:txBody>
          <a:bodyPr wrap="square" rtlCol="0">
            <a:spAutoFit/>
          </a:bodyPr>
          <a:lstStyle/>
          <a:p>
            <a:pPr>
              <a:lnSpc>
                <a:spcPct val="150000"/>
              </a:lnSpc>
            </a:pPr>
            <a:r>
              <a:rPr lang="en-ZA" dirty="0">
                <a:latin typeface="Arial" panose="020B0604020202020204" pitchFamily="34" charset="0"/>
                <a:cs typeface="Arial" panose="020B0604020202020204" pitchFamily="34" charset="0"/>
              </a:rPr>
              <a:t>All bidders are required to submit samples including bidders who are currently supplying the NDoH with products, to confirm the following:</a:t>
            </a:r>
          </a:p>
          <a:p>
            <a:pPr marL="285750"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Product compliance with </a:t>
            </a:r>
          </a:p>
          <a:p>
            <a:pPr marL="742950" lvl="1" indent="-285750">
              <a:lnSpc>
                <a:spcPct val="150000"/>
              </a:lnSpc>
              <a:buFont typeface="Arial" panose="020B0604020202020204" pitchFamily="34" charset="0"/>
              <a:buChar char="•"/>
            </a:pPr>
            <a:r>
              <a:rPr lang="en-ZA" b="1" dirty="0">
                <a:latin typeface="Arial" panose="020B0604020202020204" pitchFamily="34" charset="0"/>
                <a:cs typeface="Arial" panose="020B0604020202020204" pitchFamily="34" charset="0"/>
              </a:rPr>
              <a:t>specifications as set out in the bid document/ item specification</a:t>
            </a:r>
            <a:r>
              <a:rPr lang="en-ZA" dirty="0">
                <a:latin typeface="Arial" panose="020B0604020202020204" pitchFamily="34" charset="0"/>
                <a:cs typeface="Arial" panose="020B0604020202020204" pitchFamily="34" charset="0"/>
              </a:rPr>
              <a:t>.</a:t>
            </a:r>
          </a:p>
          <a:p>
            <a:pPr marL="742950" lvl="1" indent="-285750">
              <a:lnSpc>
                <a:spcPct val="150000"/>
              </a:lnSpc>
              <a:buFont typeface="Arial" panose="020B0604020202020204" pitchFamily="34" charset="0"/>
              <a:buChar char="•"/>
            </a:pPr>
            <a:r>
              <a:rPr lang="en-ZA" b="1" dirty="0">
                <a:latin typeface="Arial" panose="020B0604020202020204" pitchFamily="34" charset="0"/>
                <a:cs typeface="Arial" panose="020B0604020202020204" pitchFamily="34" charset="0"/>
              </a:rPr>
              <a:t>the requirements of the Medicines Act.</a:t>
            </a:r>
          </a:p>
          <a:p>
            <a:pPr>
              <a:lnSpc>
                <a:spcPct val="150000"/>
              </a:lnSpc>
            </a:pPr>
            <a:r>
              <a:rPr lang="en-ZA" dirty="0">
                <a:effectLst/>
                <a:latin typeface="Arial" panose="020B0604020202020204" pitchFamily="34" charset="0"/>
                <a:ea typeface="Times New Roman" panose="02020603050405020304" pitchFamily="18" charset="0"/>
                <a:cs typeface="Arial" panose="020B0604020202020204" pitchFamily="34" charset="0"/>
              </a:rPr>
              <a:t>Samples must be submitted to both Health Facilities as indicated in the SRCC, before bid closure.</a:t>
            </a:r>
          </a:p>
          <a:p>
            <a:pPr>
              <a:lnSpc>
                <a:spcPct val="150000"/>
              </a:lnSpc>
            </a:pPr>
            <a:r>
              <a:rPr lang="en-ZA" dirty="0">
                <a:latin typeface="Arial" panose="020B0604020202020204" pitchFamily="34" charset="0"/>
                <a:ea typeface="Times New Roman" panose="02020603050405020304" pitchFamily="18" charset="0"/>
                <a:cs typeface="Arial" panose="020B0604020202020204" pitchFamily="34" charset="0"/>
              </a:rPr>
              <a:t>Samples received after Bid Closure will not be evaluated.</a:t>
            </a:r>
          </a:p>
          <a:p>
            <a:pPr lvl="0" algn="just">
              <a:lnSpc>
                <a:spcPct val="150000"/>
              </a:lnSpc>
              <a:spcBef>
                <a:spcPts val="600"/>
              </a:spcBef>
            </a:pPr>
            <a:r>
              <a:rPr lang="en-ZA" b="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No samples must be sent to the National Department of Health. </a:t>
            </a:r>
            <a:endParaRPr lang="en-ZA" b="1" dirty="0">
              <a:solidFill>
                <a:srgbClr val="0070C0"/>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a:lnSpc>
                <a:spcPct val="150000"/>
              </a:lnSpc>
            </a:pPr>
            <a:endParaRPr lang="en-US" sz="2000" dirty="0">
              <a:solidFill>
                <a:schemeClr val="bg1">
                  <a:lumMod val="50000"/>
                </a:schemeClr>
              </a:solidFill>
              <a:latin typeface="Arial" pitchFamily="34" charset="0"/>
              <a:cs typeface="Arial" pitchFamily="34" charset="0"/>
            </a:endParaRPr>
          </a:p>
        </p:txBody>
      </p:sp>
      <p:sp>
        <p:nvSpPr>
          <p:cNvPr id="4" name="Rectangle 2"/>
          <p:cNvSpPr txBox="1">
            <a:spLocks noChangeArrowheads="1"/>
          </p:cNvSpPr>
          <p:nvPr/>
        </p:nvSpPr>
        <p:spPr>
          <a:xfrm>
            <a:off x="0" y="-22390"/>
            <a:ext cx="7812360" cy="990600"/>
          </a:xfrm>
          <a:prstGeom prst="rect">
            <a:avLst/>
          </a:prstGeom>
        </p:spPr>
        <p:txBody>
          <a:bodyPr tIns="45720" rIns="91440" bIns="45720" anchor="b">
            <a:no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Sample submission and product technical compliance (Phase II evaluation)</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FED0B-04A3-9750-4A20-CA235BF048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3D4F7-31B1-1F80-5EC5-77A10FE29E11}"/>
              </a:ext>
            </a:extLst>
          </p:cNvPr>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28</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4F72B2F7-C170-B49D-7367-C3813403A502}"/>
              </a:ext>
            </a:extLst>
          </p:cNvPr>
          <p:cNvSpPr txBox="1"/>
          <p:nvPr/>
        </p:nvSpPr>
        <p:spPr>
          <a:xfrm>
            <a:off x="0" y="1052736"/>
            <a:ext cx="9144000" cy="2989986"/>
          </a:xfrm>
          <a:prstGeom prst="rect">
            <a:avLst/>
          </a:prstGeom>
          <a:solidFill>
            <a:schemeClr val="bg1"/>
          </a:solidFill>
        </p:spPr>
        <p:txBody>
          <a:bodyPr wrap="square" rtlCol="0">
            <a:spAutoFit/>
          </a:bodyPr>
          <a:lstStyle/>
          <a:p>
            <a:pPr marL="285750" indent="-285750" algn="just">
              <a:lnSpc>
                <a:spcPct val="150000"/>
              </a:lnSpc>
              <a:buFont typeface="Arial" panose="020B0604020202020204" pitchFamily="34" charset="0"/>
              <a:buChar char="•"/>
            </a:pPr>
            <a:r>
              <a:rPr lang="en-GB" sz="1800" dirty="0">
                <a:effectLst/>
                <a:latin typeface="Arial" panose="020B0604020202020204" pitchFamily="34" charset="0"/>
                <a:ea typeface="Symbol" panose="05050102010706020507" pitchFamily="18" charset="2"/>
                <a:cs typeface="Symbol" panose="05050102010706020507" pitchFamily="18" charset="2"/>
              </a:rPr>
              <a:t>All medicines must be supplied in: </a:t>
            </a:r>
          </a:p>
          <a:p>
            <a:pPr marL="742950" lvl="1" indent="-285750" algn="just">
              <a:lnSpc>
                <a:spcPct val="150000"/>
              </a:lnSpc>
              <a:buFont typeface="Arial" panose="020B0604020202020204" pitchFamily="34" charset="0"/>
              <a:buChar char="•"/>
            </a:pPr>
            <a:r>
              <a:rPr lang="en-GB" b="1" dirty="0">
                <a:solidFill>
                  <a:schemeClr val="accent1"/>
                </a:solidFill>
                <a:effectLst/>
                <a:latin typeface="Arial" panose="020B0604020202020204" pitchFamily="34" charset="0"/>
                <a:ea typeface="Symbol" panose="05050102010706020507" pitchFamily="18" charset="2"/>
                <a:cs typeface="Symbol" panose="05050102010706020507" pitchFamily="18" charset="2"/>
              </a:rPr>
              <a:t>complete, patient-ready packaging in the specified pack size</a:t>
            </a:r>
            <a:r>
              <a:rPr lang="en-GB" dirty="0">
                <a:effectLst/>
                <a:latin typeface="Arial" panose="020B0604020202020204" pitchFamily="34" charset="0"/>
                <a:ea typeface="Symbol" panose="05050102010706020507" pitchFamily="18" charset="2"/>
                <a:cs typeface="Symbol" panose="05050102010706020507" pitchFamily="18" charset="2"/>
              </a:rPr>
              <a:t>, </a:t>
            </a:r>
          </a:p>
          <a:p>
            <a:pPr marL="742950" lvl="1" indent="-285750" algn="just">
              <a:lnSpc>
                <a:spcPct val="150000"/>
              </a:lnSpc>
              <a:buFont typeface="Arial" panose="020B0604020202020204" pitchFamily="34" charset="0"/>
              <a:buChar char="•"/>
            </a:pPr>
            <a:r>
              <a:rPr lang="en-GB" dirty="0">
                <a:effectLst/>
                <a:latin typeface="Arial" panose="020B0604020202020204" pitchFamily="34" charset="0"/>
                <a:ea typeface="Symbol" panose="05050102010706020507" pitchFamily="18" charset="2"/>
                <a:cs typeface="Symbol" panose="05050102010706020507" pitchFamily="18" charset="2"/>
              </a:rPr>
              <a:t>using containers that are properly sealed and labelled in compliance with Medicines Act. </a:t>
            </a:r>
          </a:p>
          <a:p>
            <a:pPr marL="742950" lvl="1" indent="-285750" algn="just">
              <a:lnSpc>
                <a:spcPct val="150000"/>
              </a:lnSpc>
              <a:buFont typeface="Arial" panose="020B0604020202020204" pitchFamily="34" charset="0"/>
              <a:buChar char="•"/>
            </a:pPr>
            <a:r>
              <a:rPr lang="en-GB" dirty="0">
                <a:effectLst/>
                <a:latin typeface="Arial" panose="020B0604020202020204" pitchFamily="34" charset="0"/>
                <a:ea typeface="Symbol" panose="05050102010706020507" pitchFamily="18" charset="2"/>
                <a:cs typeface="Symbol" panose="05050102010706020507" pitchFamily="18" charset="2"/>
              </a:rPr>
              <a:t>Packaging </a:t>
            </a:r>
            <a:r>
              <a:rPr lang="en-GB" b="1" dirty="0">
                <a:solidFill>
                  <a:schemeClr val="accent1"/>
                </a:solidFill>
                <a:effectLst/>
                <a:latin typeface="Arial" panose="020B0604020202020204" pitchFamily="34" charset="0"/>
                <a:ea typeface="Symbol" panose="05050102010706020507" pitchFamily="18" charset="2"/>
                <a:cs typeface="Symbol" panose="05050102010706020507" pitchFamily="18" charset="2"/>
              </a:rPr>
              <a:t>must be in a ready-to-dispense format </a:t>
            </a:r>
            <a:r>
              <a:rPr lang="en-GB" dirty="0">
                <a:effectLst/>
                <a:latin typeface="Arial" panose="020B0604020202020204" pitchFamily="34" charset="0"/>
                <a:ea typeface="Symbol" panose="05050102010706020507" pitchFamily="18" charset="2"/>
                <a:cs typeface="Symbol" panose="05050102010706020507" pitchFamily="18" charset="2"/>
              </a:rPr>
              <a:t>that </a:t>
            </a:r>
            <a:r>
              <a:rPr lang="en-GB" b="1" dirty="0">
                <a:solidFill>
                  <a:schemeClr val="accent1"/>
                </a:solidFill>
                <a:effectLst/>
                <a:latin typeface="Arial" panose="020B0604020202020204" pitchFamily="34" charset="0"/>
                <a:ea typeface="Symbol" panose="05050102010706020507" pitchFamily="18" charset="2"/>
                <a:cs typeface="Symbol" panose="05050102010706020507" pitchFamily="18" charset="2"/>
              </a:rPr>
              <a:t>does not require any manipulation, packing, or repacking </a:t>
            </a:r>
            <a:r>
              <a:rPr lang="en-GB" dirty="0">
                <a:effectLst/>
                <a:latin typeface="Arial" panose="020B0604020202020204" pitchFamily="34" charset="0"/>
                <a:ea typeface="Symbol" panose="05050102010706020507" pitchFamily="18" charset="2"/>
                <a:cs typeface="Symbol" panose="05050102010706020507" pitchFamily="18" charset="2"/>
              </a:rPr>
              <a:t>by the dispensing healthcare workers.</a:t>
            </a:r>
            <a:endParaRPr lang="en-ZA" dirty="0">
              <a:effectLst/>
              <a:latin typeface="Times New Roman" panose="02020603050405020304" pitchFamily="18" charset="0"/>
              <a:ea typeface="Symbol" panose="05050102010706020507" pitchFamily="18" charset="2"/>
              <a:cs typeface="Symbol" panose="05050102010706020507" pitchFamily="18" charset="2"/>
            </a:endParaRPr>
          </a:p>
          <a:p>
            <a:pPr>
              <a:lnSpc>
                <a:spcPct val="150000"/>
              </a:lnSpc>
            </a:pPr>
            <a:endParaRPr lang="en-US" sz="2000" dirty="0">
              <a:solidFill>
                <a:schemeClr val="bg1">
                  <a:lumMod val="50000"/>
                </a:schemeClr>
              </a:solidFill>
              <a:latin typeface="Arial" pitchFamily="34" charset="0"/>
              <a:cs typeface="Arial" pitchFamily="34" charset="0"/>
            </a:endParaRPr>
          </a:p>
        </p:txBody>
      </p:sp>
      <p:sp>
        <p:nvSpPr>
          <p:cNvPr id="4" name="Rectangle 2">
            <a:extLst>
              <a:ext uri="{FF2B5EF4-FFF2-40B4-BE49-F238E27FC236}">
                <a16:creationId xmlns:a16="http://schemas.microsoft.com/office/drawing/2014/main" id="{EEC2F66E-5A8B-E3D2-AA42-1C856DF9EEE5}"/>
              </a:ext>
            </a:extLst>
          </p:cNvPr>
          <p:cNvSpPr txBox="1">
            <a:spLocks noChangeArrowheads="1"/>
          </p:cNvSpPr>
          <p:nvPr/>
        </p:nvSpPr>
        <p:spPr>
          <a:xfrm>
            <a:off x="0" y="260648"/>
            <a:ext cx="7812360" cy="419530"/>
          </a:xfrm>
          <a:prstGeom prst="rect">
            <a:avLst/>
          </a:prstGeom>
        </p:spPr>
        <p:txBody>
          <a:bodyPr tIns="45720" rIns="91440" bIns="45720" anchor="b">
            <a:no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Compliance to specifications (Phase II evaluation)</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3280387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29</a:t>
            </a:fld>
            <a:r>
              <a:rPr lang="en-ZA" sz="1200" dirty="0">
                <a:latin typeface="Arial" pitchFamily="34" charset="0"/>
                <a:cs typeface="Arial" pitchFamily="34" charset="0"/>
              </a:rPr>
              <a:t> </a:t>
            </a:r>
          </a:p>
        </p:txBody>
      </p:sp>
      <p:sp>
        <p:nvSpPr>
          <p:cNvPr id="3" name="TextBox 2"/>
          <p:cNvSpPr txBox="1"/>
          <p:nvPr/>
        </p:nvSpPr>
        <p:spPr>
          <a:xfrm>
            <a:off x="53752" y="1124744"/>
            <a:ext cx="9036496" cy="6729471"/>
          </a:xfrm>
          <a:prstGeom prst="rect">
            <a:avLst/>
          </a:prstGeom>
          <a:solidFill>
            <a:schemeClr val="bg1"/>
          </a:solidFill>
        </p:spPr>
        <p:txBody>
          <a:bodyPr wrap="square" rtlCol="0">
            <a:spAutoFit/>
          </a:bodyPr>
          <a:lstStyle/>
          <a:p>
            <a:pPr>
              <a:lnSpc>
                <a:spcPct val="150000"/>
              </a:lnSpc>
            </a:pPr>
            <a:r>
              <a:rPr lang="en-US" b="1" dirty="0">
                <a:solidFill>
                  <a:srgbClr val="0070C0"/>
                </a:solidFill>
                <a:latin typeface="Arial" pitchFamily="34" charset="0"/>
                <a:cs typeface="Arial" pitchFamily="34" charset="0"/>
              </a:rPr>
              <a:t>Price breakdown</a:t>
            </a:r>
          </a:p>
          <a:p>
            <a:pPr marL="0" lvl="2">
              <a:lnSpc>
                <a:spcPct val="150000"/>
              </a:lnSpc>
            </a:pPr>
            <a:r>
              <a:rPr lang="en-ZA" dirty="0">
                <a:latin typeface="Arial" pitchFamily="34" charset="0"/>
                <a:cs typeface="Arial" pitchFamily="34" charset="0"/>
              </a:rPr>
              <a:t>The delivered price must be divided across five components:</a:t>
            </a:r>
          </a:p>
          <a:p>
            <a:pPr marL="285750" lvl="2" indent="-285750">
              <a:lnSpc>
                <a:spcPct val="150000"/>
              </a:lnSpc>
              <a:buFont typeface="Arial" panose="020B0604020202020204" pitchFamily="34" charset="0"/>
              <a:buChar char="•"/>
            </a:pPr>
            <a:r>
              <a:rPr lang="en-ZA" dirty="0">
                <a:latin typeface="Arial" pitchFamily="34" charset="0"/>
                <a:cs typeface="Arial" pitchFamily="34" charset="0"/>
              </a:rPr>
              <a:t>Active Pharmaceutical Ingredients (API); </a:t>
            </a:r>
          </a:p>
          <a:p>
            <a:pPr marL="285750" lvl="2" indent="-285750">
              <a:lnSpc>
                <a:spcPct val="150000"/>
              </a:lnSpc>
              <a:buFont typeface="Arial" panose="020B0604020202020204" pitchFamily="34" charset="0"/>
              <a:buChar char="•"/>
            </a:pPr>
            <a:r>
              <a:rPr lang="en-ZA" dirty="0">
                <a:latin typeface="Arial" pitchFamily="34" charset="0"/>
                <a:cs typeface="Arial" pitchFamily="34" charset="0"/>
              </a:rPr>
              <a:t>Formulation;</a:t>
            </a:r>
          </a:p>
          <a:p>
            <a:pPr marL="285750" lvl="2" indent="-285750">
              <a:lnSpc>
                <a:spcPct val="150000"/>
              </a:lnSpc>
              <a:buFont typeface="Arial" panose="020B0604020202020204" pitchFamily="34" charset="0"/>
              <a:buChar char="•"/>
            </a:pPr>
            <a:r>
              <a:rPr lang="en-ZA" dirty="0">
                <a:latin typeface="Arial" pitchFamily="34" charset="0"/>
                <a:cs typeface="Arial" pitchFamily="34" charset="0"/>
              </a:rPr>
              <a:t>Packaging;</a:t>
            </a:r>
          </a:p>
          <a:p>
            <a:pPr marL="285750" lvl="2" indent="-285750">
              <a:lnSpc>
                <a:spcPct val="150000"/>
              </a:lnSpc>
              <a:buFont typeface="Arial" panose="020B0604020202020204" pitchFamily="34" charset="0"/>
              <a:buChar char="•"/>
            </a:pPr>
            <a:r>
              <a:rPr lang="en-ZA" dirty="0">
                <a:latin typeface="Arial" pitchFamily="34" charset="0"/>
                <a:cs typeface="Arial" pitchFamily="34" charset="0"/>
              </a:rPr>
              <a:t>Logistics </a:t>
            </a:r>
            <a:r>
              <a:rPr lang="en-US" dirty="0">
                <a:latin typeface="Arial" pitchFamily="34" charset="0"/>
                <a:cs typeface="Arial" pitchFamily="34" charset="0"/>
              </a:rPr>
              <a:t>(this includes transportation, warehousing and distribution)</a:t>
            </a:r>
            <a:r>
              <a:rPr lang="en-ZA" dirty="0">
                <a:latin typeface="Arial" pitchFamily="34" charset="0"/>
                <a:cs typeface="Arial" pitchFamily="34" charset="0"/>
              </a:rPr>
              <a:t>; and</a:t>
            </a:r>
          </a:p>
          <a:p>
            <a:pPr marL="285750" lvl="2" indent="-285750">
              <a:lnSpc>
                <a:spcPct val="150000"/>
              </a:lnSpc>
              <a:buFont typeface="Arial" panose="020B0604020202020204" pitchFamily="34" charset="0"/>
              <a:buChar char="•"/>
            </a:pPr>
            <a:r>
              <a:rPr lang="en-ZA" dirty="0">
                <a:latin typeface="Arial" pitchFamily="34" charset="0"/>
                <a:cs typeface="Arial" pitchFamily="34" charset="0"/>
              </a:rPr>
              <a:t>Gross margin (remaining portion).</a:t>
            </a:r>
          </a:p>
          <a:p>
            <a:pPr marL="0" lvl="2">
              <a:lnSpc>
                <a:spcPct val="150000"/>
              </a:lnSpc>
            </a:pPr>
            <a:r>
              <a:rPr lang="en-ZA" dirty="0">
                <a:latin typeface="Arial" pitchFamily="34" charset="0"/>
                <a:cs typeface="Arial" pitchFamily="34" charset="0"/>
              </a:rPr>
              <a:t>The sum of these categories must be equal to 100% of the delivered price for the line item.</a:t>
            </a:r>
          </a:p>
          <a:p>
            <a:pPr marL="0" lvl="2">
              <a:lnSpc>
                <a:spcPct val="150000"/>
              </a:lnSpc>
            </a:pPr>
            <a:r>
              <a:rPr lang="en-ZA" b="1" dirty="0">
                <a:solidFill>
                  <a:srgbClr val="0070C0"/>
                </a:solidFill>
                <a:latin typeface="Arial" pitchFamily="34" charset="0"/>
                <a:cs typeface="Arial" pitchFamily="34" charset="0"/>
              </a:rPr>
              <a:t>Bid Prices may not exceed  SEP Ex Man + VAT nor Full SEP</a:t>
            </a:r>
          </a:p>
          <a:p>
            <a:pPr marL="0" lvl="2">
              <a:lnSpc>
                <a:spcPct val="150000"/>
              </a:lnSpc>
            </a:pPr>
            <a:r>
              <a:rPr lang="en-ZA" b="1" dirty="0">
                <a:solidFill>
                  <a:srgbClr val="0070C0"/>
                </a:solidFill>
                <a:latin typeface="Arial" pitchFamily="34" charset="0"/>
                <a:cs typeface="Arial" pitchFamily="34" charset="0"/>
              </a:rPr>
              <a:t>Note: </a:t>
            </a:r>
            <a:r>
              <a:rPr lang="en-US" b="1" dirty="0">
                <a:solidFill>
                  <a:srgbClr val="0070C0"/>
                </a:solidFill>
                <a:latin typeface="Arial" pitchFamily="34" charset="0"/>
                <a:cs typeface="Arial" pitchFamily="34" charset="0"/>
              </a:rPr>
              <a:t>If no price breakdown is supplied in the Bid Response document, and any cost component is exposed to foreign currency risk, the applicable currency must be explicitly stated. Failure to provide the price breakdown or applicable currency will result in the item being deemed ineligible for Contract Price Adjustment (CPA).</a:t>
            </a:r>
            <a:endParaRPr lang="en-ZA" sz="2000" b="1" dirty="0">
              <a:solidFill>
                <a:srgbClr val="0070C0"/>
              </a:solidFill>
              <a:latin typeface="Arial" pitchFamily="34" charset="0"/>
              <a:cs typeface="Arial" pitchFamily="34" charset="0"/>
            </a:endParaRPr>
          </a:p>
          <a:p>
            <a:pPr marL="0" lvl="2">
              <a:lnSpc>
                <a:spcPct val="150000"/>
              </a:lnSpc>
            </a:pPr>
            <a:endParaRPr lang="en-ZA" sz="2000" dirty="0">
              <a:latin typeface="Arial" pitchFamily="34" charset="0"/>
              <a:cs typeface="Arial" pitchFamily="34" charset="0"/>
            </a:endParaRPr>
          </a:p>
        </p:txBody>
      </p:sp>
      <p:sp>
        <p:nvSpPr>
          <p:cNvPr id="4" name="Rectangle 2"/>
          <p:cNvSpPr txBox="1">
            <a:spLocks noChangeArrowheads="1"/>
          </p:cNvSpPr>
          <p:nvPr/>
        </p:nvSpPr>
        <p:spPr>
          <a:xfrm>
            <a:off x="-2784" y="260648"/>
            <a:ext cx="7157755" cy="481913"/>
          </a:xfrm>
          <a:prstGeom prst="rect">
            <a:avLst/>
          </a:prstGeom>
        </p:spPr>
        <p:txBody>
          <a:bodyPr tIns="45720" rIns="91440" bIns="45720" anchor="b">
            <a:norm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ZA" sz="2400" noProof="0" dirty="0">
                <a:solidFill>
                  <a:schemeClr val="bg1"/>
                </a:solidFill>
                <a:latin typeface="Arial" pitchFamily="34" charset="0"/>
                <a:ea typeface="+mj-ea"/>
                <a:cs typeface="Arial" pitchFamily="34" charset="0"/>
              </a:rPr>
              <a:t>Phase III - </a:t>
            </a:r>
            <a:r>
              <a:rPr lang="en-ZA" sz="2400" dirty="0">
                <a:solidFill>
                  <a:schemeClr val="bg1"/>
                </a:solidFill>
                <a:latin typeface="Arial" pitchFamily="34" charset="0"/>
                <a:ea typeface="+mj-ea"/>
                <a:cs typeface="Arial" pitchFamily="34" charset="0"/>
              </a:rPr>
              <a:t>Offering a bid price</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15409197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42952-240A-5BC6-0737-5009BDABA3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551582-B774-077D-894D-532BBDC9883A}"/>
              </a:ext>
            </a:extLst>
          </p:cNvPr>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30</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D678029F-A7C3-C415-5FCC-2B4756E5346C}"/>
              </a:ext>
            </a:extLst>
          </p:cNvPr>
          <p:cNvSpPr txBox="1"/>
          <p:nvPr/>
        </p:nvSpPr>
        <p:spPr>
          <a:xfrm>
            <a:off x="117579" y="977230"/>
            <a:ext cx="8414861" cy="872034"/>
          </a:xfrm>
          <a:prstGeom prst="rect">
            <a:avLst/>
          </a:prstGeom>
          <a:noFill/>
        </p:spPr>
        <p:txBody>
          <a:bodyPr wrap="square" rtlCol="0">
            <a:spAutoFit/>
          </a:bodyPr>
          <a:lstStyle/>
          <a:p>
            <a:pPr>
              <a:lnSpc>
                <a:spcPct val="150000"/>
              </a:lnSpc>
            </a:pPr>
            <a:r>
              <a:rPr lang="en-US" b="1" dirty="0">
                <a:latin typeface="Arial" pitchFamily="34" charset="0"/>
                <a:cs typeface="Arial" pitchFamily="34" charset="0"/>
              </a:rPr>
              <a:t>Price breakdown</a:t>
            </a:r>
          </a:p>
          <a:p>
            <a:pPr>
              <a:lnSpc>
                <a:spcPct val="150000"/>
              </a:lnSpc>
            </a:pPr>
            <a:r>
              <a:rPr lang="en-US" dirty="0">
                <a:latin typeface="Arial" pitchFamily="34" charset="0"/>
                <a:cs typeface="Arial" pitchFamily="34" charset="0"/>
              </a:rPr>
              <a:t>Example </a:t>
            </a:r>
          </a:p>
        </p:txBody>
      </p:sp>
      <p:sp>
        <p:nvSpPr>
          <p:cNvPr id="4" name="Rectangle 2">
            <a:extLst>
              <a:ext uri="{FF2B5EF4-FFF2-40B4-BE49-F238E27FC236}">
                <a16:creationId xmlns:a16="http://schemas.microsoft.com/office/drawing/2014/main" id="{1A31941E-D30F-551B-454F-E49B1D86038A}"/>
              </a:ext>
            </a:extLst>
          </p:cNvPr>
          <p:cNvSpPr txBox="1">
            <a:spLocks noChangeArrowheads="1"/>
          </p:cNvSpPr>
          <p:nvPr/>
        </p:nvSpPr>
        <p:spPr>
          <a:xfrm>
            <a:off x="105864" y="31886"/>
            <a:ext cx="7128792" cy="872034"/>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11" name="TextBox 10">
            <a:extLst>
              <a:ext uri="{FF2B5EF4-FFF2-40B4-BE49-F238E27FC236}">
                <a16:creationId xmlns:a16="http://schemas.microsoft.com/office/drawing/2014/main" id="{3FE56469-3E72-B4C2-245A-AF43F7BA85C6}"/>
              </a:ext>
            </a:extLst>
          </p:cNvPr>
          <p:cNvSpPr txBox="1"/>
          <p:nvPr/>
        </p:nvSpPr>
        <p:spPr>
          <a:xfrm>
            <a:off x="105864" y="5326389"/>
            <a:ext cx="7992888" cy="369332"/>
          </a:xfrm>
          <a:prstGeom prst="rect">
            <a:avLst/>
          </a:prstGeom>
          <a:noFill/>
        </p:spPr>
        <p:txBody>
          <a:bodyPr wrap="square">
            <a:spAutoFit/>
          </a:bodyPr>
          <a:lstStyle/>
          <a:p>
            <a:r>
              <a:rPr lang="en-US" sz="1800" b="1" dirty="0">
                <a:latin typeface="Arial" pitchFamily="34" charset="0"/>
                <a:cs typeface="Arial" pitchFamily="34" charset="0"/>
              </a:rPr>
              <a:t>Note: </a:t>
            </a:r>
            <a:r>
              <a:rPr lang="en-US" sz="1800" dirty="0">
                <a:latin typeface="Arial" pitchFamily="34" charset="0"/>
                <a:cs typeface="Arial" pitchFamily="34" charset="0"/>
              </a:rPr>
              <a:t>Please select the relevant currency by clicking on the dropdown arrow. </a:t>
            </a:r>
            <a:endParaRPr lang="en-US" dirty="0">
              <a:latin typeface="Arial" pitchFamily="34" charset="0"/>
              <a:cs typeface="Arial" pitchFamily="34" charset="0"/>
            </a:endParaRPr>
          </a:p>
        </p:txBody>
      </p:sp>
      <p:pic>
        <p:nvPicPr>
          <p:cNvPr id="6" name="Picture 5">
            <a:extLst>
              <a:ext uri="{FF2B5EF4-FFF2-40B4-BE49-F238E27FC236}">
                <a16:creationId xmlns:a16="http://schemas.microsoft.com/office/drawing/2014/main" id="{FC3E85C8-F572-21FA-FE5E-C0B1E33AEC8A}"/>
              </a:ext>
            </a:extLst>
          </p:cNvPr>
          <p:cNvPicPr>
            <a:picLocks noChangeAspect="1"/>
          </p:cNvPicPr>
          <p:nvPr/>
        </p:nvPicPr>
        <p:blipFill>
          <a:blip r:embed="rId2"/>
          <a:stretch>
            <a:fillRect/>
          </a:stretch>
        </p:blipFill>
        <p:spPr>
          <a:xfrm>
            <a:off x="251520" y="2068671"/>
            <a:ext cx="8414861" cy="3038310"/>
          </a:xfrm>
          <a:prstGeom prst="rect">
            <a:avLst/>
          </a:prstGeom>
        </p:spPr>
      </p:pic>
      <p:sp>
        <p:nvSpPr>
          <p:cNvPr id="7" name="Rectangle 2">
            <a:extLst>
              <a:ext uri="{FF2B5EF4-FFF2-40B4-BE49-F238E27FC236}">
                <a16:creationId xmlns:a16="http://schemas.microsoft.com/office/drawing/2014/main" id="{7AB16BF8-EE52-9D28-1D16-9BC1BC834080}"/>
              </a:ext>
            </a:extLst>
          </p:cNvPr>
          <p:cNvSpPr txBox="1">
            <a:spLocks noChangeArrowheads="1"/>
          </p:cNvSpPr>
          <p:nvPr/>
        </p:nvSpPr>
        <p:spPr>
          <a:xfrm>
            <a:off x="-2784" y="260648"/>
            <a:ext cx="7157755" cy="481913"/>
          </a:xfrm>
          <a:prstGeom prst="rect">
            <a:avLst/>
          </a:prstGeom>
        </p:spPr>
        <p:txBody>
          <a:bodyPr tIns="45720" rIns="91440" bIns="45720" anchor="b">
            <a:norm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ZA" sz="2400" noProof="0" dirty="0">
                <a:solidFill>
                  <a:schemeClr val="bg1"/>
                </a:solidFill>
                <a:latin typeface="Arial" pitchFamily="34" charset="0"/>
                <a:ea typeface="+mj-ea"/>
                <a:cs typeface="Arial" pitchFamily="34" charset="0"/>
              </a:rPr>
              <a:t>Phase III - </a:t>
            </a:r>
            <a:r>
              <a:rPr lang="en-ZA" sz="2400" dirty="0">
                <a:solidFill>
                  <a:schemeClr val="bg1"/>
                </a:solidFill>
                <a:latin typeface="Arial" pitchFamily="34" charset="0"/>
                <a:ea typeface="+mj-ea"/>
                <a:cs typeface="Arial" pitchFamily="34" charset="0"/>
              </a:rPr>
              <a:t>Offering a bid price (continued)</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27574366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A5159-9645-DF1F-3089-16FCDF24FD26}"/>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C433DCE4-47E8-FCBC-0B3F-ACA16DF5892F}"/>
              </a:ext>
            </a:extLst>
          </p:cNvPr>
          <p:cNvSpPr txBox="1">
            <a:spLocks noChangeArrowheads="1"/>
          </p:cNvSpPr>
          <p:nvPr/>
        </p:nvSpPr>
        <p:spPr>
          <a:xfrm>
            <a:off x="-16509" y="260648"/>
            <a:ext cx="8633805" cy="479031"/>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400" i="0" u="none" strike="noStrike" kern="1200" cap="none" spc="0" normalizeH="0" baseline="0" noProof="0" dirty="0">
                <a:ln>
                  <a:noFill/>
                </a:ln>
                <a:solidFill>
                  <a:schemeClr val="bg1"/>
                </a:solidFill>
                <a:uLnTx/>
                <a:uFillTx/>
                <a:latin typeface="Arial" pitchFamily="34" charset="0"/>
                <a:ea typeface="+mj-ea"/>
                <a:cs typeface="Arial" pitchFamily="34" charset="0"/>
              </a:rPr>
              <a:t>Phase III</a:t>
            </a:r>
            <a:r>
              <a:rPr lang="en-US" sz="2400" dirty="0">
                <a:solidFill>
                  <a:schemeClr val="bg1"/>
                </a:solidFill>
                <a:latin typeface="Arial" pitchFamily="34" charset="0"/>
                <a:ea typeface="+mj-ea"/>
                <a:cs typeface="Arial" pitchFamily="34" charset="0"/>
              </a:rPr>
              <a:t> </a:t>
            </a:r>
            <a:r>
              <a:rPr kumimoji="0" lang="en-US" sz="2400" i="0" u="none" strike="noStrike" kern="1200" cap="none" spc="0" normalizeH="0" baseline="0" noProof="0" dirty="0">
                <a:ln>
                  <a:noFill/>
                </a:ln>
                <a:solidFill>
                  <a:schemeClr val="bg1"/>
                </a:solidFill>
                <a:uLnTx/>
                <a:uFillTx/>
                <a:latin typeface="Arial" pitchFamily="34" charset="0"/>
                <a:ea typeface="+mj-ea"/>
                <a:cs typeface="Arial" pitchFamily="34" charset="0"/>
              </a:rPr>
              <a:t>Evaluation</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grpSp>
        <p:nvGrpSpPr>
          <p:cNvPr id="8" name="Group 7">
            <a:extLst>
              <a:ext uri="{FF2B5EF4-FFF2-40B4-BE49-F238E27FC236}">
                <a16:creationId xmlns:a16="http://schemas.microsoft.com/office/drawing/2014/main" id="{77BD94E3-8128-3E5E-8EF3-D735B1E295D9}"/>
              </a:ext>
            </a:extLst>
          </p:cNvPr>
          <p:cNvGrpSpPr/>
          <p:nvPr/>
        </p:nvGrpSpPr>
        <p:grpSpPr>
          <a:xfrm>
            <a:off x="827584" y="1340768"/>
            <a:ext cx="7272808" cy="3960440"/>
            <a:chOff x="611560" y="1916833"/>
            <a:chExt cx="7200800" cy="3863406"/>
          </a:xfrm>
        </p:grpSpPr>
        <p:sp>
          <p:nvSpPr>
            <p:cNvPr id="5" name="Rectangle: Rounded Corners 4">
              <a:extLst>
                <a:ext uri="{FF2B5EF4-FFF2-40B4-BE49-F238E27FC236}">
                  <a16:creationId xmlns:a16="http://schemas.microsoft.com/office/drawing/2014/main" id="{366D79C7-A0F6-836D-7689-22ADED27F415}"/>
                </a:ext>
              </a:extLst>
            </p:cNvPr>
            <p:cNvSpPr/>
            <p:nvPr/>
          </p:nvSpPr>
          <p:spPr>
            <a:xfrm>
              <a:off x="611560" y="1916833"/>
              <a:ext cx="7200800" cy="3863406"/>
            </a:xfrm>
            <a:prstGeom prst="roundRect">
              <a:avLst>
                <a:gd name="adj" fmla="val 1236"/>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6" name="Picture 5">
              <a:extLst>
                <a:ext uri="{FF2B5EF4-FFF2-40B4-BE49-F238E27FC236}">
                  <a16:creationId xmlns:a16="http://schemas.microsoft.com/office/drawing/2014/main" id="{B3ECBFA5-DCCD-2240-B1EA-00501A852755}"/>
                </a:ext>
              </a:extLst>
            </p:cNvPr>
            <p:cNvPicPr>
              <a:picLocks noChangeAspect="1"/>
            </p:cNvPicPr>
            <p:nvPr/>
          </p:nvPicPr>
          <p:blipFill>
            <a:blip r:embed="rId2"/>
            <a:srcRect l="26375" t="27554" r="25587" b="29001"/>
            <a:stretch/>
          </p:blipFill>
          <p:spPr>
            <a:xfrm>
              <a:off x="755576" y="2090156"/>
              <a:ext cx="6912767" cy="3516759"/>
            </a:xfrm>
            <a:prstGeom prst="rect">
              <a:avLst/>
            </a:prstGeom>
            <a:noFill/>
          </p:spPr>
        </p:pic>
      </p:grpSp>
      <p:sp>
        <p:nvSpPr>
          <p:cNvPr id="4" name="Rectangle 3">
            <a:extLst>
              <a:ext uri="{FF2B5EF4-FFF2-40B4-BE49-F238E27FC236}">
                <a16:creationId xmlns:a16="http://schemas.microsoft.com/office/drawing/2014/main" id="{41D16A20-349E-0278-A0E9-7E8D9A0BCCE0}"/>
              </a:ext>
            </a:extLst>
          </p:cNvPr>
          <p:cNvSpPr/>
          <p:nvPr/>
        </p:nvSpPr>
        <p:spPr>
          <a:xfrm>
            <a:off x="971600" y="1504182"/>
            <a:ext cx="6984776" cy="407023"/>
          </a:xfrm>
          <a:prstGeom prst="rect">
            <a:avLst/>
          </a:prstGeom>
          <a:solidFill>
            <a:srgbClr val="399A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0" i="0" u="none" strike="noStrike" baseline="0" dirty="0">
                <a:solidFill>
                  <a:schemeClr val="bg1"/>
                </a:solidFill>
                <a:latin typeface="Arial" panose="020B0604020202020204" pitchFamily="34" charset="0"/>
              </a:rPr>
              <a:t>Evaluated as per the requirements stated in bid document &amp; SRCC</a:t>
            </a:r>
          </a:p>
        </p:txBody>
      </p:sp>
    </p:spTree>
    <p:extLst>
      <p:ext uri="{BB962C8B-B14F-4D97-AF65-F5344CB8AC3E}">
        <p14:creationId xmlns:p14="http://schemas.microsoft.com/office/powerpoint/2010/main" val="30401866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49AF29E-8BCF-EA7C-2707-06692A2A3999}"/>
              </a:ext>
            </a:extLst>
          </p:cNvPr>
          <p:cNvSpPr txBox="1">
            <a:spLocks noChangeArrowheads="1"/>
          </p:cNvSpPr>
          <p:nvPr/>
        </p:nvSpPr>
        <p:spPr>
          <a:xfrm>
            <a:off x="-3298" y="260648"/>
            <a:ext cx="6761598" cy="443671"/>
          </a:xfrm>
          <a:prstGeom prst="rect">
            <a:avLst/>
          </a:prstGeom>
        </p:spPr>
        <p:txBody>
          <a:bodyPr tIns="45720" rIns="91440" bIns="45720" anchor="b">
            <a:normAutofit lnSpcReduction="10000"/>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400" i="0" u="none" strike="noStrike" kern="1200" cap="none" spc="0" normalizeH="0" baseline="0" noProof="0" dirty="0">
                <a:ln>
                  <a:noFill/>
                </a:ln>
                <a:solidFill>
                  <a:schemeClr val="bg1"/>
                </a:solidFill>
                <a:uLnTx/>
                <a:uFillTx/>
                <a:latin typeface="Arial" pitchFamily="34" charset="0"/>
                <a:ea typeface="+mj-ea"/>
                <a:cs typeface="Arial" pitchFamily="34" charset="0"/>
              </a:rPr>
              <a:t>Price and Preference Points Allocation</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7" name="TextBox 6">
            <a:extLst>
              <a:ext uri="{FF2B5EF4-FFF2-40B4-BE49-F238E27FC236}">
                <a16:creationId xmlns:a16="http://schemas.microsoft.com/office/drawing/2014/main" id="{483AFBC4-6C1F-722D-67EC-EECBBB1929AD}"/>
              </a:ext>
            </a:extLst>
          </p:cNvPr>
          <p:cNvSpPr txBox="1"/>
          <p:nvPr/>
        </p:nvSpPr>
        <p:spPr>
          <a:xfrm>
            <a:off x="683568" y="2130465"/>
            <a:ext cx="8028892" cy="1938992"/>
          </a:xfrm>
          <a:prstGeom prst="rect">
            <a:avLst/>
          </a:prstGeom>
          <a:solidFill>
            <a:schemeClr val="accent1">
              <a:lumMod val="20000"/>
              <a:lumOff val="80000"/>
            </a:schemeClr>
          </a:solidFill>
        </p:spPr>
        <p:txBody>
          <a:bodyPr wrap="square">
            <a:spAutoFit/>
          </a:bodyPr>
          <a:lstStyle/>
          <a:p>
            <a:pPr>
              <a:buNone/>
            </a:pPr>
            <a:r>
              <a:rPr lang="en-ZA" sz="2400" dirty="0"/>
              <a:t>Responsive bids will proceed to Phase III evaluation after successful completion of:</a:t>
            </a:r>
          </a:p>
          <a:p>
            <a:pPr>
              <a:buNone/>
            </a:pPr>
            <a:endParaRPr lang="en-ZA" sz="2400" dirty="0"/>
          </a:p>
          <a:p>
            <a:pPr marL="285750" indent="-285750">
              <a:buFont typeface="Arial" panose="020B0604020202020204" pitchFamily="34" charset="0"/>
              <a:buChar char="•"/>
            </a:pPr>
            <a:r>
              <a:rPr lang="en-ZA" sz="2400" dirty="0"/>
              <a:t>Phase I Administrative Evaluation </a:t>
            </a:r>
          </a:p>
          <a:p>
            <a:pPr marL="285750" indent="-285750">
              <a:buFont typeface="Arial" panose="020B0604020202020204" pitchFamily="34" charset="0"/>
              <a:buChar char="•"/>
            </a:pPr>
            <a:r>
              <a:rPr lang="en-ZA" sz="2400" dirty="0"/>
              <a:t>Phase II Product Technical Evaluation</a:t>
            </a:r>
          </a:p>
        </p:txBody>
      </p:sp>
    </p:spTree>
    <p:extLst>
      <p:ext uri="{BB962C8B-B14F-4D97-AF65-F5344CB8AC3E}">
        <p14:creationId xmlns:p14="http://schemas.microsoft.com/office/powerpoint/2010/main" val="3344157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C4914-A0F4-0E2F-BAA0-CBF243DB0F42}"/>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D7161C9D-07B1-7B0D-189E-90927871366F}"/>
              </a:ext>
            </a:extLst>
          </p:cNvPr>
          <p:cNvSpPr txBox="1">
            <a:spLocks noChangeArrowheads="1"/>
          </p:cNvSpPr>
          <p:nvPr/>
        </p:nvSpPr>
        <p:spPr>
          <a:xfrm>
            <a:off x="-11435" y="157957"/>
            <a:ext cx="8633805" cy="646331"/>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US" dirty="0"/>
              <a:t>Phase III: </a:t>
            </a:r>
            <a:r>
              <a:rPr lang="en-ZA" dirty="0"/>
              <a:t>Allocation of Price Points</a:t>
            </a:r>
          </a:p>
        </p:txBody>
      </p:sp>
      <p:sp>
        <p:nvSpPr>
          <p:cNvPr id="7" name="TextBox 6">
            <a:extLst>
              <a:ext uri="{FF2B5EF4-FFF2-40B4-BE49-F238E27FC236}">
                <a16:creationId xmlns:a16="http://schemas.microsoft.com/office/drawing/2014/main" id="{893B8D0C-3694-B186-BD0F-B44605BE5D83}"/>
              </a:ext>
            </a:extLst>
          </p:cNvPr>
          <p:cNvSpPr txBox="1"/>
          <p:nvPr/>
        </p:nvSpPr>
        <p:spPr>
          <a:xfrm>
            <a:off x="273098" y="1220044"/>
            <a:ext cx="8028892" cy="1015663"/>
          </a:xfrm>
          <a:prstGeom prst="rect">
            <a:avLst/>
          </a:prstGeom>
          <a:solidFill>
            <a:schemeClr val="accent1">
              <a:lumMod val="20000"/>
              <a:lumOff val="80000"/>
            </a:schemeClr>
          </a:solidFill>
        </p:spPr>
        <p:txBody>
          <a:bodyPr wrap="square">
            <a:spAutoFit/>
          </a:bodyPr>
          <a:lstStyle/>
          <a:p>
            <a:pPr>
              <a:buNone/>
            </a:pPr>
            <a:r>
              <a:rPr lang="en-US" sz="2000" dirty="0"/>
              <a:t>A maximum of 90 points will be allocated for price.</a:t>
            </a:r>
          </a:p>
          <a:p>
            <a:pPr>
              <a:buNone/>
            </a:pPr>
            <a:r>
              <a:rPr lang="en-US" sz="2000" dirty="0"/>
              <a:t>Price points will be calculated using the formula prescribed by the Preferential Procurement Regulations, 2022.</a:t>
            </a:r>
            <a:endParaRPr lang="en-ZA" sz="2000" dirty="0"/>
          </a:p>
        </p:txBody>
      </p:sp>
      <p:pic>
        <p:nvPicPr>
          <p:cNvPr id="10" name="Picture 9">
            <a:extLst>
              <a:ext uri="{FF2B5EF4-FFF2-40B4-BE49-F238E27FC236}">
                <a16:creationId xmlns:a16="http://schemas.microsoft.com/office/drawing/2014/main" id="{E4344AC7-CF93-D33C-9F22-F49A9A8A7F47}"/>
              </a:ext>
            </a:extLst>
          </p:cNvPr>
          <p:cNvPicPr>
            <a:picLocks noChangeAspect="1"/>
          </p:cNvPicPr>
          <p:nvPr/>
        </p:nvPicPr>
        <p:blipFill>
          <a:blip r:embed="rId2"/>
          <a:srcRect l="32051" t="46199" r="49049" b="32801"/>
          <a:stretch>
            <a:fillRect/>
          </a:stretch>
        </p:blipFill>
        <p:spPr>
          <a:xfrm>
            <a:off x="1547664" y="2420888"/>
            <a:ext cx="4896544" cy="3060340"/>
          </a:xfrm>
          <a:prstGeom prst="rect">
            <a:avLst/>
          </a:prstGeom>
        </p:spPr>
      </p:pic>
    </p:spTree>
    <p:extLst>
      <p:ext uri="{BB962C8B-B14F-4D97-AF65-F5344CB8AC3E}">
        <p14:creationId xmlns:p14="http://schemas.microsoft.com/office/powerpoint/2010/main" val="666381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4955B5-808D-38D5-E9D9-7D44F3FEF516}"/>
              </a:ext>
            </a:extLst>
          </p:cNvPr>
          <p:cNvPicPr>
            <a:picLocks noChangeAspect="1"/>
          </p:cNvPicPr>
          <p:nvPr/>
        </p:nvPicPr>
        <p:blipFill rotWithShape="1">
          <a:blip r:embed="rId2"/>
          <a:srcRect l="13093" t="14689" r="31610" b="53221"/>
          <a:stretch/>
        </p:blipFill>
        <p:spPr>
          <a:xfrm>
            <a:off x="3203848" y="1235917"/>
            <a:ext cx="5184575" cy="1692435"/>
          </a:xfrm>
          <a:prstGeom prst="rect">
            <a:avLst/>
          </a:prstGeom>
          <a:solidFill>
            <a:srgbClr val="008000"/>
          </a:solidFill>
          <a:ln w="12700">
            <a:solidFill>
              <a:schemeClr val="tx2">
                <a:lumMod val="40000"/>
                <a:lumOff val="60000"/>
              </a:schemeClr>
            </a:solidFill>
          </a:ln>
        </p:spPr>
      </p:pic>
      <p:sp>
        <p:nvSpPr>
          <p:cNvPr id="5" name="TextBox 4">
            <a:extLst>
              <a:ext uri="{FF2B5EF4-FFF2-40B4-BE49-F238E27FC236}">
                <a16:creationId xmlns:a16="http://schemas.microsoft.com/office/drawing/2014/main" id="{03D7FEA4-BDC3-F9D0-DCCD-46FC667ADAA5}"/>
              </a:ext>
            </a:extLst>
          </p:cNvPr>
          <p:cNvSpPr txBox="1"/>
          <p:nvPr/>
        </p:nvSpPr>
        <p:spPr>
          <a:xfrm>
            <a:off x="-13692" y="260648"/>
            <a:ext cx="8928992" cy="476758"/>
          </a:xfrm>
          <a:prstGeom prst="rect">
            <a:avLst/>
          </a:prstGeom>
        </p:spPr>
        <p:txBody>
          <a:bodyPr tIns="45720" rIns="91440" bIns="45720" anchor="b">
            <a:normAutofit/>
          </a:bodyPr>
          <a:lstStyle>
            <a:defPPr>
              <a:defRPr lang="en-US"/>
            </a:defPPr>
            <a:lvl1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1pPr>
          </a:lstStyle>
          <a:p>
            <a:r>
              <a:rPr lang="en-US" dirty="0"/>
              <a:t>Preference Points Allocations &amp; Preferential Goal/s </a:t>
            </a:r>
            <a:endParaRPr lang="en-ZA" dirty="0"/>
          </a:p>
        </p:txBody>
      </p:sp>
      <p:pic>
        <p:nvPicPr>
          <p:cNvPr id="4" name="Picture 3">
            <a:extLst>
              <a:ext uri="{FF2B5EF4-FFF2-40B4-BE49-F238E27FC236}">
                <a16:creationId xmlns:a16="http://schemas.microsoft.com/office/drawing/2014/main" id="{C3073486-BDCB-2253-4ED9-4DDD099C078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colorTemperature colorTemp="4147"/>
                    </a14:imgEffect>
                    <a14:imgEffect>
                      <a14:saturation sat="184000"/>
                    </a14:imgEffect>
                    <a14:imgEffect>
                      <a14:brightnessContrast bright="2000" contrast="-28000"/>
                    </a14:imgEffect>
                  </a14:imgLayer>
                </a14:imgProps>
              </a:ext>
            </a:extLst>
          </a:blip>
          <a:srcRect l="62600" t="29000" r="4326" b="36000"/>
          <a:stretch/>
        </p:blipFill>
        <p:spPr>
          <a:xfrm>
            <a:off x="0" y="1305190"/>
            <a:ext cx="2689237" cy="1600736"/>
          </a:xfrm>
          <a:prstGeom prst="rect">
            <a:avLst/>
          </a:prstGeom>
          <a:ln w="57150">
            <a:solidFill>
              <a:schemeClr val="tx2">
                <a:lumMod val="40000"/>
                <a:lumOff val="60000"/>
              </a:schemeClr>
            </a:solidFill>
          </a:ln>
        </p:spPr>
      </p:pic>
      <p:sp>
        <p:nvSpPr>
          <p:cNvPr id="8" name="Content Placeholder 2">
            <a:extLst>
              <a:ext uri="{FF2B5EF4-FFF2-40B4-BE49-F238E27FC236}">
                <a16:creationId xmlns:a16="http://schemas.microsoft.com/office/drawing/2014/main" id="{290810E6-257D-41B6-54BF-1D4336733E26}"/>
              </a:ext>
            </a:extLst>
          </p:cNvPr>
          <p:cNvSpPr txBox="1">
            <a:spLocks/>
          </p:cNvSpPr>
          <p:nvPr/>
        </p:nvSpPr>
        <p:spPr>
          <a:xfrm>
            <a:off x="21102" y="3198098"/>
            <a:ext cx="9231418" cy="1368152"/>
          </a:xfrm>
          <a:prstGeom prst="rect">
            <a:avLst/>
          </a:prstGeom>
        </p:spPr>
        <p:txBody>
          <a:bodyPr/>
          <a:lstStyle>
            <a:defPPr>
              <a:defRPr lang="en-US"/>
            </a:defPPr>
            <a:lvl1pPr indent="0">
              <a:spcBef>
                <a:spcPct val="20000"/>
              </a:spcBef>
              <a:buFont typeface="Arial" pitchFamily="34" charset="0"/>
              <a:buNone/>
              <a:defRPr sz="2000"/>
            </a:lvl1pPr>
            <a:lvl2pPr marL="742950" indent="-285750">
              <a:spcBef>
                <a:spcPct val="20000"/>
              </a:spcBef>
              <a:buFont typeface="Arial" pitchFamily="34" charset="0"/>
              <a:buChar char="–"/>
              <a:defRPr sz="2800"/>
            </a:lvl2pPr>
            <a:lvl3pPr marL="742950" lvl="2" indent="-3429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b="0" u="none" strike="noStrike" dirty="0">
                <a:effectLst/>
                <a:latin typeface="Google Sans"/>
              </a:rPr>
              <a:t>Under the framework of the </a:t>
            </a:r>
            <a:r>
              <a:rPr lang="en-US" b="1" u="none" strike="noStrike" dirty="0">
                <a:effectLst/>
                <a:latin typeface="Google Sans"/>
              </a:rPr>
              <a:t>2022 Preferential Procurement Regulations</a:t>
            </a:r>
            <a:r>
              <a:rPr lang="en-US" dirty="0"/>
              <a:t>, </a:t>
            </a:r>
          </a:p>
          <a:p>
            <a:r>
              <a:rPr lang="en-US" b="0" u="none" strike="noStrike" dirty="0" err="1">
                <a:effectLst/>
                <a:latin typeface="Google Sans"/>
              </a:rPr>
              <a:t>NDoH</a:t>
            </a:r>
            <a:r>
              <a:rPr lang="en-US" dirty="0"/>
              <a:t> has the discretion to determine preference point allocations and specific goals, provided these goals are aligned with its approved </a:t>
            </a:r>
            <a:r>
              <a:rPr lang="en-US" b="0" u="none" strike="noStrike" dirty="0">
                <a:effectLst/>
                <a:latin typeface="Google Sans"/>
              </a:rPr>
              <a:t>SCM Policy</a:t>
            </a:r>
            <a:r>
              <a:rPr lang="en-US" dirty="0"/>
              <a:t> </a:t>
            </a:r>
          </a:p>
          <a:p>
            <a:r>
              <a:rPr lang="en-US" dirty="0"/>
              <a:t>and selected via a formal adoption process</a:t>
            </a:r>
          </a:p>
          <a:p>
            <a:endParaRPr lang="en-US" dirty="0"/>
          </a:p>
          <a:p>
            <a:pPr lvl="2"/>
            <a:endParaRPr lang="en-ZA" dirty="0"/>
          </a:p>
        </p:txBody>
      </p:sp>
      <p:graphicFrame>
        <p:nvGraphicFramePr>
          <p:cNvPr id="9" name="Table 8">
            <a:extLst>
              <a:ext uri="{FF2B5EF4-FFF2-40B4-BE49-F238E27FC236}">
                <a16:creationId xmlns:a16="http://schemas.microsoft.com/office/drawing/2014/main" id="{F1C90A7D-A16F-C0F8-502A-7D2E22592496}"/>
              </a:ext>
            </a:extLst>
          </p:cNvPr>
          <p:cNvGraphicFramePr>
            <a:graphicFrameLocks noGrp="1"/>
          </p:cNvGraphicFramePr>
          <p:nvPr/>
        </p:nvGraphicFramePr>
        <p:xfrm>
          <a:off x="2877" y="4725144"/>
          <a:ext cx="8461386" cy="1146277"/>
        </p:xfrm>
        <a:graphic>
          <a:graphicData uri="http://schemas.openxmlformats.org/drawingml/2006/table">
            <a:tbl>
              <a:tblPr firstRow="1" firstCol="1" bandRow="1">
                <a:tableStyleId>{5C22544A-7EE6-4342-B048-85BDC9FD1C3A}</a:tableStyleId>
              </a:tblPr>
              <a:tblGrid>
                <a:gridCol w="8461386">
                  <a:extLst>
                    <a:ext uri="{9D8B030D-6E8A-4147-A177-3AD203B41FA5}">
                      <a16:colId xmlns:a16="http://schemas.microsoft.com/office/drawing/2014/main" val="3629163382"/>
                    </a:ext>
                  </a:extLst>
                </a:gridCol>
              </a:tblGrid>
              <a:tr h="1146277">
                <a:tc>
                  <a:txBody>
                    <a:bodyPr/>
                    <a:lstStyle/>
                    <a:p>
                      <a:pPr algn="just">
                        <a:lnSpc>
                          <a:spcPct val="115000"/>
                        </a:lnSpc>
                        <a:spcAft>
                          <a:spcPts val="1000"/>
                        </a:spcAft>
                        <a:buNone/>
                      </a:pPr>
                      <a:r>
                        <a:rPr lang="en-US" sz="1800" b="0" dirty="0">
                          <a:effectLst/>
                        </a:rPr>
                        <a:t>Specific goal adopted to this tender:</a:t>
                      </a:r>
                    </a:p>
                    <a:p>
                      <a:pPr algn="just">
                        <a:lnSpc>
                          <a:spcPct val="115000"/>
                        </a:lnSpc>
                        <a:spcAft>
                          <a:spcPts val="1000"/>
                        </a:spcAft>
                        <a:buNone/>
                      </a:pPr>
                      <a:r>
                        <a:rPr lang="en-US" sz="1800" b="0" dirty="0">
                          <a:effectLst/>
                        </a:rPr>
                        <a:t>The promotion of companies with higher B-BBEE contribution levels (Status Levels 1-4), with preferential points allocated to B-BBEE (as reflected in Table 1 on SBD6.1 claim form) </a:t>
                      </a:r>
                      <a:endParaRPr lang="en-ZA" sz="1600" b="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4162007947"/>
                  </a:ext>
                </a:extLst>
              </a:tr>
            </a:tbl>
          </a:graphicData>
        </a:graphic>
      </p:graphicFrame>
    </p:spTree>
    <p:extLst>
      <p:ext uri="{BB962C8B-B14F-4D97-AF65-F5344CB8AC3E}">
        <p14:creationId xmlns:p14="http://schemas.microsoft.com/office/powerpoint/2010/main" val="13537946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D5AE0-942C-7924-362F-325683AF404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5364438-5C4C-78E9-761F-4050F9598E3F}"/>
              </a:ext>
            </a:extLst>
          </p:cNvPr>
          <p:cNvSpPr txBox="1"/>
          <p:nvPr/>
        </p:nvSpPr>
        <p:spPr>
          <a:xfrm>
            <a:off x="0" y="324233"/>
            <a:ext cx="7956376" cy="400110"/>
          </a:xfrm>
          <a:prstGeom prst="rect">
            <a:avLst/>
          </a:prstGeom>
        </p:spPr>
        <p:txBody>
          <a:bodyPr tIns="45720" rIns="91440" bIns="45720" anchor="b">
            <a:no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b="0" i="0" u="none" strike="noStrike" cap="none" spc="0" normalizeH="0" baseline="0">
                <a:ln>
                  <a:noFill/>
                </a:ln>
                <a:solidFill>
                  <a:schemeClr val="bg1"/>
                </a:solidFill>
                <a:uLnTx/>
                <a:uFillTx/>
                <a:latin typeface="Arial" pitchFamily="34" charset="0"/>
                <a:ea typeface="+mj-ea"/>
                <a:cs typeface="Arial" pitchFamily="34" charset="0"/>
              </a:defRPr>
            </a:lvl1pPr>
          </a:lstStyle>
          <a:p>
            <a:r>
              <a:rPr lang="en-GB" dirty="0">
                <a:ea typeface="+mn-ea"/>
                <a:cs typeface="+mn-cs"/>
              </a:rPr>
              <a:t>      </a:t>
            </a:r>
          </a:p>
          <a:p>
            <a:r>
              <a:rPr lang="en-US" dirty="0"/>
              <a:t>Phase III: </a:t>
            </a:r>
            <a:r>
              <a:rPr lang="en-ZA" dirty="0"/>
              <a:t>Price and Preference Points Combined</a:t>
            </a:r>
          </a:p>
        </p:txBody>
      </p:sp>
      <p:sp>
        <p:nvSpPr>
          <p:cNvPr id="6" name="TextBox 5">
            <a:extLst>
              <a:ext uri="{FF2B5EF4-FFF2-40B4-BE49-F238E27FC236}">
                <a16:creationId xmlns:a16="http://schemas.microsoft.com/office/drawing/2014/main" id="{94142D63-1B62-E4DA-8400-BC6545C84255}"/>
              </a:ext>
            </a:extLst>
          </p:cNvPr>
          <p:cNvSpPr txBox="1"/>
          <p:nvPr/>
        </p:nvSpPr>
        <p:spPr>
          <a:xfrm>
            <a:off x="825590" y="4859868"/>
            <a:ext cx="7744339" cy="369332"/>
          </a:xfrm>
          <a:prstGeom prst="rect">
            <a:avLst/>
          </a:prstGeom>
          <a:noFill/>
        </p:spPr>
        <p:txBody>
          <a:bodyPr wrap="square">
            <a:spAutoFit/>
          </a:bodyPr>
          <a:lstStyle>
            <a:defPPr>
              <a:defRPr lang="en-US"/>
            </a:defPPr>
            <a:lvl1pPr algn="ctr">
              <a:defRPr b="0" i="1">
                <a:solidFill>
                  <a:srgbClr val="333333"/>
                </a:solidFill>
                <a:effectLst/>
                <a:latin typeface="open sans" panose="020B0606030504020204" pitchFamily="34" charset="0"/>
              </a:defRPr>
            </a:lvl1pPr>
          </a:lstStyle>
          <a:p>
            <a:r>
              <a:rPr lang="en-GB" i="0" dirty="0">
                <a:solidFill>
                  <a:schemeClr val="tx1">
                    <a:lumMod val="75000"/>
                    <a:lumOff val="25000"/>
                  </a:schemeClr>
                </a:solidFill>
                <a:latin typeface="Arial" panose="020B0604020202020204" pitchFamily="34" charset="0"/>
                <a:cs typeface="Arial" panose="020B0604020202020204" pitchFamily="34" charset="0"/>
              </a:rPr>
              <a:t> TOTAL POINTS SCORED &amp; DETERMINES RANKING OF BID</a:t>
            </a:r>
          </a:p>
        </p:txBody>
      </p:sp>
      <p:pic>
        <p:nvPicPr>
          <p:cNvPr id="8" name="Picture 7">
            <a:extLst>
              <a:ext uri="{FF2B5EF4-FFF2-40B4-BE49-F238E27FC236}">
                <a16:creationId xmlns:a16="http://schemas.microsoft.com/office/drawing/2014/main" id="{62CC1BCF-1310-DD8C-156F-E5C8B4B5FB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0274"/>
          <a:stretch/>
        </p:blipFill>
        <p:spPr>
          <a:xfrm>
            <a:off x="233264" y="2592152"/>
            <a:ext cx="4028116" cy="1162793"/>
          </a:xfrm>
          <a:prstGeom prst="rect">
            <a:avLst/>
          </a:prstGeom>
          <a:ln>
            <a:solidFill>
              <a:schemeClr val="tx2"/>
            </a:solidFill>
          </a:ln>
        </p:spPr>
      </p:pic>
      <p:sp>
        <p:nvSpPr>
          <p:cNvPr id="11" name="Plus Sign 10">
            <a:extLst>
              <a:ext uri="{FF2B5EF4-FFF2-40B4-BE49-F238E27FC236}">
                <a16:creationId xmlns:a16="http://schemas.microsoft.com/office/drawing/2014/main" id="{6EA231D0-4C98-7E76-881A-7FCEA227455B}"/>
              </a:ext>
            </a:extLst>
          </p:cNvPr>
          <p:cNvSpPr/>
          <p:nvPr/>
        </p:nvSpPr>
        <p:spPr>
          <a:xfrm>
            <a:off x="4409728" y="2898180"/>
            <a:ext cx="432048" cy="504056"/>
          </a:xfrm>
          <a:prstGeom prst="mathPlus">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tx1">
                  <a:lumMod val="75000"/>
                  <a:lumOff val="25000"/>
                </a:schemeClr>
              </a:solidFill>
            </a:endParaRPr>
          </a:p>
        </p:txBody>
      </p:sp>
      <p:sp>
        <p:nvSpPr>
          <p:cNvPr id="13" name="Rectangle 12">
            <a:extLst>
              <a:ext uri="{FF2B5EF4-FFF2-40B4-BE49-F238E27FC236}">
                <a16:creationId xmlns:a16="http://schemas.microsoft.com/office/drawing/2014/main" id="{317D1C6D-E628-FE6C-58B8-65E309C2D2F1}"/>
              </a:ext>
            </a:extLst>
          </p:cNvPr>
          <p:cNvSpPr/>
          <p:nvPr/>
        </p:nvSpPr>
        <p:spPr>
          <a:xfrm>
            <a:off x="5062132" y="2592152"/>
            <a:ext cx="4028116" cy="1162793"/>
          </a:xfrm>
          <a:prstGeom prst="rect">
            <a:avLst/>
          </a:prstGeom>
          <a:noFill/>
          <a:ln w="31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rPr>
              <a:t>B-BBEE Status Level of Contributor (Max 10 Points)</a:t>
            </a:r>
          </a:p>
        </p:txBody>
      </p:sp>
      <p:sp>
        <p:nvSpPr>
          <p:cNvPr id="16" name="Left Brace 15">
            <a:extLst>
              <a:ext uri="{FF2B5EF4-FFF2-40B4-BE49-F238E27FC236}">
                <a16:creationId xmlns:a16="http://schemas.microsoft.com/office/drawing/2014/main" id="{385AD77C-3297-FA2E-9E1C-5ABE1348558D}"/>
              </a:ext>
            </a:extLst>
          </p:cNvPr>
          <p:cNvSpPr/>
          <p:nvPr/>
        </p:nvSpPr>
        <p:spPr>
          <a:xfrm rot="16200000">
            <a:off x="4445734" y="2284062"/>
            <a:ext cx="504055" cy="3744418"/>
          </a:xfrm>
          <a:prstGeom prst="leftBrace">
            <a:avLst>
              <a:gd name="adj1" fmla="val 10874"/>
              <a:gd name="adj2" fmla="val 49586"/>
            </a:avLst>
          </a:prstGeom>
          <a:ln w="28575">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ZA" dirty="0">
              <a:solidFill>
                <a:schemeClr val="tx1">
                  <a:lumMod val="75000"/>
                  <a:lumOff val="25000"/>
                </a:schemeClr>
              </a:solidFill>
            </a:endParaRPr>
          </a:p>
        </p:txBody>
      </p:sp>
      <p:sp>
        <p:nvSpPr>
          <p:cNvPr id="2" name="Equals 1">
            <a:extLst>
              <a:ext uri="{FF2B5EF4-FFF2-40B4-BE49-F238E27FC236}">
                <a16:creationId xmlns:a16="http://schemas.microsoft.com/office/drawing/2014/main" id="{2C4FFBA5-330E-C597-4A1F-A873C7BC9758}"/>
              </a:ext>
            </a:extLst>
          </p:cNvPr>
          <p:cNvSpPr/>
          <p:nvPr/>
        </p:nvSpPr>
        <p:spPr>
          <a:xfrm>
            <a:off x="4481736" y="4533767"/>
            <a:ext cx="432048" cy="290633"/>
          </a:xfrm>
          <a:prstGeom prst="mathEqual">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ln>
                <a:solidFill>
                  <a:sysClr val="windowText" lastClr="000000"/>
                </a:solidFill>
              </a:ln>
              <a:solidFill>
                <a:schemeClr val="tx1">
                  <a:lumMod val="75000"/>
                  <a:lumOff val="25000"/>
                </a:schemeClr>
              </a:solidFill>
            </a:endParaRPr>
          </a:p>
        </p:txBody>
      </p:sp>
      <p:sp>
        <p:nvSpPr>
          <p:cNvPr id="14" name="Rectangle 13">
            <a:extLst>
              <a:ext uri="{FF2B5EF4-FFF2-40B4-BE49-F238E27FC236}">
                <a16:creationId xmlns:a16="http://schemas.microsoft.com/office/drawing/2014/main" id="{D624A2C8-55B2-663D-924F-A1CF18137E2A}"/>
              </a:ext>
            </a:extLst>
          </p:cNvPr>
          <p:cNvSpPr/>
          <p:nvPr/>
        </p:nvSpPr>
        <p:spPr>
          <a:xfrm>
            <a:off x="0" y="1053711"/>
            <a:ext cx="9144000" cy="761904"/>
          </a:xfrm>
          <a:prstGeom prst="rect">
            <a:avLst/>
          </a:prstGeom>
          <a:solidFill>
            <a:srgbClr val="399A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0" i="0" u="none" strike="noStrike" baseline="0" dirty="0">
                <a:solidFill>
                  <a:schemeClr val="bg1"/>
                </a:solidFill>
                <a:latin typeface="Arial" panose="020B0604020202020204" pitchFamily="34" charset="0"/>
              </a:rPr>
              <a:t>Price (90 Points) + B-BBEE Status Level of Contributor (10 Points)</a:t>
            </a:r>
          </a:p>
          <a:p>
            <a:pPr algn="ctr"/>
            <a:r>
              <a:rPr lang="en-US" sz="1800" b="0" i="0" u="none" strike="noStrike" baseline="0" dirty="0">
                <a:solidFill>
                  <a:schemeClr val="bg1"/>
                </a:solidFill>
                <a:latin typeface="Arial" panose="020B0604020202020204" pitchFamily="34" charset="0"/>
              </a:rPr>
              <a:t>= Total Ranking Score</a:t>
            </a:r>
          </a:p>
        </p:txBody>
      </p:sp>
      <p:sp>
        <p:nvSpPr>
          <p:cNvPr id="3" name="TextBox 2">
            <a:extLst>
              <a:ext uri="{FF2B5EF4-FFF2-40B4-BE49-F238E27FC236}">
                <a16:creationId xmlns:a16="http://schemas.microsoft.com/office/drawing/2014/main" id="{7FCB0A47-ED9B-6163-FA75-E57E408BB078}"/>
              </a:ext>
            </a:extLst>
          </p:cNvPr>
          <p:cNvSpPr txBox="1"/>
          <p:nvPr/>
        </p:nvSpPr>
        <p:spPr>
          <a:xfrm>
            <a:off x="5508104" y="1979548"/>
            <a:ext cx="2163221" cy="369332"/>
          </a:xfrm>
          <a:prstGeom prst="rect">
            <a:avLst/>
          </a:prstGeom>
          <a:noFill/>
        </p:spPr>
        <p:txBody>
          <a:bodyPr wrap="none" rtlCol="0">
            <a:spAutoFit/>
          </a:bodyPr>
          <a:lstStyle/>
          <a:p>
            <a:r>
              <a:rPr lang="en-ZA" b="1" dirty="0"/>
              <a:t>PREFERENCE POINTS</a:t>
            </a:r>
          </a:p>
        </p:txBody>
      </p:sp>
      <p:sp>
        <p:nvSpPr>
          <p:cNvPr id="4" name="TextBox 3">
            <a:extLst>
              <a:ext uri="{FF2B5EF4-FFF2-40B4-BE49-F238E27FC236}">
                <a16:creationId xmlns:a16="http://schemas.microsoft.com/office/drawing/2014/main" id="{9A6B55FB-1B93-C0C6-FEB4-80A9DEC469DD}"/>
              </a:ext>
            </a:extLst>
          </p:cNvPr>
          <p:cNvSpPr txBox="1"/>
          <p:nvPr/>
        </p:nvSpPr>
        <p:spPr>
          <a:xfrm>
            <a:off x="1115616" y="1901674"/>
            <a:ext cx="1499578" cy="369332"/>
          </a:xfrm>
          <a:prstGeom prst="rect">
            <a:avLst/>
          </a:prstGeom>
          <a:noFill/>
        </p:spPr>
        <p:txBody>
          <a:bodyPr wrap="none" rtlCol="0">
            <a:spAutoFit/>
          </a:bodyPr>
          <a:lstStyle/>
          <a:p>
            <a:r>
              <a:rPr lang="en-ZA" b="1" dirty="0"/>
              <a:t>PRICE POINTS</a:t>
            </a:r>
          </a:p>
        </p:txBody>
      </p:sp>
    </p:spTree>
    <p:extLst>
      <p:ext uri="{BB962C8B-B14F-4D97-AF65-F5344CB8AC3E}">
        <p14:creationId xmlns:p14="http://schemas.microsoft.com/office/powerpoint/2010/main" val="12498518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0E2B8-2AD7-A5FC-C30D-FFC31E20AB7F}"/>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635B5CE3-CC9B-AD59-3640-9F8404AB31BD}"/>
              </a:ext>
            </a:extLst>
          </p:cNvPr>
          <p:cNvSpPr txBox="1">
            <a:spLocks noChangeArrowheads="1"/>
          </p:cNvSpPr>
          <p:nvPr/>
        </p:nvSpPr>
        <p:spPr>
          <a:xfrm>
            <a:off x="6524" y="544509"/>
            <a:ext cx="8633805" cy="427672"/>
          </a:xfrm>
          <a:prstGeom prst="rect">
            <a:avLst/>
          </a:prstGeom>
        </p:spPr>
        <p:txBody>
          <a:bodyPr tIns="45720" rIns="91440" bIns="45720" anchor="b">
            <a:normAutofit lnSpcReduction="10000"/>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ZA" dirty="0"/>
              <a:t>SBD6.1 | B-BBEE Preference Claim</a:t>
            </a:r>
          </a:p>
          <a:p>
            <a:endParaRPr dirty="0"/>
          </a:p>
        </p:txBody>
      </p:sp>
      <p:sp>
        <p:nvSpPr>
          <p:cNvPr id="3" name="TextBox 2">
            <a:extLst>
              <a:ext uri="{FF2B5EF4-FFF2-40B4-BE49-F238E27FC236}">
                <a16:creationId xmlns:a16="http://schemas.microsoft.com/office/drawing/2014/main" id="{1CBCAE7C-A2C4-BA07-221B-0DCE1058EF3C}"/>
              </a:ext>
            </a:extLst>
          </p:cNvPr>
          <p:cNvSpPr txBox="1"/>
          <p:nvPr/>
        </p:nvSpPr>
        <p:spPr>
          <a:xfrm>
            <a:off x="270631" y="1339021"/>
            <a:ext cx="7613737" cy="3170099"/>
          </a:xfrm>
          <a:prstGeom prst="rect">
            <a:avLst/>
          </a:prstGeom>
          <a:solidFill>
            <a:schemeClr val="accent1">
              <a:lumMod val="20000"/>
              <a:lumOff val="80000"/>
            </a:schemeClr>
          </a:solidFill>
        </p:spPr>
        <p:txBody>
          <a:bodyPr wrap="square">
            <a:spAutoFit/>
          </a:bodyPr>
          <a:lstStyle/>
          <a:p>
            <a:r>
              <a:rPr lang="en-ZA" sz="2000" b="1" dirty="0"/>
              <a:t>HP08-2026SSP/01 </a:t>
            </a:r>
            <a:r>
              <a:rPr sz="2000" b="1" dirty="0"/>
              <a:t>applies the 90/10 preference-point system.</a:t>
            </a:r>
          </a:p>
          <a:p>
            <a:endParaRPr lang="en-ZA" sz="2000" dirty="0"/>
          </a:p>
          <a:p>
            <a:r>
              <a:rPr sz="2000" dirty="0"/>
              <a:t>Price: maximum 90 points; </a:t>
            </a:r>
            <a:endParaRPr lang="en-ZA" sz="2000" dirty="0"/>
          </a:p>
          <a:p>
            <a:r>
              <a:rPr sz="2000" dirty="0"/>
              <a:t>B-BBEE status level: maximum 10 points.</a:t>
            </a:r>
          </a:p>
          <a:p>
            <a:endParaRPr lang="en-ZA" sz="2000" dirty="0"/>
          </a:p>
          <a:p>
            <a:r>
              <a:rPr sz="2000" dirty="0"/>
              <a:t>Submit</a:t>
            </a:r>
            <a:r>
              <a:rPr lang="en-ZA" sz="2000" dirty="0"/>
              <a:t>ion of a </a:t>
            </a:r>
            <a:r>
              <a:rPr sz="2000" dirty="0"/>
              <a:t>valid B-BBEE certificate </a:t>
            </a:r>
            <a:endParaRPr lang="en-ZA" sz="2000" dirty="0"/>
          </a:p>
          <a:p>
            <a:r>
              <a:rPr sz="2000" dirty="0"/>
              <a:t>or qualifying EME/QSE affidavit as required.</a:t>
            </a:r>
          </a:p>
          <a:p>
            <a:endParaRPr lang="en-ZA" sz="2000" dirty="0"/>
          </a:p>
          <a:p>
            <a:r>
              <a:rPr sz="2000" dirty="0"/>
              <a:t>Evidence must be valid at bid closure and </a:t>
            </a:r>
            <a:endParaRPr lang="en-ZA" sz="2000" dirty="0"/>
          </a:p>
          <a:p>
            <a:r>
              <a:rPr sz="2000" dirty="0"/>
              <a:t>issued in the bidding entity’s name.</a:t>
            </a:r>
          </a:p>
        </p:txBody>
      </p:sp>
      <p:sp>
        <p:nvSpPr>
          <p:cNvPr id="5" name="TextBox 4">
            <a:extLst>
              <a:ext uri="{FF2B5EF4-FFF2-40B4-BE49-F238E27FC236}">
                <a16:creationId xmlns:a16="http://schemas.microsoft.com/office/drawing/2014/main" id="{96A39059-F65A-9BDC-0223-DE030EEF7119}"/>
              </a:ext>
            </a:extLst>
          </p:cNvPr>
          <p:cNvSpPr txBox="1"/>
          <p:nvPr/>
        </p:nvSpPr>
        <p:spPr>
          <a:xfrm>
            <a:off x="302455" y="4639186"/>
            <a:ext cx="6141753" cy="1200329"/>
          </a:xfrm>
          <a:prstGeom prst="rect">
            <a:avLst/>
          </a:prstGeom>
          <a:noFill/>
        </p:spPr>
        <p:txBody>
          <a:bodyPr wrap="square">
            <a:spAutoFit/>
          </a:bodyPr>
          <a:lstStyle/>
          <a:p>
            <a:endParaRPr/>
          </a:p>
        </p:txBody>
      </p:sp>
      <p:grpSp>
        <p:nvGrpSpPr>
          <p:cNvPr id="6" name="Group 5">
            <a:extLst>
              <a:ext uri="{FF2B5EF4-FFF2-40B4-BE49-F238E27FC236}">
                <a16:creationId xmlns:a16="http://schemas.microsoft.com/office/drawing/2014/main" id="{C8E2C73C-7519-298E-F65A-A7FAB512756F}"/>
              </a:ext>
            </a:extLst>
          </p:cNvPr>
          <p:cNvGrpSpPr/>
          <p:nvPr/>
        </p:nvGrpSpPr>
        <p:grpSpPr>
          <a:xfrm>
            <a:off x="5004048" y="1945767"/>
            <a:ext cx="4078797" cy="2727079"/>
            <a:chOff x="4561532" y="1739303"/>
            <a:chExt cx="4078797" cy="2727079"/>
          </a:xfrm>
        </p:grpSpPr>
        <p:pic>
          <p:nvPicPr>
            <p:cNvPr id="10" name="Picture 9">
              <a:extLst>
                <a:ext uri="{FF2B5EF4-FFF2-40B4-BE49-F238E27FC236}">
                  <a16:creationId xmlns:a16="http://schemas.microsoft.com/office/drawing/2014/main" id="{BCF2593A-B7E5-D7F7-3530-9ABA21DB3B82}"/>
                </a:ext>
              </a:extLst>
            </p:cNvPr>
            <p:cNvPicPr>
              <a:picLocks noChangeAspect="1"/>
            </p:cNvPicPr>
            <p:nvPr/>
          </p:nvPicPr>
          <p:blipFill>
            <a:blip r:embed="rId2"/>
            <a:srcRect l="15172" t="25512" r="63976" b="29052"/>
            <a:stretch/>
          </p:blipFill>
          <p:spPr>
            <a:xfrm>
              <a:off x="4561532" y="1739303"/>
              <a:ext cx="4043369" cy="2727079"/>
            </a:xfrm>
            <a:prstGeom prst="rect">
              <a:avLst/>
            </a:prstGeom>
          </p:spPr>
        </p:pic>
        <p:sp>
          <p:nvSpPr>
            <p:cNvPr id="4" name="Rectangle 3">
              <a:extLst>
                <a:ext uri="{FF2B5EF4-FFF2-40B4-BE49-F238E27FC236}">
                  <a16:creationId xmlns:a16="http://schemas.microsoft.com/office/drawing/2014/main" id="{E3AE2199-C13A-7963-FA91-83A3F4848F2B}"/>
                </a:ext>
              </a:extLst>
            </p:cNvPr>
            <p:cNvSpPr/>
            <p:nvPr/>
          </p:nvSpPr>
          <p:spPr>
            <a:xfrm>
              <a:off x="8244408" y="2132856"/>
              <a:ext cx="395921" cy="2160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Tree>
    <p:extLst>
      <p:ext uri="{BB962C8B-B14F-4D97-AF65-F5344CB8AC3E}">
        <p14:creationId xmlns:p14="http://schemas.microsoft.com/office/powerpoint/2010/main" val="30019075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03601FE-2094-3D6E-020A-433138AE1DA8}"/>
              </a:ext>
            </a:extLst>
          </p:cNvPr>
          <p:cNvGrpSpPr/>
          <p:nvPr/>
        </p:nvGrpSpPr>
        <p:grpSpPr>
          <a:xfrm>
            <a:off x="1403648" y="1124744"/>
            <a:ext cx="7237363" cy="4536504"/>
            <a:chOff x="1403648" y="1124744"/>
            <a:chExt cx="7237363" cy="4536504"/>
          </a:xfrm>
        </p:grpSpPr>
        <p:pic>
          <p:nvPicPr>
            <p:cNvPr id="5" name="Picture 4">
              <a:extLst>
                <a:ext uri="{FF2B5EF4-FFF2-40B4-BE49-F238E27FC236}">
                  <a16:creationId xmlns:a16="http://schemas.microsoft.com/office/drawing/2014/main" id="{8F3DCAB2-B054-A608-8E61-9E9D5D84D2C5}"/>
                </a:ext>
              </a:extLst>
            </p:cNvPr>
            <p:cNvPicPr>
              <a:picLocks noChangeAspect="1"/>
            </p:cNvPicPr>
            <p:nvPr/>
          </p:nvPicPr>
          <p:blipFill>
            <a:blip r:embed="rId2"/>
            <a:srcRect l="14563" t="26388" r="60237" b="8933"/>
            <a:stretch>
              <a:fillRect/>
            </a:stretch>
          </p:blipFill>
          <p:spPr>
            <a:xfrm>
              <a:off x="1403648" y="1124744"/>
              <a:ext cx="5760640" cy="4536504"/>
            </a:xfrm>
            <a:prstGeom prst="rect">
              <a:avLst/>
            </a:prstGeom>
          </p:spPr>
        </p:pic>
        <p:sp>
          <p:nvSpPr>
            <p:cNvPr id="7" name="Rectangle 6">
              <a:extLst>
                <a:ext uri="{FF2B5EF4-FFF2-40B4-BE49-F238E27FC236}">
                  <a16:creationId xmlns:a16="http://schemas.microsoft.com/office/drawing/2014/main" id="{FF9636C9-33C3-6D82-DD24-C5828EADEBCC}"/>
                </a:ext>
              </a:extLst>
            </p:cNvPr>
            <p:cNvSpPr/>
            <p:nvPr/>
          </p:nvSpPr>
          <p:spPr>
            <a:xfrm>
              <a:off x="1547664" y="5013176"/>
              <a:ext cx="5616624" cy="648072"/>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TextBox 7">
              <a:extLst>
                <a:ext uri="{FF2B5EF4-FFF2-40B4-BE49-F238E27FC236}">
                  <a16:creationId xmlns:a16="http://schemas.microsoft.com/office/drawing/2014/main" id="{2E1F47EB-8D7A-CB4C-3D12-6FB8848CD451}"/>
                </a:ext>
              </a:extLst>
            </p:cNvPr>
            <p:cNvSpPr txBox="1"/>
            <p:nvPr/>
          </p:nvSpPr>
          <p:spPr>
            <a:xfrm>
              <a:off x="6335636" y="3994031"/>
              <a:ext cx="2305375" cy="923330"/>
            </a:xfrm>
            <a:prstGeom prst="rect">
              <a:avLst/>
            </a:prstGeom>
            <a:solidFill>
              <a:schemeClr val="bg1"/>
            </a:solidFill>
          </p:spPr>
          <p:txBody>
            <a:bodyPr wrap="none" rtlCol="0">
              <a:spAutoFit/>
            </a:bodyPr>
            <a:lstStyle/>
            <a:p>
              <a:pPr algn="ctr"/>
              <a:r>
                <a:rPr lang="en-US" dirty="0"/>
                <a:t>POINTS CLAIMED</a:t>
              </a:r>
            </a:p>
            <a:p>
              <a:pPr algn="ctr"/>
              <a:r>
                <a:rPr lang="en-US" dirty="0"/>
                <a:t>(See page 3 of 4 pages</a:t>
              </a:r>
            </a:p>
            <a:p>
              <a:pPr algn="ctr"/>
              <a:r>
                <a:rPr lang="en-US" dirty="0"/>
                <a:t>Par 5 of SBD6.1 Form)</a:t>
              </a:r>
              <a:endParaRPr lang="en-ZA" dirty="0"/>
            </a:p>
          </p:txBody>
        </p:sp>
        <p:sp>
          <p:nvSpPr>
            <p:cNvPr id="10" name="Arrow: Left-Up 9">
              <a:extLst>
                <a:ext uri="{FF2B5EF4-FFF2-40B4-BE49-F238E27FC236}">
                  <a16:creationId xmlns:a16="http://schemas.microsoft.com/office/drawing/2014/main" id="{A9F271D0-A0EB-2F5A-93DC-667649AA27FC}"/>
                </a:ext>
              </a:extLst>
            </p:cNvPr>
            <p:cNvSpPr/>
            <p:nvPr/>
          </p:nvSpPr>
          <p:spPr>
            <a:xfrm>
              <a:off x="7308304" y="4917360"/>
              <a:ext cx="360040" cy="527863"/>
            </a:xfrm>
            <a:prstGeom prst="leftUpArrow">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2" name="Rectangle 2">
            <a:extLst>
              <a:ext uri="{FF2B5EF4-FFF2-40B4-BE49-F238E27FC236}">
                <a16:creationId xmlns:a16="http://schemas.microsoft.com/office/drawing/2014/main" id="{92A0E613-4590-D585-D733-6DA484E927AE}"/>
              </a:ext>
            </a:extLst>
          </p:cNvPr>
          <p:cNvSpPr txBox="1">
            <a:spLocks noChangeArrowheads="1"/>
          </p:cNvSpPr>
          <p:nvPr/>
        </p:nvSpPr>
        <p:spPr>
          <a:xfrm>
            <a:off x="1" y="111340"/>
            <a:ext cx="7308304" cy="646331"/>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ZA" dirty="0"/>
              <a:t>Completing the SBD6.1 claim form</a:t>
            </a:r>
          </a:p>
        </p:txBody>
      </p:sp>
    </p:spTree>
    <p:extLst>
      <p:ext uri="{BB962C8B-B14F-4D97-AF65-F5344CB8AC3E}">
        <p14:creationId xmlns:p14="http://schemas.microsoft.com/office/powerpoint/2010/main" val="26557946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1F21E-AC53-3A24-1D4C-7ED16FA0BCB3}"/>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08F3FDEF-F8E3-CD30-1B0A-5AF6F0C3C0C4}"/>
              </a:ext>
            </a:extLst>
          </p:cNvPr>
          <p:cNvSpPr txBox="1">
            <a:spLocks noChangeArrowheads="1"/>
          </p:cNvSpPr>
          <p:nvPr/>
        </p:nvSpPr>
        <p:spPr>
          <a:xfrm>
            <a:off x="0" y="116632"/>
            <a:ext cx="9036496" cy="646331"/>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endParaRPr/>
          </a:p>
        </p:txBody>
      </p:sp>
      <p:sp>
        <p:nvSpPr>
          <p:cNvPr id="7" name="TextBox 6">
            <a:extLst>
              <a:ext uri="{FF2B5EF4-FFF2-40B4-BE49-F238E27FC236}">
                <a16:creationId xmlns:a16="http://schemas.microsoft.com/office/drawing/2014/main" id="{76C9A7C5-28C6-A09B-7AE3-860C9A8697E0}"/>
              </a:ext>
            </a:extLst>
          </p:cNvPr>
          <p:cNvSpPr txBox="1"/>
          <p:nvPr/>
        </p:nvSpPr>
        <p:spPr>
          <a:xfrm>
            <a:off x="323528" y="1630541"/>
            <a:ext cx="7920880" cy="3046988"/>
          </a:xfrm>
          <a:prstGeom prst="rect">
            <a:avLst/>
          </a:prstGeom>
          <a:solidFill>
            <a:schemeClr val="accent1">
              <a:lumMod val="20000"/>
              <a:lumOff val="80000"/>
            </a:schemeClr>
          </a:solidFill>
        </p:spPr>
        <p:txBody>
          <a:bodyPr wrap="square">
            <a:spAutoFit/>
          </a:bodyPr>
          <a:lstStyle/>
          <a:p>
            <a:r>
              <a:rPr sz="2400" dirty="0"/>
              <a:t>Both bidder and applicant must submit valid B-BBEE evidence where required.</a:t>
            </a:r>
            <a:endParaRPr lang="en-ZA" sz="2400" dirty="0"/>
          </a:p>
          <a:p>
            <a:endParaRPr sz="2400" dirty="0"/>
          </a:p>
          <a:p>
            <a:r>
              <a:rPr sz="2400" dirty="0"/>
              <a:t>Where the agreement specifies percentage contributions, </a:t>
            </a:r>
            <a:r>
              <a:rPr sz="2400" dirty="0" err="1"/>
              <a:t>allocat</a:t>
            </a:r>
            <a:r>
              <a:rPr lang="en-ZA" sz="2400" dirty="0"/>
              <a:t>ion of</a:t>
            </a:r>
            <a:r>
              <a:rPr sz="2400" dirty="0"/>
              <a:t> preference points</a:t>
            </a:r>
            <a:r>
              <a:rPr lang="en-ZA" sz="2400" dirty="0"/>
              <a:t> will be </a:t>
            </a:r>
            <a:r>
              <a:rPr sz="2400" dirty="0"/>
              <a:t>proportionally.</a:t>
            </a:r>
            <a:endParaRPr lang="en-ZA" sz="2400" dirty="0"/>
          </a:p>
          <a:p>
            <a:endParaRPr sz="2400" dirty="0"/>
          </a:p>
          <a:p>
            <a:r>
              <a:rPr sz="2400" dirty="0"/>
              <a:t>Where no contribution split is specified, the lowest applicable B-BBEE preference points apply.</a:t>
            </a:r>
          </a:p>
        </p:txBody>
      </p:sp>
      <p:sp>
        <p:nvSpPr>
          <p:cNvPr id="4" name="TextBox 3">
            <a:extLst>
              <a:ext uri="{FF2B5EF4-FFF2-40B4-BE49-F238E27FC236}">
                <a16:creationId xmlns:a16="http://schemas.microsoft.com/office/drawing/2014/main" id="{5C166F71-D5B9-2316-DADE-D4F017A2FEA7}"/>
              </a:ext>
            </a:extLst>
          </p:cNvPr>
          <p:cNvSpPr txBox="1"/>
          <p:nvPr/>
        </p:nvSpPr>
        <p:spPr>
          <a:xfrm>
            <a:off x="395536" y="340444"/>
            <a:ext cx="6696744" cy="461665"/>
          </a:xfrm>
          <a:prstGeom prst="rect">
            <a:avLst/>
          </a:prstGeom>
          <a:noFill/>
        </p:spPr>
        <p:txBody>
          <a:bodyPr wrap="square">
            <a:spAutoFit/>
          </a:bodyPr>
          <a:lstStyle/>
          <a:p>
            <a:r>
              <a:rPr lang="en-ZA" sz="2400" dirty="0">
                <a:solidFill>
                  <a:schemeClr val="bg1">
                    <a:lumMod val="95000"/>
                  </a:schemeClr>
                </a:solidFill>
              </a:rPr>
              <a:t>Sbd6.1 | Multi-entity Bids SRCC Sec 22</a:t>
            </a:r>
          </a:p>
        </p:txBody>
      </p:sp>
    </p:spTree>
    <p:extLst>
      <p:ext uri="{BB962C8B-B14F-4D97-AF65-F5344CB8AC3E}">
        <p14:creationId xmlns:p14="http://schemas.microsoft.com/office/powerpoint/2010/main" val="1461115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D26EE-00EA-26E1-DA8A-B6CC0375A985}"/>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F153E173-13EF-52BB-CCD1-5B8E4D684AB5}"/>
              </a:ext>
            </a:extLst>
          </p:cNvPr>
          <p:cNvSpPr txBox="1">
            <a:spLocks noChangeArrowheads="1"/>
          </p:cNvSpPr>
          <p:nvPr/>
        </p:nvSpPr>
        <p:spPr>
          <a:xfrm>
            <a:off x="0" y="116632"/>
            <a:ext cx="9036496" cy="646331"/>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US" dirty="0"/>
              <a:t>Phase III: </a:t>
            </a:r>
            <a:r>
              <a:rPr lang="en-ZA" dirty="0"/>
              <a:t>Bid Ranking</a:t>
            </a:r>
          </a:p>
        </p:txBody>
      </p:sp>
      <p:graphicFrame>
        <p:nvGraphicFramePr>
          <p:cNvPr id="3" name="Table 2">
            <a:extLst>
              <a:ext uri="{FF2B5EF4-FFF2-40B4-BE49-F238E27FC236}">
                <a16:creationId xmlns:a16="http://schemas.microsoft.com/office/drawing/2014/main" id="{46A86FD1-10AC-21DF-DE3E-08234034998B}"/>
              </a:ext>
            </a:extLst>
          </p:cNvPr>
          <p:cNvGraphicFramePr>
            <a:graphicFrameLocks noGrp="1"/>
          </p:cNvGraphicFramePr>
          <p:nvPr/>
        </p:nvGraphicFramePr>
        <p:xfrm>
          <a:off x="971600" y="2204864"/>
          <a:ext cx="5904656" cy="1463040"/>
        </p:xfrm>
        <a:graphic>
          <a:graphicData uri="http://schemas.openxmlformats.org/drawingml/2006/table">
            <a:tbl>
              <a:tblPr/>
              <a:tblGrid>
                <a:gridCol w="2952328">
                  <a:extLst>
                    <a:ext uri="{9D8B030D-6E8A-4147-A177-3AD203B41FA5}">
                      <a16:colId xmlns:a16="http://schemas.microsoft.com/office/drawing/2014/main" val="1849582218"/>
                    </a:ext>
                  </a:extLst>
                </a:gridCol>
                <a:gridCol w="2952328">
                  <a:extLst>
                    <a:ext uri="{9D8B030D-6E8A-4147-A177-3AD203B41FA5}">
                      <a16:colId xmlns:a16="http://schemas.microsoft.com/office/drawing/2014/main" val="2197021017"/>
                    </a:ext>
                  </a:extLst>
                </a:gridCol>
              </a:tblGrid>
              <a:tr h="0">
                <a:tc>
                  <a:txBody>
                    <a:bodyPr/>
                    <a:lstStyle/>
                    <a:p>
                      <a:pPr>
                        <a:buNone/>
                      </a:pPr>
                      <a:r>
                        <a:rPr lang="en-ZA" b="1" dirty="0"/>
                        <a:t>Evaluation Component</a:t>
                      </a:r>
                    </a:p>
                  </a:txBody>
                  <a:tcPr anchor="ctr">
                    <a:lnL>
                      <a:noFill/>
                    </a:lnL>
                    <a:lnR>
                      <a:noFill/>
                    </a:lnR>
                    <a:lnT>
                      <a:noFill/>
                    </a:lnT>
                    <a:lnB>
                      <a:noFill/>
                    </a:lnB>
                    <a:noFill/>
                  </a:tcPr>
                </a:tc>
                <a:tc>
                  <a:txBody>
                    <a:bodyPr/>
                    <a:lstStyle/>
                    <a:p>
                      <a:pPr>
                        <a:buNone/>
                      </a:pPr>
                      <a:r>
                        <a:rPr lang="en-ZA" dirty="0"/>
                        <a:t>Maximum Points</a:t>
                      </a:r>
                    </a:p>
                  </a:txBody>
                  <a:tcPr anchor="ctr">
                    <a:lnL>
                      <a:noFill/>
                    </a:lnL>
                    <a:lnR>
                      <a:noFill/>
                    </a:lnR>
                    <a:lnT>
                      <a:noFill/>
                    </a:lnT>
                    <a:lnB>
                      <a:noFill/>
                    </a:lnB>
                    <a:noFill/>
                  </a:tcPr>
                </a:tc>
                <a:extLst>
                  <a:ext uri="{0D108BD9-81ED-4DB2-BD59-A6C34878D82A}">
                    <a16:rowId xmlns:a16="http://schemas.microsoft.com/office/drawing/2014/main" val="3937351818"/>
                  </a:ext>
                </a:extLst>
              </a:tr>
              <a:tr h="0">
                <a:tc>
                  <a:txBody>
                    <a:bodyPr/>
                    <a:lstStyle/>
                    <a:p>
                      <a:pPr>
                        <a:buNone/>
                      </a:pPr>
                      <a:r>
                        <a:rPr lang="en-ZA" b="1" dirty="0"/>
                        <a:t>Price</a:t>
                      </a:r>
                    </a:p>
                  </a:txBody>
                  <a:tcPr anchor="ctr">
                    <a:lnL>
                      <a:noFill/>
                    </a:lnL>
                    <a:lnR>
                      <a:noFill/>
                    </a:lnR>
                    <a:lnT>
                      <a:noFill/>
                    </a:lnT>
                    <a:lnB>
                      <a:noFill/>
                    </a:lnB>
                    <a:noFill/>
                  </a:tcPr>
                </a:tc>
                <a:tc>
                  <a:txBody>
                    <a:bodyPr/>
                    <a:lstStyle/>
                    <a:p>
                      <a:pPr>
                        <a:buNone/>
                      </a:pPr>
                      <a:r>
                        <a:rPr lang="en-ZA"/>
                        <a:t>90</a:t>
                      </a:r>
                    </a:p>
                  </a:txBody>
                  <a:tcPr anchor="ctr">
                    <a:lnL>
                      <a:noFill/>
                    </a:lnL>
                    <a:lnR>
                      <a:noFill/>
                    </a:lnR>
                    <a:lnT>
                      <a:noFill/>
                    </a:lnT>
                    <a:lnB>
                      <a:noFill/>
                    </a:lnB>
                    <a:noFill/>
                  </a:tcPr>
                </a:tc>
                <a:extLst>
                  <a:ext uri="{0D108BD9-81ED-4DB2-BD59-A6C34878D82A}">
                    <a16:rowId xmlns:a16="http://schemas.microsoft.com/office/drawing/2014/main" val="2324091313"/>
                  </a:ext>
                </a:extLst>
              </a:tr>
              <a:tr h="0">
                <a:tc>
                  <a:txBody>
                    <a:bodyPr/>
                    <a:lstStyle/>
                    <a:p>
                      <a:pPr>
                        <a:buNone/>
                      </a:pPr>
                      <a:r>
                        <a:rPr lang="en-ZA" b="1" dirty="0"/>
                        <a:t>B-BBEE</a:t>
                      </a:r>
                    </a:p>
                  </a:txBody>
                  <a:tcPr anchor="ctr">
                    <a:lnL>
                      <a:noFill/>
                    </a:lnL>
                    <a:lnR>
                      <a:noFill/>
                    </a:lnR>
                    <a:lnT>
                      <a:noFill/>
                    </a:lnT>
                    <a:lnB>
                      <a:noFill/>
                    </a:lnB>
                    <a:noFill/>
                  </a:tcPr>
                </a:tc>
                <a:tc>
                  <a:txBody>
                    <a:bodyPr/>
                    <a:lstStyle/>
                    <a:p>
                      <a:pPr>
                        <a:buNone/>
                      </a:pPr>
                      <a:r>
                        <a:rPr lang="en-ZA"/>
                        <a:t>10</a:t>
                      </a:r>
                    </a:p>
                  </a:txBody>
                  <a:tcPr anchor="ctr">
                    <a:lnL>
                      <a:noFill/>
                    </a:lnL>
                    <a:lnR>
                      <a:noFill/>
                    </a:lnR>
                    <a:lnT>
                      <a:noFill/>
                    </a:lnT>
                    <a:lnB>
                      <a:noFill/>
                    </a:lnB>
                    <a:noFill/>
                  </a:tcPr>
                </a:tc>
                <a:extLst>
                  <a:ext uri="{0D108BD9-81ED-4DB2-BD59-A6C34878D82A}">
                    <a16:rowId xmlns:a16="http://schemas.microsoft.com/office/drawing/2014/main" val="3448105873"/>
                  </a:ext>
                </a:extLst>
              </a:tr>
              <a:tr h="0">
                <a:tc>
                  <a:txBody>
                    <a:bodyPr/>
                    <a:lstStyle/>
                    <a:p>
                      <a:pPr>
                        <a:buNone/>
                      </a:pPr>
                      <a:r>
                        <a:rPr lang="en-ZA" b="1" dirty="0"/>
                        <a:t>Total</a:t>
                      </a:r>
                    </a:p>
                  </a:txBody>
                  <a:tcPr anchor="ctr">
                    <a:lnL>
                      <a:noFill/>
                    </a:lnL>
                    <a:lnR>
                      <a:noFill/>
                    </a:lnR>
                    <a:lnT>
                      <a:noFill/>
                    </a:lnT>
                    <a:lnB>
                      <a:noFill/>
                    </a:lnB>
                    <a:noFill/>
                  </a:tcPr>
                </a:tc>
                <a:tc>
                  <a:txBody>
                    <a:bodyPr/>
                    <a:lstStyle/>
                    <a:p>
                      <a:pPr>
                        <a:buNone/>
                      </a:pPr>
                      <a:r>
                        <a:rPr lang="en-ZA" dirty="0"/>
                        <a:t>100</a:t>
                      </a:r>
                    </a:p>
                  </a:txBody>
                  <a:tcPr anchor="ctr">
                    <a:lnL>
                      <a:noFill/>
                    </a:lnL>
                    <a:lnR>
                      <a:noFill/>
                    </a:lnR>
                    <a:lnT>
                      <a:noFill/>
                    </a:lnT>
                    <a:lnB>
                      <a:noFill/>
                    </a:lnB>
                    <a:noFill/>
                  </a:tcPr>
                </a:tc>
                <a:extLst>
                  <a:ext uri="{0D108BD9-81ED-4DB2-BD59-A6C34878D82A}">
                    <a16:rowId xmlns:a16="http://schemas.microsoft.com/office/drawing/2014/main" val="1627895970"/>
                  </a:ext>
                </a:extLst>
              </a:tr>
            </a:tbl>
          </a:graphicData>
        </a:graphic>
      </p:graphicFrame>
      <p:sp>
        <p:nvSpPr>
          <p:cNvPr id="6" name="TextBox 5">
            <a:extLst>
              <a:ext uri="{FF2B5EF4-FFF2-40B4-BE49-F238E27FC236}">
                <a16:creationId xmlns:a16="http://schemas.microsoft.com/office/drawing/2014/main" id="{969B37E7-9682-0A87-9802-6383698F9A00}"/>
              </a:ext>
            </a:extLst>
          </p:cNvPr>
          <p:cNvSpPr txBox="1"/>
          <p:nvPr/>
        </p:nvSpPr>
        <p:spPr>
          <a:xfrm>
            <a:off x="53752" y="1196752"/>
            <a:ext cx="8928992" cy="707886"/>
          </a:xfrm>
          <a:prstGeom prst="rect">
            <a:avLst/>
          </a:prstGeom>
          <a:solidFill>
            <a:schemeClr val="accent5">
              <a:lumMod val="20000"/>
              <a:lumOff val="80000"/>
            </a:schemeClr>
          </a:solidFill>
        </p:spPr>
        <p:txBody>
          <a:bodyPr wrap="square">
            <a:spAutoFit/>
          </a:bodyPr>
          <a:lstStyle/>
          <a:p>
            <a:pPr>
              <a:buNone/>
            </a:pPr>
            <a:r>
              <a:rPr lang="en-ZA" sz="2000" dirty="0"/>
              <a:t>Total points determine ranking.</a:t>
            </a:r>
          </a:p>
          <a:p>
            <a:pPr>
              <a:buNone/>
            </a:pPr>
            <a:r>
              <a:rPr lang="en-ZA" sz="2000" dirty="0"/>
              <a:t>	Highest total score = Highest ranked bidder</a:t>
            </a:r>
          </a:p>
        </p:txBody>
      </p:sp>
      <p:sp>
        <p:nvSpPr>
          <p:cNvPr id="9" name="TextBox 8">
            <a:extLst>
              <a:ext uri="{FF2B5EF4-FFF2-40B4-BE49-F238E27FC236}">
                <a16:creationId xmlns:a16="http://schemas.microsoft.com/office/drawing/2014/main" id="{9F2368E1-F680-7AF4-7190-97566E3887FA}"/>
              </a:ext>
            </a:extLst>
          </p:cNvPr>
          <p:cNvSpPr txBox="1"/>
          <p:nvPr/>
        </p:nvSpPr>
        <p:spPr>
          <a:xfrm>
            <a:off x="968030" y="3969266"/>
            <a:ext cx="5688632" cy="1323439"/>
          </a:xfrm>
          <a:prstGeom prst="rect">
            <a:avLst/>
          </a:prstGeom>
          <a:solidFill>
            <a:schemeClr val="accent1">
              <a:lumMod val="20000"/>
              <a:lumOff val="80000"/>
            </a:schemeClr>
          </a:solidFill>
        </p:spPr>
        <p:txBody>
          <a:bodyPr wrap="square">
            <a:spAutoFit/>
          </a:bodyPr>
          <a:lstStyle/>
          <a:p>
            <a:pPr>
              <a:buNone/>
            </a:pPr>
            <a:r>
              <a:rPr lang="en-ZA" sz="2000" dirty="0"/>
              <a:t>Subject to:</a:t>
            </a:r>
          </a:p>
          <a:p>
            <a:pPr lvl="1"/>
            <a:r>
              <a:rPr lang="en-ZA" sz="2000" dirty="0"/>
              <a:t>Responsiveness </a:t>
            </a:r>
          </a:p>
          <a:p>
            <a:pPr lvl="1"/>
            <a:r>
              <a:rPr lang="en-ZA" sz="2000" dirty="0"/>
              <a:t>Technical compliance </a:t>
            </a:r>
          </a:p>
          <a:p>
            <a:pPr lvl="1"/>
            <a:r>
              <a:rPr lang="en-ZA" sz="2000" dirty="0"/>
              <a:t>Objective criteria &amp; award conditions (SRCC)</a:t>
            </a:r>
          </a:p>
        </p:txBody>
      </p:sp>
    </p:spTree>
    <p:extLst>
      <p:ext uri="{BB962C8B-B14F-4D97-AF65-F5344CB8AC3E}">
        <p14:creationId xmlns:p14="http://schemas.microsoft.com/office/powerpoint/2010/main" val="757178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F0BC0-E80B-D1B5-3F37-74743397F3D1}"/>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0D9186D8-EF45-20D8-70CA-6F20DF388F27}"/>
              </a:ext>
            </a:extLst>
          </p:cNvPr>
          <p:cNvSpPr txBox="1">
            <a:spLocks noChangeArrowheads="1"/>
          </p:cNvSpPr>
          <p:nvPr/>
        </p:nvSpPr>
        <p:spPr>
          <a:xfrm>
            <a:off x="0" y="116632"/>
            <a:ext cx="9036496" cy="646331"/>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US" dirty="0"/>
              <a:t>Failure to Submit Valid B-BBEE Documents</a:t>
            </a:r>
            <a:endParaRPr lang="en-ZA" dirty="0"/>
          </a:p>
        </p:txBody>
      </p:sp>
      <p:sp>
        <p:nvSpPr>
          <p:cNvPr id="4" name="TextBox 3">
            <a:extLst>
              <a:ext uri="{FF2B5EF4-FFF2-40B4-BE49-F238E27FC236}">
                <a16:creationId xmlns:a16="http://schemas.microsoft.com/office/drawing/2014/main" id="{52CCC517-9073-9320-573A-79B6C5609BE7}"/>
              </a:ext>
            </a:extLst>
          </p:cNvPr>
          <p:cNvSpPr txBox="1"/>
          <p:nvPr/>
        </p:nvSpPr>
        <p:spPr>
          <a:xfrm>
            <a:off x="1619672" y="1700808"/>
            <a:ext cx="5652628" cy="3477875"/>
          </a:xfrm>
          <a:prstGeom prst="rect">
            <a:avLst/>
          </a:prstGeom>
          <a:noFill/>
        </p:spPr>
        <p:txBody>
          <a:bodyPr wrap="square">
            <a:spAutoFit/>
          </a:bodyPr>
          <a:lstStyle/>
          <a:p>
            <a:pPr defTabSz="179388"/>
            <a:r>
              <a:rPr lang="en-ZA" sz="2400" dirty="0"/>
              <a:t>❌ Failure to submit valid proof:</a:t>
            </a:r>
          </a:p>
          <a:p>
            <a:pPr defTabSz="179388"/>
            <a:endParaRPr lang="en-ZA" sz="2400" dirty="0"/>
          </a:p>
          <a:p>
            <a:pPr>
              <a:buNone/>
            </a:pPr>
            <a:r>
              <a:rPr lang="en-ZA" sz="2400" dirty="0"/>
              <a:t>Does NOT make the bid non-responsive</a:t>
            </a:r>
          </a:p>
          <a:p>
            <a:pPr>
              <a:buNone/>
            </a:pPr>
            <a:endParaRPr lang="en-ZA" sz="2400" dirty="0"/>
          </a:p>
          <a:p>
            <a:pPr>
              <a:buNone/>
            </a:pPr>
            <a:r>
              <a:rPr lang="en-ZA" sz="2400" dirty="0"/>
              <a:t>However:</a:t>
            </a:r>
          </a:p>
          <a:p>
            <a:pPr>
              <a:buNone/>
            </a:pPr>
            <a:r>
              <a:rPr lang="en-ZA" sz="3200" dirty="0">
                <a:solidFill>
                  <a:srgbClr val="00CC00"/>
                </a:solidFill>
              </a:rPr>
              <a:t>✔</a:t>
            </a:r>
            <a:r>
              <a:rPr lang="en-ZA" sz="2400" dirty="0">
                <a:solidFill>
                  <a:srgbClr val="00CC00"/>
                </a:solidFill>
              </a:rPr>
              <a:t> </a:t>
            </a:r>
            <a:r>
              <a:rPr lang="en-ZA" sz="2400" dirty="0"/>
              <a:t>Bid proceeds to evaluation</a:t>
            </a:r>
          </a:p>
          <a:p>
            <a:pPr>
              <a:buNone/>
            </a:pPr>
            <a:endParaRPr lang="en-ZA" sz="2400" dirty="0"/>
          </a:p>
          <a:p>
            <a:pPr>
              <a:buNone/>
            </a:pPr>
            <a:r>
              <a:rPr lang="en-ZA" sz="4400" b="1" dirty="0">
                <a:solidFill>
                  <a:srgbClr val="FF0000"/>
                </a:solidFill>
              </a:rPr>
              <a:t>!</a:t>
            </a:r>
            <a:r>
              <a:rPr lang="en-ZA" sz="2400" b="1" dirty="0"/>
              <a:t> </a:t>
            </a:r>
            <a:r>
              <a:rPr lang="en-ZA" sz="2400" dirty="0"/>
              <a:t>Bid receives 0 preference points</a:t>
            </a:r>
          </a:p>
        </p:txBody>
      </p:sp>
    </p:spTree>
    <p:extLst>
      <p:ext uri="{BB962C8B-B14F-4D97-AF65-F5344CB8AC3E}">
        <p14:creationId xmlns:p14="http://schemas.microsoft.com/office/powerpoint/2010/main" val="5193808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50A45-C85E-83F7-35BC-B7FAB83604E6}"/>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C9069587-AB81-4B4D-FFC4-CAB75117FF38}"/>
              </a:ext>
            </a:extLst>
          </p:cNvPr>
          <p:cNvSpPr txBox="1">
            <a:spLocks noChangeArrowheads="1"/>
          </p:cNvSpPr>
          <p:nvPr/>
        </p:nvSpPr>
        <p:spPr>
          <a:xfrm>
            <a:off x="264691" y="188640"/>
            <a:ext cx="6899597" cy="646331"/>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US" dirty="0"/>
              <a:t>General Notes on SBD6.1 Claim Submissions</a:t>
            </a:r>
            <a:endParaRPr lang="en-ZA" dirty="0"/>
          </a:p>
        </p:txBody>
      </p:sp>
      <p:sp>
        <p:nvSpPr>
          <p:cNvPr id="4" name="TextBox 3">
            <a:extLst>
              <a:ext uri="{FF2B5EF4-FFF2-40B4-BE49-F238E27FC236}">
                <a16:creationId xmlns:a16="http://schemas.microsoft.com/office/drawing/2014/main" id="{87CF4F40-98C6-21B9-59CB-8C70B88971EE}"/>
              </a:ext>
            </a:extLst>
          </p:cNvPr>
          <p:cNvSpPr txBox="1"/>
          <p:nvPr/>
        </p:nvSpPr>
        <p:spPr>
          <a:xfrm>
            <a:off x="264691" y="1268760"/>
            <a:ext cx="8803729" cy="4154984"/>
          </a:xfrm>
          <a:prstGeom prst="rect">
            <a:avLst/>
          </a:prstGeom>
          <a:noFill/>
        </p:spPr>
        <p:txBody>
          <a:bodyPr wrap="square" rtlCol="0">
            <a:spAutoFit/>
          </a:bodyPr>
          <a:lstStyle/>
          <a:p>
            <a:r>
              <a:rPr lang="en-ZA" sz="2400" dirty="0">
                <a:latin typeface="Arial" panose="020B0604020202020204" pitchFamily="34" charset="0"/>
                <a:cs typeface="Arial" panose="020B0604020202020204" pitchFamily="34" charset="0"/>
              </a:rPr>
              <a:t>Read the SRCC carefully</a:t>
            </a:r>
          </a:p>
          <a:p>
            <a:r>
              <a:rPr lang="en-ZA" sz="2400" dirty="0">
                <a:latin typeface="Arial" panose="020B0604020202020204" pitchFamily="34" charset="0"/>
                <a:cs typeface="Arial" panose="020B0604020202020204" pitchFamily="34" charset="0"/>
              </a:rPr>
              <a:t> </a:t>
            </a:r>
          </a:p>
          <a:p>
            <a:r>
              <a:rPr lang="en-ZA" sz="2400" dirty="0">
                <a:latin typeface="Arial" panose="020B0604020202020204" pitchFamily="34" charset="0"/>
                <a:cs typeface="Arial" panose="020B0604020202020204" pitchFamily="34" charset="0"/>
              </a:rPr>
              <a:t>Submit appropriate supporting documents to substantiate any claim</a:t>
            </a:r>
          </a:p>
          <a:p>
            <a:r>
              <a:rPr lang="en-ZA" sz="2400" dirty="0">
                <a:latin typeface="Arial" panose="020B0604020202020204" pitchFamily="34" charset="0"/>
                <a:cs typeface="Arial" panose="020B0604020202020204" pitchFamily="34" charset="0"/>
              </a:rPr>
              <a:t> </a:t>
            </a:r>
          </a:p>
          <a:p>
            <a:r>
              <a:rPr lang="en-ZA" sz="2400" dirty="0">
                <a:latin typeface="Arial" panose="020B0604020202020204" pitchFamily="34" charset="0"/>
                <a:cs typeface="Arial" panose="020B0604020202020204" pitchFamily="34" charset="0"/>
              </a:rPr>
              <a:t>Present a valid certificate</a:t>
            </a:r>
          </a:p>
          <a:p>
            <a:endParaRPr lang="en-ZA" sz="2400" dirty="0">
              <a:latin typeface="Arial" panose="020B0604020202020204" pitchFamily="34" charset="0"/>
              <a:cs typeface="Arial" panose="020B0604020202020204" pitchFamily="34" charset="0"/>
            </a:endParaRPr>
          </a:p>
          <a:p>
            <a:r>
              <a:rPr lang="en-ZA" sz="2400" dirty="0">
                <a:latin typeface="Arial" panose="020B0604020202020204" pitchFamily="34" charset="0"/>
                <a:cs typeface="Arial" panose="020B0604020202020204" pitchFamily="34" charset="0"/>
              </a:rPr>
              <a:t>If you make use of an Affidavit </a:t>
            </a:r>
          </a:p>
          <a:p>
            <a:pPr marL="800100" lvl="1" indent="-342900">
              <a:buFont typeface="Arial" panose="020B0604020202020204" pitchFamily="34" charset="0"/>
              <a:buChar char="•"/>
            </a:pPr>
            <a:r>
              <a:rPr lang="en-ZA" sz="2400" dirty="0">
                <a:latin typeface="Arial" panose="020B0604020202020204" pitchFamily="34" charset="0"/>
                <a:cs typeface="Arial" panose="020B0604020202020204" pitchFamily="34" charset="0"/>
              </a:rPr>
              <a:t>ensure that you identify your relationship to the bidding enterprise  (owner/partner /director etc)</a:t>
            </a:r>
          </a:p>
          <a:p>
            <a:pPr marL="800100" lvl="1" indent="-342900">
              <a:buFont typeface="Arial" panose="020B0604020202020204" pitchFamily="34" charset="0"/>
              <a:buChar char="•"/>
            </a:pPr>
            <a:r>
              <a:rPr lang="en-ZA" sz="2400" dirty="0">
                <a:latin typeface="Arial" panose="020B0604020202020204" pitchFamily="34" charset="0"/>
                <a:cs typeface="Arial" panose="020B0604020202020204" pitchFamily="34" charset="0"/>
              </a:rPr>
              <a:t>and how and when the turnover was determined</a:t>
            </a:r>
          </a:p>
        </p:txBody>
      </p:sp>
    </p:spTree>
    <p:extLst>
      <p:ext uri="{BB962C8B-B14F-4D97-AF65-F5344CB8AC3E}">
        <p14:creationId xmlns:p14="http://schemas.microsoft.com/office/powerpoint/2010/main" val="642255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791" y="1124744"/>
            <a:ext cx="8932804" cy="4916731"/>
          </a:xfrm>
          <a:prstGeom prst="rect">
            <a:avLst/>
          </a:prstGeom>
          <a:noFill/>
        </p:spPr>
        <p:txBody>
          <a:bodyPr wrap="square" rtlCol="0">
            <a:spAutoFit/>
          </a:bodyPr>
          <a:lstStyle/>
          <a:p>
            <a:pPr marL="84535" lvl="1">
              <a:lnSpc>
                <a:spcPct val="150000"/>
              </a:lnSpc>
            </a:pPr>
            <a:r>
              <a:rPr lang="en-GB" b="1" dirty="0">
                <a:solidFill>
                  <a:schemeClr val="accent5"/>
                </a:solidFill>
                <a:latin typeface="Arial" panose="020B0604020202020204" pitchFamily="34" charset="0"/>
                <a:cs typeface="Arial" panose="020B0604020202020204" pitchFamily="34" charset="0"/>
              </a:rPr>
              <a:t>The National Department of Health reserves the right to:</a:t>
            </a:r>
          </a:p>
          <a:p>
            <a:pPr marL="84535" lvl="1">
              <a:lnSpc>
                <a:spcPct val="150000"/>
              </a:lnSpc>
            </a:pPr>
            <a:endParaRPr lang="en-GB" dirty="0">
              <a:latin typeface="Arial" panose="020B0604020202020204" pitchFamily="34" charset="0"/>
              <a:cs typeface="Arial" panose="020B0604020202020204" pitchFamily="34" charset="0"/>
            </a:endParaRPr>
          </a:p>
          <a:p>
            <a:pPr marL="298847" lvl="1" indent="-214313">
              <a:lnSpc>
                <a:spcPct val="150000"/>
              </a:lnSpc>
              <a:buFont typeface="Wingdings" panose="05000000000000000000" pitchFamily="2" charset="2"/>
              <a:buChar char="ü"/>
            </a:pPr>
            <a:r>
              <a:rPr lang="en-GB" b="1" dirty="0">
                <a:solidFill>
                  <a:schemeClr val="accent6"/>
                </a:solidFill>
                <a:latin typeface="Arial" panose="020B0604020202020204" pitchFamily="34" charset="0"/>
                <a:cs typeface="Arial" panose="020B0604020202020204" pitchFamily="34" charset="0"/>
              </a:rPr>
              <a:t>negotiate prices.</a:t>
            </a:r>
          </a:p>
          <a:p>
            <a:pPr marL="298847" lvl="1" indent="-214313">
              <a:lnSpc>
                <a:spcPct val="150000"/>
              </a:lnSpc>
              <a:buFont typeface="Wingdings" panose="05000000000000000000" pitchFamily="2" charset="2"/>
              <a:buChar char="ü"/>
            </a:pPr>
            <a:r>
              <a:rPr lang="en-GB" dirty="0">
                <a:latin typeface="Arial" panose="020B0604020202020204" pitchFamily="34" charset="0"/>
                <a:cs typeface="Arial" panose="020B0604020202020204" pitchFamily="34" charset="0"/>
              </a:rPr>
              <a:t>award the same item as a </a:t>
            </a:r>
            <a:r>
              <a:rPr lang="en-GB" b="1" dirty="0">
                <a:solidFill>
                  <a:schemeClr val="accent3"/>
                </a:solidFill>
                <a:latin typeface="Arial" panose="020B0604020202020204" pitchFamily="34" charset="0"/>
                <a:cs typeface="Arial" panose="020B0604020202020204" pitchFamily="34" charset="0"/>
              </a:rPr>
              <a:t>multiple award to various contractors </a:t>
            </a:r>
            <a:r>
              <a:rPr lang="en-GB" dirty="0">
                <a:latin typeface="Arial" panose="020B0604020202020204" pitchFamily="34" charset="0"/>
                <a:cs typeface="Arial" panose="020B0604020202020204" pitchFamily="34" charset="0"/>
              </a:rPr>
              <a:t>(two or more) to address high volume requirements, security of supply and product availability. </a:t>
            </a:r>
          </a:p>
          <a:p>
            <a:pPr marL="298847" lvl="1" indent="-214313">
              <a:lnSpc>
                <a:spcPct val="150000"/>
              </a:lnSpc>
              <a:buFont typeface="Wingdings" panose="05000000000000000000" pitchFamily="2" charset="2"/>
              <a:buChar char="ü"/>
            </a:pPr>
            <a:r>
              <a:rPr lang="en-GB" dirty="0">
                <a:latin typeface="Arial" panose="020B0604020202020204" pitchFamily="34" charset="0"/>
                <a:ea typeface="Times New Roman" panose="02020603050405020304" pitchFamily="18" charset="0"/>
                <a:cs typeface="Arial" panose="020B0604020202020204" pitchFamily="34" charset="0"/>
              </a:rPr>
              <a:t>award to an item with a </a:t>
            </a:r>
            <a:r>
              <a:rPr lang="en-GB" b="1" dirty="0">
                <a:solidFill>
                  <a:schemeClr val="accent4"/>
                </a:solidFill>
                <a:latin typeface="Arial" panose="020B0604020202020204" pitchFamily="34" charset="0"/>
                <a:ea typeface="Times New Roman" panose="02020603050405020304" pitchFamily="18" charset="0"/>
                <a:cs typeface="Arial" panose="020B0604020202020204" pitchFamily="34" charset="0"/>
              </a:rPr>
              <a:t>specification deviation. </a:t>
            </a:r>
          </a:p>
          <a:p>
            <a:pPr marL="298847" lvl="1" indent="-214313">
              <a:lnSpc>
                <a:spcPct val="150000"/>
              </a:lnSpc>
              <a:buFont typeface="Wingdings" panose="05000000000000000000" pitchFamily="2" charset="2"/>
              <a:buChar char="ü"/>
            </a:pPr>
            <a:r>
              <a:rPr lang="en-ZA" b="1" dirty="0">
                <a:solidFill>
                  <a:schemeClr val="accent2"/>
                </a:solidFill>
                <a:latin typeface="Arial" pitchFamily="34" charset="0"/>
                <a:cs typeface="Arial" pitchFamily="34" charset="0"/>
              </a:rPr>
              <a:t>negotiate minimum order quantities </a:t>
            </a:r>
            <a:r>
              <a:rPr lang="en-ZA" dirty="0">
                <a:latin typeface="Arial" pitchFamily="34" charset="0"/>
                <a:cs typeface="Arial" pitchFamily="34" charset="0"/>
              </a:rPr>
              <a:t>where they are deemed unfavourable.</a:t>
            </a:r>
            <a:endParaRPr lang="en-ZA" dirty="0">
              <a:latin typeface="Arial" panose="020B0604020202020204" pitchFamily="34" charset="0"/>
              <a:ea typeface="Times New Roman" panose="02020603050405020304" pitchFamily="18" charset="0"/>
              <a:cs typeface="Arial" panose="020B0604020202020204" pitchFamily="34" charset="0"/>
            </a:endParaRPr>
          </a:p>
          <a:p>
            <a:pPr marL="84535" lvl="1">
              <a:lnSpc>
                <a:spcPct val="150000"/>
              </a:lnSpc>
            </a:pPr>
            <a:endParaRPr lang="en-US" b="1" i="1" dirty="0">
              <a:latin typeface="Arial" panose="020B0604020202020204" pitchFamily="34" charset="0"/>
              <a:cs typeface="Arial" panose="020B0604020202020204" pitchFamily="34" charset="0"/>
            </a:endParaRPr>
          </a:p>
          <a:p>
            <a:pPr algn="just">
              <a:lnSpc>
                <a:spcPct val="150000"/>
              </a:lnSpc>
            </a:pPr>
            <a:r>
              <a:rPr lang="en-GB" b="1" dirty="0">
                <a:solidFill>
                  <a:schemeClr val="accent1"/>
                </a:solidFill>
                <a:latin typeface="Arial" panose="020B0604020202020204" pitchFamily="34" charset="0"/>
                <a:cs typeface="Arial" panose="020B0604020202020204" pitchFamily="34" charset="0"/>
              </a:rPr>
              <a:t>In cases where the tender does not achieve the most economically advantageous price, the National Department of Health reserves the right not to award that item.</a:t>
            </a:r>
            <a:endParaRPr lang="en-US" b="1" i="1" dirty="0">
              <a:solidFill>
                <a:schemeClr val="accent1"/>
              </a:solidFill>
              <a:latin typeface="Arial" panose="020B0604020202020204" pitchFamily="34" charset="0"/>
              <a:cs typeface="Arial" panose="020B0604020202020204" pitchFamily="34" charset="0"/>
            </a:endParaRPr>
          </a:p>
          <a:p>
            <a:pPr algn="just"/>
            <a:endParaRPr lang="en-US" sz="1650" dirty="0">
              <a:solidFill>
                <a:schemeClr val="bg1">
                  <a:lumMod val="50000"/>
                </a:schemeClr>
              </a:solidFill>
              <a:latin typeface="Arial" pitchFamily="34" charset="0"/>
              <a:cs typeface="Arial" pitchFamily="34" charset="0"/>
            </a:endParaRPr>
          </a:p>
        </p:txBody>
      </p:sp>
      <p:sp>
        <p:nvSpPr>
          <p:cNvPr id="4" name="Rectangle 2"/>
          <p:cNvSpPr txBox="1">
            <a:spLocks noChangeArrowheads="1"/>
          </p:cNvSpPr>
          <p:nvPr/>
        </p:nvSpPr>
        <p:spPr>
          <a:xfrm>
            <a:off x="121694" y="260648"/>
            <a:ext cx="4573505" cy="482302"/>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GB" dirty="0"/>
              <a:t>Award conditions</a:t>
            </a:r>
          </a:p>
        </p:txBody>
      </p:sp>
    </p:spTree>
    <p:extLst>
      <p:ext uri="{BB962C8B-B14F-4D97-AF65-F5344CB8AC3E}">
        <p14:creationId xmlns:p14="http://schemas.microsoft.com/office/powerpoint/2010/main" val="2371001462"/>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52736"/>
            <a:ext cx="5454606" cy="5858014"/>
          </a:xfrm>
          <a:prstGeom prst="rect">
            <a:avLst/>
          </a:prstGeom>
          <a:solidFill>
            <a:schemeClr val="bg1"/>
          </a:solidFill>
        </p:spPr>
        <p:txBody>
          <a:bodyPr wrap="square" rtlCol="0">
            <a:spAutoFit/>
          </a:bodyPr>
          <a:lstStyle/>
          <a:p>
            <a:pPr marL="84535" lvl="1">
              <a:lnSpc>
                <a:spcPct val="150000"/>
              </a:lnSpc>
            </a:pPr>
            <a:r>
              <a:rPr lang="en-GB" dirty="0">
                <a:latin typeface="Arial" panose="020B0604020202020204" pitchFamily="34" charset="0"/>
                <a:cs typeface="Arial" panose="020B0604020202020204" pitchFamily="34" charset="0"/>
              </a:rPr>
              <a:t>The following are </a:t>
            </a:r>
            <a:r>
              <a:rPr lang="en-GB" b="1" dirty="0">
                <a:solidFill>
                  <a:srgbClr val="00B050"/>
                </a:solidFill>
                <a:latin typeface="Arial" panose="020B0604020202020204" pitchFamily="34" charset="0"/>
                <a:cs typeface="Arial" panose="020B0604020202020204" pitchFamily="34" charset="0"/>
              </a:rPr>
              <a:t>examples of considerations </a:t>
            </a:r>
            <a:r>
              <a:rPr lang="en-GB" dirty="0">
                <a:latin typeface="Arial" panose="020B0604020202020204" pitchFamily="34" charset="0"/>
                <a:cs typeface="Arial" panose="020B0604020202020204" pitchFamily="34" charset="0"/>
              </a:rPr>
              <a:t>which may be considered when contemplating a multiple award:</a:t>
            </a:r>
          </a:p>
          <a:p>
            <a:pPr marL="341710" indent="-257175">
              <a:lnSpc>
                <a:spcPct val="150000"/>
              </a:lnSpc>
              <a:buFont typeface="Arial" panose="020B0604020202020204" pitchFamily="34" charset="0"/>
              <a:buChar char="•"/>
            </a:pPr>
            <a:r>
              <a:rPr lang="en-GB" b="1" dirty="0">
                <a:solidFill>
                  <a:srgbClr val="00B050"/>
                </a:solidFill>
                <a:latin typeface="Arial" panose="020B0604020202020204" pitchFamily="34" charset="0"/>
                <a:cs typeface="Arial" panose="020B0604020202020204" pitchFamily="34" charset="0"/>
              </a:rPr>
              <a:t>Source of Active Pharmaceutical Ingredient (API) </a:t>
            </a:r>
            <a:r>
              <a:rPr lang="en-GB" dirty="0">
                <a:latin typeface="Arial" panose="020B0604020202020204" pitchFamily="34" charset="0"/>
                <a:cs typeface="Arial" panose="020B0604020202020204" pitchFamily="34" charset="0"/>
              </a:rPr>
              <a:t>and actual manufacturing site;</a:t>
            </a:r>
            <a:endParaRPr lang="en-US" dirty="0">
              <a:latin typeface="Arial" panose="020B0604020202020204" pitchFamily="34" charset="0"/>
              <a:cs typeface="Arial" panose="020B0604020202020204" pitchFamily="34" charset="0"/>
            </a:endParaRPr>
          </a:p>
          <a:p>
            <a:pPr marL="341710" indent="-257175">
              <a:lnSpc>
                <a:spcPct val="150000"/>
              </a:lnSpc>
              <a:buFont typeface="Arial" panose="020B0604020202020204" pitchFamily="34" charset="0"/>
              <a:buChar char="•"/>
            </a:pPr>
            <a:r>
              <a:rPr lang="en-GB" b="1" dirty="0">
                <a:solidFill>
                  <a:srgbClr val="00B050"/>
                </a:solidFill>
                <a:latin typeface="Arial" panose="020B0604020202020204" pitchFamily="34" charset="0"/>
                <a:cs typeface="Arial" panose="020B0604020202020204" pitchFamily="34" charset="0"/>
              </a:rPr>
              <a:t>Capacity to meet expected demand </a:t>
            </a:r>
            <a:r>
              <a:rPr lang="en-GB" dirty="0">
                <a:latin typeface="Arial" panose="020B0604020202020204" pitchFamily="34" charset="0"/>
                <a:cs typeface="Arial" panose="020B0604020202020204" pitchFamily="34" charset="0"/>
              </a:rPr>
              <a:t>as per published estimates in the Excel Bid Response Document;</a:t>
            </a:r>
            <a:endParaRPr lang="en-US" dirty="0">
              <a:latin typeface="Arial" panose="020B0604020202020204" pitchFamily="34" charset="0"/>
              <a:cs typeface="Arial" panose="020B0604020202020204" pitchFamily="34" charset="0"/>
            </a:endParaRPr>
          </a:p>
          <a:p>
            <a:pPr marL="341710" indent="-257175">
              <a:lnSpc>
                <a:spcPct val="150000"/>
              </a:lnSpc>
              <a:buFont typeface="Arial" panose="020B0604020202020204" pitchFamily="34" charset="0"/>
              <a:buChar char="•"/>
            </a:pPr>
            <a:r>
              <a:rPr lang="en-GB" b="1" dirty="0">
                <a:solidFill>
                  <a:srgbClr val="00B050"/>
                </a:solidFill>
                <a:latin typeface="Arial" panose="020B0604020202020204" pitchFamily="34" charset="0"/>
                <a:cs typeface="Arial" panose="020B0604020202020204" pitchFamily="34" charset="0"/>
              </a:rPr>
              <a:t>Estimated volume to be supplied</a:t>
            </a:r>
            <a:r>
              <a:rPr lang="en-GB"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marL="341710" indent="-257175">
              <a:lnSpc>
                <a:spcPct val="150000"/>
              </a:lnSpc>
              <a:buFont typeface="Arial" panose="020B0604020202020204" pitchFamily="34" charset="0"/>
              <a:buChar char="•"/>
            </a:pPr>
            <a:r>
              <a:rPr lang="en-GB" b="1" dirty="0">
                <a:solidFill>
                  <a:srgbClr val="00B050"/>
                </a:solidFill>
                <a:latin typeface="Arial" panose="020B0604020202020204" pitchFamily="34" charset="0"/>
                <a:cs typeface="Arial" panose="020B0604020202020204" pitchFamily="34" charset="0"/>
              </a:rPr>
              <a:t>Risk to public health if the item is not available;</a:t>
            </a:r>
            <a:endParaRPr lang="en-US" b="1" dirty="0">
              <a:solidFill>
                <a:srgbClr val="00B050"/>
              </a:solidFill>
              <a:latin typeface="Arial" panose="020B0604020202020204" pitchFamily="34" charset="0"/>
              <a:cs typeface="Arial" panose="020B0604020202020204" pitchFamily="34" charset="0"/>
            </a:endParaRPr>
          </a:p>
          <a:p>
            <a:pPr marL="341710" indent="-257175">
              <a:lnSpc>
                <a:spcPct val="150000"/>
              </a:lnSpc>
              <a:buFont typeface="Arial" panose="020B0604020202020204" pitchFamily="34" charset="0"/>
              <a:buChar char="•"/>
            </a:pPr>
            <a:r>
              <a:rPr lang="en-GB" b="1" dirty="0">
                <a:solidFill>
                  <a:srgbClr val="00B050"/>
                </a:solidFill>
                <a:latin typeface="Arial" panose="020B0604020202020204" pitchFamily="34" charset="0"/>
                <a:cs typeface="Arial" panose="020B0604020202020204" pitchFamily="34" charset="0"/>
              </a:rPr>
              <a:t>Past compliance of the bidder with contractual obligations.</a:t>
            </a:r>
          </a:p>
          <a:p>
            <a:pPr marL="84535">
              <a:lnSpc>
                <a:spcPct val="150000"/>
              </a:lnSpc>
            </a:pPr>
            <a:endParaRPr lang="en-US" dirty="0">
              <a:solidFill>
                <a:schemeClr val="bg1">
                  <a:lumMod val="50000"/>
                </a:schemeClr>
              </a:solidFill>
              <a:latin typeface="Arial" panose="020B0604020202020204" pitchFamily="34" charset="0"/>
              <a:cs typeface="Arial" panose="020B0604020202020204" pitchFamily="34" charset="0"/>
            </a:endParaRPr>
          </a:p>
        </p:txBody>
      </p:sp>
      <p:sp>
        <p:nvSpPr>
          <p:cNvPr id="4" name="Rectangle 2"/>
          <p:cNvSpPr txBox="1">
            <a:spLocks noChangeArrowheads="1"/>
          </p:cNvSpPr>
          <p:nvPr/>
        </p:nvSpPr>
        <p:spPr>
          <a:xfrm>
            <a:off x="89502" y="4671"/>
            <a:ext cx="4171950" cy="742950"/>
          </a:xfrm>
          <a:prstGeom prst="rect">
            <a:avLst/>
          </a:prstGeom>
        </p:spPr>
        <p:txBody>
          <a:bodyPr tIns="34290" rIns="68580" bIns="34290" anchor="b">
            <a:normAutofit/>
          </a:bodyPr>
          <a:lstStyle/>
          <a:p>
            <a: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2400" dirty="0">
                <a:solidFill>
                  <a:schemeClr val="bg1"/>
                </a:solidFill>
                <a:latin typeface="Arial" panose="020B0604020202020204" pitchFamily="34" charset="0"/>
                <a:ea typeface="+mj-ea"/>
                <a:cs typeface="Arial" panose="020B0604020202020204" pitchFamily="34" charset="0"/>
              </a:rPr>
              <a:t>Award conditions</a:t>
            </a:r>
          </a:p>
        </p:txBody>
      </p:sp>
      <p:pic>
        <p:nvPicPr>
          <p:cNvPr id="8" name="Picture 7">
            <a:extLst>
              <a:ext uri="{FF2B5EF4-FFF2-40B4-BE49-F238E27FC236}">
                <a16:creationId xmlns:a16="http://schemas.microsoft.com/office/drawing/2014/main" id="{E4B187BF-4901-F84A-784D-45B62EC474B1}"/>
              </a:ext>
            </a:extLst>
          </p:cNvPr>
          <p:cNvPicPr>
            <a:picLocks noChangeAspect="1"/>
          </p:cNvPicPr>
          <p:nvPr/>
        </p:nvPicPr>
        <p:blipFill>
          <a:blip r:embed="rId2"/>
          <a:stretch>
            <a:fillRect/>
          </a:stretch>
        </p:blipFill>
        <p:spPr>
          <a:xfrm>
            <a:off x="5621260" y="1808820"/>
            <a:ext cx="3433238" cy="3240360"/>
          </a:xfrm>
          <a:prstGeom prst="rect">
            <a:avLst/>
          </a:prstGeom>
        </p:spPr>
      </p:pic>
    </p:spTree>
    <p:extLst>
      <p:ext uri="{BB962C8B-B14F-4D97-AF65-F5344CB8AC3E}">
        <p14:creationId xmlns:p14="http://schemas.microsoft.com/office/powerpoint/2010/main" val="3202071292"/>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B3521-AC40-3A83-BFE2-37D4E40809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96EF1F-AC32-3656-4D1D-B1818CD263E2}"/>
              </a:ext>
            </a:extLst>
          </p:cNvPr>
          <p:cNvSpPr>
            <a:spLocks noGrp="1"/>
          </p:cNvSpPr>
          <p:nvPr>
            <p:ph type="title" idx="4294967295"/>
          </p:nvPr>
        </p:nvSpPr>
        <p:spPr>
          <a:xfrm>
            <a:off x="3829246" y="6061643"/>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44</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F05DB52A-1C71-6362-9DCC-813CB7336BB0}"/>
              </a:ext>
            </a:extLst>
          </p:cNvPr>
          <p:cNvSpPr txBox="1"/>
          <p:nvPr/>
        </p:nvSpPr>
        <p:spPr>
          <a:xfrm>
            <a:off x="22154" y="1124744"/>
            <a:ext cx="9086350" cy="5386090"/>
          </a:xfrm>
          <a:prstGeom prst="rect">
            <a:avLst/>
          </a:prstGeom>
          <a:noFill/>
        </p:spPr>
        <p:txBody>
          <a:bodyPr wrap="square" rtlCol="0">
            <a:spAutoFit/>
          </a:bodyPr>
          <a:lstStyle/>
          <a:p>
            <a:pPr marL="112713" lvl="1">
              <a:lnSpc>
                <a:spcPct val="150000"/>
              </a:lnSpc>
            </a:pPr>
            <a:r>
              <a:rPr lang="en-US" b="1" dirty="0">
                <a:latin typeface="Arial" panose="020B0604020202020204" pitchFamily="34" charset="0"/>
                <a:cs typeface="Arial" panose="020B0604020202020204" pitchFamily="34" charset="0"/>
              </a:rPr>
              <a:t>Therapeutic Classes refer to  section 18 of the SRCC</a:t>
            </a:r>
          </a:p>
          <a:p>
            <a:pPr marL="112713" lvl="1">
              <a:lnSpc>
                <a:spcPct val="150000"/>
              </a:lnSpc>
            </a:pPr>
            <a:r>
              <a:rPr lang="en-US" dirty="0">
                <a:latin typeface="Arial" panose="020B0604020202020204" pitchFamily="34" charset="0"/>
                <a:cs typeface="Arial" panose="020B0604020202020204" pitchFamily="34" charset="0"/>
              </a:rPr>
              <a:t>Therapeutic class is defined as a group of medicines which have active ingredients  with comparable therapeutic effects.  Medicines in a therapeutic class may or may not belong to the same pharmacological class, may differ in chemistry or pharmacokinetic properties, and may possess different mechanisms of action, result in different adverse reaction, have different toxicity, and drug interaction profiles.</a:t>
            </a:r>
          </a:p>
          <a:p>
            <a:pPr marL="112713" lvl="1">
              <a:lnSpc>
                <a:spcPct val="150000"/>
              </a:lnSpc>
            </a:pPr>
            <a:r>
              <a:rPr lang="en-US" dirty="0">
                <a:latin typeface="Arial" panose="020B0604020202020204" pitchFamily="34" charset="0"/>
                <a:cs typeface="Arial" panose="020B0604020202020204" pitchFamily="34" charset="0"/>
              </a:rPr>
              <a:t>In most cases, these medicines have close similarity in efficacy and safety profiles, when administered in equipotent doses for a specific indication.</a:t>
            </a:r>
          </a:p>
          <a:p>
            <a:pPr marL="112713" lvl="1">
              <a:lnSpc>
                <a:spcPct val="150000"/>
              </a:lnSpc>
            </a:pPr>
            <a:endParaRPr lang="en-US" dirty="0">
              <a:latin typeface="Arial" panose="020B0604020202020204" pitchFamily="34" charset="0"/>
              <a:cs typeface="Arial" panose="020B0604020202020204" pitchFamily="34" charset="0"/>
            </a:endParaRPr>
          </a:p>
          <a:p>
            <a:pPr marL="112713" lvl="1">
              <a:lnSpc>
                <a:spcPct val="150000"/>
              </a:lnSpc>
            </a:pPr>
            <a:r>
              <a:rPr lang="en-GB" dirty="0">
                <a:latin typeface="Arial" panose="020B0604020202020204" pitchFamily="34" charset="0"/>
                <a:cs typeface="Arial" panose="020B0604020202020204" pitchFamily="34" charset="0"/>
              </a:rPr>
              <a:t>Items that will be considered for award as a series refer to section 18 for the list of such items.</a:t>
            </a:r>
            <a:endParaRPr lang="en-ZA" dirty="0">
              <a:latin typeface="Arial" panose="020B0604020202020204" pitchFamily="34" charset="0"/>
              <a:cs typeface="Arial" panose="020B0604020202020204" pitchFamily="34" charset="0"/>
            </a:endParaRPr>
          </a:p>
          <a:p>
            <a:pPr marL="112713" lvl="1">
              <a:lnSpc>
                <a:spcPct val="150000"/>
              </a:lnSpc>
            </a:pPr>
            <a:endParaRPr lang="en-US" dirty="0">
              <a:latin typeface="Arial" panose="020B0604020202020204" pitchFamily="34" charset="0"/>
              <a:cs typeface="Arial" panose="020B0604020202020204" pitchFamily="34" charset="0"/>
            </a:endParaRPr>
          </a:p>
          <a:p>
            <a:pPr marL="112713" lvl="1"/>
            <a:endParaRPr lang="en-GB" sz="2000" dirty="0">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94ECC391-9986-1D1A-FE83-63E58D4E76F0}"/>
              </a:ext>
            </a:extLst>
          </p:cNvPr>
          <p:cNvSpPr txBox="1">
            <a:spLocks noChangeArrowheads="1"/>
          </p:cNvSpPr>
          <p:nvPr/>
        </p:nvSpPr>
        <p:spPr>
          <a:xfrm>
            <a:off x="107504" y="-99392"/>
            <a:ext cx="6840760" cy="990600"/>
          </a:xfrm>
          <a:prstGeom prst="rect">
            <a:avLst/>
          </a:prstGeom>
        </p:spPr>
        <p:txBody>
          <a:bodyPr tIns="45720" rIns="91440" bIns="45720" anchor="b">
            <a:norm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Therapeutic Classes – HP08-2026SSP/01</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3877508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5EEEC-C707-C27B-362D-7E4E0F4D81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11AB3B-361C-2EBA-0D37-CE3A9B40A6DE}"/>
              </a:ext>
            </a:extLst>
          </p:cNvPr>
          <p:cNvSpPr>
            <a:spLocks noGrp="1"/>
          </p:cNvSpPr>
          <p:nvPr>
            <p:ph type="title" idx="4294967295"/>
          </p:nvPr>
        </p:nvSpPr>
        <p:spPr>
          <a:xfrm>
            <a:off x="3829246" y="6061643"/>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45</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0A1EF0FB-8107-3EE8-0469-FE5263081056}"/>
              </a:ext>
            </a:extLst>
          </p:cNvPr>
          <p:cNvSpPr txBox="1"/>
          <p:nvPr/>
        </p:nvSpPr>
        <p:spPr>
          <a:xfrm>
            <a:off x="22154" y="1124744"/>
            <a:ext cx="9086350" cy="3724096"/>
          </a:xfrm>
          <a:prstGeom prst="rect">
            <a:avLst/>
          </a:prstGeom>
          <a:noFill/>
        </p:spPr>
        <p:txBody>
          <a:bodyPr wrap="square" rtlCol="0">
            <a:spAutoFit/>
          </a:bodyPr>
          <a:lstStyle/>
          <a:p>
            <a:pPr marL="342900" indent="1270">
              <a:lnSpc>
                <a:spcPct val="150000"/>
              </a:lnSpc>
            </a:pPr>
            <a:r>
              <a:rPr lang="en-US" dirty="0">
                <a:solidFill>
                  <a:srgbClr val="0070C0"/>
                </a:solidFill>
                <a:latin typeface="Arial" panose="020B0604020202020204" pitchFamily="34" charset="0"/>
                <a:ea typeface="Arial Narrow" panose="020B0606020202030204" pitchFamily="34" charset="0"/>
                <a:cs typeface="Arial" panose="020B0604020202020204" pitchFamily="34" charset="0"/>
              </a:rPr>
              <a:t>Source documents</a:t>
            </a:r>
          </a:p>
          <a:p>
            <a:pPr marL="342900" indent="1270">
              <a:lnSpc>
                <a:spcPct val="150000"/>
              </a:lnSpc>
            </a:pPr>
            <a:r>
              <a:rPr lang="en-GB" dirty="0">
                <a:latin typeface="Arial" panose="020B0604020202020204" pitchFamily="34" charset="0"/>
                <a:cs typeface="Arial" panose="020B0604020202020204" pitchFamily="34" charset="0"/>
              </a:rPr>
              <a:t>The Policy for Classifying Medicines into Therapeutic Classes for Purposes of Therapeutic Interchange </a:t>
            </a:r>
          </a:p>
          <a:p>
            <a:pPr marL="342900" indent="1270">
              <a:lnSpc>
                <a:spcPct val="150000"/>
              </a:lnSpc>
            </a:pPr>
            <a:endParaRPr lang="en-GB" u="sng" dirty="0">
              <a:latin typeface="Arial" panose="020B0604020202020204" pitchFamily="34" charset="0"/>
              <a:cs typeface="Arial" panose="020B0604020202020204" pitchFamily="34" charset="0"/>
              <a:hlinkClick r:id="" action="ppaction://noaction"/>
            </a:endParaRPr>
          </a:p>
          <a:p>
            <a:pPr marL="342900" indent="1270">
              <a:lnSpc>
                <a:spcPct val="150000"/>
              </a:lnSpc>
            </a:pPr>
            <a:r>
              <a:rPr lang="en-GB" u="sng" dirty="0">
                <a:latin typeface="Arial" panose="020B0604020202020204" pitchFamily="34" charset="0"/>
                <a:cs typeface="Arial" panose="020B0604020202020204" pitchFamily="34" charset="0"/>
                <a:hlinkClick r:id="" action="ppaction://noaction"/>
              </a:rPr>
              <a:t>https://www.health.gov.za/wp-content/uploads/2021/08/Therapeutic-Interchange-Policy_July2021_final.pdf</a:t>
            </a:r>
            <a:r>
              <a:rPr lang="en-US" dirty="0">
                <a:latin typeface="Arial" panose="020B0604020202020204" pitchFamily="34" charset="0"/>
                <a:cs typeface="Arial" panose="020B0604020202020204" pitchFamily="34" charset="0"/>
              </a:rPr>
              <a:t>                   </a:t>
            </a:r>
          </a:p>
          <a:p>
            <a:pPr marL="342900" indent="1270">
              <a:lnSpc>
                <a:spcPct val="150000"/>
              </a:lnSpc>
            </a:pPr>
            <a:endParaRPr lang="en-US" b="1" dirty="0">
              <a:solidFill>
                <a:srgbClr val="0070C0"/>
              </a:solidFill>
              <a:latin typeface="Arial" panose="020B0604020202020204" pitchFamily="34" charset="0"/>
              <a:cs typeface="Arial" panose="020B0604020202020204" pitchFamily="34" charset="0"/>
            </a:endParaRPr>
          </a:p>
          <a:p>
            <a:pPr marL="342900" indent="1270">
              <a:lnSpc>
                <a:spcPct val="150000"/>
              </a:lnSpc>
            </a:pPr>
            <a:r>
              <a:rPr lang="en-US" dirty="0">
                <a:solidFill>
                  <a:srgbClr val="0070C0"/>
                </a:solidFill>
                <a:latin typeface="Arial" panose="020B0604020202020204" pitchFamily="34" charset="0"/>
                <a:cs typeface="Arial" panose="020B0604020202020204" pitchFamily="34" charset="0"/>
              </a:rPr>
              <a:t>A single member of the class may be awarded. </a:t>
            </a:r>
          </a:p>
          <a:p>
            <a:pPr marL="112713" lvl="1"/>
            <a:endParaRPr lang="en-GB" sz="2000" dirty="0">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C881A8F6-C67B-329D-B3A3-FEB2BBD3E30D}"/>
              </a:ext>
            </a:extLst>
          </p:cNvPr>
          <p:cNvSpPr txBox="1">
            <a:spLocks noChangeArrowheads="1"/>
          </p:cNvSpPr>
          <p:nvPr/>
        </p:nvSpPr>
        <p:spPr>
          <a:xfrm>
            <a:off x="107504" y="-99392"/>
            <a:ext cx="6480720" cy="990600"/>
          </a:xfrm>
          <a:prstGeom prst="rect">
            <a:avLst/>
          </a:prstGeom>
        </p:spPr>
        <p:txBody>
          <a:bodyPr tIns="45720" rIns="91440" bIns="45720" anchor="b">
            <a:norm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cs typeface="Arial" pitchFamily="34" charset="0"/>
              </a:rPr>
              <a:t>Therapeutic Classes</a:t>
            </a:r>
          </a:p>
        </p:txBody>
      </p:sp>
    </p:spTree>
    <p:extLst>
      <p:ext uri="{BB962C8B-B14F-4D97-AF65-F5344CB8AC3E}">
        <p14:creationId xmlns:p14="http://schemas.microsoft.com/office/powerpoint/2010/main" val="31783723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5AAE1-1BC4-190C-8A60-32656C8935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511F25-4FB7-E2B9-9F75-A10BAADBFBB3}"/>
              </a:ext>
            </a:extLst>
          </p:cNvPr>
          <p:cNvSpPr>
            <a:spLocks noGrp="1"/>
          </p:cNvSpPr>
          <p:nvPr>
            <p:ph type="title" idx="4294967295"/>
          </p:nvPr>
        </p:nvSpPr>
        <p:spPr>
          <a:xfrm>
            <a:off x="3829246" y="6061643"/>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46</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98E0A0BA-9376-8CF9-8A2C-9D3E8DA8B493}"/>
              </a:ext>
            </a:extLst>
          </p:cNvPr>
          <p:cNvSpPr txBox="1"/>
          <p:nvPr/>
        </p:nvSpPr>
        <p:spPr>
          <a:xfrm>
            <a:off x="22154" y="1124744"/>
            <a:ext cx="9086350" cy="3416320"/>
          </a:xfrm>
          <a:prstGeom prst="rect">
            <a:avLst/>
          </a:prstGeom>
          <a:noFill/>
        </p:spPr>
        <p:txBody>
          <a:bodyPr wrap="square" rtlCol="0">
            <a:spAutoFit/>
          </a:bodyPr>
          <a:lstStyle/>
          <a:p>
            <a:pPr marL="112713" lvl="1">
              <a:lnSpc>
                <a:spcPct val="150000"/>
              </a:lnSpc>
            </a:pPr>
            <a:r>
              <a:rPr lang="en-US" b="1" dirty="0">
                <a:latin typeface="Arial" panose="020B0604020202020204" pitchFamily="34" charset="0"/>
                <a:cs typeface="Arial" panose="020B0604020202020204" pitchFamily="34" charset="0"/>
              </a:rPr>
              <a:t>Procurement Class refer to section 20 of the SRCC</a:t>
            </a:r>
          </a:p>
          <a:p>
            <a:pPr marL="112713" lvl="1">
              <a:lnSpc>
                <a:spcPct val="150000"/>
              </a:lnSpc>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 procurement class is a grouping of medicines with the same active ingredient but different pack sizes, strengths, formulations, or dosage forms. It is used when market competition is limited, or specific product requirements are not clinically essential.</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Placing these items in a procurement class promotes fair comparison, competition, and economies of scale, while allowing flexibility to adapt to market availability and ensure continued access. Only one item specification is awarded within a procurement class, though the award may be split between suppliers if needed. During price evaluation the cost per tablet will be considered.</a:t>
            </a:r>
            <a:endParaRPr lang="en-ZA" dirty="0">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C46207A8-C7E0-CB18-0967-CF22BDB194B2}"/>
              </a:ext>
            </a:extLst>
          </p:cNvPr>
          <p:cNvSpPr txBox="1">
            <a:spLocks noChangeArrowheads="1"/>
          </p:cNvSpPr>
          <p:nvPr/>
        </p:nvSpPr>
        <p:spPr>
          <a:xfrm>
            <a:off x="107504" y="-99392"/>
            <a:ext cx="6098006" cy="990600"/>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Procurement Class – HP08-2026SSP/01</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6974058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868" y="1124744"/>
            <a:ext cx="8910990" cy="5829801"/>
          </a:xfrm>
          <a:prstGeom prst="rect">
            <a:avLst/>
          </a:prstGeom>
          <a:solidFill>
            <a:schemeClr val="bg1"/>
          </a:solidFill>
        </p:spPr>
        <p:txBody>
          <a:bodyPr wrap="square" rtlCol="0">
            <a:spAutoFit/>
          </a:bodyPr>
          <a:lstStyle/>
          <a:p>
            <a:pPr marL="266700" lvl="2" indent="-266700">
              <a:lnSpc>
                <a:spcPct val="150000"/>
              </a:lnSpc>
              <a:buFont typeface="Arial" pitchFamily="34" charset="0"/>
              <a:buChar char="•"/>
            </a:pPr>
            <a:r>
              <a:rPr lang="en-ZA" dirty="0">
                <a:latin typeface="Arial" panose="020B0604020202020204" pitchFamily="34" charset="0"/>
                <a:ea typeface="Calibri" panose="020F0502020204030204" pitchFamily="34" charset="0"/>
                <a:cs typeface="Arial" panose="020B0604020202020204" pitchFamily="34" charset="0"/>
              </a:rPr>
              <a:t>Envisaged price reviews:</a:t>
            </a:r>
          </a:p>
          <a:p>
            <a:pPr marL="600075" lvl="1" indent="-257175" algn="just">
              <a:lnSpc>
                <a:spcPct val="150000"/>
              </a:lnSpc>
              <a:spcBef>
                <a:spcPts val="450"/>
              </a:spcBef>
              <a:spcAft>
                <a:spcPts val="450"/>
              </a:spcAft>
              <a:buFont typeface="Wingdings" panose="05000000000000000000" pitchFamily="2" charset="2"/>
              <a:buChar char="ü"/>
            </a:pPr>
            <a:r>
              <a:rPr lang="en-ZA" dirty="0">
                <a:latin typeface="Arial" panose="020B0604020202020204" pitchFamily="34" charset="0"/>
                <a:ea typeface="Arial" panose="020B0604020202020204" pitchFamily="34" charset="0"/>
                <a:cs typeface="Arial" panose="020B0604020202020204" pitchFamily="34" charset="0"/>
              </a:rPr>
              <a:t>A routine adjustment to mitigate </a:t>
            </a:r>
            <a:r>
              <a:rPr lang="en-ZA" b="1" dirty="0">
                <a:solidFill>
                  <a:schemeClr val="accent4"/>
                </a:solidFill>
                <a:latin typeface="Arial" panose="020B0604020202020204" pitchFamily="34" charset="0"/>
                <a:ea typeface="Arial" panose="020B0604020202020204" pitchFamily="34" charset="0"/>
                <a:cs typeface="Arial" panose="020B0604020202020204" pitchFamily="34" charset="0"/>
              </a:rPr>
              <a:t>foreign exchange fluctuations</a:t>
            </a:r>
            <a:r>
              <a:rPr lang="en-ZA" dirty="0">
                <a:solidFill>
                  <a:schemeClr val="accent4"/>
                </a:solidFill>
                <a:latin typeface="Arial" panose="020B0604020202020204" pitchFamily="34" charset="0"/>
                <a:ea typeface="Arial" panose="020B0604020202020204" pitchFamily="34" charset="0"/>
                <a:cs typeface="Arial" panose="020B0604020202020204" pitchFamily="34" charset="0"/>
              </a:rPr>
              <a:t>;</a:t>
            </a:r>
            <a:endParaRPr lang="en-US" dirty="0">
              <a:solidFill>
                <a:schemeClr val="accent4"/>
              </a:solidFill>
              <a:latin typeface="Arial" panose="020B0604020202020204" pitchFamily="34" charset="0"/>
              <a:ea typeface="Times New Roman" panose="02020603050405020304" pitchFamily="18" charset="0"/>
              <a:cs typeface="Arial" panose="020B0604020202020204" pitchFamily="34" charset="0"/>
            </a:endParaRPr>
          </a:p>
          <a:p>
            <a:pPr marL="557213" lvl="1" indent="-214313">
              <a:lnSpc>
                <a:spcPct val="150000"/>
              </a:lnSpc>
              <a:buFont typeface="Wingdings" panose="05000000000000000000" pitchFamily="2" charset="2"/>
              <a:buChar char="ü"/>
            </a:pPr>
            <a:r>
              <a:rPr lang="en-GB" dirty="0">
                <a:latin typeface="Arial" panose="020B0604020202020204" pitchFamily="34" charset="0"/>
                <a:ea typeface="Arial" panose="020B0604020202020204" pitchFamily="34" charset="0"/>
                <a:cs typeface="Arial" panose="020B0604020202020204" pitchFamily="34" charset="0"/>
              </a:rPr>
              <a:t>An exceptional adjustment to mitigate </a:t>
            </a:r>
            <a:r>
              <a:rPr lang="en-GB" b="1" dirty="0">
                <a:solidFill>
                  <a:schemeClr val="accent6"/>
                </a:solidFill>
                <a:latin typeface="Arial" panose="020B0604020202020204" pitchFamily="34" charset="0"/>
                <a:ea typeface="Arial" panose="020B0604020202020204" pitchFamily="34" charset="0"/>
                <a:cs typeface="Arial" panose="020B0604020202020204" pitchFamily="34" charset="0"/>
              </a:rPr>
              <a:t>significant short-term foreign exchange fluctuations</a:t>
            </a:r>
          </a:p>
          <a:p>
            <a:pPr lvl="1">
              <a:lnSpc>
                <a:spcPct val="150000"/>
              </a:lnSpc>
            </a:pPr>
            <a:endParaRPr lang="en-ZA" dirty="0">
              <a:latin typeface="Arial" panose="020B0604020202020204" pitchFamily="34" charset="0"/>
              <a:cs typeface="Arial" panose="020B0604020202020204" pitchFamily="34" charset="0"/>
            </a:endParaRPr>
          </a:p>
          <a:p>
            <a:pPr marL="257175" indent="-257175">
              <a:lnSpc>
                <a:spcPct val="150000"/>
              </a:lnSpc>
            </a:pPr>
            <a:r>
              <a:rPr lang="en-GB" b="1" dirty="0">
                <a:solidFill>
                  <a:schemeClr val="accent1"/>
                </a:solidFill>
                <a:latin typeface="Arial" panose="020B0604020202020204" pitchFamily="34" charset="0"/>
                <a:ea typeface="Calibri" panose="020F0502020204030204" pitchFamily="34" charset="0"/>
                <a:cs typeface="Arial" panose="020B0604020202020204" pitchFamily="34" charset="0"/>
              </a:rPr>
              <a:t>ELIGIBILITY RELATING TO RATE OF EXCHANGE ADJUSTMENTS</a:t>
            </a:r>
          </a:p>
          <a:p>
            <a:pPr marL="257175" indent="-257175">
              <a:lnSpc>
                <a:spcPct val="150000"/>
              </a:lnSpc>
            </a:pPr>
            <a:endParaRPr lang="en-US" dirty="0">
              <a:latin typeface="Arial" panose="020B0604020202020204" pitchFamily="34" charset="0"/>
              <a:ea typeface="Calibri" panose="020F0502020204030204" pitchFamily="34" charset="0"/>
              <a:cs typeface="Arial" panose="020B0604020202020204" pitchFamily="34" charset="0"/>
            </a:endParaRPr>
          </a:p>
          <a:p>
            <a:pPr marL="257175">
              <a:lnSpc>
                <a:spcPct val="150000"/>
              </a:lnSpc>
            </a:pPr>
            <a:r>
              <a:rPr lang="en-GB" dirty="0">
                <a:latin typeface="Arial" panose="020B0604020202020204" pitchFamily="34" charset="0"/>
                <a:ea typeface="Calibri" panose="020F0502020204030204" pitchFamily="34" charset="0"/>
                <a:cs typeface="Arial" panose="020B0604020202020204" pitchFamily="34" charset="0"/>
              </a:rPr>
              <a:t>Eligibility for price adjustments relating to foreign exchange risk depends on: </a:t>
            </a:r>
            <a:endParaRPr lang="en-US" dirty="0">
              <a:latin typeface="Arial" panose="020B0604020202020204" pitchFamily="34" charset="0"/>
              <a:ea typeface="Calibri" panose="020F0502020204030204" pitchFamily="34" charset="0"/>
              <a:cs typeface="Arial" panose="020B0604020202020204" pitchFamily="34" charset="0"/>
            </a:endParaRPr>
          </a:p>
          <a:p>
            <a:pPr marL="514350" indent="-257175">
              <a:lnSpc>
                <a:spcPct val="150000"/>
              </a:lnSpc>
              <a:buFont typeface="Wingdings" panose="05000000000000000000" pitchFamily="2" charset="2"/>
              <a:buChar char="§"/>
            </a:pPr>
            <a:r>
              <a:rPr lang="en-GB" dirty="0">
                <a:latin typeface="Arial" panose="020B0604020202020204" pitchFamily="34" charset="0"/>
                <a:ea typeface="Calibri" panose="020F0502020204030204" pitchFamily="34" charset="0"/>
                <a:cs typeface="Arial" panose="020B0604020202020204" pitchFamily="34" charset="0"/>
              </a:rPr>
              <a:t>The submission of a complete price breakdown per instructions  for all relevant products; a</a:t>
            </a:r>
            <a:endParaRPr lang="en-US" dirty="0">
              <a:latin typeface="Arial" panose="020B0604020202020204" pitchFamily="34" charset="0"/>
              <a:ea typeface="Calibri" panose="020F0502020204030204" pitchFamily="34" charset="0"/>
              <a:cs typeface="Arial" panose="020B0604020202020204" pitchFamily="34" charset="0"/>
            </a:endParaRPr>
          </a:p>
          <a:p>
            <a:pPr marL="514350" indent="-257175">
              <a:lnSpc>
                <a:spcPct val="150000"/>
              </a:lnSpc>
              <a:buFont typeface="Wingdings" panose="05000000000000000000" pitchFamily="2" charset="2"/>
              <a:buChar char="§"/>
            </a:pPr>
            <a:r>
              <a:rPr lang="en-GB" dirty="0">
                <a:latin typeface="Arial" panose="020B0604020202020204" pitchFamily="34" charset="0"/>
                <a:ea typeface="Calibri" panose="020F0502020204030204" pitchFamily="34" charset="0"/>
                <a:cs typeface="Arial" panose="020B0604020202020204" pitchFamily="34" charset="0"/>
              </a:rPr>
              <a:t>Assessment of the rationality of this price breakdown by the National Department of Health</a:t>
            </a:r>
          </a:p>
          <a:p>
            <a:pPr marL="257175">
              <a:lnSpc>
                <a:spcPct val="150000"/>
              </a:lnSpc>
            </a:pPr>
            <a:endParaRPr lang="en-ZA" b="1" dirty="0">
              <a:latin typeface="Arial" panose="020B0604020202020204" pitchFamily="34" charset="0"/>
              <a:cs typeface="Arial" pitchFamily="34" charset="0"/>
            </a:endParaRPr>
          </a:p>
          <a:p>
            <a:endParaRPr lang="en-US" sz="1350" b="1" dirty="0">
              <a:latin typeface="Arial" panose="020B0604020202020204" pitchFamily="34" charset="0"/>
              <a:cs typeface="Arial" pitchFamily="34" charset="0"/>
            </a:endParaRPr>
          </a:p>
        </p:txBody>
      </p:sp>
      <p:sp>
        <p:nvSpPr>
          <p:cNvPr id="4" name="Rectangle 2"/>
          <p:cNvSpPr txBox="1">
            <a:spLocks noChangeArrowheads="1"/>
          </p:cNvSpPr>
          <p:nvPr/>
        </p:nvSpPr>
        <p:spPr>
          <a:xfrm>
            <a:off x="-59683" y="188640"/>
            <a:ext cx="7512003" cy="526926"/>
          </a:xfrm>
          <a:prstGeom prst="rect">
            <a:avLst/>
          </a:prstGeom>
        </p:spPr>
        <p:txBody>
          <a:bodyPr tIns="34290" rIns="68580" bIns="34290" anchor="b">
            <a:normAutofit fontScale="92500"/>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anose="020B0604020202020204" pitchFamily="34" charset="0"/>
                <a:ea typeface="+mj-ea"/>
                <a:cs typeface="Arial" panose="020B0604020202020204" pitchFamily="34" charset="0"/>
              </a:defRPr>
            </a:lvl1pPr>
          </a:lstStyle>
          <a:p>
            <a:r>
              <a:rPr lang="en-GB" dirty="0"/>
              <a:t>Contractual Price Adjustment </a:t>
            </a:r>
            <a:r>
              <a:rPr lang="en-ZA" dirty="0"/>
              <a:t>Section 32 - 35 of the SRCC</a:t>
            </a:r>
            <a:endParaRPr lang="en-GB" dirty="0"/>
          </a:p>
        </p:txBody>
      </p:sp>
    </p:spTree>
    <p:extLst>
      <p:ext uri="{BB962C8B-B14F-4D97-AF65-F5344CB8AC3E}">
        <p14:creationId xmlns:p14="http://schemas.microsoft.com/office/powerpoint/2010/main" val="2662619345"/>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021288"/>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48</a:t>
            </a:fld>
            <a:r>
              <a:rPr lang="en-ZA" sz="1200" dirty="0">
                <a:latin typeface="Arial" pitchFamily="34" charset="0"/>
                <a:cs typeface="Arial" pitchFamily="34" charset="0"/>
              </a:rPr>
              <a:t> </a:t>
            </a:r>
          </a:p>
        </p:txBody>
      </p:sp>
      <p:sp>
        <p:nvSpPr>
          <p:cNvPr id="3" name="TextBox 2"/>
          <p:cNvSpPr txBox="1"/>
          <p:nvPr/>
        </p:nvSpPr>
        <p:spPr>
          <a:xfrm>
            <a:off x="0" y="1124744"/>
            <a:ext cx="9144000" cy="5858014"/>
          </a:xfrm>
          <a:prstGeom prst="rect">
            <a:avLst/>
          </a:prstGeom>
          <a:solidFill>
            <a:schemeClr val="bg1"/>
          </a:solidFill>
        </p:spPr>
        <p:txBody>
          <a:bodyPr wrap="square" rtlCol="0">
            <a:spAutoFit/>
          </a:bodyPr>
          <a:lstStyle/>
          <a:p>
            <a:pPr marL="360363" lvl="2" indent="-360363">
              <a:lnSpc>
                <a:spcPct val="150000"/>
              </a:lnSpc>
              <a:buFont typeface="Arial" pitchFamily="34" charset="0"/>
              <a:buChar char="•"/>
            </a:pPr>
            <a:r>
              <a:rPr lang="en-ZA" b="1" dirty="0">
                <a:solidFill>
                  <a:srgbClr val="0070C0"/>
                </a:solidFill>
                <a:latin typeface="Arial" pitchFamily="34" charset="0"/>
                <a:cs typeface="Arial" pitchFamily="34" charset="0"/>
              </a:rPr>
              <a:t>Only</a:t>
            </a:r>
            <a:r>
              <a:rPr lang="en-ZA" b="1" dirty="0">
                <a:latin typeface="Arial" pitchFamily="34" charset="0"/>
                <a:cs typeface="Arial" pitchFamily="34" charset="0"/>
              </a:rPr>
              <a:t> </a:t>
            </a:r>
            <a:r>
              <a:rPr lang="en-ZA" dirty="0">
                <a:latin typeface="Arial" pitchFamily="34" charset="0"/>
                <a:cs typeface="Arial" pitchFamily="34" charset="0"/>
              </a:rPr>
              <a:t>the portion of the bid price facing foreign exchange risk will be adjusted. </a:t>
            </a:r>
          </a:p>
          <a:p>
            <a:pPr marL="360363" lvl="2" indent="-360363">
              <a:lnSpc>
                <a:spcPct val="150000"/>
              </a:lnSpc>
              <a:buFont typeface="Arial" pitchFamily="34" charset="0"/>
              <a:buChar char="•"/>
            </a:pPr>
            <a:r>
              <a:rPr lang="en-ZA" dirty="0">
                <a:latin typeface="Arial" pitchFamily="34" charset="0"/>
                <a:cs typeface="Arial" pitchFamily="34" charset="0"/>
              </a:rPr>
              <a:t>Adjustments calculated using the </a:t>
            </a:r>
            <a:r>
              <a:rPr lang="en-ZA" b="1" dirty="0">
                <a:solidFill>
                  <a:srgbClr val="0070C0"/>
                </a:solidFill>
                <a:latin typeface="Arial" pitchFamily="34" charset="0"/>
                <a:cs typeface="Arial" pitchFamily="34" charset="0"/>
              </a:rPr>
              <a:t>original awarded contracted</a:t>
            </a:r>
            <a:r>
              <a:rPr lang="en-ZA" dirty="0">
                <a:latin typeface="Arial" pitchFamily="34" charset="0"/>
                <a:cs typeface="Arial" pitchFamily="34" charset="0"/>
              </a:rPr>
              <a:t> price as the base. </a:t>
            </a:r>
          </a:p>
          <a:p>
            <a:pPr marL="360363" lvl="2" indent="-360363">
              <a:lnSpc>
                <a:spcPct val="150000"/>
              </a:lnSpc>
              <a:buFont typeface="Arial" pitchFamily="34" charset="0"/>
              <a:buChar char="•"/>
            </a:pPr>
            <a:r>
              <a:rPr lang="en-ZA" dirty="0">
                <a:latin typeface="Arial" pitchFamily="34" charset="0"/>
                <a:cs typeface="Arial" pitchFamily="34" charset="0"/>
              </a:rPr>
              <a:t>The percentage change between a base average rate of exchange (</a:t>
            </a:r>
            <a:r>
              <a:rPr lang="en-ZA" dirty="0" err="1">
                <a:latin typeface="Arial" pitchFamily="34" charset="0"/>
                <a:cs typeface="Arial" pitchFamily="34" charset="0"/>
              </a:rPr>
              <a:t>RoE</a:t>
            </a:r>
            <a:r>
              <a:rPr lang="en-ZA" dirty="0">
                <a:latin typeface="Arial" pitchFamily="34" charset="0"/>
                <a:cs typeface="Arial" pitchFamily="34" charset="0"/>
              </a:rPr>
              <a:t>) and an adjustment average </a:t>
            </a:r>
            <a:r>
              <a:rPr lang="en-ZA" dirty="0" err="1">
                <a:latin typeface="Arial" pitchFamily="34" charset="0"/>
                <a:cs typeface="Arial" pitchFamily="34" charset="0"/>
              </a:rPr>
              <a:t>RoE</a:t>
            </a:r>
            <a:r>
              <a:rPr lang="en-ZA" dirty="0">
                <a:latin typeface="Arial" pitchFamily="34" charset="0"/>
                <a:cs typeface="Arial" pitchFamily="34" charset="0"/>
              </a:rPr>
              <a:t>. </a:t>
            </a:r>
          </a:p>
          <a:p>
            <a:pPr marL="360363" lvl="2" indent="-360363">
              <a:lnSpc>
                <a:spcPct val="150000"/>
              </a:lnSpc>
              <a:buFont typeface="Arial" pitchFamily="34" charset="0"/>
              <a:buChar char="•"/>
            </a:pPr>
            <a:r>
              <a:rPr lang="en-ZA" dirty="0">
                <a:latin typeface="Arial" pitchFamily="34" charset="0"/>
                <a:cs typeface="Arial" pitchFamily="34" charset="0"/>
              </a:rPr>
              <a:t>Rates are sourced from the Reserve Bank (</a:t>
            </a:r>
            <a:r>
              <a:rPr lang="en-ZA" dirty="0">
                <a:latin typeface="Arial" pitchFamily="34" charset="0"/>
                <a:cs typeface="Arial" pitchFamily="34" charset="0"/>
                <a:hlinkClick r:id="rId2">
                  <a:extLst>
                    <a:ext uri="{A12FA001-AC4F-418D-AE19-62706E023703}">
                      <ahyp:hlinkClr xmlns:ahyp="http://schemas.microsoft.com/office/drawing/2018/hyperlinkcolor" val="tx"/>
                    </a:ext>
                  </a:extLst>
                </a:hlinkClick>
              </a:rPr>
              <a:t>www.resbank.co.za</a:t>
            </a:r>
            <a:r>
              <a:rPr lang="en-ZA" dirty="0">
                <a:latin typeface="Arial" pitchFamily="34" charset="0"/>
                <a:cs typeface="Arial" pitchFamily="34" charset="0"/>
              </a:rPr>
              <a:t>).</a:t>
            </a:r>
          </a:p>
          <a:p>
            <a:pPr marL="360363" lvl="2" indent="-360363">
              <a:lnSpc>
                <a:spcPct val="150000"/>
              </a:lnSpc>
              <a:buFont typeface="Arial" pitchFamily="34" charset="0"/>
              <a:buChar char="•"/>
            </a:pPr>
            <a:r>
              <a:rPr lang="en-ZA" dirty="0">
                <a:latin typeface="Arial" pitchFamily="34" charset="0"/>
                <a:cs typeface="Arial" pitchFamily="34" charset="0"/>
              </a:rPr>
              <a:t>Where no application for an adjustment relating to foreign exchange has been received and such an adjustment would be favourable to the Department, this will be implemented automatically.</a:t>
            </a:r>
          </a:p>
          <a:p>
            <a:pPr marL="360363" lvl="2" indent="-360363">
              <a:lnSpc>
                <a:spcPct val="150000"/>
              </a:lnSpc>
              <a:buFont typeface="Arial" pitchFamily="34" charset="0"/>
              <a:buChar char="•"/>
            </a:pPr>
            <a:r>
              <a:rPr lang="en-ZA" dirty="0">
                <a:latin typeface="Arial" pitchFamily="34" charset="0"/>
                <a:cs typeface="Arial" pitchFamily="34" charset="0"/>
              </a:rPr>
              <a:t>Foreign exchange adjustments </a:t>
            </a:r>
            <a:r>
              <a:rPr lang="en-ZA" b="1" dirty="0">
                <a:solidFill>
                  <a:srgbClr val="0070C0"/>
                </a:solidFill>
                <a:latin typeface="Arial" pitchFamily="34" charset="0"/>
                <a:cs typeface="Arial" pitchFamily="34" charset="0"/>
              </a:rPr>
              <a:t>may never</a:t>
            </a:r>
            <a:r>
              <a:rPr lang="en-ZA" dirty="0">
                <a:solidFill>
                  <a:srgbClr val="0070C0"/>
                </a:solidFill>
                <a:latin typeface="Arial" pitchFamily="34" charset="0"/>
                <a:cs typeface="Arial" pitchFamily="34" charset="0"/>
              </a:rPr>
              <a:t> </a:t>
            </a:r>
            <a:r>
              <a:rPr lang="en-ZA" dirty="0">
                <a:latin typeface="Arial" pitchFamily="34" charset="0"/>
                <a:cs typeface="Arial" pitchFamily="34" charset="0"/>
              </a:rPr>
              <a:t>result in a price exceeding the current Single Exit Price.</a:t>
            </a:r>
          </a:p>
          <a:p>
            <a:pPr marL="360363" lvl="2" indent="-360363">
              <a:lnSpc>
                <a:spcPct val="150000"/>
              </a:lnSpc>
              <a:buFont typeface="Arial" pitchFamily="34" charset="0"/>
              <a:buChar char="•"/>
            </a:pPr>
            <a:r>
              <a:rPr lang="en-ZA" b="1" u="sng" dirty="0">
                <a:solidFill>
                  <a:srgbClr val="0070C0"/>
                </a:solidFill>
                <a:latin typeface="Arial" pitchFamily="34" charset="0"/>
                <a:cs typeface="Arial" pitchFamily="34" charset="0"/>
              </a:rPr>
              <a:t>Additional CPA </a:t>
            </a:r>
            <a:r>
              <a:rPr lang="en-ZA" dirty="0">
                <a:latin typeface="Arial" pitchFamily="34" charset="0"/>
                <a:cs typeface="Arial" pitchFamily="34" charset="0"/>
              </a:rPr>
              <a:t>at the start of the contract has been implemented please refer to the CPA Exceptional section 35.1 of the SRCC for further detail. </a:t>
            </a:r>
          </a:p>
          <a:p>
            <a:pPr marL="285750" lvl="2" indent="-285750">
              <a:lnSpc>
                <a:spcPct val="150000"/>
              </a:lnSpc>
              <a:buFont typeface="Arial" panose="020B0604020202020204" pitchFamily="34" charset="0"/>
              <a:buChar char="•"/>
            </a:pPr>
            <a:endParaRPr lang="en-ZA" dirty="0">
              <a:latin typeface="Arial" pitchFamily="34" charset="0"/>
              <a:ea typeface="Times New Roman" panose="02020603050405020304" pitchFamily="18" charset="0"/>
              <a:cs typeface="Arial" pitchFamily="34" charset="0"/>
            </a:endParaRPr>
          </a:p>
          <a:p>
            <a:pPr marL="285750" lvl="2" indent="-285750">
              <a:lnSpc>
                <a:spcPct val="150000"/>
              </a:lnSpc>
              <a:buFont typeface="Arial" panose="020B0604020202020204" pitchFamily="34" charset="0"/>
              <a:buChar char="•"/>
            </a:pPr>
            <a:endParaRPr lang="en-ZA" dirty="0">
              <a:latin typeface="Arial" pitchFamily="34" charset="0"/>
              <a:ea typeface="Times New Roman" panose="02020603050405020304" pitchFamily="18" charset="0"/>
              <a:cs typeface="Arial" pitchFamily="34" charset="0"/>
            </a:endParaRPr>
          </a:p>
        </p:txBody>
      </p:sp>
      <p:sp>
        <p:nvSpPr>
          <p:cNvPr id="4" name="Rectangle 2"/>
          <p:cNvSpPr txBox="1">
            <a:spLocks noChangeArrowheads="1"/>
          </p:cNvSpPr>
          <p:nvPr/>
        </p:nvSpPr>
        <p:spPr>
          <a:xfrm>
            <a:off x="215516" y="188640"/>
            <a:ext cx="7128792" cy="513928"/>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anose="020B0604020202020204" pitchFamily="34" charset="0"/>
                <a:ea typeface="+mj-ea"/>
                <a:cs typeface="Arial" panose="020B0604020202020204" pitchFamily="34" charset="0"/>
              </a:rPr>
              <a:t>Contractual Price Adjustment (CPA) - </a:t>
            </a:r>
            <a:r>
              <a:rPr lang="en-ZA" sz="2400" dirty="0">
                <a:solidFill>
                  <a:schemeClr val="bg1"/>
                </a:solidFill>
                <a:latin typeface="Arial" panose="020B0604020202020204" pitchFamily="34" charset="0"/>
                <a:ea typeface="+mj-ea"/>
                <a:cs typeface="Arial" panose="020B0604020202020204" pitchFamily="34" charset="0"/>
              </a:rPr>
              <a:t>continue</a:t>
            </a:r>
            <a:endParaRPr lang="en-GB" sz="2400" dirty="0">
              <a:solidFill>
                <a:schemeClr val="bg1"/>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41413554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49</a:t>
            </a:fld>
            <a:r>
              <a:rPr lang="en-ZA" sz="1200" dirty="0">
                <a:latin typeface="Arial" pitchFamily="34" charset="0"/>
                <a:cs typeface="Arial" pitchFamily="34" charset="0"/>
              </a:rPr>
              <a:t> </a:t>
            </a:r>
          </a:p>
        </p:txBody>
      </p:sp>
      <p:sp>
        <p:nvSpPr>
          <p:cNvPr id="3" name="TextBox 2"/>
          <p:cNvSpPr txBox="1"/>
          <p:nvPr/>
        </p:nvSpPr>
        <p:spPr>
          <a:xfrm>
            <a:off x="117579" y="977230"/>
            <a:ext cx="8414861" cy="1287532"/>
          </a:xfrm>
          <a:prstGeom prst="rect">
            <a:avLst/>
          </a:prstGeom>
          <a:noFill/>
        </p:spPr>
        <p:txBody>
          <a:bodyPr wrap="square" rtlCol="0">
            <a:spAutoFit/>
          </a:bodyPr>
          <a:lstStyle/>
          <a:p>
            <a:pPr>
              <a:lnSpc>
                <a:spcPct val="150000"/>
              </a:lnSpc>
            </a:pPr>
            <a:r>
              <a:rPr lang="en-US" b="1" dirty="0">
                <a:latin typeface="Arial" pitchFamily="34" charset="0"/>
                <a:cs typeface="Arial" pitchFamily="34" charset="0"/>
              </a:rPr>
              <a:t>Price breakdown</a:t>
            </a:r>
          </a:p>
          <a:p>
            <a:pPr>
              <a:lnSpc>
                <a:spcPct val="150000"/>
              </a:lnSpc>
            </a:pPr>
            <a:r>
              <a:rPr lang="en-US" dirty="0">
                <a:latin typeface="Arial" pitchFamily="34" charset="0"/>
                <a:cs typeface="Arial" pitchFamily="34" charset="0"/>
              </a:rPr>
              <a:t>In order to be eligible for Contractual Price Adjustments all sections of the below example inclusive of currency must be completed.</a:t>
            </a:r>
          </a:p>
        </p:txBody>
      </p:sp>
      <p:sp>
        <p:nvSpPr>
          <p:cNvPr id="4" name="Rectangle 2"/>
          <p:cNvSpPr txBox="1">
            <a:spLocks noChangeArrowheads="1"/>
          </p:cNvSpPr>
          <p:nvPr/>
        </p:nvSpPr>
        <p:spPr>
          <a:xfrm>
            <a:off x="105864" y="260647"/>
            <a:ext cx="7128792" cy="473301"/>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ea typeface="+mj-ea"/>
                <a:cs typeface="Arial" pitchFamily="34" charset="0"/>
              </a:defRPr>
            </a:lvl1pPr>
          </a:lstStyle>
          <a:p>
            <a:r>
              <a:rPr lang="en-ZA" dirty="0"/>
              <a:t>Eligibility Price Breakdown</a:t>
            </a:r>
            <a:endParaRPr lang="en-GB" dirty="0"/>
          </a:p>
        </p:txBody>
      </p:sp>
      <p:sp>
        <p:nvSpPr>
          <p:cNvPr id="11" name="TextBox 10">
            <a:extLst>
              <a:ext uri="{FF2B5EF4-FFF2-40B4-BE49-F238E27FC236}">
                <a16:creationId xmlns:a16="http://schemas.microsoft.com/office/drawing/2014/main" id="{7C9B4419-BB03-1121-7070-73B9C417B535}"/>
              </a:ext>
            </a:extLst>
          </p:cNvPr>
          <p:cNvSpPr txBox="1"/>
          <p:nvPr/>
        </p:nvSpPr>
        <p:spPr>
          <a:xfrm>
            <a:off x="105864" y="5326389"/>
            <a:ext cx="7992888" cy="369332"/>
          </a:xfrm>
          <a:prstGeom prst="rect">
            <a:avLst/>
          </a:prstGeom>
          <a:noFill/>
        </p:spPr>
        <p:txBody>
          <a:bodyPr wrap="square">
            <a:spAutoFit/>
          </a:bodyPr>
          <a:lstStyle/>
          <a:p>
            <a:r>
              <a:rPr lang="en-US" sz="1800" b="1" dirty="0">
                <a:latin typeface="Arial" pitchFamily="34" charset="0"/>
                <a:cs typeface="Arial" pitchFamily="34" charset="0"/>
              </a:rPr>
              <a:t>Note: </a:t>
            </a:r>
            <a:r>
              <a:rPr lang="en-US" sz="1800" dirty="0">
                <a:latin typeface="Arial" pitchFamily="34" charset="0"/>
                <a:cs typeface="Arial" pitchFamily="34" charset="0"/>
              </a:rPr>
              <a:t>Please select the relevant currency by clicking on the dropdown arrow. </a:t>
            </a:r>
            <a:endParaRPr lang="en-US" dirty="0">
              <a:latin typeface="Arial" pitchFamily="34" charset="0"/>
              <a:cs typeface="Arial" pitchFamily="34" charset="0"/>
            </a:endParaRPr>
          </a:p>
        </p:txBody>
      </p:sp>
      <p:pic>
        <p:nvPicPr>
          <p:cNvPr id="5" name="Picture 4">
            <a:extLst>
              <a:ext uri="{FF2B5EF4-FFF2-40B4-BE49-F238E27FC236}">
                <a16:creationId xmlns:a16="http://schemas.microsoft.com/office/drawing/2014/main" id="{EEBAD099-BD5C-F8CF-2FF8-AE2BC2A6B4A0}"/>
              </a:ext>
            </a:extLst>
          </p:cNvPr>
          <p:cNvPicPr>
            <a:picLocks noChangeAspect="1"/>
          </p:cNvPicPr>
          <p:nvPr/>
        </p:nvPicPr>
        <p:blipFill>
          <a:blip r:embed="rId2"/>
          <a:stretch>
            <a:fillRect/>
          </a:stretch>
        </p:blipFill>
        <p:spPr>
          <a:xfrm>
            <a:off x="251520" y="2264762"/>
            <a:ext cx="8414861" cy="303831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502" y="1309057"/>
            <a:ext cx="8964996" cy="1615827"/>
          </a:xfrm>
          <a:prstGeom prst="rect">
            <a:avLst/>
          </a:prstGeom>
          <a:noFill/>
        </p:spPr>
        <p:txBody>
          <a:bodyPr wrap="square" rtlCol="0">
            <a:spAutoFit/>
          </a:bodyPr>
          <a:lstStyle/>
          <a:p>
            <a:pPr marL="266700" lvl="2" indent="-266700">
              <a:lnSpc>
                <a:spcPct val="150000"/>
              </a:lnSpc>
              <a:buFont typeface="Arial" pitchFamily="34" charset="0"/>
              <a:buChar char="•"/>
            </a:pPr>
            <a:r>
              <a:rPr lang="en-ZA" dirty="0">
                <a:latin typeface="Arial" panose="020B0604020202020204" pitchFamily="34" charset="0"/>
                <a:cs typeface="Arial" panose="020B0604020202020204" pitchFamily="34" charset="0"/>
              </a:rPr>
              <a:t>Quantities advertised = estimated volumes, </a:t>
            </a:r>
            <a:r>
              <a:rPr lang="en-ZA" b="1" u="sng" dirty="0">
                <a:solidFill>
                  <a:schemeClr val="accent5">
                    <a:lumMod val="75000"/>
                  </a:schemeClr>
                </a:solidFill>
                <a:latin typeface="Arial" panose="020B0604020202020204" pitchFamily="34" charset="0"/>
                <a:cs typeface="Arial" panose="020B0604020202020204" pitchFamily="34" charset="0"/>
              </a:rPr>
              <a:t>not guaranteed.</a:t>
            </a:r>
            <a:endParaRPr lang="en-ZA" dirty="0">
              <a:solidFill>
                <a:schemeClr val="accent5">
                  <a:lumMod val="75000"/>
                </a:schemeClr>
              </a:solidFill>
              <a:latin typeface="Arial" panose="020B0604020202020204" pitchFamily="34" charset="0"/>
              <a:cs typeface="Arial" panose="020B0604020202020204" pitchFamily="34" charset="0"/>
            </a:endParaRPr>
          </a:p>
          <a:p>
            <a:pPr marL="266700" lvl="2" indent="-266700">
              <a:lnSpc>
                <a:spcPct val="150000"/>
              </a:lnSpc>
              <a:buFont typeface="Arial" pitchFamily="34" charset="0"/>
              <a:buChar char="•"/>
            </a:pPr>
            <a:r>
              <a:rPr lang="en-ZA" dirty="0">
                <a:latin typeface="Arial" panose="020B0604020202020204" pitchFamily="34" charset="0"/>
                <a:cs typeface="Arial" panose="020B0604020202020204" pitchFamily="34" charset="0"/>
              </a:rPr>
              <a:t>Fluctuations in monthly demand may occur. </a:t>
            </a:r>
          </a:p>
          <a:p>
            <a:pPr marL="266700" lvl="2" indent="-266700">
              <a:lnSpc>
                <a:spcPct val="150000"/>
              </a:lnSpc>
              <a:buFont typeface="Arial" pitchFamily="34" charset="0"/>
              <a:buChar char="•"/>
            </a:pPr>
            <a:r>
              <a:rPr lang="en-ZA" dirty="0">
                <a:latin typeface="Arial" panose="020B0604020202020204" pitchFamily="34" charset="0"/>
                <a:cs typeface="Arial" panose="020B0604020202020204" pitchFamily="34" charset="0"/>
              </a:rPr>
              <a:t>Proposed minimum order quantities should facilitate delivery directly to facilities. </a:t>
            </a:r>
            <a:endParaRPr lang="en-ZA"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itchFamily="34" charset="0"/>
            </a:endParaRPr>
          </a:p>
        </p:txBody>
      </p:sp>
      <p:sp>
        <p:nvSpPr>
          <p:cNvPr id="4" name="Rectangle 2"/>
          <p:cNvSpPr txBox="1">
            <a:spLocks noChangeArrowheads="1"/>
          </p:cNvSpPr>
          <p:nvPr/>
        </p:nvSpPr>
        <p:spPr>
          <a:xfrm>
            <a:off x="89502" y="81110"/>
            <a:ext cx="4171950" cy="742950"/>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ea typeface="+mj-ea"/>
                <a:cs typeface="Arial" pitchFamily="34" charset="0"/>
              </a:defRPr>
            </a:lvl1pPr>
          </a:lstStyle>
          <a:p>
            <a:r>
              <a:rPr lang="en-GB" dirty="0"/>
              <a:t>Lead times and Quantities</a:t>
            </a:r>
          </a:p>
        </p:txBody>
      </p:sp>
      <p:sp>
        <p:nvSpPr>
          <p:cNvPr id="7" name="Rectangle 6">
            <a:extLst>
              <a:ext uri="{FF2B5EF4-FFF2-40B4-BE49-F238E27FC236}">
                <a16:creationId xmlns:a16="http://schemas.microsoft.com/office/drawing/2014/main" id="{F93E7A3B-12FD-4386-B63E-01126C373F8F}"/>
              </a:ext>
            </a:extLst>
          </p:cNvPr>
          <p:cNvSpPr/>
          <p:nvPr/>
        </p:nvSpPr>
        <p:spPr>
          <a:xfrm>
            <a:off x="251520" y="2927748"/>
            <a:ext cx="2592288" cy="1811082"/>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38138" lvl="2" indent="-338138" algn="ctr"/>
            <a:r>
              <a:rPr lang="en-ZA" sz="1500" b="1" dirty="0">
                <a:solidFill>
                  <a:schemeClr val="tx1"/>
                </a:solidFill>
                <a:latin typeface="Arial" panose="020B0604020202020204" pitchFamily="34" charset="0"/>
                <a:cs typeface="Arial" panose="020B0604020202020204" pitchFamily="34" charset="0"/>
              </a:rPr>
              <a:t>Initial lead time</a:t>
            </a:r>
          </a:p>
          <a:p>
            <a:pPr marL="338138" lvl="2" indent="-338138" algn="ctr"/>
            <a:r>
              <a:rPr lang="en-ZA" sz="1500" dirty="0">
                <a:solidFill>
                  <a:schemeClr val="tx1"/>
                </a:solidFill>
                <a:latin typeface="Arial" panose="020B0604020202020204" pitchFamily="34" charset="0"/>
                <a:cs typeface="Arial" panose="020B0604020202020204" pitchFamily="34" charset="0"/>
              </a:rPr>
              <a:t>This period may not exceed </a:t>
            </a:r>
            <a:r>
              <a:rPr lang="en-ZA" sz="1500" b="1" dirty="0">
                <a:solidFill>
                  <a:schemeClr val="tx1"/>
                </a:solidFill>
                <a:latin typeface="Arial" panose="020B0604020202020204" pitchFamily="34" charset="0"/>
                <a:cs typeface="Arial" panose="020B0604020202020204" pitchFamily="34" charset="0"/>
              </a:rPr>
              <a:t>75 </a:t>
            </a:r>
            <a:r>
              <a:rPr lang="en-ZA" sz="1500" dirty="0">
                <a:solidFill>
                  <a:schemeClr val="tx1"/>
                </a:solidFill>
                <a:latin typeface="Arial" panose="020B0604020202020204" pitchFamily="34" charset="0"/>
                <a:cs typeface="Arial" panose="020B0604020202020204" pitchFamily="34" charset="0"/>
              </a:rPr>
              <a:t>calendar days from the date of award.</a:t>
            </a:r>
          </a:p>
          <a:p>
            <a:pPr marL="0" lvl="2" algn="ctr"/>
            <a:r>
              <a:rPr lang="en-ZA" sz="1500" dirty="0">
                <a:solidFill>
                  <a:schemeClr val="tx1"/>
                </a:solidFill>
                <a:latin typeface="Arial" panose="020B0604020202020204" pitchFamily="34" charset="0"/>
                <a:cs typeface="Arial" panose="020B0604020202020204" pitchFamily="34" charset="0"/>
              </a:rPr>
              <a:t>NOT from the date of publication of the contract circular. </a:t>
            </a:r>
          </a:p>
        </p:txBody>
      </p:sp>
      <p:sp>
        <p:nvSpPr>
          <p:cNvPr id="8" name="Rectangle 7">
            <a:extLst>
              <a:ext uri="{FF2B5EF4-FFF2-40B4-BE49-F238E27FC236}">
                <a16:creationId xmlns:a16="http://schemas.microsoft.com/office/drawing/2014/main" id="{48C135A4-0772-43A9-AFBA-C531CB05E88D}"/>
              </a:ext>
            </a:extLst>
          </p:cNvPr>
          <p:cNvSpPr/>
          <p:nvPr/>
        </p:nvSpPr>
        <p:spPr>
          <a:xfrm>
            <a:off x="3005827" y="2927748"/>
            <a:ext cx="2673845" cy="1811082"/>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38138" lvl="2" indent="-338138" algn="ctr"/>
            <a:r>
              <a:rPr lang="en-ZA" sz="1500" b="1" dirty="0">
                <a:solidFill>
                  <a:schemeClr val="tx1"/>
                </a:solidFill>
                <a:latin typeface="Arial" panose="020B0604020202020204" pitchFamily="34" charset="0"/>
                <a:cs typeface="Arial" panose="020B0604020202020204" pitchFamily="34" charset="0"/>
              </a:rPr>
              <a:t>Lead time </a:t>
            </a:r>
            <a:r>
              <a:rPr lang="en-ZA" sz="1500" dirty="0">
                <a:solidFill>
                  <a:schemeClr val="tx1"/>
                </a:solidFill>
                <a:latin typeface="Arial" panose="020B0604020202020204" pitchFamily="34" charset="0"/>
                <a:cs typeface="Arial" panose="020B0604020202020204" pitchFamily="34" charset="0"/>
              </a:rPr>
              <a:t>(within the contract period)</a:t>
            </a:r>
          </a:p>
          <a:p>
            <a:pPr marL="338138" lvl="2" indent="-338138" algn="ctr"/>
            <a:r>
              <a:rPr lang="en-ZA" sz="1500" dirty="0">
                <a:solidFill>
                  <a:schemeClr val="tx1"/>
                </a:solidFill>
                <a:latin typeface="Arial" panose="020B0604020202020204" pitchFamily="34" charset="0"/>
                <a:cs typeface="Arial" panose="020B0604020202020204" pitchFamily="34" charset="0"/>
              </a:rPr>
              <a:t>This lead-time </a:t>
            </a:r>
            <a:r>
              <a:rPr lang="en-ZA" sz="1500" u="sng" dirty="0">
                <a:solidFill>
                  <a:schemeClr val="tx1"/>
                </a:solidFill>
                <a:latin typeface="Arial" panose="020B0604020202020204" pitchFamily="34" charset="0"/>
                <a:cs typeface="Arial" panose="020B0604020202020204" pitchFamily="34" charset="0"/>
              </a:rPr>
              <a:t>may not </a:t>
            </a:r>
            <a:r>
              <a:rPr lang="en-ZA" sz="1500" dirty="0">
                <a:solidFill>
                  <a:schemeClr val="tx1"/>
                </a:solidFill>
                <a:latin typeface="Arial" panose="020B0604020202020204" pitchFamily="34" charset="0"/>
                <a:cs typeface="Arial" panose="020B0604020202020204" pitchFamily="34" charset="0"/>
              </a:rPr>
              <a:t>exceed </a:t>
            </a:r>
            <a:r>
              <a:rPr lang="en-ZA" sz="1500" b="1" dirty="0">
                <a:solidFill>
                  <a:schemeClr val="tx1"/>
                </a:solidFill>
                <a:latin typeface="Arial" panose="020B0604020202020204" pitchFamily="34" charset="0"/>
                <a:cs typeface="Arial" panose="020B0604020202020204" pitchFamily="34" charset="0"/>
              </a:rPr>
              <a:t>14</a:t>
            </a:r>
            <a:r>
              <a:rPr lang="en-ZA" sz="1500" dirty="0">
                <a:solidFill>
                  <a:schemeClr val="tx1"/>
                </a:solidFill>
                <a:latin typeface="Arial" panose="020B0604020202020204" pitchFamily="34" charset="0"/>
                <a:cs typeface="Arial" panose="020B0604020202020204" pitchFamily="34" charset="0"/>
              </a:rPr>
              <a:t> calendar days</a:t>
            </a:r>
            <a:endParaRPr lang="en-US" sz="1500" b="1" dirty="0">
              <a:solidFill>
                <a:schemeClr val="tx1"/>
              </a:solidFill>
              <a:latin typeface="Arial" panose="020B0604020202020204" pitchFamily="34" charset="0"/>
              <a:cs typeface="Arial" panose="020B0604020202020204" pitchFamily="34" charset="0"/>
            </a:endParaRPr>
          </a:p>
          <a:p>
            <a:pPr algn="ctr"/>
            <a:endParaRPr lang="en-ZA" sz="135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96CD7219-8949-97BF-A0B0-BDB31C845685}"/>
              </a:ext>
            </a:extLst>
          </p:cNvPr>
          <p:cNvSpPr/>
          <p:nvPr/>
        </p:nvSpPr>
        <p:spPr>
          <a:xfrm>
            <a:off x="5841690" y="2927748"/>
            <a:ext cx="2726755" cy="1811082"/>
          </a:xfrm>
          <a:prstGeom prst="rect">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38138" lvl="2" indent="-338138"/>
            <a:r>
              <a:rPr lang="en-ZA" sz="1500" b="1" dirty="0">
                <a:solidFill>
                  <a:schemeClr val="tx1"/>
                </a:solidFill>
                <a:latin typeface="Arial" panose="020B0604020202020204" pitchFamily="34" charset="0"/>
                <a:cs typeface="Arial" panose="020B0604020202020204" pitchFamily="34" charset="0"/>
              </a:rPr>
              <a:t>Minimum order quantities:</a:t>
            </a:r>
          </a:p>
          <a:p>
            <a:pPr marL="338138" lvl="2" indent="-338138"/>
            <a:r>
              <a:rPr lang="en-ZA" sz="1500" dirty="0">
                <a:solidFill>
                  <a:schemeClr val="tx1"/>
                </a:solidFill>
                <a:latin typeface="Arial" panose="020B0604020202020204" pitchFamily="34" charset="0"/>
                <a:cs typeface="Arial" panose="020B0604020202020204" pitchFamily="34" charset="0"/>
              </a:rPr>
              <a:t>Should facilitate deliveries to the lowest level of care</a:t>
            </a:r>
            <a:endParaRPr lang="en-US" sz="1500" dirty="0">
              <a:solidFill>
                <a:schemeClr val="tx1"/>
              </a:solidFill>
              <a:latin typeface="Arial" panose="020B0604020202020204" pitchFamily="34" charset="0"/>
              <a:cs typeface="Arial" panose="020B0604020202020204" pitchFamily="34" charset="0"/>
            </a:endParaRPr>
          </a:p>
          <a:p>
            <a:pPr algn="ctr"/>
            <a:endParaRPr lang="en-ZA" sz="13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5653712"/>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51</a:t>
            </a:fld>
            <a:r>
              <a:rPr lang="en-ZA" sz="1200" dirty="0">
                <a:latin typeface="Arial" pitchFamily="34" charset="0"/>
                <a:cs typeface="Arial" pitchFamily="34" charset="0"/>
              </a:rPr>
              <a:t> </a:t>
            </a:r>
          </a:p>
        </p:txBody>
      </p:sp>
      <p:sp>
        <p:nvSpPr>
          <p:cNvPr id="3" name="TextBox 2"/>
          <p:cNvSpPr txBox="1"/>
          <p:nvPr/>
        </p:nvSpPr>
        <p:spPr>
          <a:xfrm>
            <a:off x="109406" y="1134080"/>
            <a:ext cx="8927090" cy="4611519"/>
          </a:xfrm>
          <a:prstGeom prst="rect">
            <a:avLst/>
          </a:prstGeom>
          <a:noFill/>
        </p:spPr>
        <p:txBody>
          <a:bodyPr wrap="square" rtlCol="0">
            <a:spAutoFit/>
          </a:bodyPr>
          <a:lstStyle/>
          <a:p>
            <a:pPr marL="450850" lvl="2" indent="-450850">
              <a:lnSpc>
                <a:spcPct val="150000"/>
              </a:lnSpc>
              <a:buFont typeface="Arial" pitchFamily="34" charset="0"/>
              <a:buChar char="•"/>
            </a:pPr>
            <a:r>
              <a:rPr lang="en-ZA" b="1" dirty="0">
                <a:solidFill>
                  <a:srgbClr val="0070C0"/>
                </a:solidFill>
                <a:latin typeface="Arial" pitchFamily="34" charset="0"/>
                <a:cs typeface="Arial" pitchFamily="34" charset="0"/>
              </a:rPr>
              <a:t>Only orders made on an official, authorised purchase order are valid</a:t>
            </a:r>
            <a:r>
              <a:rPr lang="en-ZA" dirty="0">
                <a:latin typeface="Arial" pitchFamily="34" charset="0"/>
                <a:cs typeface="Arial" pitchFamily="34" charset="0"/>
              </a:rPr>
              <a:t>.</a:t>
            </a:r>
          </a:p>
          <a:p>
            <a:pPr marL="450850" lvl="2" indent="-450850">
              <a:lnSpc>
                <a:spcPct val="150000"/>
              </a:lnSpc>
              <a:buFont typeface="Arial" pitchFamily="34" charset="0"/>
              <a:buChar char="•"/>
            </a:pPr>
            <a:r>
              <a:rPr lang="en-ZA" dirty="0">
                <a:latin typeface="Arial" pitchFamily="34" charset="0"/>
                <a:cs typeface="Arial" pitchFamily="34" charset="0"/>
              </a:rPr>
              <a:t>Suppliers are required to acknowledge receipt of all purchase orders received from participating authorities, in a manner stipulated by the relevant participating authority.</a:t>
            </a:r>
          </a:p>
          <a:p>
            <a:pPr marL="450850" lvl="2" indent="-450850">
              <a:lnSpc>
                <a:spcPct val="150000"/>
              </a:lnSpc>
              <a:buFont typeface="Arial" pitchFamily="34" charset="0"/>
              <a:buChar char="•"/>
            </a:pPr>
            <a:r>
              <a:rPr lang="en-ZA" dirty="0">
                <a:latin typeface="Arial" pitchFamily="34" charset="0"/>
                <a:cs typeface="Arial" pitchFamily="34" charset="0"/>
              </a:rPr>
              <a:t>Changes to any quantities ordered may only be made upon receipt of an amended purchase order.</a:t>
            </a:r>
          </a:p>
          <a:p>
            <a:pPr marL="450850" lvl="2" indent="-450850">
              <a:lnSpc>
                <a:spcPct val="150000"/>
              </a:lnSpc>
              <a:buFont typeface="Arial" pitchFamily="34" charset="0"/>
              <a:buChar char="•"/>
            </a:pPr>
            <a:r>
              <a:rPr lang="en-ZA" dirty="0">
                <a:latin typeface="Arial" pitchFamily="34" charset="0"/>
                <a:cs typeface="Arial" pitchFamily="34" charset="0"/>
              </a:rPr>
              <a:t>The Participating Authorities reserve the right to cancel orders where the lead time exceeds the delivery lead time specified in the contract.</a:t>
            </a:r>
          </a:p>
          <a:p>
            <a:pPr marL="450850" lvl="2" indent="-450850">
              <a:lnSpc>
                <a:spcPct val="150000"/>
              </a:lnSpc>
              <a:buFont typeface="Arial" pitchFamily="34" charset="0"/>
              <a:buChar char="•"/>
            </a:pPr>
            <a:r>
              <a:rPr lang="en-ZA" dirty="0">
                <a:latin typeface="Arial" pitchFamily="34" charset="0"/>
                <a:cs typeface="Arial" pitchFamily="34" charset="0"/>
              </a:rPr>
              <a:t>In cases where an order is received which appears to be irrational or misaligned with estimates, the contracted supplier must liaise with the relevant Participating Authority prior to processing the order.</a:t>
            </a:r>
          </a:p>
        </p:txBody>
      </p:sp>
      <p:sp>
        <p:nvSpPr>
          <p:cNvPr id="4" name="Rectangle 2"/>
          <p:cNvSpPr txBox="1">
            <a:spLocks noChangeArrowheads="1"/>
          </p:cNvSpPr>
          <p:nvPr/>
        </p:nvSpPr>
        <p:spPr>
          <a:xfrm>
            <a:off x="107504" y="260647"/>
            <a:ext cx="5562600" cy="578573"/>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Orders</a:t>
            </a:r>
          </a:p>
        </p:txBody>
      </p:sp>
    </p:spTree>
    <p:extLst>
      <p:ext uri="{BB962C8B-B14F-4D97-AF65-F5344CB8AC3E}">
        <p14:creationId xmlns:p14="http://schemas.microsoft.com/office/powerpoint/2010/main" val="13383714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52</a:t>
            </a:fld>
            <a:r>
              <a:rPr lang="en-ZA" sz="1200" dirty="0">
                <a:latin typeface="Arial" pitchFamily="34" charset="0"/>
                <a:cs typeface="Arial" pitchFamily="34" charset="0"/>
              </a:rPr>
              <a:t> </a:t>
            </a:r>
          </a:p>
        </p:txBody>
      </p:sp>
      <p:sp>
        <p:nvSpPr>
          <p:cNvPr id="3" name="TextBox 2"/>
          <p:cNvSpPr txBox="1"/>
          <p:nvPr/>
        </p:nvSpPr>
        <p:spPr>
          <a:xfrm>
            <a:off x="18281" y="1118369"/>
            <a:ext cx="9169696" cy="5858014"/>
          </a:xfrm>
          <a:prstGeom prst="rect">
            <a:avLst/>
          </a:prstGeom>
          <a:solidFill>
            <a:schemeClr val="bg1"/>
          </a:solidFill>
        </p:spPr>
        <p:txBody>
          <a:bodyPr wrap="square" rtlCol="0">
            <a:spAutoFit/>
          </a:bodyPr>
          <a:lstStyle/>
          <a:p>
            <a:pPr marL="0" lvl="2" algn="just">
              <a:lnSpc>
                <a:spcPct val="150000"/>
              </a:lnSpc>
            </a:pPr>
            <a:r>
              <a:rPr lang="en-GB" dirty="0">
                <a:latin typeface="Arial" panose="020B0604020202020204" pitchFamily="34" charset="0"/>
                <a:cs typeface="Arial" panose="020B0604020202020204" pitchFamily="34" charset="0"/>
              </a:rPr>
              <a:t>The National Department of Health, in collaboration with the Participating Authorities, will </a:t>
            </a:r>
            <a:r>
              <a:rPr lang="en-GB" b="1" dirty="0">
                <a:solidFill>
                  <a:srgbClr val="0070C0"/>
                </a:solidFill>
                <a:latin typeface="Arial" panose="020B0604020202020204" pitchFamily="34" charset="0"/>
                <a:cs typeface="Arial" panose="020B0604020202020204" pitchFamily="34" charset="0"/>
              </a:rPr>
              <a:t>monitor the performance of contracted suppliers </a:t>
            </a:r>
            <a:r>
              <a:rPr lang="en-GB" dirty="0">
                <a:latin typeface="Arial" panose="020B0604020202020204" pitchFamily="34" charset="0"/>
                <a:cs typeface="Arial" panose="020B0604020202020204" pitchFamily="34" charset="0"/>
              </a:rPr>
              <a:t>in terms of this contract, including but not limited to the following:</a:t>
            </a:r>
          </a:p>
          <a:p>
            <a:pPr marL="34290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Compliance with delivery lead times;</a:t>
            </a:r>
            <a:endParaRPr lang="en-US" b="1" u="sng" dirty="0">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Compliance with delivery in full as per the purchase order;</a:t>
            </a:r>
            <a:endParaRPr lang="en-US" b="1" u="sng" dirty="0">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Percentage of orders delivered on time and in full;</a:t>
            </a:r>
          </a:p>
          <a:p>
            <a:pPr marL="34290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Compliance with reporting requirements according to reporting schedule and reporting mechanism; and</a:t>
            </a:r>
          </a:p>
          <a:p>
            <a:pPr marL="34290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Attendance of compulsory quarterly meetings</a:t>
            </a:r>
          </a:p>
          <a:p>
            <a:pPr marL="0" lvl="2" algn="just">
              <a:lnSpc>
                <a:spcPct val="150000"/>
              </a:lnSpc>
            </a:pPr>
            <a:endParaRPr lang="en-US" dirty="0">
              <a:latin typeface="Arial" panose="020B0604020202020204" pitchFamily="34" charset="0"/>
              <a:cs typeface="Arial" panose="020B0604020202020204" pitchFamily="34" charset="0"/>
            </a:endParaRPr>
          </a:p>
          <a:p>
            <a:pPr marL="0" lvl="2" algn="just">
              <a:lnSpc>
                <a:spcPct val="150000"/>
              </a:lnSpc>
            </a:pPr>
            <a:r>
              <a:rPr lang="en-US" dirty="0">
                <a:latin typeface="Arial" panose="020B0604020202020204" pitchFamily="34" charset="0"/>
                <a:cs typeface="Arial" panose="020B0604020202020204" pitchFamily="34" charset="0"/>
              </a:rPr>
              <a:t>Contracted Suppliers may be required to present continuous improvement initiatives aimed at improving efficiencies in the supply chain to benefit both suppliers and the Department</a:t>
            </a:r>
          </a:p>
          <a:p>
            <a:pPr marL="0" lvl="2" algn="just">
              <a:lnSpc>
                <a:spcPct val="150000"/>
              </a:lnSpc>
            </a:pPr>
            <a:endParaRPr lang="en-US" dirty="0">
              <a:latin typeface="Arial" panose="020B0604020202020204" pitchFamily="34" charset="0"/>
              <a:cs typeface="Arial" panose="020B0604020202020204" pitchFamily="34" charset="0"/>
            </a:endParaRPr>
          </a:p>
        </p:txBody>
      </p:sp>
      <p:sp>
        <p:nvSpPr>
          <p:cNvPr id="4" name="Rectangle 2"/>
          <p:cNvSpPr txBox="1">
            <a:spLocks noChangeArrowheads="1"/>
          </p:cNvSpPr>
          <p:nvPr/>
        </p:nvSpPr>
        <p:spPr>
          <a:xfrm>
            <a:off x="18281" y="332656"/>
            <a:ext cx="6665394" cy="402965"/>
          </a:xfrm>
          <a:prstGeom prst="rect">
            <a:avLst/>
          </a:prstGeom>
        </p:spPr>
        <p:txBody>
          <a:bodyPr tIns="45720" rIns="91440" bIns="45720" anchor="b">
            <a:normAutofit fontScale="85000" lnSpcReduction="20000"/>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800" dirty="0">
                <a:solidFill>
                  <a:schemeClr val="bg1"/>
                </a:solidFill>
                <a:latin typeface="Arial" pitchFamily="34" charset="0"/>
                <a:ea typeface="+mj-ea"/>
                <a:cs typeface="Arial" pitchFamily="34" charset="0"/>
              </a:rPr>
              <a:t>Supplier Performance Management</a:t>
            </a:r>
            <a:endParaRPr kumimoji="0" lang="en-GB" sz="28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13443349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53</a:t>
            </a:fld>
            <a:r>
              <a:rPr lang="en-ZA" sz="1200" dirty="0">
                <a:latin typeface="Arial" pitchFamily="34" charset="0"/>
                <a:cs typeface="Arial" pitchFamily="34" charset="0"/>
              </a:rPr>
              <a:t> </a:t>
            </a:r>
          </a:p>
        </p:txBody>
      </p:sp>
      <p:sp>
        <p:nvSpPr>
          <p:cNvPr id="3" name="TextBox 2"/>
          <p:cNvSpPr txBox="1"/>
          <p:nvPr/>
        </p:nvSpPr>
        <p:spPr>
          <a:xfrm>
            <a:off x="78265" y="1196752"/>
            <a:ext cx="9036496" cy="4196020"/>
          </a:xfrm>
          <a:prstGeom prst="rect">
            <a:avLst/>
          </a:prstGeom>
          <a:noFill/>
        </p:spPr>
        <p:txBody>
          <a:bodyPr wrap="square" rtlCol="0">
            <a:spAutoFit/>
          </a:bodyPr>
          <a:lstStyle/>
          <a:p>
            <a:pPr marL="0" lvl="2" algn="just">
              <a:lnSpc>
                <a:spcPct val="150000"/>
              </a:lnSpc>
            </a:pPr>
            <a:r>
              <a:rPr lang="en-GB" b="1" dirty="0">
                <a:solidFill>
                  <a:srgbClr val="0070C0"/>
                </a:solidFill>
                <a:latin typeface="Arial" panose="020B0604020202020204" pitchFamily="34" charset="0"/>
                <a:cs typeface="Arial" panose="020B0604020202020204" pitchFamily="34" charset="0"/>
              </a:rPr>
              <a:t>Reporting requirements</a:t>
            </a:r>
          </a:p>
          <a:p>
            <a:pPr>
              <a:lnSpc>
                <a:spcPct val="150000"/>
              </a:lnSpc>
            </a:pPr>
            <a:r>
              <a:rPr lang="en-GB" dirty="0">
                <a:latin typeface="Arial" panose="020B0604020202020204" pitchFamily="34" charset="0"/>
                <a:cs typeface="Arial" panose="020B0604020202020204" pitchFamily="34" charset="0"/>
              </a:rPr>
              <a:t>As a minimum, suppliers will be required to submit the following:</a:t>
            </a:r>
          </a:p>
          <a:p>
            <a:pPr>
              <a:lnSpc>
                <a:spcPct val="150000"/>
              </a:lnSpc>
            </a:pPr>
            <a:endParaRPr lang="en-GB"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All transactional data relating to orders;</a:t>
            </a:r>
          </a:p>
          <a:p>
            <a:pPr marL="285750" lvl="0"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A monthly age analysis;</a:t>
            </a:r>
          </a:p>
          <a:p>
            <a:pPr marL="285750" lvl="0"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Production pipeline data and forecast including:</a:t>
            </a:r>
            <a:endParaRPr lang="en-US" dirty="0">
              <a:latin typeface="Arial" panose="020B0604020202020204" pitchFamily="34" charset="0"/>
              <a:cs typeface="Arial" panose="020B0604020202020204" pitchFamily="34" charset="0"/>
            </a:endParaRPr>
          </a:p>
          <a:p>
            <a:pPr marL="742950" lvl="1"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Number of units of the item available (stock on hand);</a:t>
            </a:r>
            <a:endParaRPr lang="en-US" dirty="0">
              <a:latin typeface="Arial" panose="020B0604020202020204" pitchFamily="34" charset="0"/>
              <a:cs typeface="Arial" panose="020B0604020202020204" pitchFamily="34" charset="0"/>
            </a:endParaRPr>
          </a:p>
          <a:p>
            <a:pPr marL="742950" lvl="1"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Number of units of the item in Quality Assurance, awaiting release;</a:t>
            </a:r>
            <a:endParaRPr lang="en-US" dirty="0">
              <a:latin typeface="Arial" panose="020B0604020202020204" pitchFamily="34" charset="0"/>
              <a:cs typeface="Arial" panose="020B0604020202020204" pitchFamily="34" charset="0"/>
            </a:endParaRPr>
          </a:p>
          <a:p>
            <a:pPr marL="742950" lvl="1"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Number of units of the item in the current month’s production plan.</a:t>
            </a:r>
          </a:p>
          <a:p>
            <a:pPr marL="742950" lvl="1"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Status of outstanding orders.</a:t>
            </a:r>
            <a:endParaRPr lang="en-US" dirty="0">
              <a:latin typeface="Arial" panose="020B0604020202020204" pitchFamily="34" charset="0"/>
              <a:cs typeface="Arial" panose="020B0604020202020204" pitchFamily="34" charset="0"/>
            </a:endParaRPr>
          </a:p>
        </p:txBody>
      </p:sp>
      <p:sp>
        <p:nvSpPr>
          <p:cNvPr id="4" name="Rectangle 2"/>
          <p:cNvSpPr txBox="1">
            <a:spLocks noChangeArrowheads="1"/>
          </p:cNvSpPr>
          <p:nvPr/>
        </p:nvSpPr>
        <p:spPr>
          <a:xfrm>
            <a:off x="78265" y="231802"/>
            <a:ext cx="6665394" cy="439604"/>
          </a:xfrm>
          <a:prstGeom prst="rect">
            <a:avLst/>
          </a:prstGeom>
        </p:spPr>
        <p:txBody>
          <a:bodyPr tIns="45720" rIns="91440" bIns="45720" anchor="b">
            <a:no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Supplier Performance Management</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42154886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29246"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54</a:t>
            </a:fld>
            <a:r>
              <a:rPr lang="en-ZA" sz="1200" dirty="0">
                <a:latin typeface="Arial" pitchFamily="34" charset="0"/>
                <a:cs typeface="Arial" pitchFamily="34" charset="0"/>
              </a:rPr>
              <a:t> </a:t>
            </a:r>
          </a:p>
        </p:txBody>
      </p:sp>
      <p:sp>
        <p:nvSpPr>
          <p:cNvPr id="3" name="TextBox 2"/>
          <p:cNvSpPr txBox="1"/>
          <p:nvPr/>
        </p:nvSpPr>
        <p:spPr>
          <a:xfrm>
            <a:off x="12366" y="998155"/>
            <a:ext cx="9135652" cy="5858014"/>
          </a:xfrm>
          <a:prstGeom prst="rect">
            <a:avLst/>
          </a:prstGeom>
          <a:solidFill>
            <a:schemeClr val="bg1"/>
          </a:solidFill>
        </p:spPr>
        <p:txBody>
          <a:bodyPr wrap="square" rtlCol="0">
            <a:spAutoFit/>
          </a:bodyPr>
          <a:lstStyle/>
          <a:p>
            <a:pPr>
              <a:lnSpc>
                <a:spcPct val="150000"/>
              </a:lnSpc>
            </a:pPr>
            <a:r>
              <a:rPr lang="en-US" dirty="0">
                <a:latin typeface="Arial" panose="020B0604020202020204" pitchFamily="34" charset="0"/>
                <a:cs typeface="Arial" panose="020B0604020202020204" pitchFamily="34" charset="0"/>
              </a:rPr>
              <a:t>Suppliers are required to </a:t>
            </a:r>
            <a:r>
              <a:rPr lang="en-US" b="1" dirty="0">
                <a:solidFill>
                  <a:srgbClr val="0070C0"/>
                </a:solidFill>
                <a:latin typeface="Arial" panose="020B0604020202020204" pitchFamily="34" charset="0"/>
                <a:cs typeface="Arial" panose="020B0604020202020204" pitchFamily="34" charset="0"/>
              </a:rPr>
              <a:t>maintain sufficient buffer stock </a:t>
            </a:r>
            <a:r>
              <a:rPr lang="en-US" dirty="0">
                <a:latin typeface="Arial" panose="020B0604020202020204" pitchFamily="34" charset="0"/>
                <a:cs typeface="Arial" panose="020B0604020202020204" pitchFamily="34" charset="0"/>
              </a:rPr>
              <a:t>to meet at least two months demand for all items, aligned with the needs of participating Authorities.</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Allowances for a reduced yet appropriate buffer stock will be made for the last two (2) months of the contract as agreed upon between </a:t>
            </a:r>
            <a:r>
              <a:rPr lang="en-US" dirty="0" err="1">
                <a:latin typeface="Arial" panose="020B0604020202020204" pitchFamily="34" charset="0"/>
                <a:cs typeface="Arial" panose="020B0604020202020204" pitchFamily="34" charset="0"/>
              </a:rPr>
              <a:t>NDoH</a:t>
            </a:r>
            <a:r>
              <a:rPr lang="en-US" dirty="0">
                <a:latin typeface="Arial" panose="020B0604020202020204" pitchFamily="34" charset="0"/>
                <a:cs typeface="Arial" panose="020B0604020202020204" pitchFamily="34" charset="0"/>
              </a:rPr>
              <a:t> and  the contracted supplier.</a:t>
            </a:r>
            <a:endParaRPr lang="en-GB" dirty="0">
              <a:latin typeface="Arial" panose="020B0604020202020204" pitchFamily="34" charset="0"/>
              <a:cs typeface="Arial" panose="020B0604020202020204" pitchFamily="34" charset="0"/>
            </a:endParaRPr>
          </a:p>
          <a:p>
            <a:pPr>
              <a:lnSpc>
                <a:spcPct val="150000"/>
              </a:lnSpc>
            </a:pPr>
            <a:r>
              <a:rPr lang="en-GB" dirty="0">
                <a:latin typeface="Arial" panose="020B0604020202020204" pitchFamily="34" charset="0"/>
                <a:cs typeface="Arial" panose="020B0604020202020204" pitchFamily="34" charset="0"/>
              </a:rPr>
              <a:t>Contractors must inform the National Department of Health at </a:t>
            </a:r>
            <a:r>
              <a:rPr lang="en-GB" b="1" dirty="0">
                <a:latin typeface="Arial" panose="020B0604020202020204" pitchFamily="34" charset="0"/>
                <a:cs typeface="Arial" panose="020B0604020202020204" pitchFamily="34" charset="0"/>
              </a:rPr>
              <a:t>first knowledge </a:t>
            </a:r>
            <a:r>
              <a:rPr lang="en-GB" dirty="0">
                <a:latin typeface="Arial" panose="020B0604020202020204" pitchFamily="34" charset="0"/>
                <a:cs typeface="Arial" panose="020B0604020202020204" pitchFamily="34" charset="0"/>
              </a:rPr>
              <a:t>of any circumstances that may result in interrupted supply, including but not limited to: </a:t>
            </a:r>
            <a:endParaRPr lang="en-US" b="1" u="sng" dirty="0">
              <a:latin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regulatory action which may impact on their GMP status or that of entities on which they are reliant;</a:t>
            </a:r>
            <a:endParaRPr lang="en-US" b="1" u="sng" dirty="0">
              <a:latin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any anticipated problems associated with the availability of active pharmaceutical ingredient (API); </a:t>
            </a:r>
            <a:endParaRPr lang="en-US" b="1" u="sng" dirty="0">
              <a:latin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industrial action;</a:t>
            </a:r>
            <a:endParaRPr lang="en-US" b="1" u="sng" dirty="0">
              <a:latin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challenges with manufacturing pipeline;</a:t>
            </a:r>
            <a:endParaRPr lang="en-US" b="1" u="sng" dirty="0">
              <a:latin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any other supply challenges.</a:t>
            </a:r>
            <a:endParaRPr lang="en-US" b="1" u="sng" dirty="0">
              <a:latin typeface="Arial" panose="020B0604020202020204" pitchFamily="34" charset="0"/>
              <a:cs typeface="Arial" panose="020B0604020202020204" pitchFamily="34" charset="0"/>
            </a:endParaRPr>
          </a:p>
        </p:txBody>
      </p:sp>
      <p:sp>
        <p:nvSpPr>
          <p:cNvPr id="4" name="Rectangle 2"/>
          <p:cNvSpPr txBox="1">
            <a:spLocks noChangeArrowheads="1"/>
          </p:cNvSpPr>
          <p:nvPr/>
        </p:nvSpPr>
        <p:spPr>
          <a:xfrm>
            <a:off x="107504" y="260648"/>
            <a:ext cx="5562600" cy="512567"/>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bg1"/>
                </a:solidFill>
                <a:latin typeface="Arial" pitchFamily="34" charset="0"/>
                <a:ea typeface="+mj-ea"/>
                <a:cs typeface="Arial" pitchFamily="34" charset="0"/>
              </a:defRPr>
            </a:lvl1pPr>
          </a:lstStyle>
          <a:p>
            <a:r>
              <a:rPr lang="en-GB" sz="2400" dirty="0"/>
              <a:t>Continuity of supply</a:t>
            </a:r>
          </a:p>
        </p:txBody>
      </p:sp>
    </p:spTree>
    <p:extLst>
      <p:ext uri="{BB962C8B-B14F-4D97-AF65-F5344CB8AC3E}">
        <p14:creationId xmlns:p14="http://schemas.microsoft.com/office/powerpoint/2010/main" val="32799322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55</a:t>
            </a:fld>
            <a:r>
              <a:rPr lang="en-ZA" sz="1200" dirty="0">
                <a:latin typeface="Arial" pitchFamily="34" charset="0"/>
                <a:cs typeface="Arial" pitchFamily="34" charset="0"/>
              </a:rPr>
              <a:t> </a:t>
            </a:r>
          </a:p>
        </p:txBody>
      </p:sp>
      <p:sp>
        <p:nvSpPr>
          <p:cNvPr id="3" name="TextBox 2"/>
          <p:cNvSpPr txBox="1"/>
          <p:nvPr/>
        </p:nvSpPr>
        <p:spPr>
          <a:xfrm>
            <a:off x="68452" y="1052736"/>
            <a:ext cx="8955603" cy="4611519"/>
          </a:xfrm>
          <a:prstGeom prst="rect">
            <a:avLst/>
          </a:prstGeom>
          <a:noFill/>
        </p:spPr>
        <p:txBody>
          <a:bodyPr wrap="square" rtlCol="0">
            <a:spAutoFit/>
          </a:bodyPr>
          <a:lstStyle/>
          <a:p>
            <a:pPr marL="63500" lvl="1" algn="just">
              <a:lnSpc>
                <a:spcPct val="150000"/>
              </a:lnSpc>
            </a:pPr>
            <a:r>
              <a:rPr lang="en-GB" dirty="0">
                <a:latin typeface="Arial" panose="020B0604020202020204" pitchFamily="34" charset="0"/>
                <a:cs typeface="Arial" panose="020B0604020202020204" pitchFamily="34" charset="0"/>
              </a:rPr>
              <a:t>Contracted Suppliers </a:t>
            </a:r>
            <a:r>
              <a:rPr lang="en-GB" b="1" dirty="0">
                <a:solidFill>
                  <a:srgbClr val="0070C0"/>
                </a:solidFill>
                <a:latin typeface="Arial" panose="020B0604020202020204" pitchFamily="34" charset="0"/>
                <a:cs typeface="Arial" panose="020B0604020202020204" pitchFamily="34" charset="0"/>
              </a:rPr>
              <a:t>must direct official communication </a:t>
            </a:r>
            <a:r>
              <a:rPr lang="en-GB" dirty="0">
                <a:latin typeface="Arial" panose="020B0604020202020204" pitchFamily="34" charset="0"/>
                <a:cs typeface="Arial" panose="020B0604020202020204" pitchFamily="34" charset="0"/>
              </a:rPr>
              <a:t>relating to continuity of supply to stockalert@health.gov.za, as well as Participating Authorities;</a:t>
            </a:r>
          </a:p>
          <a:p>
            <a:pPr marL="349250" lvl="1" indent="-285750" algn="just">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All official communication must include detail of corrective actions taken by the contracted supplier to ensure continuity of supply.</a:t>
            </a:r>
          </a:p>
          <a:p>
            <a:pPr marL="349250" lvl="1" indent="-285750" algn="just">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It is the responsibility of the contracted supplier to ensure continuous availability and supply of contracted items. </a:t>
            </a:r>
          </a:p>
          <a:p>
            <a:pPr marL="349250" lvl="1" indent="-285750" algn="just">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If the contracted supplier is unable to supply, the contracted supplier will source alternative product of acceptable quality and up to the same quantity as required in terms of the contract. </a:t>
            </a:r>
          </a:p>
          <a:p>
            <a:pPr marL="63500" lvl="1" algn="just">
              <a:lnSpc>
                <a:spcPct val="150000"/>
              </a:lnSpc>
            </a:pPr>
            <a:endParaRPr lang="en-GB" dirty="0">
              <a:latin typeface="Arial" panose="020B0604020202020204" pitchFamily="34" charset="0"/>
              <a:cs typeface="Arial" panose="020B0604020202020204" pitchFamily="34" charset="0"/>
            </a:endParaRPr>
          </a:p>
          <a:p>
            <a:pPr marL="63500" lvl="1" algn="just">
              <a:lnSpc>
                <a:spcPct val="150000"/>
              </a:lnSpc>
            </a:pPr>
            <a:r>
              <a:rPr lang="en-GB" dirty="0">
                <a:latin typeface="Arial" panose="020B0604020202020204" pitchFamily="34" charset="0"/>
                <a:cs typeface="Arial" panose="020B0604020202020204" pitchFamily="34" charset="0"/>
              </a:rPr>
              <a:t>The substitute item will be supplied at the current price of the contracted item. </a:t>
            </a:r>
            <a:endParaRPr lang="en-GB" sz="1600" dirty="0">
              <a:latin typeface="Arial" panose="020B0604020202020204" pitchFamily="34" charset="0"/>
              <a:cs typeface="Arial" panose="020B0604020202020204" pitchFamily="34" charset="0"/>
            </a:endParaRPr>
          </a:p>
        </p:txBody>
      </p:sp>
      <p:sp>
        <p:nvSpPr>
          <p:cNvPr id="4" name="Rectangle 2"/>
          <p:cNvSpPr txBox="1">
            <a:spLocks noChangeArrowheads="1"/>
          </p:cNvSpPr>
          <p:nvPr/>
        </p:nvSpPr>
        <p:spPr>
          <a:xfrm>
            <a:off x="89880" y="260648"/>
            <a:ext cx="5562600" cy="486544"/>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bg1"/>
                </a:solidFill>
                <a:latin typeface="Arial" pitchFamily="34" charset="0"/>
                <a:ea typeface="+mj-ea"/>
                <a:cs typeface="Arial" pitchFamily="34" charset="0"/>
              </a:defRPr>
            </a:lvl1pPr>
          </a:lstStyle>
          <a:p>
            <a:r>
              <a:rPr lang="en-GB" sz="2400" dirty="0"/>
              <a:t>Continuity of supply</a:t>
            </a:r>
          </a:p>
        </p:txBody>
      </p:sp>
    </p:spTree>
    <p:extLst>
      <p:ext uri="{BB962C8B-B14F-4D97-AF65-F5344CB8AC3E}">
        <p14:creationId xmlns:p14="http://schemas.microsoft.com/office/powerpoint/2010/main" val="2299502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5B37A2-64A7-64AB-246D-D7FFF6576228}"/>
              </a:ext>
            </a:extLst>
          </p:cNvPr>
          <p:cNvSpPr txBox="1"/>
          <p:nvPr/>
        </p:nvSpPr>
        <p:spPr>
          <a:xfrm>
            <a:off x="35496" y="260648"/>
            <a:ext cx="7632848" cy="451212"/>
          </a:xfrm>
          <a:prstGeom prst="rect">
            <a:avLst/>
          </a:prstGeom>
        </p:spPr>
        <p:txBody>
          <a:bodyPr tIns="45720" rIns="91440" bIns="45720" anchor="b">
            <a:no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bg1"/>
                </a:solidFill>
                <a:latin typeface="Arial" pitchFamily="34" charset="0"/>
                <a:ea typeface="+mj-ea"/>
                <a:cs typeface="Arial" pitchFamily="34" charset="0"/>
              </a:defRPr>
            </a:lvl1pPr>
          </a:lstStyle>
          <a:p>
            <a:r>
              <a:rPr lang="en-GB" sz="2400" dirty="0"/>
              <a:t>Continuity of supply as per updated SRCC</a:t>
            </a:r>
          </a:p>
        </p:txBody>
      </p:sp>
      <p:sp>
        <p:nvSpPr>
          <p:cNvPr id="5" name="TextBox 4">
            <a:extLst>
              <a:ext uri="{FF2B5EF4-FFF2-40B4-BE49-F238E27FC236}">
                <a16:creationId xmlns:a16="http://schemas.microsoft.com/office/drawing/2014/main" id="{B43FAEBA-C750-E336-D309-96FC3625D0BA}"/>
              </a:ext>
            </a:extLst>
          </p:cNvPr>
          <p:cNvSpPr txBox="1"/>
          <p:nvPr/>
        </p:nvSpPr>
        <p:spPr>
          <a:xfrm>
            <a:off x="35496" y="1052736"/>
            <a:ext cx="9108504" cy="6222473"/>
          </a:xfrm>
          <a:prstGeom prst="rect">
            <a:avLst/>
          </a:prstGeom>
          <a:solidFill>
            <a:schemeClr val="bg1"/>
          </a:solidFill>
        </p:spPr>
        <p:txBody>
          <a:bodyPr wrap="square">
            <a:spAutoFit/>
          </a:bodyPr>
          <a:lstStyle/>
          <a:p>
            <a:pPr lvl="0" algn="just">
              <a:lnSpc>
                <a:spcPct val="150000"/>
              </a:lnSpc>
              <a:spcBef>
                <a:spcPts val="625"/>
              </a:spcBef>
              <a:spcAft>
                <a:spcPts val="600"/>
              </a:spcAft>
              <a:tabLst>
                <a:tab pos="450215" algn="l"/>
              </a:tabLst>
            </a:pPr>
            <a:r>
              <a:rPr lang="en-US" sz="1700" b="1" dirty="0">
                <a:solidFill>
                  <a:srgbClr val="0070C0"/>
                </a:solidFill>
                <a:effectLst/>
                <a:latin typeface="Arial" panose="020B0604020202020204" pitchFamily="34" charset="0"/>
                <a:ea typeface="Arial Narrow" panose="020B0606020202030204" pitchFamily="34" charset="0"/>
                <a:cs typeface="Arial" panose="020B0604020202020204" pitchFamily="34" charset="0"/>
              </a:rPr>
              <a:t>Supplier Inability to Supply (Less than 6 Months):</a:t>
            </a:r>
          </a:p>
          <a:p>
            <a:pPr lvl="0" algn="just">
              <a:lnSpc>
                <a:spcPct val="150000"/>
              </a:lnSpc>
              <a:spcBef>
                <a:spcPts val="625"/>
              </a:spcBef>
              <a:spcAft>
                <a:spcPts val="600"/>
              </a:spcAft>
              <a:tabLst>
                <a:tab pos="450215" algn="l"/>
              </a:tabLst>
            </a:pPr>
            <a:r>
              <a:rPr lang="en-US" sz="1700" dirty="0">
                <a:effectLst/>
                <a:latin typeface="Arial" panose="020B0604020202020204" pitchFamily="34" charset="0"/>
                <a:ea typeface="Arial Narrow" panose="020B0606020202030204" pitchFamily="34" charset="0"/>
                <a:cs typeface="Arial" panose="020B0604020202020204" pitchFamily="34" charset="0"/>
              </a:rPr>
              <a:t>If a contracted supplier in a split/multiple award cannot supply an item for up to six months, the </a:t>
            </a:r>
            <a:r>
              <a:rPr lang="en-US" sz="1700" dirty="0" err="1">
                <a:effectLst/>
                <a:latin typeface="Arial" panose="020B0604020202020204" pitchFamily="34" charset="0"/>
                <a:ea typeface="Arial Narrow" panose="020B0606020202030204" pitchFamily="34" charset="0"/>
                <a:cs typeface="Arial" panose="020B0604020202020204" pitchFamily="34" charset="0"/>
              </a:rPr>
              <a:t>NDoH</a:t>
            </a:r>
            <a:r>
              <a:rPr lang="en-US" sz="1700" dirty="0">
                <a:effectLst/>
                <a:latin typeface="Arial" panose="020B0604020202020204" pitchFamily="34" charset="0"/>
                <a:ea typeface="Arial Narrow" panose="020B0606020202030204" pitchFamily="34" charset="0"/>
                <a:cs typeface="Arial" panose="020B0604020202020204" pitchFamily="34" charset="0"/>
              </a:rPr>
              <a:t> can reallocate volumes to another contracted supplier temporarily.</a:t>
            </a:r>
          </a:p>
          <a:p>
            <a:pPr lvl="0" algn="just">
              <a:lnSpc>
                <a:spcPct val="150000"/>
              </a:lnSpc>
              <a:spcBef>
                <a:spcPts val="625"/>
              </a:spcBef>
              <a:spcAft>
                <a:spcPts val="600"/>
              </a:spcAft>
              <a:tabLst>
                <a:tab pos="450215" algn="l"/>
              </a:tabLst>
            </a:pPr>
            <a:r>
              <a:rPr lang="en-US" sz="1700" b="1" dirty="0">
                <a:solidFill>
                  <a:srgbClr val="0070C0"/>
                </a:solidFill>
                <a:effectLst/>
                <a:latin typeface="Arial" panose="020B0604020202020204" pitchFamily="34" charset="0"/>
                <a:ea typeface="Arial Narrow" panose="020B0606020202030204" pitchFamily="34" charset="0"/>
                <a:cs typeface="Arial" panose="020B0604020202020204" pitchFamily="34" charset="0"/>
              </a:rPr>
              <a:t>Supplier Inability to Supply (More than 6 Months):</a:t>
            </a:r>
          </a:p>
          <a:p>
            <a:pPr lvl="0" algn="just">
              <a:lnSpc>
                <a:spcPct val="150000"/>
              </a:lnSpc>
              <a:spcBef>
                <a:spcPts val="625"/>
              </a:spcBef>
              <a:spcAft>
                <a:spcPts val="600"/>
              </a:spcAft>
              <a:tabLst>
                <a:tab pos="450215" algn="l"/>
              </a:tabLst>
            </a:pPr>
            <a:r>
              <a:rPr lang="en-US" sz="1700" dirty="0">
                <a:effectLst/>
                <a:latin typeface="Arial" panose="020B0604020202020204" pitchFamily="34" charset="0"/>
                <a:ea typeface="Arial Narrow" panose="020B0606020202030204" pitchFamily="34" charset="0"/>
                <a:cs typeface="Arial" panose="020B0604020202020204" pitchFamily="34" charset="0"/>
              </a:rPr>
              <a:t>If a supplier cannot supply an item for more than six months, the </a:t>
            </a:r>
            <a:r>
              <a:rPr lang="en-US" sz="1700" dirty="0" err="1">
                <a:effectLst/>
                <a:latin typeface="Arial" panose="020B0604020202020204" pitchFamily="34" charset="0"/>
                <a:ea typeface="Arial Narrow" panose="020B0606020202030204" pitchFamily="34" charset="0"/>
                <a:cs typeface="Arial" panose="020B0604020202020204" pitchFamily="34" charset="0"/>
              </a:rPr>
              <a:t>NDoH</a:t>
            </a:r>
            <a:r>
              <a:rPr lang="en-US" sz="1700" dirty="0">
                <a:effectLst/>
                <a:latin typeface="Arial" panose="020B0604020202020204" pitchFamily="34" charset="0"/>
                <a:ea typeface="Arial Narrow" panose="020B0606020202030204" pitchFamily="34" charset="0"/>
                <a:cs typeface="Arial" panose="020B0604020202020204" pitchFamily="34" charset="0"/>
              </a:rPr>
              <a:t> can cancel the contract as per Section 23 of the GCC (Clause 21.2).</a:t>
            </a:r>
          </a:p>
          <a:p>
            <a:pPr lvl="0" algn="just">
              <a:lnSpc>
                <a:spcPct val="150000"/>
              </a:lnSpc>
              <a:spcBef>
                <a:spcPts val="625"/>
              </a:spcBef>
              <a:spcAft>
                <a:spcPts val="600"/>
              </a:spcAft>
              <a:tabLst>
                <a:tab pos="450215" algn="l"/>
              </a:tabLst>
            </a:pPr>
            <a:r>
              <a:rPr lang="en-US" sz="1700" b="1" dirty="0">
                <a:solidFill>
                  <a:srgbClr val="0070C0"/>
                </a:solidFill>
                <a:effectLst/>
                <a:latin typeface="Arial" panose="020B0604020202020204" pitchFamily="34" charset="0"/>
                <a:ea typeface="Arial Narrow" panose="020B0606020202030204" pitchFamily="34" charset="0"/>
                <a:cs typeface="Arial" panose="020B0604020202020204" pitchFamily="34" charset="0"/>
              </a:rPr>
              <a:t>Penalties for Delays: </a:t>
            </a:r>
            <a:r>
              <a:rPr lang="en-US" sz="1700" dirty="0">
                <a:effectLst/>
                <a:latin typeface="Arial" panose="020B0604020202020204" pitchFamily="34" charset="0"/>
                <a:ea typeface="Arial Narrow" panose="020B0606020202030204" pitchFamily="34" charset="0"/>
                <a:cs typeface="Arial" panose="020B0604020202020204" pitchFamily="34" charset="0"/>
              </a:rPr>
              <a:t>Suppliers may face penalties for exceeding the contractual lead time as per Section 22 of the GCC.</a:t>
            </a:r>
          </a:p>
          <a:p>
            <a:pPr lvl="0" algn="just">
              <a:lnSpc>
                <a:spcPct val="150000"/>
              </a:lnSpc>
              <a:spcBef>
                <a:spcPts val="625"/>
              </a:spcBef>
              <a:spcAft>
                <a:spcPts val="600"/>
              </a:spcAft>
              <a:tabLst>
                <a:tab pos="450215" algn="l"/>
              </a:tabLst>
            </a:pPr>
            <a:r>
              <a:rPr lang="en-US" sz="1700" b="1" dirty="0">
                <a:solidFill>
                  <a:srgbClr val="0070C0"/>
                </a:solidFill>
                <a:effectLst/>
                <a:latin typeface="Arial" panose="020B0604020202020204" pitchFamily="34" charset="0"/>
                <a:ea typeface="Arial Narrow" panose="020B0606020202030204" pitchFamily="34" charset="0"/>
                <a:cs typeface="Arial" panose="020B0604020202020204" pitchFamily="34" charset="0"/>
              </a:rPr>
              <a:t>Procurement Outside the Contract:</a:t>
            </a:r>
            <a:r>
              <a:rPr lang="en-US" sz="1700" b="1" dirty="0">
                <a:solidFill>
                  <a:srgbClr val="0070C0"/>
                </a:solidFill>
                <a:latin typeface="Arial" panose="020B0604020202020204" pitchFamily="34" charset="0"/>
                <a:ea typeface="Arial Narrow" panose="020B0606020202030204" pitchFamily="34" charset="0"/>
                <a:cs typeface="Arial" panose="020B0604020202020204" pitchFamily="34" charset="0"/>
              </a:rPr>
              <a:t> </a:t>
            </a:r>
            <a:r>
              <a:rPr lang="en-US" sz="1700" dirty="0">
                <a:effectLst/>
                <a:latin typeface="Arial" panose="020B0604020202020204" pitchFamily="34" charset="0"/>
                <a:ea typeface="Arial Narrow" panose="020B0606020202030204" pitchFamily="34" charset="0"/>
                <a:cs typeface="Arial" panose="020B0604020202020204" pitchFamily="34" charset="0"/>
              </a:rPr>
              <a:t>Participating Authorities can purchase outside the contract if the contracted item is not available within the 14-day lead time. The cost difference between the contracted supplier's item and the alternative item will be borne by the contracted supplier.</a:t>
            </a:r>
          </a:p>
          <a:p>
            <a:pPr lvl="0" algn="just">
              <a:lnSpc>
                <a:spcPct val="150000"/>
              </a:lnSpc>
              <a:spcBef>
                <a:spcPts val="625"/>
              </a:spcBef>
              <a:spcAft>
                <a:spcPts val="600"/>
              </a:spcAft>
              <a:tabLst>
                <a:tab pos="450215" algn="l"/>
              </a:tabLst>
            </a:pPr>
            <a:endParaRPr lang="en-ZA" sz="17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475942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57</a:t>
            </a:fld>
            <a:r>
              <a:rPr lang="en-ZA" sz="1200" dirty="0">
                <a:latin typeface="Arial" pitchFamily="34" charset="0"/>
                <a:cs typeface="Arial" pitchFamily="34" charset="0"/>
              </a:rPr>
              <a:t> </a:t>
            </a:r>
          </a:p>
        </p:txBody>
      </p:sp>
      <p:sp>
        <p:nvSpPr>
          <p:cNvPr id="3" name="TextBox 2"/>
          <p:cNvSpPr txBox="1"/>
          <p:nvPr/>
        </p:nvSpPr>
        <p:spPr>
          <a:xfrm>
            <a:off x="-189" y="1124744"/>
            <a:ext cx="9144189" cy="5858014"/>
          </a:xfrm>
          <a:prstGeom prst="rect">
            <a:avLst/>
          </a:prstGeom>
          <a:solidFill>
            <a:schemeClr val="bg1"/>
          </a:solidFill>
        </p:spPr>
        <p:txBody>
          <a:bodyPr wrap="square" rtlCol="0">
            <a:spAutoFit/>
          </a:bodyPr>
          <a:lstStyle/>
          <a:p>
            <a:pPr marL="342900" indent="-342900">
              <a:lnSpc>
                <a:spcPct val="150000"/>
              </a:lnSpc>
              <a:buFont typeface="Arial" panose="020B0604020202020204" pitchFamily="34" charset="0"/>
              <a:buChar char="•"/>
            </a:pPr>
            <a:r>
              <a:rPr lang="en-GB" dirty="0">
                <a:latin typeface="Arial" pitchFamily="34" charset="0"/>
                <a:cs typeface="Arial" pitchFamily="34" charset="0"/>
              </a:rPr>
              <a:t>Unless MCC or SAHPRA, has approved a shorter shelf life, products must have a shelf-life of at least </a:t>
            </a:r>
            <a:r>
              <a:rPr lang="en-GB" b="1" u="sng" dirty="0">
                <a:solidFill>
                  <a:srgbClr val="0070C0"/>
                </a:solidFill>
                <a:latin typeface="Arial" pitchFamily="34" charset="0"/>
                <a:cs typeface="Arial" pitchFamily="34" charset="0"/>
              </a:rPr>
              <a:t>12</a:t>
            </a:r>
            <a:r>
              <a:rPr lang="en-GB" u="sng" dirty="0">
                <a:solidFill>
                  <a:srgbClr val="0070C0"/>
                </a:solidFill>
                <a:latin typeface="Arial" pitchFamily="34" charset="0"/>
                <a:cs typeface="Arial" pitchFamily="34" charset="0"/>
              </a:rPr>
              <a:t> </a:t>
            </a:r>
            <a:r>
              <a:rPr lang="en-GB" dirty="0">
                <a:latin typeface="Arial" pitchFamily="34" charset="0"/>
                <a:cs typeface="Arial" pitchFamily="34" charset="0"/>
              </a:rPr>
              <a:t>months upon delivery.</a:t>
            </a:r>
            <a:endParaRPr lang="en-US" dirty="0">
              <a:latin typeface="Arial" pitchFamily="34" charset="0"/>
              <a:cs typeface="Arial" pitchFamily="34" charset="0"/>
            </a:endParaRPr>
          </a:p>
          <a:p>
            <a:pPr marL="342900" lvl="1" indent="-342900">
              <a:lnSpc>
                <a:spcPct val="150000"/>
              </a:lnSpc>
              <a:buFont typeface="Arial" panose="020B0604020202020204" pitchFamily="34" charset="0"/>
              <a:buChar char="•"/>
            </a:pPr>
            <a:r>
              <a:rPr lang="en-ZA" dirty="0">
                <a:latin typeface="Arial" pitchFamily="34" charset="0"/>
                <a:cs typeface="Arial" pitchFamily="34" charset="0"/>
              </a:rPr>
              <a:t>Contracted suppliers may apply in writing to PAs to supply a product with a shorter shelf life provided that: </a:t>
            </a:r>
          </a:p>
          <a:p>
            <a:pPr marL="908050" lvl="1" indent="-273050">
              <a:lnSpc>
                <a:spcPct val="150000"/>
              </a:lnSpc>
              <a:buFont typeface="Arial" pitchFamily="34" charset="0"/>
              <a:buChar char="•"/>
            </a:pPr>
            <a:r>
              <a:rPr lang="en-ZA" dirty="0">
                <a:latin typeface="Arial" pitchFamily="34" charset="0"/>
                <a:cs typeface="Arial" pitchFamily="34" charset="0"/>
              </a:rPr>
              <a:t>Applications are accompanied by an undertaking that such short-dated products will be unconditionally replaced or credited before or after expiry; </a:t>
            </a:r>
            <a:r>
              <a:rPr lang="en-ZA" b="1" dirty="0">
                <a:latin typeface="Arial" pitchFamily="34" charset="0"/>
                <a:cs typeface="Arial" pitchFamily="34" charset="0"/>
              </a:rPr>
              <a:t>and</a:t>
            </a:r>
            <a:r>
              <a:rPr lang="en-ZA" dirty="0">
                <a:latin typeface="Arial" pitchFamily="34" charset="0"/>
                <a:cs typeface="Arial" pitchFamily="34" charset="0"/>
              </a:rPr>
              <a:t> </a:t>
            </a:r>
          </a:p>
          <a:p>
            <a:pPr marL="908050" lvl="1" indent="-273050">
              <a:lnSpc>
                <a:spcPct val="150000"/>
              </a:lnSpc>
              <a:buFont typeface="Arial" pitchFamily="34" charset="0"/>
              <a:buChar char="•"/>
            </a:pPr>
            <a:r>
              <a:rPr lang="en-ZA" dirty="0">
                <a:latin typeface="Arial" pitchFamily="34" charset="0"/>
                <a:cs typeface="Arial" pitchFamily="34" charset="0"/>
              </a:rPr>
              <a:t>applications are approved before execution of orders; </a:t>
            </a:r>
            <a:r>
              <a:rPr lang="en-ZA" b="1" dirty="0">
                <a:latin typeface="Arial" pitchFamily="34" charset="0"/>
                <a:cs typeface="Arial" pitchFamily="34" charset="0"/>
              </a:rPr>
              <a:t>and</a:t>
            </a:r>
            <a:endParaRPr lang="en-ZA" dirty="0">
              <a:latin typeface="Arial" pitchFamily="34" charset="0"/>
              <a:cs typeface="Arial" pitchFamily="34" charset="0"/>
            </a:endParaRPr>
          </a:p>
          <a:p>
            <a:pPr marL="908050" lvl="1" indent="-273050">
              <a:lnSpc>
                <a:spcPct val="150000"/>
              </a:lnSpc>
              <a:buFont typeface="Arial" pitchFamily="34" charset="0"/>
              <a:buChar char="•"/>
            </a:pPr>
            <a:r>
              <a:rPr lang="en-ZA" dirty="0">
                <a:latin typeface="Arial" pitchFamily="34" charset="0"/>
                <a:cs typeface="Arial" pitchFamily="34" charset="0"/>
              </a:rPr>
              <a:t>upon notification of remaining expired stock such products will be collected by the supplier at their own cost; </a:t>
            </a:r>
            <a:r>
              <a:rPr lang="en-ZA" b="1" dirty="0">
                <a:latin typeface="Arial" pitchFamily="34" charset="0"/>
                <a:cs typeface="Arial" pitchFamily="34" charset="0"/>
              </a:rPr>
              <a:t>and</a:t>
            </a:r>
            <a:endParaRPr lang="en-ZA" dirty="0">
              <a:latin typeface="Arial" pitchFamily="34" charset="0"/>
              <a:cs typeface="Arial" pitchFamily="34" charset="0"/>
            </a:endParaRPr>
          </a:p>
          <a:p>
            <a:pPr marL="908050" lvl="1" indent="-273050">
              <a:lnSpc>
                <a:spcPct val="150000"/>
              </a:lnSpc>
              <a:buFont typeface="Arial" pitchFamily="34" charset="0"/>
              <a:buChar char="•"/>
            </a:pPr>
            <a:r>
              <a:rPr lang="en-ZA" dirty="0">
                <a:latin typeface="Arial" pitchFamily="34" charset="0"/>
                <a:cs typeface="Arial" pitchFamily="34" charset="0"/>
              </a:rPr>
              <a:t>failure to collect the products within 30 days after written notification to the supplier will result in the disposal of the product by the PA for the account of the supplier.</a:t>
            </a:r>
          </a:p>
          <a:p>
            <a:pPr marL="450850" lvl="2" indent="-273050">
              <a:lnSpc>
                <a:spcPct val="150000"/>
              </a:lnSpc>
              <a:buFont typeface="Arial" pitchFamily="34" charset="0"/>
              <a:buChar char="•"/>
            </a:pPr>
            <a:r>
              <a:rPr lang="en-ZA" dirty="0">
                <a:latin typeface="Arial" pitchFamily="34" charset="0"/>
                <a:cs typeface="Arial" pitchFamily="34" charset="0"/>
              </a:rPr>
              <a:t>Any PA may, </a:t>
            </a:r>
            <a:r>
              <a:rPr lang="en-ZA" b="1" u="sng" dirty="0">
                <a:solidFill>
                  <a:srgbClr val="0070C0"/>
                </a:solidFill>
                <a:latin typeface="Arial" pitchFamily="34" charset="0"/>
                <a:cs typeface="Arial" pitchFamily="34" charset="0"/>
              </a:rPr>
              <a:t>without prejudice</a:t>
            </a:r>
            <a:r>
              <a:rPr lang="en-ZA" dirty="0">
                <a:latin typeface="Arial" pitchFamily="34" charset="0"/>
                <a:cs typeface="Arial" pitchFamily="34" charset="0"/>
              </a:rPr>
              <a:t>, decline to accept product with a shelf-life of less than 12 months.</a:t>
            </a:r>
          </a:p>
        </p:txBody>
      </p:sp>
      <p:sp>
        <p:nvSpPr>
          <p:cNvPr id="4" name="Rectangle 2"/>
          <p:cNvSpPr txBox="1">
            <a:spLocks noChangeArrowheads="1"/>
          </p:cNvSpPr>
          <p:nvPr/>
        </p:nvSpPr>
        <p:spPr>
          <a:xfrm>
            <a:off x="107504" y="260648"/>
            <a:ext cx="5562600" cy="558552"/>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Shelf life</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12407198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58</a:t>
            </a:fld>
            <a:r>
              <a:rPr lang="en-ZA" sz="1200" dirty="0">
                <a:latin typeface="Arial" pitchFamily="34" charset="0"/>
                <a:cs typeface="Arial" pitchFamily="34" charset="0"/>
              </a:rPr>
              <a:t> </a:t>
            </a:r>
          </a:p>
        </p:txBody>
      </p:sp>
      <p:sp>
        <p:nvSpPr>
          <p:cNvPr id="3" name="TextBox 2"/>
          <p:cNvSpPr txBox="1"/>
          <p:nvPr/>
        </p:nvSpPr>
        <p:spPr>
          <a:xfrm>
            <a:off x="32113" y="1057406"/>
            <a:ext cx="9144000" cy="4401205"/>
          </a:xfrm>
          <a:prstGeom prst="rect">
            <a:avLst/>
          </a:prstGeom>
          <a:solidFill>
            <a:schemeClr val="bg1"/>
          </a:solidFill>
        </p:spPr>
        <p:txBody>
          <a:bodyPr wrap="square" rtlCol="0">
            <a:spAutoFit/>
          </a:bodyPr>
          <a:lstStyle/>
          <a:p>
            <a:pPr marL="342900" indent="-342900">
              <a:buFont typeface="+mj-lt"/>
              <a:buAutoNum type="arabicPeriod"/>
            </a:pPr>
            <a:r>
              <a:rPr lang="en-US" sz="2000" dirty="0"/>
              <a:t>BID RESPONSE - </a:t>
            </a:r>
            <a:r>
              <a:rPr lang="en-US" sz="2000" dirty="0">
                <a:solidFill>
                  <a:schemeClr val="accent1"/>
                </a:solidFill>
              </a:rPr>
              <a:t>Use Adobe Reader 9 or later </a:t>
            </a:r>
          </a:p>
          <a:p>
            <a:pPr marL="342900" indent="-342900">
              <a:buFont typeface="+mj-lt"/>
              <a:buAutoNum type="arabicPeriod"/>
            </a:pPr>
            <a:r>
              <a:rPr sz="2000" dirty="0"/>
              <a:t>Save the original editable Excel files for Set 3.</a:t>
            </a:r>
            <a:endParaRPr lang="en-ZA" sz="2000" dirty="0"/>
          </a:p>
          <a:p>
            <a:pPr marL="914400" lvl="1" indent="-457200">
              <a:buFont typeface="+mj-lt"/>
              <a:buAutoNum type="alphaLcPeriod"/>
            </a:pPr>
            <a:r>
              <a:rPr lang="en-US" sz="2000" dirty="0"/>
              <a:t>Difficulty in downloading / opening or saving documents ? – try opening the document online then saving from there to your computer.  </a:t>
            </a:r>
          </a:p>
          <a:p>
            <a:pPr marL="914400" lvl="1" indent="-457200">
              <a:buFont typeface="+mj-lt"/>
              <a:buAutoNum type="alphaLcPeriod"/>
            </a:pPr>
            <a:r>
              <a:rPr lang="en-US" sz="2000" dirty="0"/>
              <a:t>Add your company name to filename</a:t>
            </a:r>
          </a:p>
          <a:p>
            <a:pPr marL="914400" lvl="1" indent="-457200">
              <a:buFont typeface="+mj-lt"/>
              <a:buAutoNum type="alphaLcPeriod"/>
            </a:pPr>
            <a:r>
              <a:rPr lang="en-US" sz="2000" dirty="0"/>
              <a:t>Only start completing the document when downloaded and saved. </a:t>
            </a:r>
          </a:p>
          <a:p>
            <a:pPr marL="914400" lvl="1" indent="-457200">
              <a:buFont typeface="+mj-lt"/>
              <a:buAutoNum type="alphaLcPeriod"/>
            </a:pPr>
            <a:r>
              <a:rPr lang="en-US" sz="2000" dirty="0"/>
              <a:t>Highlight existing fields to avoid missing any fields</a:t>
            </a:r>
          </a:p>
          <a:p>
            <a:pPr marL="342900" indent="-342900">
              <a:buFont typeface="+mj-lt"/>
              <a:buAutoNum type="arabicPeriod"/>
            </a:pPr>
            <a:r>
              <a:rPr lang="en-US" sz="2000" dirty="0"/>
              <a:t>If your Adobe does not allow to complete electronically, complete the document by hand, using black ink.</a:t>
            </a:r>
          </a:p>
          <a:p>
            <a:pPr marL="342900" indent="-342900">
              <a:buFont typeface="+mj-lt"/>
              <a:buAutoNum type="arabicPeriod"/>
            </a:pPr>
            <a:r>
              <a:rPr lang="en-US" sz="2000" dirty="0"/>
              <a:t>Fields can be corrected by overtyping – note that some fields could be “prefilled” from a previous entry</a:t>
            </a:r>
          </a:p>
          <a:p>
            <a:pPr marL="342900" indent="-342900">
              <a:buFont typeface="+mj-lt"/>
              <a:buAutoNum type="arabicPeriod"/>
            </a:pPr>
            <a:r>
              <a:rPr lang="en-US" sz="2000" dirty="0"/>
              <a:t>Complete all fields, confirm correct, save, print , sign and scan.</a:t>
            </a:r>
          </a:p>
          <a:p>
            <a:pPr marL="342900" indent="-342900">
              <a:buFont typeface="+mj-lt"/>
              <a:buAutoNum type="arabicPeriod"/>
            </a:pPr>
            <a:r>
              <a:rPr lang="en-US" sz="2000" dirty="0"/>
              <a:t>Ensure that all fields in the final electronic copy correspond with the final printed copy (as latter is the legal bid)</a:t>
            </a:r>
            <a:endParaRPr sz="1400" dirty="0"/>
          </a:p>
        </p:txBody>
      </p:sp>
      <p:sp>
        <p:nvSpPr>
          <p:cNvPr id="4" name="Rectangle 2"/>
          <p:cNvSpPr txBox="1">
            <a:spLocks noChangeArrowheads="1"/>
          </p:cNvSpPr>
          <p:nvPr/>
        </p:nvSpPr>
        <p:spPr>
          <a:xfrm>
            <a:off x="9625" y="260648"/>
            <a:ext cx="7056784" cy="486544"/>
          </a:xfrm>
          <a:prstGeom prst="rect">
            <a:avLst/>
          </a:prstGeom>
        </p:spPr>
        <p:txBody>
          <a:bodyPr tIns="45720" rIns="91440" bIns="45720" anchor="b">
            <a:normAutofit/>
          </a:bodyPr>
          <a:lstStyle/>
          <a:p>
            <a:endParaRPr/>
          </a:p>
        </p:txBody>
      </p:sp>
      <p:sp>
        <p:nvSpPr>
          <p:cNvPr id="5" name="Rectangle 2">
            <a:extLst>
              <a:ext uri="{FF2B5EF4-FFF2-40B4-BE49-F238E27FC236}">
                <a16:creationId xmlns:a16="http://schemas.microsoft.com/office/drawing/2014/main" id="{8DDAB8FE-61D9-BD23-FCF2-DFFE58039D13}"/>
              </a:ext>
            </a:extLst>
          </p:cNvPr>
          <p:cNvSpPr txBox="1">
            <a:spLocks noChangeArrowheads="1"/>
          </p:cNvSpPr>
          <p:nvPr/>
        </p:nvSpPr>
        <p:spPr>
          <a:xfrm>
            <a:off x="0" y="265262"/>
            <a:ext cx="7056784" cy="486544"/>
          </a:xfrm>
          <a:prstGeom prst="rect">
            <a:avLst/>
          </a:prstGeom>
        </p:spPr>
        <p:txBody>
          <a:bodyPr tIns="45720" rIns="91440" bIns="45720" anchor="b">
            <a:normAutofit/>
          </a:bodyPr>
          <a:lstStyle/>
          <a:p>
            <a:r>
              <a:rPr lang="en-ZA" sz="2400" dirty="0">
                <a:solidFill>
                  <a:schemeClr val="bg1"/>
                </a:solidFill>
                <a:latin typeface="Arial" pitchFamily="34" charset="0"/>
                <a:cs typeface="Arial" pitchFamily="34" charset="0"/>
              </a:rPr>
              <a:t>Tips for Completing the Bid Document</a:t>
            </a:r>
          </a:p>
        </p:txBody>
      </p:sp>
    </p:spTree>
    <p:extLst>
      <p:ext uri="{BB962C8B-B14F-4D97-AF65-F5344CB8AC3E}">
        <p14:creationId xmlns:p14="http://schemas.microsoft.com/office/powerpoint/2010/main" val="7051491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59</a:t>
            </a:fld>
            <a:r>
              <a:rPr lang="en-ZA" sz="1200" dirty="0">
                <a:latin typeface="Arial" pitchFamily="34" charset="0"/>
                <a:cs typeface="Arial" pitchFamily="34" charset="0"/>
              </a:rPr>
              <a:t> </a:t>
            </a:r>
          </a:p>
        </p:txBody>
      </p:sp>
      <p:sp>
        <p:nvSpPr>
          <p:cNvPr id="3" name="TextBox 2"/>
          <p:cNvSpPr txBox="1"/>
          <p:nvPr/>
        </p:nvSpPr>
        <p:spPr>
          <a:xfrm>
            <a:off x="107504" y="1124744"/>
            <a:ext cx="8802688" cy="3780522"/>
          </a:xfrm>
          <a:prstGeom prst="rect">
            <a:avLst/>
          </a:prstGeom>
          <a:noFill/>
        </p:spPr>
        <p:txBody>
          <a:bodyPr wrap="square" rtlCol="0">
            <a:spAutoFit/>
          </a:bodyPr>
          <a:lstStyle/>
          <a:p>
            <a:pPr marL="0" lvl="1">
              <a:lnSpc>
                <a:spcPct val="150000"/>
              </a:lnSpc>
              <a:defRPr/>
            </a:pPr>
            <a:r>
              <a:rPr lang="en-US" b="1" dirty="0">
                <a:solidFill>
                  <a:srgbClr val="0070C0"/>
                </a:solidFill>
                <a:latin typeface="Arial" pitchFamily="34" charset="0"/>
                <a:cs typeface="Arial" pitchFamily="34" charset="0"/>
              </a:rPr>
              <a:t>Excel Document</a:t>
            </a:r>
          </a:p>
          <a:p>
            <a:pPr marL="0" lvl="1">
              <a:lnSpc>
                <a:spcPct val="150000"/>
              </a:lnSpc>
              <a:defRPr/>
            </a:pPr>
            <a:r>
              <a:rPr lang="en-ZA" dirty="0">
                <a:latin typeface="Arial" pitchFamily="34" charset="0"/>
                <a:cs typeface="Arial" pitchFamily="34" charset="0"/>
              </a:rPr>
              <a:t>Use Ms Excel®  2007 or later</a:t>
            </a:r>
          </a:p>
          <a:p>
            <a:pPr marL="285750" indent="-285750">
              <a:lnSpc>
                <a:spcPct val="150000"/>
              </a:lnSpc>
              <a:buFont typeface="Arial" panose="020B0604020202020204" pitchFamily="34" charset="0"/>
              <a:buChar char="•"/>
            </a:pPr>
            <a:r>
              <a:rPr lang="en-ZA" dirty="0">
                <a:latin typeface="Arial" pitchFamily="34" charset="0"/>
                <a:cs typeface="Arial" pitchFamily="34" charset="0"/>
              </a:rPr>
              <a:t>Complete ALL response fields in Excel for items on which bids are submitted</a:t>
            </a:r>
          </a:p>
          <a:p>
            <a:pPr marL="285750" indent="-285750">
              <a:lnSpc>
                <a:spcPct val="150000"/>
              </a:lnSpc>
              <a:buFont typeface="Arial" panose="020B0604020202020204" pitchFamily="34" charset="0"/>
              <a:buChar char="•"/>
            </a:pPr>
            <a:r>
              <a:rPr lang="en-ZA" dirty="0">
                <a:latin typeface="Arial" pitchFamily="34" charset="0"/>
                <a:cs typeface="Arial" pitchFamily="34" charset="0"/>
              </a:rPr>
              <a:t>Note carefully what unit is asked for: the estimates are expressed in these units</a:t>
            </a:r>
          </a:p>
          <a:p>
            <a:pPr marL="285750" indent="-285750">
              <a:lnSpc>
                <a:spcPct val="150000"/>
              </a:lnSpc>
              <a:buFont typeface="Arial" panose="020B0604020202020204" pitchFamily="34" charset="0"/>
              <a:buChar char="•"/>
            </a:pPr>
            <a:r>
              <a:rPr lang="en-ZA" dirty="0">
                <a:latin typeface="Arial" pitchFamily="34" charset="0"/>
                <a:cs typeface="Arial" pitchFamily="34" charset="0"/>
              </a:rPr>
              <a:t>Submit price according to this unit Certain fields are restricted to numbers only to avoid you entering spaces, commas or letters </a:t>
            </a:r>
            <a:r>
              <a:rPr lang="en-ZA" b="1" dirty="0">
                <a:solidFill>
                  <a:srgbClr val="0070C0"/>
                </a:solidFill>
                <a:latin typeface="Arial" pitchFamily="34" charset="0"/>
                <a:cs typeface="Arial" pitchFamily="34" charset="0"/>
              </a:rPr>
              <a:t>DO NOT </a:t>
            </a:r>
            <a:r>
              <a:rPr lang="en-ZA" dirty="0">
                <a:latin typeface="Arial" pitchFamily="34" charset="0"/>
                <a:cs typeface="Arial" pitchFamily="34" charset="0"/>
              </a:rPr>
              <a:t>make any changes to item numbers, item specifications or estimates or add / duplicate columns</a:t>
            </a:r>
          </a:p>
          <a:p>
            <a:pPr marL="285750" indent="-285750">
              <a:lnSpc>
                <a:spcPct val="150000"/>
              </a:lnSpc>
              <a:buFont typeface="Arial" panose="020B0604020202020204" pitchFamily="34" charset="0"/>
              <a:buChar char="•"/>
            </a:pPr>
            <a:r>
              <a:rPr lang="en-ZA" dirty="0">
                <a:latin typeface="Arial" pitchFamily="34" charset="0"/>
                <a:cs typeface="Arial" pitchFamily="34" charset="0"/>
              </a:rPr>
              <a:t>If you want to make additional offer on the same product, submit another Bid Response Document for that item – clearly naming it </a:t>
            </a:r>
            <a:r>
              <a:rPr lang="en-ZA" dirty="0" err="1">
                <a:latin typeface="Arial" pitchFamily="34" charset="0"/>
                <a:cs typeface="Arial" pitchFamily="34" charset="0"/>
              </a:rPr>
              <a:t>Alt_offer</a:t>
            </a:r>
            <a:r>
              <a:rPr lang="en-ZA" dirty="0">
                <a:latin typeface="Arial" pitchFamily="34" charset="0"/>
                <a:cs typeface="Arial" pitchFamily="34" charset="0"/>
              </a:rPr>
              <a:t>(s)</a:t>
            </a:r>
          </a:p>
        </p:txBody>
      </p:sp>
      <p:sp>
        <p:nvSpPr>
          <p:cNvPr id="4" name="Rectangle 2"/>
          <p:cNvSpPr txBox="1">
            <a:spLocks noChangeArrowheads="1"/>
          </p:cNvSpPr>
          <p:nvPr/>
        </p:nvSpPr>
        <p:spPr>
          <a:xfrm>
            <a:off x="9064" y="332656"/>
            <a:ext cx="7344816" cy="550633"/>
          </a:xfrm>
          <a:prstGeom prst="rect">
            <a:avLst/>
          </a:prstGeom>
        </p:spPr>
        <p:txBody>
          <a:bodyPr tIns="45720" rIns="91440" bIns="45720" anchor="b">
            <a:normAutofit/>
          </a:bodyPr>
          <a:lstStyle/>
          <a:p>
            <a:r>
              <a:rPr lang="en-ZA" sz="2400" dirty="0">
                <a:solidFill>
                  <a:schemeClr val="bg1"/>
                </a:solidFill>
                <a:latin typeface="Arial" pitchFamily="34" charset="0"/>
                <a:cs typeface="Arial" pitchFamily="34" charset="0"/>
              </a:rPr>
              <a:t>Tips for Completing the BRD (Price)</a:t>
            </a:r>
          </a:p>
        </p:txBody>
      </p:sp>
    </p:spTree>
    <p:extLst>
      <p:ext uri="{BB962C8B-B14F-4D97-AF65-F5344CB8AC3E}">
        <p14:creationId xmlns:p14="http://schemas.microsoft.com/office/powerpoint/2010/main" val="7655379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60</a:t>
            </a:fld>
            <a:r>
              <a:rPr lang="en-ZA" sz="1200" dirty="0">
                <a:latin typeface="Arial" pitchFamily="34" charset="0"/>
                <a:cs typeface="Arial" pitchFamily="34" charset="0"/>
              </a:rPr>
              <a:t> </a:t>
            </a:r>
          </a:p>
        </p:txBody>
      </p:sp>
      <p:sp>
        <p:nvSpPr>
          <p:cNvPr id="3" name="TextBox 2"/>
          <p:cNvSpPr txBox="1"/>
          <p:nvPr/>
        </p:nvSpPr>
        <p:spPr>
          <a:xfrm>
            <a:off x="107504" y="916945"/>
            <a:ext cx="8928992" cy="5581015"/>
          </a:xfrm>
          <a:prstGeom prst="rect">
            <a:avLst/>
          </a:prstGeom>
          <a:noFill/>
        </p:spPr>
        <p:txBody>
          <a:bodyPr wrap="square" rtlCol="0">
            <a:spAutoFit/>
          </a:bodyPr>
          <a:lstStyle/>
          <a:p>
            <a:pPr marL="0" lvl="1">
              <a:lnSpc>
                <a:spcPct val="150000"/>
              </a:lnSpc>
              <a:defRPr/>
            </a:pPr>
            <a:r>
              <a:rPr lang="en-US" dirty="0">
                <a:solidFill>
                  <a:srgbClr val="0070C0"/>
                </a:solidFill>
                <a:latin typeface="Arial" pitchFamily="34" charset="0"/>
                <a:cs typeface="Arial" pitchFamily="34" charset="0"/>
              </a:rPr>
              <a:t>Finalizing bid document</a:t>
            </a:r>
          </a:p>
          <a:p>
            <a:pPr>
              <a:lnSpc>
                <a:spcPct val="150000"/>
              </a:lnSpc>
            </a:pPr>
            <a:r>
              <a:rPr lang="en-ZA" dirty="0">
                <a:latin typeface="Arial" pitchFamily="34" charset="0"/>
                <a:cs typeface="Arial" pitchFamily="34" charset="0"/>
              </a:rPr>
              <a:t>Double-check :</a:t>
            </a:r>
          </a:p>
          <a:p>
            <a:pPr marL="285750" indent="-285750">
              <a:lnSpc>
                <a:spcPct val="150000"/>
              </a:lnSpc>
              <a:buFont typeface="Arial" panose="020B0604020202020204" pitchFamily="34" charset="0"/>
              <a:buChar char="•"/>
            </a:pPr>
            <a:r>
              <a:rPr lang="en-ZA" dirty="0">
                <a:latin typeface="Arial" pitchFamily="34" charset="0"/>
                <a:cs typeface="Arial" pitchFamily="34" charset="0"/>
              </a:rPr>
              <a:t>Accuracy and completeness of the completed document.</a:t>
            </a:r>
          </a:p>
          <a:p>
            <a:pPr marL="285750" indent="-285750">
              <a:lnSpc>
                <a:spcPct val="150000"/>
              </a:lnSpc>
              <a:buFont typeface="Arial" panose="020B0604020202020204" pitchFamily="34" charset="0"/>
              <a:buChar char="•"/>
            </a:pPr>
            <a:r>
              <a:rPr lang="en-ZA" dirty="0">
                <a:latin typeface="Arial" pitchFamily="34" charset="0"/>
                <a:cs typeface="Arial" pitchFamily="34" charset="0"/>
              </a:rPr>
              <a:t>All bid prices are for the correct unit and are VAT-inclusive.</a:t>
            </a:r>
          </a:p>
          <a:p>
            <a:pPr>
              <a:lnSpc>
                <a:spcPct val="150000"/>
              </a:lnSpc>
            </a:pPr>
            <a:r>
              <a:rPr lang="en-ZA" dirty="0">
                <a:solidFill>
                  <a:srgbClr val="0070C0"/>
                </a:solidFill>
                <a:latin typeface="Arial" pitchFamily="34" charset="0"/>
                <a:cs typeface="Arial" pitchFamily="34" charset="0"/>
              </a:rPr>
              <a:t>Print out the BRD </a:t>
            </a:r>
          </a:p>
          <a:p>
            <a:pPr marL="285750" indent="-285750">
              <a:lnSpc>
                <a:spcPct val="150000"/>
              </a:lnSpc>
              <a:buFont typeface="Arial" panose="020B0604020202020204" pitchFamily="34" charset="0"/>
              <a:buChar char="•"/>
            </a:pPr>
            <a:r>
              <a:rPr lang="en-ZA" dirty="0">
                <a:latin typeface="Arial" pitchFamily="34" charset="0"/>
                <a:cs typeface="Arial" pitchFamily="34" charset="0"/>
              </a:rPr>
              <a:t>Compare the printed BRD with the electronic version (Ensure that all items are printed - printed version is the legal copy)</a:t>
            </a:r>
          </a:p>
          <a:p>
            <a:pPr marL="285750" indent="-285750">
              <a:lnSpc>
                <a:spcPct val="150000"/>
              </a:lnSpc>
              <a:buFont typeface="Arial" panose="020B0604020202020204" pitchFamily="34" charset="0"/>
              <a:buChar char="•"/>
            </a:pPr>
            <a:r>
              <a:rPr lang="en-ZA" dirty="0">
                <a:latin typeface="Arial" pitchFamily="34" charset="0"/>
                <a:cs typeface="Arial" pitchFamily="34" charset="0"/>
              </a:rPr>
              <a:t>Sign every page of hard copy</a:t>
            </a:r>
          </a:p>
          <a:p>
            <a:pPr>
              <a:lnSpc>
                <a:spcPct val="150000"/>
              </a:lnSpc>
            </a:pPr>
            <a:r>
              <a:rPr lang="en-ZA" dirty="0">
                <a:solidFill>
                  <a:srgbClr val="0070C0"/>
                </a:solidFill>
                <a:latin typeface="Arial" pitchFamily="34" charset="0"/>
                <a:cs typeface="Arial" pitchFamily="34" charset="0"/>
              </a:rPr>
              <a:t>Save and submit </a:t>
            </a:r>
            <a:r>
              <a:rPr lang="en-ZA" dirty="0">
                <a:latin typeface="Arial" pitchFamily="34" charset="0"/>
                <a:cs typeface="Arial" pitchFamily="34" charset="0"/>
              </a:rPr>
              <a:t>electronic completed BRD in Excel on a USB as Set 3, and also; </a:t>
            </a:r>
          </a:p>
          <a:p>
            <a:pPr>
              <a:lnSpc>
                <a:spcPct val="150000"/>
              </a:lnSpc>
            </a:pPr>
            <a:r>
              <a:rPr lang="en-ZA" dirty="0">
                <a:latin typeface="Arial" pitchFamily="34" charset="0"/>
                <a:cs typeface="Arial" pitchFamily="34" charset="0"/>
              </a:rPr>
              <a:t>Save and submit a PDF copy of the signed BRD on the </a:t>
            </a:r>
            <a:r>
              <a:rPr lang="en-US" dirty="0">
                <a:effectLst/>
                <a:latin typeface="Arial" panose="020B0604020202020204" pitchFamily="34" charset="0"/>
                <a:ea typeface="Arial Narrow" panose="020B0606020202030204" pitchFamily="34" charset="0"/>
              </a:rPr>
              <a:t>USB as Set 2.</a:t>
            </a:r>
            <a:r>
              <a:rPr lang="en-ZA" dirty="0">
                <a:highlight>
                  <a:srgbClr val="FFFF00"/>
                </a:highlight>
                <a:latin typeface="Arial" pitchFamily="34" charset="0"/>
                <a:cs typeface="Arial" pitchFamily="34" charset="0"/>
              </a:rPr>
              <a:t> </a:t>
            </a:r>
          </a:p>
          <a:p>
            <a:pPr>
              <a:lnSpc>
                <a:spcPct val="150000"/>
              </a:lnSpc>
            </a:pPr>
            <a:r>
              <a:rPr lang="en-ZA" dirty="0">
                <a:solidFill>
                  <a:srgbClr val="0070C0"/>
                </a:solidFill>
                <a:latin typeface="Arial" pitchFamily="34" charset="0"/>
                <a:cs typeface="Arial" pitchFamily="34" charset="0"/>
              </a:rPr>
              <a:t>Submission of complete </a:t>
            </a:r>
            <a:r>
              <a:rPr lang="en-ZA" dirty="0">
                <a:latin typeface="Arial" pitchFamily="34" charset="0"/>
                <a:cs typeface="Arial" pitchFamily="34" charset="0"/>
              </a:rPr>
              <a:t>set at </a:t>
            </a:r>
            <a:r>
              <a:rPr lang="en-ZA" dirty="0" err="1">
                <a:latin typeface="Arial" pitchFamily="34" charset="0"/>
                <a:cs typeface="Arial" pitchFamily="34" charset="0"/>
              </a:rPr>
              <a:t>NDoH</a:t>
            </a:r>
            <a:r>
              <a:rPr lang="en-ZA" dirty="0">
                <a:latin typeface="Arial" pitchFamily="34" charset="0"/>
                <a:cs typeface="Arial" pitchFamily="34" charset="0"/>
              </a:rPr>
              <a:t> bid box (Site indicated in SBD1) </a:t>
            </a:r>
          </a:p>
          <a:p>
            <a:pPr marL="285750" indent="-285750" algn="ctr">
              <a:buFont typeface="Arial" panose="020B0604020202020204" pitchFamily="34" charset="0"/>
              <a:buChar char="•"/>
            </a:pPr>
            <a:r>
              <a:rPr lang="en-ZA" dirty="0">
                <a:latin typeface="Arial" pitchFamily="34" charset="0"/>
                <a:cs typeface="Arial" pitchFamily="34" charset="0"/>
              </a:rPr>
              <a:t>Bidders are strongly advised to complete the Bid Box Register when submitting their bid.</a:t>
            </a:r>
          </a:p>
          <a:p>
            <a:pPr marL="285750" indent="-285750">
              <a:lnSpc>
                <a:spcPct val="150000"/>
              </a:lnSpc>
              <a:buFont typeface="Arial" panose="020B0604020202020204" pitchFamily="34" charset="0"/>
              <a:buChar char="•"/>
            </a:pPr>
            <a:endParaRPr lang="en-ZA" dirty="0">
              <a:latin typeface="Arial" pitchFamily="34" charset="0"/>
              <a:cs typeface="Arial" pitchFamily="34" charset="0"/>
            </a:endParaRPr>
          </a:p>
        </p:txBody>
      </p:sp>
      <p:sp>
        <p:nvSpPr>
          <p:cNvPr id="4" name="Rectangle 2"/>
          <p:cNvSpPr txBox="1">
            <a:spLocks noChangeArrowheads="1"/>
          </p:cNvSpPr>
          <p:nvPr/>
        </p:nvSpPr>
        <p:spPr>
          <a:xfrm>
            <a:off x="107504" y="360040"/>
            <a:ext cx="5562600" cy="387152"/>
          </a:xfrm>
          <a:prstGeom prst="rect">
            <a:avLst/>
          </a:prstGeom>
        </p:spPr>
        <p:txBody>
          <a:bodyPr tIns="45720" rIns="91440" bIns="45720" anchor="b">
            <a:normAutofit fontScale="92500" lnSpcReduction="20000"/>
          </a:bodyPr>
          <a:lstStyle>
            <a:defPPr>
              <a:defRPr lang="en-US"/>
            </a:defPPr>
            <a:lvl1pPr>
              <a:defRPr sz="2400">
                <a:solidFill>
                  <a:schemeClr val="bg1"/>
                </a:solidFill>
                <a:latin typeface="Arial" pitchFamily="34" charset="0"/>
                <a:cs typeface="Arial" pitchFamily="34" charset="0"/>
              </a:defRPr>
            </a:lvl1pPr>
          </a:lstStyle>
          <a:p>
            <a:r>
              <a:rPr lang="en-ZA" dirty="0"/>
              <a:t>Final checks</a:t>
            </a:r>
          </a:p>
        </p:txBody>
      </p:sp>
    </p:spTree>
    <p:extLst>
      <p:ext uri="{BB962C8B-B14F-4D97-AF65-F5344CB8AC3E}">
        <p14:creationId xmlns:p14="http://schemas.microsoft.com/office/powerpoint/2010/main" val="2605985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4BE48-D747-70FA-F349-B3FDBB2744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7A4DD8-B65E-CD41-F193-2919535D2B26}"/>
              </a:ext>
            </a:extLst>
          </p:cNvPr>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61</a:t>
            </a:fld>
            <a:r>
              <a:rPr lang="en-ZA" sz="1200" dirty="0">
                <a:latin typeface="Arial" pitchFamily="34" charset="0"/>
                <a:cs typeface="Arial" pitchFamily="34" charset="0"/>
              </a:rPr>
              <a:t> </a:t>
            </a:r>
          </a:p>
        </p:txBody>
      </p:sp>
      <p:sp>
        <p:nvSpPr>
          <p:cNvPr id="5" name="Rectangle 2">
            <a:extLst>
              <a:ext uri="{FF2B5EF4-FFF2-40B4-BE49-F238E27FC236}">
                <a16:creationId xmlns:a16="http://schemas.microsoft.com/office/drawing/2014/main" id="{B918C831-6770-D5CC-E592-0912BDA7DFF0}"/>
              </a:ext>
            </a:extLst>
          </p:cNvPr>
          <p:cNvSpPr txBox="1">
            <a:spLocks noChangeArrowheads="1"/>
          </p:cNvSpPr>
          <p:nvPr/>
        </p:nvSpPr>
        <p:spPr>
          <a:xfrm>
            <a:off x="-10921" y="324138"/>
            <a:ext cx="6959185" cy="423054"/>
          </a:xfrm>
          <a:prstGeom prst="rect">
            <a:avLst/>
          </a:prstGeom>
        </p:spPr>
        <p:txBody>
          <a:bodyPr tIns="45720" rIns="91440" bIns="45720" anchor="b">
            <a:noAutofit/>
          </a:bodyPr>
          <a:lstStyle/>
          <a:p>
            <a:endParaRPr/>
          </a:p>
        </p:txBody>
      </p:sp>
      <p:sp>
        <p:nvSpPr>
          <p:cNvPr id="4" name="Rectangle 2">
            <a:extLst>
              <a:ext uri="{FF2B5EF4-FFF2-40B4-BE49-F238E27FC236}">
                <a16:creationId xmlns:a16="http://schemas.microsoft.com/office/drawing/2014/main" id="{74F0EE7D-5BE4-57A4-1E8D-B8C78CFD06B0}"/>
              </a:ext>
            </a:extLst>
          </p:cNvPr>
          <p:cNvSpPr txBox="1">
            <a:spLocks noChangeArrowheads="1"/>
          </p:cNvSpPr>
          <p:nvPr/>
        </p:nvSpPr>
        <p:spPr>
          <a:xfrm>
            <a:off x="179512" y="228584"/>
            <a:ext cx="6959185" cy="423054"/>
          </a:xfrm>
          <a:prstGeom prst="rect">
            <a:avLst/>
          </a:prstGeom>
        </p:spPr>
        <p:txBody>
          <a:bodyPr tIns="45720" rIns="91440" bIns="45720" anchor="b">
            <a:noAutofit/>
          </a:bodyPr>
          <a:lstStyle/>
          <a:p>
            <a:r>
              <a:rPr lang="en-US" sz="2400" dirty="0">
                <a:solidFill>
                  <a:schemeClr val="bg1"/>
                </a:solidFill>
                <a:latin typeface="Arial" pitchFamily="34" charset="0"/>
                <a:cs typeface="Arial" pitchFamily="34" charset="0"/>
              </a:rPr>
              <a:t>Phase I - Challenges found in previous tenders</a:t>
            </a:r>
            <a:endParaRPr lang="en-ZA" sz="2400" dirty="0">
              <a:solidFill>
                <a:schemeClr val="bg1"/>
              </a:solidFill>
              <a:latin typeface="Arial" pitchFamily="34" charset="0"/>
              <a:cs typeface="Arial" pitchFamily="34" charset="0"/>
            </a:endParaRPr>
          </a:p>
        </p:txBody>
      </p:sp>
      <p:sp>
        <p:nvSpPr>
          <p:cNvPr id="7" name="TextBox 6">
            <a:extLst>
              <a:ext uri="{FF2B5EF4-FFF2-40B4-BE49-F238E27FC236}">
                <a16:creationId xmlns:a16="http://schemas.microsoft.com/office/drawing/2014/main" id="{75446EED-2EDF-06DA-0F68-9D9097BB08E9}"/>
              </a:ext>
            </a:extLst>
          </p:cNvPr>
          <p:cNvSpPr txBox="1"/>
          <p:nvPr/>
        </p:nvSpPr>
        <p:spPr>
          <a:xfrm>
            <a:off x="-29096" y="945744"/>
            <a:ext cx="9144000" cy="4611519"/>
          </a:xfrm>
          <a:prstGeom prst="rect">
            <a:avLst/>
          </a:prstGeom>
          <a:solidFill>
            <a:schemeClr val="bg1"/>
          </a:solidFill>
        </p:spPr>
        <p:txBody>
          <a:bodyPr wrap="square">
            <a:spAutoFit/>
          </a:bodyPr>
          <a:lstStyle/>
          <a:p>
            <a:pPr marL="342900" indent="-342900">
              <a:lnSpc>
                <a:spcPct val="150000"/>
              </a:lnSpc>
              <a:buFont typeface="+mj-lt"/>
              <a:buAutoNum type="arabicPeriod"/>
            </a:pPr>
            <a:r>
              <a:rPr lang="en-US" dirty="0">
                <a:latin typeface="Arial" panose="020B0604020202020204" pitchFamily="34" charset="0"/>
                <a:cs typeface="Arial" panose="020B0604020202020204" pitchFamily="34" charset="0"/>
              </a:rPr>
              <a:t>Bid are not </a:t>
            </a:r>
            <a:r>
              <a:rPr lang="en-US" b="1" dirty="0">
                <a:latin typeface="Arial" panose="020B0604020202020204" pitchFamily="34" charset="0"/>
                <a:cs typeface="Arial" panose="020B0604020202020204" pitchFamily="34" charset="0"/>
              </a:rPr>
              <a:t>BOUND</a:t>
            </a:r>
            <a:r>
              <a:rPr lang="en-US" dirty="0">
                <a:latin typeface="Arial" panose="020B0604020202020204" pitchFamily="34" charset="0"/>
                <a:cs typeface="Arial" panose="020B0604020202020204" pitchFamily="34" charset="0"/>
              </a:rPr>
              <a:t> &amp; Bids do not have Tabs</a:t>
            </a:r>
          </a:p>
          <a:p>
            <a:pPr marL="342900" indent="-342900">
              <a:lnSpc>
                <a:spcPct val="150000"/>
              </a:lnSpc>
              <a:buFont typeface="+mj-lt"/>
              <a:buAutoNum type="arabicPeriod"/>
            </a:pPr>
            <a:r>
              <a:rPr lang="en-US" dirty="0">
                <a:latin typeface="Arial" panose="020B0604020202020204" pitchFamily="34" charset="0"/>
                <a:cs typeface="Arial" panose="020B0604020202020204" pitchFamily="34" charset="0"/>
              </a:rPr>
              <a:t>Missing or incomplete mandatory PBD/SBD forms; (i.e. missing  PBD3 Table 2)</a:t>
            </a:r>
          </a:p>
          <a:p>
            <a:pPr marL="342900" indent="-342900">
              <a:lnSpc>
                <a:spcPct val="150000"/>
              </a:lnSpc>
              <a:buFont typeface="+mj-lt"/>
              <a:buAutoNum type="arabicPeriod"/>
            </a:pPr>
            <a:r>
              <a:rPr lang="en-US" dirty="0">
                <a:latin typeface="Arial" panose="020B0604020202020204" pitchFamily="34" charset="0"/>
                <a:cs typeface="Arial" panose="020B0604020202020204" pitchFamily="34" charset="0"/>
              </a:rPr>
              <a:t>Incorrect entity documentation in multi-entity bids.</a:t>
            </a:r>
          </a:p>
          <a:p>
            <a:pPr marL="342900" indent="-342900">
              <a:lnSpc>
                <a:spcPct val="150000"/>
              </a:lnSpc>
              <a:buFont typeface="+mj-lt"/>
              <a:buAutoNum type="arabicPeriod"/>
            </a:pPr>
            <a:r>
              <a:rPr lang="en-US" dirty="0">
                <a:latin typeface="Arial" panose="020B0604020202020204" pitchFamily="34" charset="0"/>
                <a:cs typeface="Arial" panose="020B0604020202020204" pitchFamily="34" charset="0"/>
              </a:rPr>
              <a:t>Inconsistent CSD/CIPC/Director details across SBD4/PBD3/PBD9</a:t>
            </a:r>
          </a:p>
          <a:p>
            <a:pPr marL="342900" indent="-342900">
              <a:lnSpc>
                <a:spcPct val="150000"/>
              </a:lnSpc>
              <a:buFont typeface="+mj-lt"/>
              <a:buAutoNum type="arabicPeriod"/>
            </a:pPr>
            <a:r>
              <a:rPr lang="en-US" dirty="0">
                <a:latin typeface="Arial" panose="020B0604020202020204" pitchFamily="34" charset="0"/>
                <a:cs typeface="Arial" panose="020B0604020202020204" pitchFamily="34" charset="0"/>
              </a:rPr>
              <a:t>Unsigned declarations.</a:t>
            </a:r>
          </a:p>
          <a:p>
            <a:pPr marL="342900" indent="-342900">
              <a:lnSpc>
                <a:spcPct val="150000"/>
              </a:lnSpc>
              <a:buFont typeface="+mj-lt"/>
              <a:buAutoNum type="arabicPeriod"/>
            </a:pPr>
            <a:r>
              <a:rPr lang="en-US" dirty="0">
                <a:latin typeface="Arial" panose="020B0604020202020204" pitchFamily="34" charset="0"/>
                <a:cs typeface="Arial" panose="020B0604020202020204" pitchFamily="34" charset="0"/>
              </a:rPr>
              <a:t>Certification of relevant documents (not dated) </a:t>
            </a:r>
          </a:p>
          <a:p>
            <a:pPr marL="342900" indent="-342900">
              <a:lnSpc>
                <a:spcPct val="150000"/>
              </a:lnSpc>
              <a:buFont typeface="+mj-lt"/>
              <a:buAutoNum type="arabicPeriod"/>
            </a:pPr>
            <a:endParaRPr lang="en-US" dirty="0">
              <a:latin typeface="Arial" panose="020B0604020202020204" pitchFamily="34" charset="0"/>
              <a:cs typeface="Arial" panose="020B0604020202020204" pitchFamily="34" charset="0"/>
            </a:endParaRPr>
          </a:p>
          <a:p>
            <a:pPr marL="342900" indent="-342900">
              <a:lnSpc>
                <a:spcPct val="150000"/>
              </a:lnSpc>
              <a:buFont typeface="+mj-lt"/>
              <a:buAutoNum type="arabicPeriod"/>
            </a:pPr>
            <a:r>
              <a:rPr lang="en-US" dirty="0">
                <a:latin typeface="Arial" panose="020B0604020202020204" pitchFamily="34" charset="0"/>
                <a:cs typeface="Arial" panose="020B0604020202020204" pitchFamily="34" charset="0"/>
              </a:rPr>
              <a:t>Incorrect or inaccessible editable Excel files - not matching hard copy/PDF.</a:t>
            </a:r>
          </a:p>
          <a:p>
            <a:pPr marL="342900" indent="-342900">
              <a:lnSpc>
                <a:spcPct val="150000"/>
              </a:lnSpc>
              <a:buFont typeface="+mj-lt"/>
              <a:buAutoNum type="arabicPeriod"/>
            </a:pPr>
            <a:r>
              <a:rPr lang="en-US" dirty="0">
                <a:latin typeface="Arial" panose="020B0604020202020204" pitchFamily="34" charset="0"/>
                <a:cs typeface="Arial" panose="020B0604020202020204" pitchFamily="34" charset="0"/>
              </a:rPr>
              <a:t>USB corrupt  (ensure data is available and accessible);</a:t>
            </a:r>
          </a:p>
          <a:p>
            <a:pPr marL="342900" indent="-342900">
              <a:lnSpc>
                <a:spcPct val="150000"/>
              </a:lnSpc>
              <a:buFont typeface="+mj-lt"/>
              <a:buAutoNum type="arabicPeriod"/>
            </a:pPr>
            <a:endParaRPr lang="en-US" dirty="0">
              <a:latin typeface="Arial" panose="020B0604020202020204" pitchFamily="34" charset="0"/>
              <a:cs typeface="Arial" panose="020B0604020202020204" pitchFamily="34" charset="0"/>
            </a:endParaRPr>
          </a:p>
          <a:p>
            <a:pPr marL="342900" indent="-342900">
              <a:lnSpc>
                <a:spcPct val="150000"/>
              </a:lnSpc>
              <a:buFont typeface="+mj-lt"/>
              <a:buAutoNum type="arabicPeriod"/>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29647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62</a:t>
            </a:fld>
            <a:r>
              <a:rPr lang="en-ZA" sz="1200" dirty="0">
                <a:latin typeface="Arial" pitchFamily="34" charset="0"/>
                <a:cs typeface="Arial" pitchFamily="34" charset="0"/>
              </a:rPr>
              <a:t> </a:t>
            </a:r>
          </a:p>
        </p:txBody>
      </p:sp>
      <p:sp>
        <p:nvSpPr>
          <p:cNvPr id="3" name="TextBox 2"/>
          <p:cNvSpPr txBox="1"/>
          <p:nvPr/>
        </p:nvSpPr>
        <p:spPr>
          <a:xfrm>
            <a:off x="2456" y="1136796"/>
            <a:ext cx="8856984" cy="4611519"/>
          </a:xfrm>
          <a:prstGeom prst="rect">
            <a:avLst/>
          </a:prstGeom>
          <a:solidFill>
            <a:schemeClr val="bg1"/>
          </a:solidFill>
        </p:spPr>
        <p:txBody>
          <a:bodyPr wrap="square">
            <a:spAutoFit/>
          </a:bodyPr>
          <a:lstStyle>
            <a:defPPr>
              <a:defRPr lang="en-US"/>
            </a:defPPr>
            <a:lvl1pPr marL="342900" indent="-342900">
              <a:lnSpc>
                <a:spcPct val="150000"/>
              </a:lnSpc>
              <a:buFont typeface="+mj-lt"/>
              <a:buAutoNum type="arabicPeriod"/>
              <a:defRPr>
                <a:latin typeface="Arial" panose="020B0604020202020204" pitchFamily="34" charset="0"/>
                <a:cs typeface="Arial" panose="020B0604020202020204" pitchFamily="34" charset="0"/>
              </a:defRPr>
            </a:lvl1pPr>
          </a:lstStyle>
          <a:p>
            <a:r>
              <a:rPr lang="en-ZA" dirty="0"/>
              <a:t>Incorrect or missing MRC Certificate in bid pack.</a:t>
            </a:r>
          </a:p>
          <a:p>
            <a:r>
              <a:rPr lang="en-ZA" dirty="0"/>
              <a:t>Licence to Manufacture omitted from bid pack</a:t>
            </a:r>
          </a:p>
          <a:p>
            <a:r>
              <a:rPr lang="en-US" dirty="0">
                <a:latin typeface="Arial" panose="020B0604020202020204" pitchFamily="34" charset="0"/>
                <a:cs typeface="Arial" panose="020B0604020202020204" pitchFamily="34" charset="0"/>
              </a:rPr>
              <a:t>Submission of 3rd Party </a:t>
            </a:r>
            <a:r>
              <a:rPr lang="en-US" dirty="0" err="1">
                <a:latin typeface="Arial" panose="020B0604020202020204" pitchFamily="34" charset="0"/>
                <a:cs typeface="Arial" panose="020B0604020202020204" pitchFamily="34" charset="0"/>
              </a:rPr>
              <a:t>Authorisation</a:t>
            </a:r>
            <a:r>
              <a:rPr lang="en-US" dirty="0">
                <a:latin typeface="Arial" panose="020B0604020202020204" pitchFamily="34" charset="0"/>
                <a:cs typeface="Arial" panose="020B0604020202020204" pitchFamily="34" charset="0"/>
              </a:rPr>
              <a:t> letters as indicated on the MRC is compulsory (if it deviates from the MRC  - provide detailed explanation) </a:t>
            </a:r>
            <a:endParaRPr lang="en-US" dirty="0"/>
          </a:p>
          <a:p>
            <a:r>
              <a:rPr lang="en-ZA" dirty="0"/>
              <a:t>Submission of the MRC Variation Summary approved by SAHPRA - must be     submitted to verify amendments</a:t>
            </a:r>
          </a:p>
          <a:p>
            <a:r>
              <a:rPr lang="en-US" dirty="0"/>
              <a:t>Check PBD10 where a British Pharmacopoeia standard is specified </a:t>
            </a:r>
            <a:r>
              <a:rPr lang="en-ZA" dirty="0"/>
              <a:t>&amp; manufacture site is declared.</a:t>
            </a:r>
          </a:p>
          <a:p>
            <a:r>
              <a:rPr lang="en-ZA" dirty="0"/>
              <a:t>Comp Med – DA02 Product List – Naming convention on BRD versus Product list.</a:t>
            </a:r>
          </a:p>
          <a:p>
            <a:r>
              <a:rPr lang="en-ZA" dirty="0"/>
              <a:t>Medical Devices – Manufacturer not declared</a:t>
            </a:r>
          </a:p>
          <a:p>
            <a:r>
              <a:rPr lang="en-ZA" dirty="0"/>
              <a:t>Electronic copy of the Package insert as part of Set 2 is a requirement</a:t>
            </a:r>
          </a:p>
        </p:txBody>
      </p:sp>
      <p:sp>
        <p:nvSpPr>
          <p:cNvPr id="5" name="TextBox 4">
            <a:extLst>
              <a:ext uri="{FF2B5EF4-FFF2-40B4-BE49-F238E27FC236}">
                <a16:creationId xmlns:a16="http://schemas.microsoft.com/office/drawing/2014/main" id="{5E7260E4-4570-C718-4CF8-1D9528508AE1}"/>
              </a:ext>
            </a:extLst>
          </p:cNvPr>
          <p:cNvSpPr txBox="1"/>
          <p:nvPr/>
        </p:nvSpPr>
        <p:spPr>
          <a:xfrm>
            <a:off x="179512" y="0"/>
            <a:ext cx="6480720" cy="830997"/>
          </a:xfrm>
          <a:prstGeom prst="rect">
            <a:avLst/>
          </a:prstGeom>
        </p:spPr>
        <p:txBody>
          <a:bodyPr tIns="45720" rIns="91440" bIns="45720" anchor="b">
            <a:noAutofit/>
          </a:bodyPr>
          <a:lstStyle>
            <a:defPPr>
              <a:defRPr lang="en-US"/>
            </a:defPPr>
            <a:lvl1pPr>
              <a:defRPr sz="2400">
                <a:solidFill>
                  <a:schemeClr val="bg1"/>
                </a:solidFill>
                <a:latin typeface="Arial" pitchFamily="34" charset="0"/>
                <a:cs typeface="Arial" pitchFamily="34" charset="0"/>
              </a:defRPr>
            </a:lvl1pPr>
          </a:lstStyle>
          <a:p>
            <a:r>
              <a:rPr lang="en-ZA" dirty="0"/>
              <a:t>Final Phase II Document Checks</a:t>
            </a:r>
          </a:p>
        </p:txBody>
      </p:sp>
    </p:spTree>
    <p:extLst>
      <p:ext uri="{BB962C8B-B14F-4D97-AF65-F5344CB8AC3E}">
        <p14:creationId xmlns:p14="http://schemas.microsoft.com/office/powerpoint/2010/main" val="2149070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63</a:t>
            </a:fld>
            <a:r>
              <a:rPr lang="en-ZA" sz="1200" dirty="0">
                <a:latin typeface="Arial" pitchFamily="34" charset="0"/>
                <a:cs typeface="Arial" pitchFamily="34" charset="0"/>
              </a:rPr>
              <a:t> </a:t>
            </a:r>
          </a:p>
        </p:txBody>
      </p:sp>
      <p:sp>
        <p:nvSpPr>
          <p:cNvPr id="5" name="Slide Number Placeholder 3"/>
          <p:cNvSpPr txBox="1">
            <a:spLocks/>
          </p:cNvSpPr>
          <p:nvPr/>
        </p:nvSpPr>
        <p:spPr>
          <a:xfrm>
            <a:off x="6553200" y="6248400"/>
            <a:ext cx="2133600" cy="4572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dirty="0"/>
          </a:p>
        </p:txBody>
      </p:sp>
      <p:sp>
        <p:nvSpPr>
          <p:cNvPr id="6" name="TextBox 5"/>
          <p:cNvSpPr txBox="1"/>
          <p:nvPr/>
        </p:nvSpPr>
        <p:spPr>
          <a:xfrm>
            <a:off x="642910" y="3929066"/>
            <a:ext cx="7572428" cy="1754326"/>
          </a:xfrm>
          <a:prstGeom prst="rect">
            <a:avLst/>
          </a:prstGeom>
          <a:noFill/>
        </p:spPr>
        <p:txBody>
          <a:bodyPr wrap="square" rtlCol="0">
            <a:spAutoFit/>
          </a:bodyPr>
          <a:lstStyle/>
          <a:p>
            <a:r>
              <a:rPr lang="en-ZA" i="1" dirty="0">
                <a:latin typeface="Arial" pitchFamily="34" charset="0"/>
                <a:cs typeface="Arial" pitchFamily="34" charset="0"/>
              </a:rPr>
              <a:t>The centralised toll-free corruption hotline - </a:t>
            </a:r>
            <a:r>
              <a:rPr lang="en-ZA" i="1" dirty="0">
                <a:latin typeface="Arial" pitchFamily="34" charset="0"/>
                <a:cs typeface="Arial" pitchFamily="34" charset="0"/>
                <a:hlinkClick r:id="rId3"/>
              </a:rPr>
              <a:t>0800 701 701</a:t>
            </a:r>
            <a:r>
              <a:rPr lang="en-ZA" i="1" dirty="0">
                <a:latin typeface="Arial" pitchFamily="34" charset="0"/>
                <a:cs typeface="Arial" pitchFamily="34" charset="0"/>
              </a:rPr>
              <a:t> </a:t>
            </a:r>
          </a:p>
          <a:p>
            <a:endParaRPr lang="en-ZA" i="1" dirty="0">
              <a:latin typeface="Arial" pitchFamily="34" charset="0"/>
              <a:cs typeface="Arial" pitchFamily="34" charset="0"/>
            </a:endParaRPr>
          </a:p>
          <a:p>
            <a:r>
              <a:rPr lang="en-ZA" i="1" dirty="0">
                <a:latin typeface="Arial" pitchFamily="34" charset="0"/>
                <a:cs typeface="Arial" pitchFamily="34" charset="0"/>
              </a:rPr>
              <a:t>Read more: </a:t>
            </a:r>
            <a:r>
              <a:rPr lang="en-ZA" i="1" dirty="0">
                <a:latin typeface="Arial" pitchFamily="34" charset="0"/>
                <a:cs typeface="Arial" pitchFamily="34" charset="0"/>
                <a:hlinkClick r:id="rId4"/>
              </a:rPr>
              <a:t>http://www.southafrica.info/services/government/hotline-anticorruption.htm#.Vekno0YbJzA#ixzz3kkAPmrmo</a:t>
            </a:r>
            <a:br>
              <a:rPr lang="en-ZA" dirty="0"/>
            </a:br>
            <a:endParaRPr lang="en-ZA" dirty="0"/>
          </a:p>
          <a:p>
            <a:endParaRPr lang="en-ZA" dirty="0"/>
          </a:p>
        </p:txBody>
      </p:sp>
      <p:pic>
        <p:nvPicPr>
          <p:cNvPr id="7" name="Content Placeholder 2" descr="C:\Users\JamalK\Desktop\imagescorruption.jpg"/>
          <p:cNvPicPr>
            <a:picLocks noChangeAspect="1" noChangeArrowheads="1"/>
          </p:cNvPicPr>
          <p:nvPr/>
        </p:nvPicPr>
        <p:blipFill>
          <a:blip r:embed="rId5" cstate="print"/>
          <a:srcRect/>
          <a:stretch>
            <a:fillRect/>
          </a:stretch>
        </p:blipFill>
        <p:spPr bwMode="auto">
          <a:xfrm rot="19758718">
            <a:off x="495192" y="711978"/>
            <a:ext cx="3368040" cy="2290763"/>
          </a:xfrm>
          <a:prstGeom prst="rect">
            <a:avLst/>
          </a:prstGeom>
          <a:noFill/>
        </p:spPr>
      </p:pic>
      <p:pic>
        <p:nvPicPr>
          <p:cNvPr id="8" name="Picture 3" descr="C:\Users\JamalK\Desktop\imagescorruption2.png"/>
          <p:cNvPicPr>
            <a:picLocks noChangeAspect="1" noChangeArrowheads="1"/>
          </p:cNvPicPr>
          <p:nvPr/>
        </p:nvPicPr>
        <p:blipFill>
          <a:blip r:embed="rId6" cstate="print"/>
          <a:srcRect/>
          <a:stretch>
            <a:fillRect/>
          </a:stretch>
        </p:blipFill>
        <p:spPr bwMode="auto">
          <a:xfrm>
            <a:off x="4090512" y="1418814"/>
            <a:ext cx="2466975" cy="1857375"/>
          </a:xfrm>
          <a:prstGeom prst="rect">
            <a:avLst/>
          </a:prstGeom>
          <a:noFill/>
        </p:spPr>
      </p:pic>
      <p:pic>
        <p:nvPicPr>
          <p:cNvPr id="9" name="Picture 8"/>
          <p:cNvPicPr>
            <a:picLocks noChangeAspect="1"/>
          </p:cNvPicPr>
          <p:nvPr/>
        </p:nvPicPr>
        <p:blipFill>
          <a:blip r:embed="rId7" cstate="print"/>
          <a:stretch>
            <a:fillRect/>
          </a:stretch>
        </p:blipFill>
        <p:spPr>
          <a:xfrm>
            <a:off x="6942034" y="1385891"/>
            <a:ext cx="1800225" cy="2543175"/>
          </a:xfrm>
          <a:prstGeom prst="rect">
            <a:avLst/>
          </a:prstGeom>
        </p:spPr>
      </p:pic>
    </p:spTree>
    <p:extLst>
      <p:ext uri="{BB962C8B-B14F-4D97-AF65-F5344CB8AC3E}">
        <p14:creationId xmlns:p14="http://schemas.microsoft.com/office/powerpoint/2010/main" val="36947709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64</a:t>
            </a:fld>
            <a:r>
              <a:rPr lang="en-ZA" sz="1200" dirty="0">
                <a:latin typeface="Arial" pitchFamily="34" charset="0"/>
                <a:cs typeface="Arial" pitchFamily="34" charset="0"/>
              </a:rPr>
              <a:t> </a:t>
            </a:r>
          </a:p>
        </p:txBody>
      </p:sp>
      <p:sp>
        <p:nvSpPr>
          <p:cNvPr id="3" name="TextBox 2"/>
          <p:cNvSpPr txBox="1"/>
          <p:nvPr/>
        </p:nvSpPr>
        <p:spPr>
          <a:xfrm>
            <a:off x="395536" y="1357298"/>
            <a:ext cx="8291264" cy="3416320"/>
          </a:xfrm>
          <a:prstGeom prst="rect">
            <a:avLst/>
          </a:prstGeom>
          <a:noFill/>
        </p:spPr>
        <p:txBody>
          <a:bodyPr wrap="square" rtlCol="0">
            <a:spAutoFit/>
          </a:bodyPr>
          <a:lstStyle/>
          <a:p>
            <a:pPr marL="0" lvl="1" algn="ctr">
              <a:defRPr/>
            </a:pPr>
            <a:r>
              <a:rPr lang="en-US" sz="2400" b="1" dirty="0">
                <a:latin typeface="Arial" pitchFamily="34" charset="0"/>
                <a:cs typeface="Arial" pitchFamily="34" charset="0"/>
              </a:rPr>
              <a:t>Thank you for attending this Online Briefing Session</a:t>
            </a:r>
          </a:p>
          <a:p>
            <a:pPr marL="0" lvl="1" algn="ctr">
              <a:defRPr/>
            </a:pPr>
            <a:endParaRPr lang="en-US" sz="2400" b="1" dirty="0">
              <a:latin typeface="Arial" pitchFamily="34" charset="0"/>
              <a:cs typeface="Arial" pitchFamily="34" charset="0"/>
            </a:endParaRPr>
          </a:p>
          <a:p>
            <a:pPr marL="0" lvl="1" algn="ctr">
              <a:defRPr/>
            </a:pPr>
            <a:endParaRPr lang="en-US" sz="2400" b="1" dirty="0">
              <a:latin typeface="Arial" pitchFamily="34" charset="0"/>
              <a:cs typeface="Arial" pitchFamily="34" charset="0"/>
            </a:endParaRPr>
          </a:p>
          <a:p>
            <a:pPr marL="0" lvl="1" algn="ctr">
              <a:defRPr/>
            </a:pPr>
            <a:endParaRPr lang="en-US" sz="2400" b="1" dirty="0">
              <a:latin typeface="Arial" pitchFamily="34" charset="0"/>
              <a:cs typeface="Arial" pitchFamily="34" charset="0"/>
            </a:endParaRPr>
          </a:p>
          <a:p>
            <a:pPr marL="0" lvl="1" algn="ctr">
              <a:defRPr/>
            </a:pPr>
            <a:endParaRPr lang="en-US" sz="2400" b="1" dirty="0">
              <a:latin typeface="Arial" pitchFamily="34" charset="0"/>
              <a:cs typeface="Arial" pitchFamily="34" charset="0"/>
            </a:endParaRPr>
          </a:p>
          <a:p>
            <a:pPr marL="0" lvl="1" algn="ctr">
              <a:defRPr/>
            </a:pPr>
            <a:r>
              <a:rPr lang="en-US" sz="2400" b="1" dirty="0">
                <a:latin typeface="Arial" pitchFamily="34" charset="0"/>
                <a:cs typeface="Arial" pitchFamily="34" charset="0"/>
              </a:rPr>
              <a:t>The End</a:t>
            </a:r>
          </a:p>
          <a:p>
            <a:pPr marL="0" lvl="1" algn="ctr">
              <a:defRPr/>
            </a:pPr>
            <a:endParaRPr lang="en-US" sz="2400" b="1" dirty="0">
              <a:latin typeface="Arial" pitchFamily="34" charset="0"/>
              <a:cs typeface="Arial" pitchFamily="34" charset="0"/>
            </a:endParaRPr>
          </a:p>
          <a:p>
            <a:pPr marL="0" lvl="1" algn="ctr">
              <a:defRPr/>
            </a:pPr>
            <a:endParaRPr lang="en-US" sz="2400" b="1" dirty="0">
              <a:latin typeface="Arial" pitchFamily="34" charset="0"/>
              <a:cs typeface="Arial" pitchFamily="34" charset="0"/>
            </a:endParaRPr>
          </a:p>
          <a:p>
            <a:pPr marL="0" lvl="1" algn="ctr">
              <a:defRPr/>
            </a:pPr>
            <a:r>
              <a:rPr lang="en-US" sz="2400" b="1" dirty="0">
                <a:latin typeface="Arial" pitchFamily="34" charset="0"/>
                <a:cs typeface="Arial" pitchFamily="34" charset="0"/>
              </a:rPr>
              <a:t>Question can be emailed to </a:t>
            </a:r>
            <a:r>
              <a:rPr lang="en-US" sz="2400" b="1" dirty="0">
                <a:solidFill>
                  <a:srgbClr val="0070C0"/>
                </a:solidFill>
                <a:latin typeface="Arial" pitchFamily="34" charset="0"/>
                <a:cs typeface="Arial" pitchFamily="34" charset="0"/>
              </a:rPr>
              <a:t>tenders@health.gov.za</a:t>
            </a:r>
            <a:endParaRPr lang="en-ZA" sz="2000" dirty="0">
              <a:solidFill>
                <a:srgbClr val="0070C0"/>
              </a:solidFill>
              <a:latin typeface="Arial" pitchFamily="34" charset="0"/>
              <a:cs typeface="Arial" pitchFamily="34" charset="0"/>
            </a:endParaRPr>
          </a:p>
        </p:txBody>
      </p:sp>
      <p:sp>
        <p:nvSpPr>
          <p:cNvPr id="4" name="Rectangle 2"/>
          <p:cNvSpPr txBox="1">
            <a:spLocks noChangeArrowheads="1"/>
          </p:cNvSpPr>
          <p:nvPr/>
        </p:nvSpPr>
        <p:spPr>
          <a:xfrm>
            <a:off x="107504" y="-171400"/>
            <a:ext cx="5562600" cy="990600"/>
          </a:xfrm>
          <a:prstGeom prst="rect">
            <a:avLst/>
          </a:prstGeom>
        </p:spPr>
        <p:txBody>
          <a:bodyPr tIns="45720" rIns="91440" bIns="45720" anchor="b">
            <a:normAutofit/>
          </a:bodyPr>
          <a:lstStyle/>
          <a:p>
            <a:r>
              <a:rPr lang="en-ZA" sz="2800" b="1" dirty="0">
                <a:solidFill>
                  <a:schemeClr val="bg1"/>
                </a:solidFill>
                <a:latin typeface="Arial" pitchFamily="34" charset="0"/>
                <a:cs typeface="Arial" pitchFamily="34" charset="0"/>
              </a:rPr>
              <a:t>Thank You</a:t>
            </a:r>
          </a:p>
        </p:txBody>
      </p:sp>
    </p:spTree>
    <p:extLst>
      <p:ext uri="{BB962C8B-B14F-4D97-AF65-F5344CB8AC3E}">
        <p14:creationId xmlns:p14="http://schemas.microsoft.com/office/powerpoint/2010/main" val="2853615572"/>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2fb64681-b4d7-4bef-adbd-96bdc9f5413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864BF53553964EB9AE724018521032" ma:contentTypeVersion="17" ma:contentTypeDescription="Create a new document." ma:contentTypeScope="" ma:versionID="29b4e51845a8674aba1ca32332b1d709">
  <xsd:schema xmlns:xsd="http://www.w3.org/2001/XMLSchema" xmlns:xs="http://www.w3.org/2001/XMLSchema" xmlns:p="http://schemas.microsoft.com/office/2006/metadata/properties" xmlns:ns3="da9e54a9-bd1a-4155-ab8a-710f2ad3e90b" xmlns:ns4="2fb64681-b4d7-4bef-adbd-96bdc9f54131" targetNamespace="http://schemas.microsoft.com/office/2006/metadata/properties" ma:root="true" ma:fieldsID="9efd37fc9db7ad8b03c5df47bffa5040" ns3:_="" ns4:_="">
    <xsd:import namespace="da9e54a9-bd1a-4155-ab8a-710f2ad3e90b"/>
    <xsd:import namespace="2fb64681-b4d7-4bef-adbd-96bdc9f5413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AutoTags" minOccurs="0"/>
                <xsd:element ref="ns4:_activity" minOccurs="0"/>
                <xsd:element ref="ns4:MediaServiceOCR" minOccurs="0"/>
                <xsd:element ref="ns4:MediaServiceGenerationTime" minOccurs="0"/>
                <xsd:element ref="ns4:MediaServiceEventHashCode" minOccurs="0"/>
                <xsd:element ref="ns4:MediaServiceObjectDetectorVersions" minOccurs="0"/>
                <xsd:element ref="ns4:MediaServiceSystemTags" minOccurs="0"/>
                <xsd:element ref="ns4:MediaServiceSearchProperties" minOccurs="0"/>
                <xsd:element ref="ns4:MediaServiceBillingMetadata"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9e54a9-bd1a-4155-ab8a-710f2ad3e90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b64681-b4d7-4bef-adbd-96bdc9f5413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MediaServiceLocation" ma:index="24"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AF93E41-DDC3-4078-8C46-4ABFE23B2338}">
  <ds:schemaRefs>
    <ds:schemaRef ds:uri="http://purl.org/dc/elements/1.1/"/>
    <ds:schemaRef ds:uri="da9e54a9-bd1a-4155-ab8a-710f2ad3e90b"/>
    <ds:schemaRef ds:uri="http://purl.org/dc/terms/"/>
    <ds:schemaRef ds:uri="http://www.w3.org/XML/1998/namespace"/>
    <ds:schemaRef ds:uri="2fb64681-b4d7-4bef-adbd-96bdc9f5413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292AE829-8791-4B88-8668-AD858055D3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9e54a9-bd1a-4155-ab8a-710f2ad3e90b"/>
    <ds:schemaRef ds:uri="2fb64681-b4d7-4bef-adbd-96bdc9f541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42B69E-DFAB-4309-A7A0-31FA018C39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3464</TotalTime>
  <Words>5907</Words>
  <Application>Microsoft Office PowerPoint</Application>
  <PresentationFormat>On-screen Show (4:3)</PresentationFormat>
  <Paragraphs>673</Paragraphs>
  <Slides>64</Slides>
  <Notes>18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64</vt:i4>
      </vt:variant>
    </vt:vector>
  </HeadingPairs>
  <TitlesOfParts>
    <vt:vector size="73" baseType="lpstr">
      <vt:lpstr>Aptos</vt:lpstr>
      <vt:lpstr>Arial</vt:lpstr>
      <vt:lpstr>Calibri</vt:lpstr>
      <vt:lpstr>Cambria</vt:lpstr>
      <vt:lpstr>Google Sans</vt:lpstr>
      <vt:lpstr>Times New Roman</vt:lpstr>
      <vt:lpstr>Wingdings</vt:lpstr>
      <vt:lpstr>Office Theme</vt:lpstr>
      <vt:lpstr>Custom Design</vt:lpstr>
      <vt:lpstr>1 </vt:lpstr>
      <vt:lpstr>2 </vt:lpstr>
      <vt:lpstr>PowerPoint Presentation</vt:lpstr>
      <vt:lpstr>PowerPoint Presentation</vt:lpstr>
      <vt:lpstr>PowerPoint Presentation</vt:lpstr>
      <vt:lpstr>6 </vt:lpstr>
      <vt:lpstr>7 </vt:lpstr>
      <vt:lpstr>8 </vt:lpstr>
      <vt:lpstr>9 </vt:lpstr>
      <vt:lpstr>10 </vt:lpstr>
      <vt:lpstr>11 </vt:lpstr>
      <vt:lpstr>12 </vt:lpstr>
      <vt:lpstr>PowerPoint Presentation</vt:lpstr>
      <vt:lpstr>PowerPoint Presentation</vt:lpstr>
      <vt:lpstr>PowerPoint Presentation</vt:lpstr>
      <vt:lpstr>PowerPoint Presentation</vt:lpstr>
      <vt:lpstr>PowerPoint Presentation</vt:lpstr>
      <vt:lpstr>PowerPoint Presentation</vt:lpstr>
      <vt:lpstr>19 </vt:lpstr>
      <vt:lpstr>20 </vt:lpstr>
      <vt:lpstr>PowerPoint Presentation</vt:lpstr>
      <vt:lpstr>PowerPoint Presentation</vt:lpstr>
      <vt:lpstr>PowerPoint Presentation</vt:lpstr>
      <vt:lpstr>PowerPoint Presentation</vt:lpstr>
      <vt:lpstr>PowerPoint Presentation</vt:lpstr>
      <vt:lpstr>PowerPoint Presentation</vt:lpstr>
      <vt:lpstr>27 </vt:lpstr>
      <vt:lpstr>28 </vt:lpstr>
      <vt:lpstr>29 </vt:lpstr>
      <vt:lpstr>30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44 </vt:lpstr>
      <vt:lpstr>45 </vt:lpstr>
      <vt:lpstr>46 </vt:lpstr>
      <vt:lpstr>PowerPoint Presentation</vt:lpstr>
      <vt:lpstr>48 </vt:lpstr>
      <vt:lpstr>49 </vt:lpstr>
      <vt:lpstr>PowerPoint Presentation</vt:lpstr>
      <vt:lpstr>51 </vt:lpstr>
      <vt:lpstr>52 </vt:lpstr>
      <vt:lpstr>53 </vt:lpstr>
      <vt:lpstr>54 </vt:lpstr>
      <vt:lpstr>55 </vt:lpstr>
      <vt:lpstr>PowerPoint Presentation</vt:lpstr>
      <vt:lpstr>57 </vt:lpstr>
      <vt:lpstr>58 </vt:lpstr>
      <vt:lpstr>59 </vt:lpstr>
      <vt:lpstr>60 </vt:lpstr>
      <vt:lpstr>61 </vt:lpstr>
      <vt:lpstr>62 </vt:lpstr>
      <vt:lpstr>63 </vt:lpstr>
      <vt:lpstr>64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Schmim</dc:creator>
  <cp:lastModifiedBy>Bernadette B. Stevens</cp:lastModifiedBy>
  <cp:revision>248</cp:revision>
  <dcterms:created xsi:type="dcterms:W3CDTF">2013-10-17T06:13:57Z</dcterms:created>
  <dcterms:modified xsi:type="dcterms:W3CDTF">2026-10-23T11:00:53Z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0x0101008B864BF53553964EB9AE724018521032</vt:lpwstr>
  </property>
</Properties>
</file>